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68" r:id="rId3"/>
    <p:sldId id="266" r:id="rId4"/>
    <p:sldId id="272" r:id="rId5"/>
    <p:sldId id="281" r:id="rId6"/>
    <p:sldId id="276" r:id="rId7"/>
    <p:sldId id="257" r:id="rId8"/>
    <p:sldId id="271" r:id="rId9"/>
    <p:sldId id="259" r:id="rId10"/>
    <p:sldId id="267" r:id="rId11"/>
    <p:sldId id="260" r:id="rId12"/>
    <p:sldId id="278" r:id="rId13"/>
    <p:sldId id="280" r:id="rId14"/>
    <p:sldId id="270" r:id="rId15"/>
    <p:sldId id="273" r:id="rId16"/>
    <p:sldId id="274" r:id="rId1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2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76836-6916-43C2-ABAA-C36DC47C8184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AE78FB-D2A0-4FCE-9EDB-3E6ABDFD6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7709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2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0FB872-C2BD-4D7E-BC50-90FEFFF07F67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39838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5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548AC0-BD60-4014-AA49-8C2CEA910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5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98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49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462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44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997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9354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7918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840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395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5232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059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2460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9045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380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0375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548AC0-BD60-4014-AA49-8C2CEA910E7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19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07F31-BADD-48E2-8602-29AFAD28F5E9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47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BBE5B-711C-44F1-90AD-FDCDBC26F9C1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088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99991-9D82-43FC-9D79-396F5595089A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283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43AA1-E806-473D-AA87-0DF0ECB59D16}" type="datetime1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388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89593-0A31-4D5D-B3A6-C2111E9CB517}" type="datetime1">
              <a:rPr lang="en-GB" smtClean="0"/>
              <a:t>07/02/2020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81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EE41D-7C20-4CA6-BE3F-E05F1E072CF1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601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7C39B-D641-4655-9DF0-5BF77A0AE176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4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01331-5AD5-44A3-9F8E-298C21FD7989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B32E1-1D2C-4532-9FE0-389F8520C3B0}" type="datetime1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76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11A33-B009-432C-B46D-258130CCA30F}" type="datetime1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49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104B6-F967-4D35-B44B-7EA37D462937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079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48206-CD1D-48DA-9A68-FBD576746FD6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4025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F3893-B0BB-4513-BFD2-1A7A092DBC4F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79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F3A85-45C4-4CEE-892B-7B91E9636A01}" type="datetime1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473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77D59-40A1-4F6D-A5FF-680CBC1015BF}" type="datetime1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0534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79493-6CE0-41BF-86AF-4F1D27BAB9CA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8761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145E-568F-449E-A424-B5DEAD8433F3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59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D72D749-9336-4EAD-8B48-D25962A45948}" type="datetime1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6260C-2442-4DA7-A3D2-3EC72D13E4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83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L2 Learning Factors – Age, the Critical Period Hypothesis &amp; Aptitude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9373346" cy="861420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How can </a:t>
            </a:r>
            <a:r>
              <a:rPr lang="en-GB" sz="2800"/>
              <a:t>age impact </a:t>
            </a:r>
            <a:r>
              <a:rPr lang="en-GB" sz="2800" dirty="0"/>
              <a:t>on language instruction &amp; learning?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28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516218"/>
            <a:ext cx="9404723" cy="626782"/>
          </a:xfrm>
        </p:spPr>
        <p:txBody>
          <a:bodyPr/>
          <a:lstStyle/>
          <a:p>
            <a:r>
              <a:rPr lang="en-GB" dirty="0"/>
              <a:t>Overview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09700"/>
            <a:ext cx="8946541" cy="4838699"/>
          </a:xfrm>
        </p:spPr>
        <p:txBody>
          <a:bodyPr/>
          <a:lstStyle/>
          <a:p>
            <a:r>
              <a:rPr lang="en-GB" dirty="0"/>
              <a:t>1. Age and language learning – some thoughts</a:t>
            </a:r>
          </a:p>
          <a:p>
            <a:r>
              <a:rPr lang="en-GB" dirty="0"/>
              <a:t>2. Critical Period Hypothesis – an overview</a:t>
            </a:r>
          </a:p>
          <a:p>
            <a:r>
              <a:rPr lang="en-GB" dirty="0"/>
              <a:t>3. Aspects of difference in younger/older learners</a:t>
            </a:r>
          </a:p>
          <a:p>
            <a:r>
              <a:rPr lang="en-GB" dirty="0"/>
              <a:t>4. Implicit &amp; Explicit Instruction – how this applies to age of learner</a:t>
            </a:r>
          </a:p>
          <a:p>
            <a:r>
              <a:rPr lang="en-GB" dirty="0"/>
              <a:t>5. Aptitude shown in younger/older learners </a:t>
            </a:r>
          </a:p>
          <a:p>
            <a:r>
              <a:rPr lang="en-GB" dirty="0"/>
              <a:t>6. Applying the theories to instruction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3163" y="4099338"/>
            <a:ext cx="8854663" cy="2136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85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869489" cy="728382"/>
          </a:xfrm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3200" dirty="0"/>
              <a:t>WHEN should language learning ideally begin?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200" y="1181100"/>
            <a:ext cx="9024551" cy="506729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Is it a myth - </a:t>
            </a:r>
            <a:r>
              <a:rPr lang="en-GB" sz="2800" u="sng" dirty="0"/>
              <a:t>‘the younger, the better’</a:t>
            </a:r>
            <a:r>
              <a:rPr lang="en-GB" sz="2800" dirty="0"/>
              <a:t> ?</a:t>
            </a:r>
          </a:p>
          <a:p>
            <a:pPr marL="0" indent="0">
              <a:buNone/>
            </a:pPr>
            <a:endParaRPr lang="en-GB" sz="2400" dirty="0"/>
          </a:p>
          <a:p>
            <a:pPr marL="457200" lvl="1" indent="0">
              <a:buNone/>
            </a:pPr>
            <a:r>
              <a:rPr lang="en-GB" sz="2400" dirty="0"/>
              <a:t>Research on immigrant families  - younger members learn faster, to higher levels than older members – a younger start is best (Cook 2008; Johnson &amp; Newport study on Chinese/Korean in USA 1989).</a:t>
            </a:r>
          </a:p>
          <a:p>
            <a:pPr marL="457200" lvl="1" indent="0">
              <a:buNone/>
            </a:pPr>
            <a:endParaRPr lang="en-GB" sz="2400" dirty="0"/>
          </a:p>
          <a:p>
            <a:pPr marL="457200" lvl="1" indent="0">
              <a:buNone/>
            </a:pPr>
            <a:r>
              <a:rPr lang="en-GB" sz="2400" dirty="0"/>
              <a:t>HOWEVER: immigrant studies usually long-term, based in the L2 setting – influences are high motivation to learn, massive exposure to new language, extended social interaction with L2 native speakers.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9151" y="1713127"/>
            <a:ext cx="2738094" cy="273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84221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512586"/>
            <a:ext cx="9404723" cy="1400530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Older Learners?</a:t>
            </a:r>
            <a:r>
              <a:rPr lang="en-GB" sz="4000" dirty="0"/>
              <a:t> </a:t>
            </a:r>
            <a:br>
              <a:rPr lang="en-GB" sz="4000" dirty="0"/>
            </a:br>
            <a:r>
              <a:rPr lang="en-GB" sz="2000" b="1" dirty="0"/>
              <a:t>Many teachers say </a:t>
            </a:r>
            <a:r>
              <a:rPr lang="en-GB" sz="2000" b="1" u="sng" dirty="0"/>
              <a:t>older students in school are better learners!</a:t>
            </a:r>
            <a:r>
              <a:rPr lang="en-GB" sz="2000" b="1" dirty="0"/>
              <a:t> (Ur, 2012)</a:t>
            </a:r>
            <a:br>
              <a:rPr lang="en-GB" sz="2000" b="1" dirty="0"/>
            </a:b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1900" y="1670051"/>
            <a:ext cx="7962900" cy="459739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Some research shows older students in school settings 	learn better </a:t>
            </a:r>
            <a:r>
              <a:rPr lang="en-GB" sz="1800" dirty="0"/>
              <a:t>(Munoz 2006 studied young Vs older groups; Swain 2000 study on immersion in Canada).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School success dependent on cognitive ability - memory, problem-solving, critical analysis etc. – constrained by maturity, older is better.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i="1" dirty="0"/>
              <a:t>short-term research, </a:t>
            </a:r>
            <a:r>
              <a:rPr lang="en-GB" sz="2400" dirty="0"/>
              <a:t>usually in education institutions in FL learning settings.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1028" name="Picture 4" descr="https://static-secure.guim.co.uk/sys-images/Guardian/Pix/pictures/2011/10/19/1319038263150/Grammar-school-pupils-at--0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6" y="2343945"/>
            <a:ext cx="3354389" cy="1924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i.telegraph.co.uk/multimedia/archive/02591/school_2591099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565" y="3968749"/>
            <a:ext cx="2144335" cy="1456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709128"/>
            <a:ext cx="8946541" cy="5539272"/>
          </a:xfrm>
        </p:spPr>
        <p:txBody>
          <a:bodyPr>
            <a:normAutofit/>
          </a:bodyPr>
          <a:lstStyle/>
          <a:p>
            <a:r>
              <a:rPr lang="en-GB" sz="2400" dirty="0"/>
              <a:t>Think about the characteristics and learning conditions of the following learners and consider the Table ‘Learner Characteristics’ </a:t>
            </a:r>
            <a:r>
              <a:rPr lang="en-GB" sz="1600" dirty="0"/>
              <a:t>(</a:t>
            </a:r>
            <a:r>
              <a:rPr lang="en-GB" sz="1600" dirty="0" err="1"/>
              <a:t>Lightbrown</a:t>
            </a:r>
            <a:r>
              <a:rPr lang="en-GB" sz="1600" dirty="0"/>
              <a:t> &amp; </a:t>
            </a:r>
            <a:r>
              <a:rPr lang="en-GB" sz="1600" dirty="0" err="1"/>
              <a:t>Spada</a:t>
            </a:r>
            <a:r>
              <a:rPr lang="en-GB" sz="1600" dirty="0"/>
              <a:t> 2013, pp.36-37)</a:t>
            </a:r>
          </a:p>
          <a:p>
            <a:pPr>
              <a:buNone/>
            </a:pPr>
            <a:endParaRPr lang="en-GB" sz="2400" dirty="0"/>
          </a:p>
          <a:p>
            <a:pPr>
              <a:buFont typeface="Wingdings" pitchFamily="2" charset="2"/>
              <a:buChar char="q"/>
            </a:pPr>
            <a:r>
              <a:rPr lang="en-GB" sz="2400" dirty="0"/>
              <a:t>A young child learning a first language</a:t>
            </a:r>
          </a:p>
          <a:p>
            <a:pPr>
              <a:buFont typeface="Wingdings" pitchFamily="2" charset="2"/>
              <a:buChar char="q"/>
            </a:pPr>
            <a:r>
              <a:rPr lang="en-GB" sz="2400" dirty="0"/>
              <a:t>A child learning a second language in day care or on the playground in the second language environment</a:t>
            </a:r>
          </a:p>
          <a:p>
            <a:pPr>
              <a:buFont typeface="Wingdings" pitchFamily="2" charset="2"/>
              <a:buChar char="q"/>
            </a:pPr>
            <a:r>
              <a:rPr lang="en-GB" sz="2400" dirty="0"/>
              <a:t>An adolescent studying a foreign language in their own country</a:t>
            </a:r>
          </a:p>
          <a:p>
            <a:pPr>
              <a:buFont typeface="Wingdings" pitchFamily="2" charset="2"/>
              <a:buChar char="q"/>
            </a:pPr>
            <a:r>
              <a:rPr lang="en-GB" sz="2400" dirty="0"/>
              <a:t>An adult immigrant with limited or disrupted education working in a second language environment and having no opportunity to go to language classes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i="1" u="sng" dirty="0"/>
              <a:t>Question:</a:t>
            </a:r>
          </a:p>
          <a:p>
            <a:r>
              <a:rPr lang="en-GB" sz="2800" dirty="0"/>
              <a:t>What is the difference between L2 and FL learning settings?</a:t>
            </a:r>
          </a:p>
          <a:p>
            <a:r>
              <a:rPr lang="en-GB" sz="2800" dirty="0"/>
              <a:t>How does the setting impact on the research on age-related differences in language attainment?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101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897481" cy="872229"/>
          </a:xfrm>
        </p:spPr>
        <p:txBody>
          <a:bodyPr/>
          <a:lstStyle/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dirty="0"/>
              <a:t>the Critical Period Hypothesis (CPH)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3111" y="1464906"/>
            <a:ext cx="10731533" cy="51771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Early definition </a:t>
            </a:r>
            <a:r>
              <a:rPr lang="en-GB" sz="2200" dirty="0" err="1"/>
              <a:t>Neurolinguistics</a:t>
            </a:r>
            <a:r>
              <a:rPr lang="en-GB" sz="2200" dirty="0"/>
              <a:t>: Penfield &amp; Roberts (1959)/</a:t>
            </a:r>
            <a:r>
              <a:rPr lang="en-GB" sz="2200" dirty="0" err="1"/>
              <a:t>Lenneberg</a:t>
            </a:r>
            <a:r>
              <a:rPr lang="en-GB" sz="2200" dirty="0"/>
              <a:t> (1967)</a:t>
            </a:r>
          </a:p>
          <a:p>
            <a:pPr lvl="1">
              <a:lnSpc>
                <a:spcPct val="120000"/>
              </a:lnSpc>
            </a:pPr>
            <a:r>
              <a:rPr lang="en-GB" sz="2200" dirty="0"/>
              <a:t>Young children’s brains </a:t>
            </a:r>
            <a:r>
              <a:rPr lang="en-GB" sz="2200" dirty="0" err="1"/>
              <a:t>preprogrammed</a:t>
            </a:r>
            <a:r>
              <a:rPr lang="en-GB" sz="2200" dirty="0"/>
              <a:t> to learning </a:t>
            </a: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L1 &amp; L2/FL </a:t>
            </a:r>
            <a:r>
              <a:rPr lang="en-GB" sz="2200" dirty="0"/>
              <a:t>–this is the </a:t>
            </a:r>
            <a:r>
              <a:rPr lang="en-GB" sz="2200" dirty="0" err="1"/>
              <a:t>innatist</a:t>
            </a:r>
            <a:r>
              <a:rPr lang="en-GB" sz="2200" dirty="0"/>
              <a:t> / Universal Grammar (UG) perspective </a:t>
            </a:r>
            <a:endParaRPr lang="en-GB" sz="2200" u="sng" dirty="0"/>
          </a:p>
          <a:p>
            <a:pPr lvl="1">
              <a:lnSpc>
                <a:spcPct val="120000"/>
              </a:lnSpc>
              <a:spcBef>
                <a:spcPts val="0"/>
              </a:spcBef>
            </a:pPr>
            <a:r>
              <a:rPr lang="en-GB" sz="2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Theory of critical period  </a:t>
            </a:r>
            <a:r>
              <a:rPr lang="en-GB" sz="2200" dirty="0"/>
              <a:t>- a specific DEVELOPMENTAL PERIOD to learn language to native fluency, with a cut-off point around puberty, when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200" dirty="0"/>
              <a:t>	language learning becomes irregular/incomplete (Long 1990)</a:t>
            </a:r>
          </a:p>
          <a:p>
            <a:pPr lvl="1">
              <a:buNone/>
            </a:pPr>
            <a:r>
              <a:rPr lang="en-GB" sz="2000" dirty="0"/>
              <a:t> 			’</a:t>
            </a:r>
            <a:r>
              <a:rPr lang="en-GB" sz="2000" i="1" dirty="0"/>
              <a:t>a narrow window of opportunity</a:t>
            </a:r>
            <a:r>
              <a:rPr lang="en-GB" sz="2000" dirty="0"/>
              <a:t>’ for L2 acquisition (Ortega 2009)</a:t>
            </a:r>
          </a:p>
          <a:p>
            <a:pPr lvl="1">
              <a:buNone/>
            </a:pPr>
            <a:r>
              <a:rPr lang="en-GB" sz="2000" dirty="0"/>
              <a:t>          	from 2yrs      Puberty optimal time (Cook 2008); </a:t>
            </a:r>
          </a:p>
          <a:p>
            <a:pPr lvl="1">
              <a:buNone/>
            </a:pPr>
            <a:r>
              <a:rPr lang="en-GB" sz="2000" b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HOWEVER:</a:t>
            </a:r>
          </a:p>
          <a:p>
            <a:pPr marL="457200" lvl="1" indent="0">
              <a:buNone/>
            </a:pPr>
            <a:r>
              <a:rPr lang="en-GB" sz="2000" dirty="0"/>
              <a:t>…this </a:t>
            </a:r>
            <a:r>
              <a:rPr lang="en-GB" sz="2000" u="sng" dirty="0"/>
              <a:t>does not appear to be</a:t>
            </a:r>
            <a:r>
              <a:rPr lang="en-GB" sz="2000" dirty="0"/>
              <a:t> a ‘</a:t>
            </a:r>
            <a:r>
              <a:rPr lang="en-GB" sz="2000" i="1" dirty="0"/>
              <a:t>window of opportunity</a:t>
            </a:r>
            <a:r>
              <a:rPr lang="en-GB" sz="2000" dirty="0"/>
              <a:t>’ - instead ability to learn language naturally declines with age, starting quite young (Ellis &amp; </a:t>
            </a:r>
            <a:r>
              <a:rPr lang="en-GB" sz="2000" dirty="0" err="1"/>
              <a:t>Shintani</a:t>
            </a:r>
            <a:r>
              <a:rPr lang="en-GB" sz="2000" dirty="0"/>
              <a:t> 2014).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ight Arrow 3"/>
          <p:cNvSpPr/>
          <p:nvPr/>
        </p:nvSpPr>
        <p:spPr>
          <a:xfrm>
            <a:off x="3396343" y="4646645"/>
            <a:ext cx="289250" cy="1492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72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054100"/>
            <a:ext cx="9972125" cy="519429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Innatist</a:t>
            </a: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perspective (Chomsky): </a:t>
            </a:r>
            <a:r>
              <a:rPr lang="en-GB" dirty="0"/>
              <a:t>human language is based on innate</a:t>
            </a:r>
          </a:p>
          <a:p>
            <a:pPr>
              <a:buNone/>
            </a:pPr>
            <a:r>
              <a:rPr lang="en-GB" dirty="0"/>
              <a:t>universal principles (Chomsky’s UG).</a:t>
            </a:r>
          </a:p>
          <a:p>
            <a:pPr lvl="1"/>
            <a:r>
              <a:rPr lang="en-GB" sz="2000" dirty="0"/>
              <a:t>Brain is pre-programmed to learn language &amp; early exposure ensures children learn </a:t>
            </a:r>
          </a:p>
          <a:p>
            <a:pPr lvl="1">
              <a:buNone/>
            </a:pPr>
            <a:r>
              <a:rPr lang="en-GB" sz="2000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(consider feral and deaf children with no or little exposure to language, see</a:t>
            </a:r>
          </a:p>
          <a:p>
            <a:pPr lvl="1">
              <a:buNone/>
            </a:pPr>
            <a:r>
              <a:rPr lang="en-GB" sz="2000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the case of Genie).</a:t>
            </a:r>
          </a:p>
          <a:p>
            <a:pPr lvl="1"/>
            <a:r>
              <a:rPr lang="en-GB" sz="2000" dirty="0"/>
              <a:t>Critical periods in brain development (developing biological maturity) affect language acquisition; the innate ability to learn language not easily utilised after critical period reached, language learning becomes difficult, is incomplete.</a:t>
            </a:r>
          </a:p>
          <a:p>
            <a:pPr lvl="1">
              <a:buNone/>
            </a:pPr>
            <a:endParaRPr lang="en-GB" sz="2000" dirty="0"/>
          </a:p>
          <a:p>
            <a:pPr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CONCLUSION </a:t>
            </a:r>
            <a:r>
              <a:rPr lang="en-GB" dirty="0"/>
              <a:t>– </a:t>
            </a: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are younger learners really better at learning languages than older learners? What’s the reason?</a:t>
            </a:r>
          </a:p>
          <a:p>
            <a:pPr marL="0" lvl="1" indent="0">
              <a:buNone/>
            </a:pPr>
            <a:r>
              <a:rPr lang="en-GB" dirty="0"/>
              <a:t>WATCH - Youtube video – https://www.youtube.com/watch?v=iHsaHZtBeCw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39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of study carried out on younger and older FL/SL learners: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00050" lvl="2" indent="0">
              <a:buNone/>
            </a:pP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 Rate of L2 learning – looking at rapid learning &amp; higher levels of attainment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 Processes of acquisition – looking at difference between children and older learners</a:t>
            </a:r>
          </a:p>
          <a:p>
            <a:pPr lvl="1"/>
            <a:endParaRPr lang="en-GB" sz="2200" dirty="0"/>
          </a:p>
          <a:p>
            <a:endParaRPr lang="en-GB" sz="1800" dirty="0"/>
          </a:p>
          <a:p>
            <a:pPr lvl="6"/>
            <a:endParaRPr lang="en-GB" sz="1800" dirty="0"/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48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990600"/>
            <a:ext cx="8946541" cy="52577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dirty="0"/>
              <a:t>1. Rate of learning English –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Older learners start more quickly: rapid progress in early stages (NOT pronunciation) – are they using conscious learning strategies? Consider Procedural memory Vs . Declarative memory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Adolescents faster than both young and adult learners; 	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BUT</a:t>
            </a:r>
            <a:r>
              <a:rPr lang="en-GB" dirty="0"/>
              <a:t> younger learners catch up with time, within a year </a:t>
            </a:r>
          </a:p>
          <a:p>
            <a:pPr marL="0" indent="0">
              <a:buNone/>
            </a:pPr>
            <a:r>
              <a:rPr lang="en-GB" sz="1700" dirty="0"/>
              <a:t>	(Snow &amp; </a:t>
            </a:r>
            <a:r>
              <a:rPr lang="en-GB" sz="1700" dirty="0" err="1"/>
              <a:t>HoefnagelHöhle</a:t>
            </a:r>
            <a:r>
              <a:rPr lang="en-GB" sz="1700" dirty="0"/>
              <a:t> 1978, study on English speakers learning Dutch)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r>
              <a:rPr lang="en-GB" sz="2400" b="1" dirty="0"/>
              <a:t>In 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Adolescents can show best long-term attainment overall.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Adults can have noticeable foreign accent speaking English, but can also attain high levels of proficiency.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Younger learners gain better ultimate attainment in all areas of language use </a:t>
            </a:r>
            <a:r>
              <a:rPr lang="en-GB" b="1" u="sng" dirty="0"/>
              <a:t>NOTE:</a:t>
            </a:r>
            <a:r>
              <a:rPr lang="en-GB" dirty="0"/>
              <a:t> adequate &amp; continued exposure to target language necessary once young start has commenced (</a:t>
            </a:r>
            <a:r>
              <a:rPr lang="en-GB" dirty="0" err="1"/>
              <a:t>Patowski</a:t>
            </a:r>
            <a:r>
              <a:rPr lang="en-GB" dirty="0"/>
              <a:t> 1980).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1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609600"/>
            <a:ext cx="8946541" cy="56387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2. Developmental Processes </a:t>
            </a:r>
            <a:r>
              <a:rPr lang="en-GB" dirty="0"/>
              <a:t>– learning ‘</a:t>
            </a:r>
            <a:r>
              <a:rPr lang="en-GB" i="1" dirty="0"/>
              <a:t>mechanisms</a:t>
            </a:r>
            <a:r>
              <a:rPr lang="en-GB" dirty="0"/>
              <a:t>’ different at different ages </a:t>
            </a:r>
          </a:p>
          <a:p>
            <a:pPr marL="0" indent="0">
              <a:buNone/>
            </a:pPr>
            <a:r>
              <a:rPr lang="en-GB" dirty="0"/>
              <a:t>		Children –  	engage in more implicit learning – slow ‘massive 							</a:t>
            </a:r>
            <a:r>
              <a:rPr lang="en-GB" dirty="0" err="1"/>
              <a:t>exposure’engaging</a:t>
            </a:r>
            <a:r>
              <a:rPr lang="en-GB" dirty="0"/>
              <a:t> higher memory traits, slow process 					of learning BUT high levels of L2 knowledge; natural 						learning best.</a:t>
            </a:r>
          </a:p>
          <a:p>
            <a:pPr marL="0" indent="0">
              <a:buNone/>
            </a:pPr>
            <a:r>
              <a:rPr lang="en-GB" dirty="0"/>
              <a:t>		Adults  - 	rely more on explicit learning – sophisticated reasoning 					skills; analytical ability, reflection &amp; higher verbal ability 					allowing acquisition of grammatical features </a:t>
            </a:r>
            <a:r>
              <a:rPr lang="en-GB" dirty="0" err="1"/>
              <a:t>explcitily</a:t>
            </a:r>
            <a:endParaRPr lang="en-GB" dirty="0"/>
          </a:p>
          <a:p>
            <a:r>
              <a:rPr lang="en-GB" dirty="0"/>
              <a:t>Conclusion: </a:t>
            </a:r>
          </a:p>
          <a:p>
            <a:pPr>
              <a:buNone/>
            </a:pPr>
            <a:r>
              <a:rPr lang="en-GB" i="1" dirty="0"/>
              <a:t>learner starting age ’…mainly influences the rate of learning and ultimate</a:t>
            </a:r>
          </a:p>
          <a:p>
            <a:pPr>
              <a:buNone/>
            </a:pPr>
            <a:r>
              <a:rPr lang="en-GB" i="1" dirty="0"/>
              <a:t>attainment’ , </a:t>
            </a:r>
            <a:r>
              <a:rPr lang="en-GB" dirty="0"/>
              <a:t>probably due to the different developmental processes at</a:t>
            </a:r>
          </a:p>
          <a:p>
            <a:pPr>
              <a:buNone/>
            </a:pPr>
            <a:r>
              <a:rPr lang="en-GB" dirty="0"/>
              <a:t>play at the different ages, rather than merely a CP (Ellis &amp; </a:t>
            </a:r>
            <a:r>
              <a:rPr lang="en-GB" dirty="0" err="1"/>
              <a:t>Shintani</a:t>
            </a:r>
            <a:r>
              <a:rPr lang="en-GB" dirty="0"/>
              <a:t> 2014).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Other Factors?</a:t>
            </a:r>
          </a:p>
          <a:p>
            <a:r>
              <a:rPr lang="en-GB" dirty="0"/>
              <a:t>Age can not be considered alone – motivation, social interaction, aptitude, learning environment all play a role. </a:t>
            </a:r>
            <a:endParaRPr lang="en-GB" sz="15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70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41768"/>
          </a:xfrm>
        </p:spPr>
        <p:txBody>
          <a:bodyPr/>
          <a:lstStyle/>
          <a:p>
            <a:r>
              <a:rPr lang="en-GB" sz="3200" dirty="0"/>
              <a:t>Implicit &amp; Explicit Instruction – which is best?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036" y="1293340"/>
            <a:ext cx="2816521" cy="2003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70353" y="2916195"/>
            <a:ext cx="2448782" cy="1334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551934" y="4133501"/>
            <a:ext cx="1132702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 err="1"/>
              <a:t>Benati</a:t>
            </a:r>
            <a:r>
              <a:rPr lang="en-GB" b="1" dirty="0"/>
              <a:t> (2013, p.117) states:</a:t>
            </a:r>
          </a:p>
          <a:p>
            <a:r>
              <a:rPr lang="en-GB" i="1" dirty="0"/>
              <a:t>‘…teachers believe that </a:t>
            </a:r>
            <a:r>
              <a:rPr lang="en-GB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learning rules </a:t>
            </a:r>
            <a:r>
              <a:rPr lang="en-GB" i="1" dirty="0"/>
              <a:t>causes the acquisition of a target language’ i.e. explicit learning.</a:t>
            </a:r>
          </a:p>
          <a:p>
            <a:endParaRPr lang="en-GB" i="1" dirty="0"/>
          </a:p>
          <a:p>
            <a:endParaRPr lang="en-GB" i="1" dirty="0"/>
          </a:p>
        </p:txBody>
      </p:sp>
      <p:sp>
        <p:nvSpPr>
          <p:cNvPr id="7" name="Rectangle 6"/>
          <p:cNvSpPr/>
          <p:nvPr/>
        </p:nvSpPr>
        <p:spPr>
          <a:xfrm>
            <a:off x="576649" y="5461686"/>
            <a:ext cx="106432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What do you think about this idea? Consider younger &amp; older learners.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What other factors can be involved in the process of learning languages at different ages?</a:t>
            </a:r>
          </a:p>
        </p:txBody>
      </p:sp>
      <p:pic>
        <p:nvPicPr>
          <p:cNvPr id="8" name="Picture 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70087" y="1026933"/>
            <a:ext cx="4415155" cy="2233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597160"/>
            <a:ext cx="9972125" cy="5651240"/>
          </a:xfrm>
        </p:spPr>
        <p:txBody>
          <a:bodyPr>
            <a:normAutofit/>
          </a:bodyPr>
          <a:lstStyle/>
          <a:p>
            <a:r>
              <a:rPr lang="en-GB" dirty="0"/>
              <a:t>Implicit knowledge – this is our ‘</a:t>
            </a:r>
            <a:r>
              <a:rPr lang="en-GB" i="1" dirty="0"/>
              <a:t>acquired</a:t>
            </a:r>
            <a:r>
              <a:rPr lang="en-GB" dirty="0"/>
              <a:t>’ L2 knowledge, developed subconsciously while communicating, and can be influenced by the affective filter, how the learner is feeling.</a:t>
            </a:r>
          </a:p>
          <a:p>
            <a:r>
              <a:rPr lang="en-GB" dirty="0"/>
              <a:t>Explicit knowledge – this is our ‘</a:t>
            </a:r>
            <a:r>
              <a:rPr lang="en-GB" i="1" dirty="0"/>
              <a:t>learned</a:t>
            </a:r>
            <a:r>
              <a:rPr lang="en-GB" dirty="0"/>
              <a:t>’ knowledge about L2, our conscious processing of the input we receive about the language – grammatical, lexical, structural knowledge – and does not affect the natural order in which language is learned.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Krashen</a:t>
            </a:r>
            <a:r>
              <a:rPr lang="en-GB" dirty="0"/>
              <a:t> 1985, 1989) believes:</a:t>
            </a:r>
          </a:p>
          <a:p>
            <a:pPr marL="0" indent="0">
              <a:buNone/>
            </a:pPr>
            <a:r>
              <a:rPr lang="en-GB" dirty="0"/>
              <a:t>…these are independent &amp; improvement in language use comes from acquisition, not learning. Consciously learned language is used to monitor production, not </a:t>
            </a:r>
            <a:r>
              <a:rPr lang="en-GB" b="1" i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create</a:t>
            </a:r>
            <a:r>
              <a:rPr lang="en-GB" dirty="0"/>
              <a:t> 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Question:</a:t>
            </a:r>
          </a:p>
          <a:p>
            <a:pPr marL="0" indent="0">
              <a:buNone/>
            </a:pPr>
            <a:r>
              <a:rPr lang="en-GB" dirty="0"/>
              <a:t>*What do you see is the relationship between explicit &amp; implicit learning – consider your learner age?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93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Consider younger and older learners </a:t>
            </a:r>
            <a:r>
              <a:rPr lang="en-GB" sz="2800" u="sng" dirty="0"/>
              <a:t>aptitudes</a:t>
            </a:r>
            <a:r>
              <a:rPr lang="en-GB" sz="2800" dirty="0"/>
              <a:t> for learning language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853248"/>
            <a:ext cx="8946541" cy="419548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implicit learning involves phonemic coding &amp; memory abilities and can result in higher levels of L2 knowledge (Ellis &amp; </a:t>
            </a:r>
            <a:r>
              <a:rPr lang="en-GB" dirty="0" err="1"/>
              <a:t>Shintani</a:t>
            </a:r>
            <a:r>
              <a:rPr lang="en-GB" dirty="0"/>
              <a:t> (2014).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explicit learning involves a higher level of intelligence and ability to be analytical, to use sophisticated reasoning to decode the rules &amp; generalise from them (Skehan 2012).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Questions:</a:t>
            </a:r>
          </a:p>
          <a:p>
            <a:r>
              <a:rPr lang="en-GB" dirty="0"/>
              <a:t>At what stage do these various cognitive aptitudes generally show themselves?</a:t>
            </a:r>
          </a:p>
          <a:p>
            <a:pPr marL="457200" lvl="1" indent="0">
              <a:buNone/>
            </a:pPr>
            <a:r>
              <a:rPr lang="en-GB" dirty="0"/>
              <a:t>Consider the Table 2.1 (</a:t>
            </a:r>
            <a:r>
              <a:rPr lang="en-GB" dirty="0" err="1"/>
              <a:t>Lightbrown</a:t>
            </a:r>
            <a:r>
              <a:rPr lang="en-GB" dirty="0"/>
              <a:t> &amp; </a:t>
            </a:r>
            <a:r>
              <a:rPr lang="en-GB" dirty="0" err="1"/>
              <a:t>Spada</a:t>
            </a:r>
            <a:r>
              <a:rPr lang="en-GB" dirty="0"/>
              <a:t> 2013, p.37) of learner characteristics, which you filled out earlier</a:t>
            </a:r>
          </a:p>
          <a:p>
            <a:r>
              <a:rPr lang="en-GB" dirty="0"/>
              <a:t>If younger and older learners rely </a:t>
            </a:r>
            <a:r>
              <a:rPr lang="en-GB" i="1" u="sng" dirty="0"/>
              <a:t>more</a:t>
            </a:r>
            <a:r>
              <a:rPr lang="en-GB" dirty="0"/>
              <a:t> on either implicit or explicit learning, how can language instruction take account of this?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031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965200"/>
            <a:ext cx="8946541" cy="5283199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Consider these for next week!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600" dirty="0"/>
              <a:t>How can we cater for different language learning aptitudes within one group of learners?</a:t>
            </a:r>
          </a:p>
          <a:p>
            <a:pPr marL="0" indent="0">
              <a:buNone/>
            </a:pPr>
            <a:endParaRPr lang="en-GB" sz="36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3600" dirty="0"/>
              <a:t>What other learner differences must we take into account for instruction?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14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28382"/>
          </a:xfrm>
        </p:spPr>
        <p:txBody>
          <a:bodyPr/>
          <a:lstStyle/>
          <a:p>
            <a:r>
              <a:rPr lang="en-GB" dirty="0"/>
              <a:t>Readings /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09700"/>
            <a:ext cx="8946541" cy="4838699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Benati</a:t>
            </a:r>
            <a:r>
              <a:rPr lang="en-GB" dirty="0"/>
              <a:t>, AG. (2013) </a:t>
            </a:r>
            <a:r>
              <a:rPr lang="en-GB" i="1" dirty="0"/>
              <a:t>Issues in Second </a:t>
            </a:r>
            <a:r>
              <a:rPr lang="en-GB" i="1" dirty="0" err="1"/>
              <a:t>Langauge</a:t>
            </a:r>
            <a:r>
              <a:rPr lang="en-GB" i="1" dirty="0"/>
              <a:t> Teaching</a:t>
            </a:r>
            <a:r>
              <a:rPr lang="en-GB" dirty="0"/>
              <a:t>, Sheffield: Equinox</a:t>
            </a:r>
          </a:p>
          <a:p>
            <a:r>
              <a:rPr lang="en-GB" dirty="0"/>
              <a:t>Cook, V (2008) </a:t>
            </a:r>
            <a:r>
              <a:rPr lang="en-GB" i="1" dirty="0"/>
              <a:t>Second Language Learning and Language Teaching</a:t>
            </a:r>
            <a:r>
              <a:rPr lang="en-GB" dirty="0"/>
              <a:t>, Oxon: Routledge</a:t>
            </a:r>
          </a:p>
          <a:p>
            <a:r>
              <a:rPr lang="en-GB" dirty="0"/>
              <a:t>Ellis, R. &amp; </a:t>
            </a:r>
            <a:r>
              <a:rPr lang="en-GB" dirty="0" err="1"/>
              <a:t>Shintani</a:t>
            </a:r>
            <a:r>
              <a:rPr lang="en-GB" dirty="0"/>
              <a:t>, N. (2014) </a:t>
            </a:r>
            <a:r>
              <a:rPr lang="en-GB" i="1" dirty="0"/>
              <a:t>Exploring Language Pedagogy through Second Language Acquisition Research</a:t>
            </a:r>
            <a:r>
              <a:rPr lang="en-GB" dirty="0"/>
              <a:t>, </a:t>
            </a:r>
            <a:r>
              <a:rPr lang="en-GB" dirty="0" err="1"/>
              <a:t>Oxon:Routledge</a:t>
            </a:r>
            <a:endParaRPr lang="en-GB" dirty="0"/>
          </a:p>
          <a:p>
            <a:r>
              <a:rPr lang="en-GB" dirty="0"/>
              <a:t>Johnson, JS. &amp; Newport, EL. (1989) critical period effects in second language acquisition: the influence of maturational stage in acquisition of EFL</a:t>
            </a:r>
            <a:r>
              <a:rPr lang="en-GB" i="1" dirty="0"/>
              <a:t>. Cognitive Psychology Vol</a:t>
            </a:r>
            <a:r>
              <a:rPr lang="en-GB" dirty="0"/>
              <a:t> 21: pp.60-99</a:t>
            </a:r>
          </a:p>
          <a:p>
            <a:r>
              <a:rPr lang="en-GB"/>
              <a:t>Lightbown</a:t>
            </a:r>
            <a:r>
              <a:rPr lang="en-GB" dirty="0"/>
              <a:t>, PM. &amp; </a:t>
            </a:r>
            <a:r>
              <a:rPr lang="en-GB" dirty="0" err="1"/>
              <a:t>Spada</a:t>
            </a:r>
            <a:r>
              <a:rPr lang="en-GB" dirty="0"/>
              <a:t>, N. (2013) </a:t>
            </a:r>
            <a:r>
              <a:rPr lang="en-GB" i="1" dirty="0"/>
              <a:t>How Languages are Learned</a:t>
            </a:r>
            <a:r>
              <a:rPr lang="en-GB" dirty="0"/>
              <a:t>, </a:t>
            </a:r>
            <a:r>
              <a:rPr lang="en-GB" dirty="0" err="1"/>
              <a:t>Oxford:OUP</a:t>
            </a:r>
            <a:endParaRPr lang="en-GB" dirty="0"/>
          </a:p>
          <a:p>
            <a:r>
              <a:rPr lang="en-GB" dirty="0"/>
              <a:t>Munoz, C. (2006) The effects of age on foreign language learning: the BAF project in </a:t>
            </a:r>
            <a:r>
              <a:rPr lang="en-GB" dirty="0" err="1"/>
              <a:t>C.Munoz</a:t>
            </a:r>
            <a:r>
              <a:rPr lang="en-GB" dirty="0"/>
              <a:t> (ed.): </a:t>
            </a:r>
            <a:r>
              <a:rPr lang="en-GB" i="1" dirty="0"/>
              <a:t>Age and the rate of Foreign Language learning</a:t>
            </a:r>
            <a:r>
              <a:rPr lang="en-GB" dirty="0"/>
              <a:t>. Clevedon(UK):Multilingual Matters. Pp.1-40.</a:t>
            </a:r>
          </a:p>
          <a:p>
            <a:r>
              <a:rPr lang="en-GB" dirty="0" err="1"/>
              <a:t>Scovel</a:t>
            </a:r>
            <a:r>
              <a:rPr lang="en-GB" dirty="0"/>
              <a:t>, T. (2000) A Critical review of the Critical Period Research, </a:t>
            </a:r>
            <a:r>
              <a:rPr lang="en-GB" i="1" dirty="0"/>
              <a:t>Annual Review of Applied Linguistics</a:t>
            </a:r>
            <a:r>
              <a:rPr lang="en-GB" dirty="0"/>
              <a:t>, Vol 20, pp.213-223</a:t>
            </a:r>
          </a:p>
          <a:p>
            <a:r>
              <a:rPr lang="en-GB" dirty="0"/>
              <a:t>Singleton, D. (2001) Age and Second Language Acquisition, </a:t>
            </a:r>
            <a:r>
              <a:rPr lang="en-GB" i="1" dirty="0"/>
              <a:t>Annual Review of Applied Linguistics</a:t>
            </a:r>
            <a:r>
              <a:rPr lang="en-GB" dirty="0"/>
              <a:t>, Vol 21, pp77-89</a:t>
            </a:r>
          </a:p>
          <a:p>
            <a:r>
              <a:rPr lang="en-GB" dirty="0"/>
              <a:t>Singleton, D. (2005) The Critical Period Hypothesis: A coat of many colours, </a:t>
            </a:r>
            <a:r>
              <a:rPr lang="en-GB" i="1" dirty="0"/>
              <a:t>International Review of Applied Linguistics</a:t>
            </a:r>
            <a:r>
              <a:rPr lang="en-GB" dirty="0"/>
              <a:t>, Vol 43, pp.269-285</a:t>
            </a:r>
          </a:p>
          <a:p>
            <a:r>
              <a:rPr lang="en-GB" dirty="0"/>
              <a:t>Snow C. &amp; </a:t>
            </a:r>
            <a:r>
              <a:rPr lang="en-GB" dirty="0" err="1"/>
              <a:t>Hofnagelhohle</a:t>
            </a:r>
            <a:r>
              <a:rPr lang="en-GB" dirty="0"/>
              <a:t>, M. (1977) Age differences and the pronunciation of foreign sounds, </a:t>
            </a:r>
            <a:r>
              <a:rPr lang="en-GB" i="1" dirty="0"/>
              <a:t>Language and Speech</a:t>
            </a:r>
            <a:r>
              <a:rPr lang="en-GB" dirty="0"/>
              <a:t>, Vol 20, pp.357-365</a:t>
            </a:r>
          </a:p>
          <a:p>
            <a:r>
              <a:rPr lang="en-GB" dirty="0"/>
              <a:t>Ur, P. (2012) </a:t>
            </a:r>
            <a:r>
              <a:rPr lang="en-GB" i="1" dirty="0"/>
              <a:t>A Course in English Language Teaching</a:t>
            </a:r>
            <a:r>
              <a:rPr lang="en-GB" dirty="0"/>
              <a:t>, </a:t>
            </a:r>
            <a:r>
              <a:rPr lang="en-GB" dirty="0" err="1"/>
              <a:t>Cambridge:CUP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6260C-2442-4DA7-A3D2-3EC72D13E427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8148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1330</TotalTime>
  <Words>1275</Words>
  <Application>Microsoft Office PowerPoint</Application>
  <PresentationFormat>Widescreen</PresentationFormat>
  <Paragraphs>143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Wingdings</vt:lpstr>
      <vt:lpstr>Wingdings 3</vt:lpstr>
      <vt:lpstr>Ion</vt:lpstr>
      <vt:lpstr>L2 Learning Factors – Age, the Critical Period Hypothesis &amp; Aptitude</vt:lpstr>
      <vt:lpstr>Overview of content:</vt:lpstr>
      <vt:lpstr>WHEN should language learning ideally begin? </vt:lpstr>
      <vt:lpstr>Older Learners?  Many teachers say older students in school are better learners! (Ur, 2012)  </vt:lpstr>
      <vt:lpstr>PowerPoint Presentation</vt:lpstr>
      <vt:lpstr>PowerPoint Presentation</vt:lpstr>
      <vt:lpstr>the Critical Period Hypothesis (CPH)</vt:lpstr>
      <vt:lpstr>PowerPoint Presentation</vt:lpstr>
      <vt:lpstr>Aspects of study carried out on younger and older FL/SL learners:  </vt:lpstr>
      <vt:lpstr>PowerPoint Presentation</vt:lpstr>
      <vt:lpstr>PowerPoint Presentation</vt:lpstr>
      <vt:lpstr>Implicit &amp; Explicit Instruction – which is best?</vt:lpstr>
      <vt:lpstr>PowerPoint Presentation</vt:lpstr>
      <vt:lpstr>Consider younger and older learners aptitudes for learning language </vt:lpstr>
      <vt:lpstr>PowerPoint Presentation</vt:lpstr>
      <vt:lpstr>Readings / References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Critical Period Hypothesis &amp; Learning Aptitude</dc:title>
  <dc:creator>Claire Quinn</dc:creator>
  <cp:lastModifiedBy>Jessica Clapham</cp:lastModifiedBy>
  <cp:revision>85</cp:revision>
  <cp:lastPrinted>2019-02-15T14:58:35Z</cp:lastPrinted>
  <dcterms:created xsi:type="dcterms:W3CDTF">2016-02-02T11:00:05Z</dcterms:created>
  <dcterms:modified xsi:type="dcterms:W3CDTF">2020-02-07T18:00:02Z</dcterms:modified>
</cp:coreProperties>
</file>