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关系图"/>
          <p:cNvPicPr>
            <a:picLocks noChangeAspect="1"/>
          </p:cNvPicPr>
          <p:nvPr/>
        </p:nvPicPr>
        <p:blipFill>
          <a:blip r:embed="rId2"/>
          <a:srcRect r="2528" b="10909"/>
          <a:stretch>
            <a:fillRect/>
          </a:stretch>
        </p:blipFill>
        <p:spPr>
          <a:xfrm>
            <a:off x="179388" y="692150"/>
            <a:ext cx="8913812" cy="6110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588" y="549275"/>
            <a:ext cx="9144000" cy="151130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20204" pitchFamily="34" charset="0"/>
              <a:ea typeface="SimSun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ChangeArrowheads="1"/>
          </p:cNvSpPr>
          <p:nvPr>
            <p:ph type="subTitle" idx="1"/>
          </p:nvPr>
        </p:nvSpPr>
        <p:spPr>
          <a:xfrm>
            <a:off x="1908175" y="2492375"/>
            <a:ext cx="5545138" cy="1222375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2056" name="Rectangle 8"/>
          <p:cNvSpPr>
            <a:spLocks noChangeArrowheads="1"/>
          </p:cNvSpPr>
          <p:nvPr>
            <p:ph type="ctrTitle"/>
          </p:nvPr>
        </p:nvSpPr>
        <p:spPr>
          <a:xfrm>
            <a:off x="755650" y="620713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11" name="Rectangle 4"/>
          <p:cNvSpPr>
            <a:spLocks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2" name="Rectangle 5"/>
          <p:cNvSpPr>
            <a:spLocks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3" name="Rectangle 6"/>
          <p:cNvSpPr>
            <a:spLocks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88" y="333375"/>
            <a:ext cx="9144000" cy="1009650"/>
          </a:xfrm>
          <a:prstGeom prst="rect">
            <a:avLst/>
          </a:prstGeom>
          <a:gradFill rotWithShape="0">
            <a:gsLst>
              <a:gs pos="0">
                <a:schemeClr val="bg2">
                  <a:gamma/>
                  <a:tint val="0"/>
                  <a:invGamma/>
                </a:schemeClr>
              </a:gs>
              <a:gs pos="100000">
                <a:schemeClr val="bg2">
                  <a:alpha val="53999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704020202020204" pitchFamily="34" charset="0"/>
              <a:ea typeface="SimSun" pitchFamily="2" charset="-122"/>
              <a:cs typeface="+mn-cs"/>
            </a:endParaRPr>
          </a:p>
        </p:txBody>
      </p:sp>
      <p:pic>
        <p:nvPicPr>
          <p:cNvPr id="1027" name="Picture 3" descr="关系图"/>
          <p:cNvPicPr>
            <a:picLocks noChangeAspect="1"/>
          </p:cNvPicPr>
          <p:nvPr/>
        </p:nvPicPr>
        <p:blipFill>
          <a:blip r:embed="rId12"/>
          <a:srcRect t="1094" r="8122" b="13318"/>
          <a:stretch>
            <a:fillRect/>
          </a:stretch>
        </p:blipFill>
        <p:spPr>
          <a:xfrm>
            <a:off x="5797550" y="4438650"/>
            <a:ext cx="3340100" cy="2333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8" name="Rectangle 4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9" name="Rectangle 5"/>
          <p:cNvSpPr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30" name="Rectangle 6"/>
          <p:cNvSpPr>
            <a:spLocks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bldLvl="0" animBg="1"/>
      <p:bldP spid="1028" grpId="0" bldLvl="0"/>
    </p:bld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704020202020204" pitchFamily="34" charset="0"/>
          <a:ea typeface="SimSun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704020202020204" pitchFamily="34" charset="0"/>
          <a:ea typeface="SimSun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704020202020204" pitchFamily="34" charset="0"/>
          <a:ea typeface="SimSun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704020202020204" pitchFamily="34" charset="0"/>
          <a:ea typeface="SimSun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704020202020204" pitchFamily="34" charset="0"/>
          <a:ea typeface="SimSun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704020202020204" pitchFamily="34" charset="0"/>
          <a:ea typeface="SimSun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704020202020204" pitchFamily="34" charset="0"/>
          <a:ea typeface="SimSun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704020202020204" pitchFamily="34" charset="0"/>
          <a:ea typeface="SimSun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200" y="0"/>
            <a:ext cx="7738745" cy="2067560"/>
          </a:xfrm>
        </p:spPr>
        <p:txBody>
          <a:bodyPr/>
          <a:lstStyle/>
          <a:p>
            <a:r>
              <a:t>Recruitment and Employee Development in Ben Installation Electrical 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765810" y="2680335"/>
            <a:ext cx="7611745" cy="3249930"/>
          </a:xfrm>
        </p:spPr>
        <p:txBody>
          <a:bodyPr/>
          <a:lstStyle/>
          <a:p>
            <a:pPr lvl="0"/>
            <a:endParaRPr lang="en-US" sz="1800"/>
          </a:p>
          <a:p>
            <a:pPr lvl="0"/>
            <a:r>
              <a:rPr lang="en-US" sz="1800"/>
              <a:t>Assignment Title: Individual presentation</a:t>
            </a:r>
            <a:endParaRPr lang="en-US" sz="1800"/>
          </a:p>
          <a:p>
            <a:pPr lvl="0"/>
            <a:r>
              <a:rPr lang="en-US" sz="1800"/>
              <a:t>Module name : </a:t>
            </a:r>
            <a:r>
              <a:rPr lang="en-US" altLang="en-US" sz="1800"/>
              <a:t>Developing and Managing Individuals and Teams</a:t>
            </a:r>
            <a:endParaRPr lang="en-US" altLang="en-US" sz="1800"/>
          </a:p>
          <a:p>
            <a:r>
              <a:rPr lang="en-US" sz="1800"/>
              <a:t>Module code : LCLM5002</a:t>
            </a:r>
            <a:endParaRPr sz="1800"/>
          </a:p>
          <a:p>
            <a:r>
              <a:rPr sz="1800"/>
              <a:t>Student: Idrissa Traore</a:t>
            </a:r>
            <a:endParaRPr sz="1800"/>
          </a:p>
          <a:p>
            <a:r>
              <a:rPr lang="en-US" sz="1800"/>
              <a:t>Student ID: 2426109</a:t>
            </a:r>
            <a:endParaRPr sz="1800"/>
          </a:p>
          <a:p>
            <a:r>
              <a:rPr lang="en-US" sz="1800"/>
              <a:t>Lecture : Faizu Edu </a:t>
            </a:r>
            <a:endParaRPr lang="en-US" sz="1800"/>
          </a:p>
          <a:p>
            <a:endParaRPr sz="1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tx2"/>
            </a:solidFill>
          </a:ln>
        </p:spPr>
        <p:txBody>
          <a:bodyPr/>
          <a:lstStyle/>
          <a:p>
            <a:pPr marL="742950" indent="-742950">
              <a:buAutoNum type="arabicPeriod"/>
            </a:pPr>
            <a:r>
              <a:t>Table of 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0645"/>
            <a:ext cx="8229600" cy="4775835"/>
          </a:xfrm>
        </p:spPr>
        <p:txBody>
          <a:bodyPr>
            <a:normAutofit lnSpcReduction="10000"/>
          </a:bodyPr>
          <a:lstStyle/>
          <a:p>
            <a:r>
              <a:rPr sz="2570"/>
              <a:t>1. Introduction to Ben Installation</a:t>
            </a:r>
            <a:endParaRPr sz="2570"/>
          </a:p>
          <a:p>
            <a:r>
              <a:rPr sz="2570"/>
              <a:t>2. Recruitment Process</a:t>
            </a:r>
            <a:endParaRPr sz="2570"/>
          </a:p>
          <a:p>
            <a:r>
              <a:rPr sz="2570"/>
              <a:t>3. Job Analysis</a:t>
            </a:r>
            <a:endParaRPr sz="2570"/>
          </a:p>
          <a:p>
            <a:r>
              <a:rPr sz="2570"/>
              <a:t>4. Job Description</a:t>
            </a:r>
            <a:endParaRPr sz="2570"/>
          </a:p>
          <a:p>
            <a:r>
              <a:rPr sz="2570"/>
              <a:t>5. Person Specification</a:t>
            </a:r>
            <a:endParaRPr sz="2570"/>
          </a:p>
          <a:p>
            <a:r>
              <a:rPr sz="2570"/>
              <a:t>6. Recruitment Methods</a:t>
            </a:r>
            <a:endParaRPr sz="2570"/>
          </a:p>
          <a:p>
            <a:r>
              <a:rPr sz="2570"/>
              <a:t>7. Training Needs</a:t>
            </a:r>
            <a:endParaRPr sz="2570"/>
          </a:p>
          <a:p>
            <a:r>
              <a:rPr sz="2570"/>
              <a:t>8. Learning Theories</a:t>
            </a:r>
            <a:endParaRPr sz="2570"/>
          </a:p>
          <a:p>
            <a:r>
              <a:rPr sz="2570"/>
              <a:t>9. Development Plan</a:t>
            </a:r>
            <a:endParaRPr sz="2570"/>
          </a:p>
          <a:p>
            <a:r>
              <a:rPr sz="2570"/>
              <a:t>10. Conclusion</a:t>
            </a:r>
            <a:endParaRPr sz="2570"/>
          </a:p>
          <a:p>
            <a:r>
              <a:rPr sz="2570"/>
              <a:t>11. References</a:t>
            </a:r>
            <a:endParaRPr sz="257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1">
          <a:blip r:embed="rId1"/>
          <a:tile tx="-1301750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8500"/>
            <a:ext cx="8229600" cy="1038860"/>
          </a:xfrm>
        </p:spPr>
        <p:txBody>
          <a:bodyPr/>
          <a:lstStyle/>
          <a:p>
            <a:pPr algn="ctr"/>
            <a:r>
              <a:rPr>
                <a:solidFill>
                  <a:schemeClr val="bg1"/>
                </a:solidFill>
              </a:rPr>
              <a:t>Introduction to Ben Installation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456565" y="2456180"/>
            <a:ext cx="8477250" cy="41744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en-US" altLang="en-US">
                <a:solidFill>
                  <a:schemeClr val="bg1"/>
                </a:solidFill>
              </a:rPr>
              <a:t>• Ben Installation Electrical Services is a professional electrical contractor based in London, providing reliable services for residential and commercial clients.</a:t>
            </a:r>
            <a:endParaRPr lang="en-US" altLang="en-US">
              <a:solidFill>
                <a:schemeClr val="bg1"/>
              </a:solidFill>
            </a:endParaRPr>
          </a:p>
          <a:p>
            <a:pPr algn="ctr"/>
            <a:endParaRPr lang="en-US" altLang="en-US">
              <a:solidFill>
                <a:schemeClr val="bg1"/>
              </a:solidFill>
            </a:endParaRPr>
          </a:p>
          <a:p>
            <a:pPr algn="ctr"/>
            <a:r>
              <a:rPr lang="en-US" altLang="en-US">
                <a:solidFill>
                  <a:schemeClr val="bg1"/>
                </a:solidFill>
              </a:rPr>
              <a:t>• Specialises in electrical installation, maintenance, inspection, and fault finding.</a:t>
            </a:r>
            <a:endParaRPr lang="en-US" altLang="en-US">
              <a:solidFill>
                <a:schemeClr val="bg1"/>
              </a:solidFill>
            </a:endParaRPr>
          </a:p>
          <a:p>
            <a:pPr algn="ctr"/>
            <a:endParaRPr lang="en-US" altLang="en-US">
              <a:solidFill>
                <a:schemeClr val="bg1"/>
              </a:solidFill>
            </a:endParaRPr>
          </a:p>
          <a:p>
            <a:pPr algn="ctr"/>
            <a:r>
              <a:rPr lang="en-US" altLang="en-US">
                <a:solidFill>
                  <a:schemeClr val="bg1"/>
                </a:solidFill>
              </a:rPr>
              <a:t>• All work complies with UK electrical regulations (BS 7671 – 18th Edition) and industry safety standards.</a:t>
            </a:r>
            <a:endParaRPr lang="en-US" altLang="en-US">
              <a:solidFill>
                <a:schemeClr val="bg1"/>
              </a:solidFill>
            </a:endParaRPr>
          </a:p>
          <a:p>
            <a:pPr algn="ctr"/>
            <a:endParaRPr lang="en-US" altLang="en-US">
              <a:solidFill>
                <a:schemeClr val="bg1"/>
              </a:solidFill>
            </a:endParaRPr>
          </a:p>
          <a:p>
            <a:pPr algn="ctr"/>
            <a:r>
              <a:rPr lang="en-US" altLang="en-US">
                <a:solidFill>
                  <a:schemeClr val="bg1"/>
                </a:solidFill>
              </a:rPr>
              <a:t>• Services include consumer unit upgrades, lighting installation, socket wiring, electrical testing, and safety certification.</a:t>
            </a:r>
            <a:endParaRPr lang="en-US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Recruitment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800"/>
              <a:t>• Identify Vacancy – Determine the need for a new electrician based on company workload or project demand.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Advertise the Position – Post the job vacancy on online platforms, recruitment websites, or industry networks.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Screen Applications – Review CVs and qualifications to shortlist suitable candidates.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Interview Candidates – Conduct interviews to assess technical skills, experience, and suitability for the role.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Select and Hire – Choose the best candidate and complete the hiring process.</a:t>
            </a:r>
            <a:endParaRPr lang="en-US" altLang="en-US"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37235"/>
            <a:ext cx="6231890" cy="2481580"/>
          </a:xfrm>
        </p:spPr>
        <p:txBody>
          <a:bodyPr/>
          <a:lstStyle/>
          <a:p>
            <a:r>
              <a:t>Job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562100"/>
            <a:ext cx="8686165" cy="5295265"/>
          </a:xfrm>
        </p:spPr>
        <p:txBody>
          <a:bodyPr/>
          <a:lstStyle/>
          <a:p>
            <a:r>
              <a:rPr lang="en-US" altLang="en-US" sz="1800">
                <a:solidFill>
                  <a:schemeClr val="tx1"/>
                </a:solidFill>
              </a:rPr>
              <a:t>• Job Duties – Install, maintain, test, and repair electrical systems in residential and commercial buildings.</a:t>
            </a:r>
            <a:endParaRPr lang="en-US" altLang="en-US" sz="1800">
              <a:solidFill>
                <a:schemeClr val="tx1"/>
              </a:solidFill>
            </a:endParaRPr>
          </a:p>
          <a:p>
            <a:endParaRPr lang="en-US" altLang="en-US" sz="1800">
              <a:solidFill>
                <a:schemeClr val="tx1"/>
              </a:solidFill>
            </a:endParaRPr>
          </a:p>
          <a:p>
            <a:r>
              <a:rPr lang="en-US" altLang="en-US" sz="1800">
                <a:solidFill>
                  <a:schemeClr val="tx1"/>
                </a:solidFill>
              </a:rPr>
              <a:t>• Skills Required – Technical electrical knowledge, fault finding, and ability to read electrical drawings.</a:t>
            </a:r>
            <a:endParaRPr lang="en-US" altLang="en-US" sz="1800">
              <a:solidFill>
                <a:schemeClr val="tx1"/>
              </a:solidFill>
            </a:endParaRPr>
          </a:p>
          <a:p>
            <a:endParaRPr lang="en-US" altLang="en-US" sz="1800">
              <a:solidFill>
                <a:schemeClr val="tx1"/>
              </a:solidFill>
            </a:endParaRPr>
          </a:p>
          <a:p>
            <a:r>
              <a:rPr lang="en-US" altLang="en-US" sz="1800">
                <a:solidFill>
                  <a:schemeClr val="tx1"/>
                </a:solidFill>
              </a:rPr>
              <a:t>• Tools and Equipment – Use of testing devices, hand tools, and electrical installation equipment.</a:t>
            </a:r>
            <a:endParaRPr lang="en-US" altLang="en-US" sz="1800">
              <a:solidFill>
                <a:schemeClr val="tx1"/>
              </a:solidFill>
            </a:endParaRPr>
          </a:p>
          <a:p>
            <a:endParaRPr lang="en-US" altLang="en-US" sz="1800">
              <a:solidFill>
                <a:schemeClr val="tx1"/>
              </a:solidFill>
            </a:endParaRPr>
          </a:p>
          <a:p>
            <a:r>
              <a:rPr lang="en-US" altLang="en-US" sz="1800">
                <a:solidFill>
                  <a:schemeClr val="tx1"/>
                </a:solidFill>
              </a:rPr>
              <a:t>• Safety Responsibilities – Follow electrical safety standards and BS 7671 regulations to ensure safe work practices.</a:t>
            </a:r>
            <a:endParaRPr lang="en-US" altLang="en-US" sz="1800">
              <a:solidFill>
                <a:schemeClr val="tx1"/>
              </a:solidFill>
            </a:endParaRPr>
          </a:p>
          <a:p>
            <a:endParaRPr lang="en-US" altLang="en-US" sz="1800">
              <a:solidFill>
                <a:schemeClr val="tx1"/>
              </a:solidFill>
            </a:endParaRPr>
          </a:p>
          <a:p>
            <a:r>
              <a:rPr lang="en-US" altLang="en-US" sz="1800">
                <a:solidFill>
                  <a:schemeClr val="tx1"/>
                </a:solidFill>
              </a:rPr>
              <a:t>• Work Environment – Working on construction sites, residential properties, or commercial buildings</a:t>
            </a:r>
            <a:endParaRPr lang="en-US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3" descr="ChatGPT Image Mar 14, 2026, 03_08_16 P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63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>
                <a:solidFill>
                  <a:schemeClr val="bg1"/>
                </a:solidFill>
              </a:rPr>
              <a:t>Job Description – Electrician</a:t>
            </a:r>
            <a:endParaRPr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0050"/>
            <a:ext cx="8229600" cy="4795520"/>
          </a:xfrm>
        </p:spPr>
        <p:txBody>
          <a:bodyPr/>
          <a:lstStyle/>
          <a:p>
            <a:pPr algn="ctr">
              <a:buFont typeface="+mj-lt"/>
              <a:buAutoNum type="arabicPeriod"/>
            </a:pPr>
            <a:r>
              <a:rPr lang="en-US" altLang="en-US" sz="1800">
                <a:solidFill>
                  <a:schemeClr val="bg1"/>
                </a:solidFill>
              </a:rPr>
              <a:t>Install Electrical Systems – Install wiring, lighting, sockets, and electrical equipment in residential and commercial buildings.</a:t>
            </a:r>
            <a:endParaRPr lang="en-US" altLang="en-US" sz="1800">
              <a:solidFill>
                <a:schemeClr val="bg1"/>
              </a:solidFill>
            </a:endParaRPr>
          </a:p>
          <a:p>
            <a:pPr algn="ctr">
              <a:buFont typeface="+mj-lt"/>
              <a:buAutoNum type="arabicPeriod"/>
            </a:pPr>
            <a:endParaRPr lang="en-US" altLang="en-US" sz="1800">
              <a:solidFill>
                <a:schemeClr val="bg1"/>
              </a:solidFill>
            </a:endParaRPr>
          </a:p>
          <a:p>
            <a:pPr algn="ctr">
              <a:buFont typeface="+mj-lt"/>
              <a:buAutoNum type="arabicPeriod"/>
            </a:pPr>
            <a:r>
              <a:rPr lang="en-US" altLang="en-US" sz="1800">
                <a:solidFill>
                  <a:schemeClr val="bg1"/>
                </a:solidFill>
              </a:rPr>
              <a:t>• Maintenance and Repairs – Inspect, maintain, and repair electrical systems to ensure safe operation.</a:t>
            </a:r>
            <a:endParaRPr lang="en-US" altLang="en-US" sz="1800">
              <a:solidFill>
                <a:schemeClr val="bg1"/>
              </a:solidFill>
            </a:endParaRPr>
          </a:p>
          <a:p>
            <a:pPr algn="ctr">
              <a:buFont typeface="+mj-lt"/>
              <a:buAutoNum type="arabicPeriod"/>
            </a:pPr>
            <a:endParaRPr lang="en-US" altLang="en-US" sz="1800">
              <a:solidFill>
                <a:schemeClr val="bg1"/>
              </a:solidFill>
            </a:endParaRPr>
          </a:p>
          <a:p>
            <a:pPr algn="ctr">
              <a:buFont typeface="+mj-lt"/>
              <a:buAutoNum type="arabicPeriod"/>
            </a:pPr>
            <a:r>
              <a:rPr lang="en-US" altLang="en-US" sz="1800">
                <a:solidFill>
                  <a:schemeClr val="bg1"/>
                </a:solidFill>
              </a:rPr>
              <a:t>• Electrical Testing – Carry out testing and inspection of installations using appropriate testing equipment.</a:t>
            </a:r>
            <a:endParaRPr lang="en-US" altLang="en-US" sz="1800">
              <a:solidFill>
                <a:schemeClr val="bg1"/>
              </a:solidFill>
            </a:endParaRPr>
          </a:p>
          <a:p>
            <a:pPr algn="ctr">
              <a:buFont typeface="+mj-lt"/>
              <a:buAutoNum type="arabicPeriod"/>
            </a:pPr>
            <a:endParaRPr lang="en-US" altLang="en-US" sz="1800">
              <a:solidFill>
                <a:schemeClr val="bg1"/>
              </a:solidFill>
            </a:endParaRPr>
          </a:p>
          <a:p>
            <a:pPr algn="ctr">
              <a:buFont typeface="+mj-lt"/>
              <a:buAutoNum type="arabicPeriod"/>
            </a:pPr>
            <a:r>
              <a:rPr lang="en-US" altLang="en-US" sz="1800">
                <a:solidFill>
                  <a:schemeClr val="bg1"/>
                </a:solidFill>
              </a:rPr>
              <a:t>• Compliance and Safety – Ensure all work complies with BS 7671 regulations and electrical safety standards.</a:t>
            </a:r>
            <a:endParaRPr lang="en-US" altLang="en-US" sz="1800">
              <a:solidFill>
                <a:schemeClr val="bg1"/>
              </a:solidFill>
            </a:endParaRPr>
          </a:p>
          <a:p>
            <a:pPr algn="ctr">
              <a:buFont typeface="+mj-lt"/>
              <a:buAutoNum type="arabicPeriod"/>
            </a:pPr>
            <a:endParaRPr lang="en-US" altLang="en-US" sz="1800">
              <a:solidFill>
                <a:schemeClr val="bg1"/>
              </a:solidFill>
            </a:endParaRPr>
          </a:p>
          <a:p>
            <a:pPr algn="ctr">
              <a:buFont typeface="+mj-lt"/>
              <a:buAutoNum type="arabicPeriod"/>
            </a:pPr>
            <a:r>
              <a:rPr lang="en-US" altLang="en-US" sz="1800">
                <a:solidFill>
                  <a:schemeClr val="bg1"/>
                </a:solidFill>
              </a:rPr>
              <a:t>• Customer Service – Communicate with clients and provide professional electrical services.</a:t>
            </a:r>
            <a:endParaRPr lang="en-US" altLang="en-US" sz="18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Person Specification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800"/>
              <a:t>• Qualifications – Relevant electrical qualifications (NVQ Level 3 or equivalent) and knowledge of BS 7671 – 18th Edition regulations.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Technical Skills – Ability to install, test, maintain, and repair electrical systems safely and efficiently.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Experience – Practical experience in residential or commercial electrical work.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Problem-Solving – Ability to diagnose electrical faults and find effective solutions.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Personal Qualities – Reliable, safety-focused, good communication skills, and able to work independently or as part of a team.</a:t>
            </a:r>
            <a:endParaRPr lang="en-US" altLang="en-US"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8965" cy="582930"/>
          </a:xfrm>
        </p:spPr>
        <p:txBody>
          <a:bodyPr/>
          <a:lstStyle/>
          <a:p>
            <a:r>
              <a:t>Recruitment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6365"/>
            <a:ext cx="8229600" cy="4731385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1800"/>
              <a:t>• Online Job Platforms – Advertise electrician vacancies on job websites (Indeed, LinkedIn).</a:t>
            </a:r>
            <a:endParaRPr lang="en-US" altLang="en-US" sz="1800"/>
          </a:p>
          <a:p>
            <a:pPr marL="0" indent="0">
              <a:buNone/>
            </a:pPr>
            <a:endParaRPr lang="en-US" altLang="en-US" sz="1800"/>
          </a:p>
          <a:p>
            <a:pPr marL="0" indent="0">
              <a:buNone/>
            </a:pPr>
            <a:r>
              <a:rPr lang="en-US" altLang="en-US" sz="1800"/>
              <a:t>• Apprenticeships – Recruit and train new electricians through apprenticeship programs.</a:t>
            </a:r>
            <a:endParaRPr lang="en-US" altLang="en-US" sz="1800"/>
          </a:p>
          <a:p>
            <a:pPr marL="0" indent="0">
              <a:buNone/>
            </a:pPr>
            <a:endParaRPr lang="en-US" altLang="en-US" sz="1800"/>
          </a:p>
          <a:p>
            <a:pPr marL="0" indent="0">
              <a:buNone/>
            </a:pPr>
            <a:r>
              <a:rPr lang="en-US" altLang="en-US" sz="1800"/>
              <a:t>• Employee Referrals – Hire electricians recommended by current employees or industry contacts.</a:t>
            </a:r>
            <a:endParaRPr lang="en-US" altLang="en-US" sz="1800"/>
          </a:p>
          <a:p>
            <a:pPr marL="0" indent="0">
              <a:buNone/>
            </a:pPr>
            <a:endParaRPr lang="en-US" altLang="en-US" sz="1800"/>
          </a:p>
          <a:p>
            <a:pPr marL="0" indent="0">
              <a:buNone/>
            </a:pPr>
            <a:r>
              <a:rPr lang="en-US" altLang="en-US" sz="1800"/>
              <a:t>• Recruitment Agencies – Work with specialised construction and electrical recruitment agencies.</a:t>
            </a:r>
            <a:endParaRPr lang="en-US" altLang="en-US" sz="1800"/>
          </a:p>
          <a:p>
            <a:pPr marL="0" indent="0">
              <a:buNone/>
            </a:pPr>
            <a:endParaRPr lang="en-US" altLang="en-US" sz="1800"/>
          </a:p>
          <a:p>
            <a:pPr marL="0" indent="0">
              <a:buNone/>
            </a:pPr>
            <a:r>
              <a:rPr lang="en-US" altLang="en-US" sz="1800"/>
              <a:t>• Internal Promotion – Promote skilled employees within the company.</a:t>
            </a:r>
            <a:endParaRPr lang="en-US" altLang="en-US" sz="1800"/>
          </a:p>
        </p:txBody>
      </p:sp>
      <p:sp>
        <p:nvSpPr>
          <p:cNvPr id="4" name="Text Box 3"/>
          <p:cNvSpPr txBox="1"/>
          <p:nvPr/>
        </p:nvSpPr>
        <p:spPr>
          <a:xfrm>
            <a:off x="4228465" y="49530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Training and Development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800"/>
              <a:t>• Technical Training – Regular updates on electrical installation, testing, and maintenance skills.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Regulation Updates – Training on BS 7671 (18th Edition) and current electrical safety standards.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Health and Safety – Training on safe working practices, risk assessment, and site safety procedures.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New Technologies – Learning about modern systems such as EV chargers, smart homes, and renewable energy.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Professional Development – Continuous learning to improve skills and support career progression.</a:t>
            </a:r>
            <a:endParaRPr lang="en-US" altLang="en-US"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Learning Theories Applied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800"/>
              <a:t>• Experiential Learning – Electricians learn effectively through practical experience and hands-on work on electrical systems.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Social Learning – Learning by observing experienced electricians and working alongside skilled professionals.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Cognitive Learning – Understanding electrical principles, regulations, and problem-solving techniques.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Continuous Learning – Ongoing training to keep up with new technologies, tools, and electrical regulations.</a:t>
            </a:r>
            <a:endParaRPr lang="en-US" altLang="en-US" sz="1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Employee Development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800"/>
              <a:t>• Skills Development – Provide training to improve technical and practical electrical skills.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Certification and Qualifications – Support electricians to gain advanced certifications and industry qualifications.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Performance Reviews – Regular evaluations to identify strengths and areas for improvement.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Career Progression – Opportunities for promotion to senior electrician or supervisory roles.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Continuous Learning – Encourage ongoing training to stay updated with new electrical technologies and regulations.</a:t>
            </a:r>
            <a:endParaRPr lang="en-US" altLang="en-US"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800"/>
              <a:t>• Effective recruitment ensures the company hires qualified and skilled electricians.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Proper training and development help employees improve their technical and professional skills.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Continuous learning keeps electricians updated with new technologies and electrical regulations.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Strong employee development supports career growth and improves job performance.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Overall, a structured recruitment and development strategy helps Ben Installation maintain high-quality electrical services.</a:t>
            </a:r>
            <a:endParaRPr lang="en-US" altLang="en-US" sz="1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800"/>
              <a:t>• Health and Safety Executive (HSE) – Electrical safety guidance and workplace regulations.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BS 7671: IET Wiring Regulations (18th Edition) – Standards for electrical installations in the UK.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  Klatte, K. A. (2023). Electrician. (1st ed.). Rosen Publishing Group.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Armstrong, M. (2020) – Armstrong’s Handbook of Human Resource Management Practice.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• Kolb, D. (1984) – Experiential Learning Theory.</a:t>
            </a:r>
            <a:endParaRPr lang="en-US" altLang="en-US" sz="1800"/>
          </a:p>
          <a:p>
            <a:endParaRPr lang="en-US" altLang="en-US" sz="1800"/>
          </a:p>
          <a:p>
            <a:r>
              <a:rPr lang="en-US" altLang="en-US" sz="1800"/>
              <a:t>  Martin Pritchard, David Johnston, &amp; Christopher Gorse. (2020). electrician. In A Dictionary of Construction, Surveying, and Civil Engineering (2nd ed.). Oxford University Press.</a:t>
            </a:r>
            <a:endParaRPr lang="en-US" altLang="en-US" sz="1800"/>
          </a:p>
          <a:p>
            <a:endParaRPr lang="en-US" altLang="en-US" sz="1800"/>
          </a:p>
          <a:p>
            <a:endParaRPr lang="en-US" altLang="en-US" sz="1800"/>
          </a:p>
          <a:p>
            <a:endParaRPr lang="en-US" altLang="en-US" sz="1800"/>
          </a:p>
        </p:txBody>
      </p:sp>
      <p:sp>
        <p:nvSpPr>
          <p:cNvPr id="4" name="Text Box 3"/>
          <p:cNvSpPr txBox="1"/>
          <p:nvPr/>
        </p:nvSpPr>
        <p:spPr>
          <a:xfrm>
            <a:off x="6249670" y="521335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wpp_generatetext" val="1"/>
</p:tagLst>
</file>

<file path=ppt/theme/theme1.xml><?xml version="1.0" encoding="utf-8"?>
<a:theme xmlns:a="http://schemas.openxmlformats.org/drawingml/2006/main" name="Business Cooperate">
  <a:themeElements>
    <a:clrScheme name="Business Cooper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siness Cooperat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704020202020204" pitchFamily="34" charset="0"/>
            <a:ea typeface="SimSun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704020202020204" pitchFamily="34" charset="0"/>
            <a:ea typeface="SimSun" pitchFamily="2" charset="-122"/>
          </a:defRPr>
        </a:defPPr>
      </a:lstStyle>
    </a:lnDef>
  </a:objectDefaults>
  <a:extraClrSchemeLst>
    <a:extraClrScheme>
      <a:clrScheme name="Business Cooper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Cooper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Cooper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6282</Words>
  <Application>WPS Presentation</Application>
  <PresentationFormat>On-screen Show (4:3)</PresentationFormat>
  <Paragraphs>157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5" baseType="lpstr">
      <vt:lpstr>Arial</vt:lpstr>
      <vt:lpstr>SimSun</vt:lpstr>
      <vt:lpstr>Wingdings</vt:lpstr>
      <vt:lpstr>Arial</vt:lpstr>
      <vt:lpstr>Calibri</vt:lpstr>
      <vt:lpstr>Helvetica Neue</vt:lpstr>
      <vt:lpstr>Microsoft YaHei</vt:lpstr>
      <vt:lpstr>汉仪旗黑</vt:lpstr>
      <vt:lpstr>Arial Unicode MS</vt:lpstr>
      <vt:lpstr>宋体-简</vt:lpstr>
      <vt:lpstr>SimSun</vt:lpstr>
      <vt:lpstr>Business Cooperate</vt:lpstr>
      <vt:lpstr>Recruitment and Employee Development in Ben Installation Electrical Services</vt:lpstr>
      <vt:lpstr>Table of Contents</vt:lpstr>
      <vt:lpstr>Introduction to Ben Installation</vt:lpstr>
      <vt:lpstr>Recruitment Process</vt:lpstr>
      <vt:lpstr>Job Analysis</vt:lpstr>
      <vt:lpstr>Job Description – Electrician</vt:lpstr>
      <vt:lpstr>Person Specification</vt:lpstr>
      <vt:lpstr>Recruitment Methods</vt:lpstr>
      <vt:lpstr>Training and Development Needs</vt:lpstr>
      <vt:lpstr>Learning Theories Applied</vt:lpstr>
      <vt:lpstr>Employee Development Plan</vt:lpstr>
      <vt:lpstr>Conclusion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generated using python-pptx</dc:description>
  <cp:lastModifiedBy>WPS_1768086192</cp:lastModifiedBy>
  <cp:revision>4</cp:revision>
  <dcterms:created xsi:type="dcterms:W3CDTF">2026-03-19T06:25:19Z</dcterms:created>
  <dcterms:modified xsi:type="dcterms:W3CDTF">2026-03-19T06:25:19Z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BA8239D8DB9CF0F0CE96BB69D7FB9A75_43</vt:lpwstr>
  </property>
  <property fmtid="{D5CDD505-2E9C-101B-9397-08002B2CF9AE}" pid="3" name="KSOProductBuildVer">
    <vt:lpwstr>1033-12.1.23155.23155</vt:lpwstr>
  </property>
</Properties>
</file>