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56" r:id="rId4"/>
    <p:sldId id="261" r:id="rId5"/>
    <p:sldId id="263" r:id="rId6"/>
    <p:sldId id="268" r:id="rId7"/>
    <p:sldId id="258" r:id="rId8"/>
    <p:sldId id="259" r:id="rId9"/>
    <p:sldId id="260" r:id="rId10"/>
    <p:sldId id="262" r:id="rId11"/>
    <p:sldId id="264" r:id="rId12"/>
    <p:sldId id="266" r:id="rId13"/>
    <p:sldId id="269" r:id="rId14"/>
    <p:sldId id="270" r:id="rId15"/>
    <p:sldId id="271" r:id="rId16"/>
    <p:sldId id="273" r:id="rId17"/>
    <p:sldId id="272" r:id="rId18"/>
    <p:sldId id="26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3"/>
            <c:invertIfNegative val="0"/>
            <c:bubble3D val="0"/>
            <c:spPr>
              <a:solidFill>
                <a:srgbClr val="FFFF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A4A9-4A1E-B929-0D62A34CE818}"/>
              </c:ext>
            </c:extLst>
          </c:dPt>
          <c:cat>
            <c:strRef>
              <c:f>Sheet1!$A$2:$A$8</c:f>
              <c:strCache>
                <c:ptCount val="7"/>
                <c:pt idx="0">
                  <c:v>Mental Health</c:v>
                </c:pt>
                <c:pt idx="1">
                  <c:v>VAWG</c:v>
                </c:pt>
                <c:pt idx="2">
                  <c:v>Domestic Abuse</c:v>
                </c:pt>
                <c:pt idx="3">
                  <c:v>Sport/Exercie to Support Mental Health</c:v>
                </c:pt>
                <c:pt idx="4">
                  <c:v>Relationships</c:v>
                </c:pt>
                <c:pt idx="5">
                  <c:v>Home/Family</c:v>
                </c:pt>
                <c:pt idx="6">
                  <c:v>Other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64</c:v>
                </c:pt>
                <c:pt idx="1">
                  <c:v>44</c:v>
                </c:pt>
                <c:pt idx="2">
                  <c:v>28</c:v>
                </c:pt>
                <c:pt idx="3">
                  <c:v>49</c:v>
                </c:pt>
                <c:pt idx="4">
                  <c:v>48</c:v>
                </c:pt>
                <c:pt idx="5">
                  <c:v>35</c:v>
                </c:pt>
                <c:pt idx="6">
                  <c:v>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4A9-4A1E-B929-0D62A34CE81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Mental Health</c:v>
                </c:pt>
                <c:pt idx="1">
                  <c:v>VAWG</c:v>
                </c:pt>
                <c:pt idx="2">
                  <c:v>Domestic Abuse</c:v>
                </c:pt>
                <c:pt idx="3">
                  <c:v>Sport/Exercie to Support Mental Health</c:v>
                </c:pt>
                <c:pt idx="4">
                  <c:v>Relationships</c:v>
                </c:pt>
                <c:pt idx="5">
                  <c:v>Home/Family</c:v>
                </c:pt>
                <c:pt idx="6">
                  <c:v>Other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</c:numCache>
            </c:numRef>
          </c:val>
          <c:extLst>
            <c:ext xmlns:c16="http://schemas.microsoft.com/office/drawing/2014/chart" uri="{C3380CC4-5D6E-409C-BE32-E72D297353CC}">
              <c16:uniqueId val="{00000001-A4A9-4A1E-B929-0D62A34CE818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Mental Health</c:v>
                </c:pt>
                <c:pt idx="1">
                  <c:v>VAWG</c:v>
                </c:pt>
                <c:pt idx="2">
                  <c:v>Domestic Abuse</c:v>
                </c:pt>
                <c:pt idx="3">
                  <c:v>Sport/Exercie to Support Mental Health</c:v>
                </c:pt>
                <c:pt idx="4">
                  <c:v>Relationships</c:v>
                </c:pt>
                <c:pt idx="5">
                  <c:v>Home/Family</c:v>
                </c:pt>
                <c:pt idx="6">
                  <c:v>Other</c:v>
                </c:pt>
              </c:strCache>
            </c:strRef>
          </c:cat>
          <c:val>
            <c:numRef>
              <c:f>Sheet1!$D$2:$D$8</c:f>
              <c:numCache>
                <c:formatCode>General</c:formatCode>
                <c:ptCount val="7"/>
              </c:numCache>
            </c:numRef>
          </c:val>
          <c:extLst>
            <c:ext xmlns:c16="http://schemas.microsoft.com/office/drawing/2014/chart" uri="{C3380CC4-5D6E-409C-BE32-E72D297353CC}">
              <c16:uniqueId val="{00000002-A4A9-4A1E-B929-0D62A34CE8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71932872"/>
        <c:axId val="371934840"/>
      </c:barChart>
      <c:catAx>
        <c:axId val="3719328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1934840"/>
        <c:crosses val="autoZero"/>
        <c:auto val="1"/>
        <c:lblAlgn val="ctr"/>
        <c:lblOffset val="100"/>
        <c:noMultiLvlLbl val="0"/>
      </c:catAx>
      <c:valAx>
        <c:axId val="3719348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19328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71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92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790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68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954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178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750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648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657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891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677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935810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8477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58592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755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3825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736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D09E0FB-D301-42CB-9E12-AFC3D67AD4C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9977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hduhb.nhs.wales/healthcare/services-and-teams/five-ways-to-well-being/" TargetMode="External"/><Relationship Id="rId2" Type="http://schemas.openxmlformats.org/officeDocument/2006/relationships/hyperlink" Target="https://www.healthline.com/health/heartrat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unicef.org.uk/what-we-do/un-convention-child-rights/" TargetMode="External"/><Relationship Id="rId5" Type="http://schemas.openxmlformats.org/officeDocument/2006/relationships/hyperlink" Target="https://www.sport.wales/education-and-teachers/free-access-to-sport-wales-education-resources/health-fitness-and-wellbeing" TargetMode="External"/><Relationship Id="rId4" Type="http://schemas.openxmlformats.org/officeDocument/2006/relationships/hyperlink" Target="https://www.nhs.uk/mental-health/self-help/guides-tools-and-activities/five-steps-to-mental-wellbe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7844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Young People and Society 2: Mental Health and Wellbeing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705878"/>
            <a:ext cx="9144000" cy="2551922"/>
          </a:xfrm>
        </p:spPr>
        <p:txBody>
          <a:bodyPr>
            <a:normAutofit fontScale="85000" lnSpcReduction="20000"/>
          </a:bodyPr>
          <a:lstStyle/>
          <a:p>
            <a:endParaRPr lang="en-GB" sz="4400" dirty="0" smtClean="0">
              <a:latin typeface="+mj-lt"/>
            </a:endParaRPr>
          </a:p>
          <a:p>
            <a:r>
              <a:rPr lang="en-GB" sz="4400" b="1" dirty="0" smtClean="0">
                <a:solidFill>
                  <a:schemeClr val="tx1"/>
                </a:solidFill>
                <a:latin typeface="+mj-lt"/>
              </a:rPr>
              <a:t>Jimmy </a:t>
            </a:r>
            <a:r>
              <a:rPr lang="en-GB" sz="4400" b="1" dirty="0" smtClean="0">
                <a:solidFill>
                  <a:schemeClr val="tx1"/>
                </a:solidFill>
                <a:latin typeface="+mj-lt"/>
              </a:rPr>
              <a:t>Wilson</a:t>
            </a:r>
          </a:p>
          <a:p>
            <a:r>
              <a:rPr lang="en-GB" sz="4400" b="1" dirty="0" smtClean="0">
                <a:solidFill>
                  <a:schemeClr val="tx1"/>
                </a:solidFill>
                <a:latin typeface="+mj-lt"/>
              </a:rPr>
              <a:t>Pembrokeshire Youth Services</a:t>
            </a:r>
          </a:p>
          <a:p>
            <a:r>
              <a:rPr lang="en-GB" sz="4400" b="1" dirty="0" smtClean="0">
                <a:solidFill>
                  <a:schemeClr val="tx1"/>
                </a:solidFill>
                <a:latin typeface="+mj-lt"/>
              </a:rPr>
              <a:t>Tier 4 Outreach</a:t>
            </a:r>
            <a:endParaRPr lang="en-GB" sz="4400" b="1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8492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18404"/>
          </a:xfrm>
        </p:spPr>
        <p:txBody>
          <a:bodyPr>
            <a:noAutofit/>
          </a:bodyPr>
          <a:lstStyle/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5 WAYS TO Wellbeing - being active</a:t>
            </a:r>
            <a:b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67747" y="2056686"/>
            <a:ext cx="1080484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Why is sport, exercise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and being active important?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Design your own activity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37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75063" y="278674"/>
            <a:ext cx="106941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YOUR RIGHTS AND GROUND RULES</a:t>
            </a:r>
            <a:endParaRPr lang="en-GB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435429" y="1036320"/>
            <a:ext cx="11355977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 can leave the session at anytime – The session is voluntary but let a member of staff know if you would like to leave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 DO NOT have to participate in all the activities.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This is a safe space for everyone. Be yourselves, be respectful.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Be supportive. Not everyone will have the same strengths and we ALL have weaknesses.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No swearing at each other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2220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1840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39755" y="1356890"/>
            <a:ext cx="4348065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GB" i="1" dirty="0" smtClean="0"/>
          </a:p>
          <a:p>
            <a:pPr algn="just"/>
            <a:endParaRPr lang="en-GB" i="1" dirty="0"/>
          </a:p>
          <a:p>
            <a:pPr algn="just"/>
            <a:endParaRPr lang="en-GB" i="1" dirty="0" smtClean="0"/>
          </a:p>
          <a:p>
            <a:pPr algn="just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Article 31 (leisure, play and culture)</a:t>
            </a:r>
          </a:p>
          <a:p>
            <a:pPr algn="just"/>
            <a:endParaRPr lang="en-GB" sz="2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Every child has the right to relax, play and take part in a wide range of cultural and artistic activities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557934" y="1356890"/>
            <a:ext cx="6096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  <a:p>
            <a:pPr algn="just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Article 15 (freedom of association)</a:t>
            </a:r>
          </a:p>
          <a:p>
            <a:pPr algn="just"/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Every child has the right to meet with</a:t>
            </a: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other children and to join groups and</a:t>
            </a: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organisations, as long as this does not stop</a:t>
            </a: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other people from enjoying their rights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1698171" y="317241"/>
            <a:ext cx="88547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UNHCR RIGHTS OF A CHILD 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39755" y="5282779"/>
            <a:ext cx="10951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Childcomwales.org.uk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75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1840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668624" y="279918"/>
            <a:ext cx="88547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Podcast Subject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Wishlist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Survey of Year 10,11 and 12 Students at Greenhill School, Tenby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3489381358"/>
              </p:ext>
            </p:extLst>
          </p:nvPr>
        </p:nvGraphicFramePr>
        <p:xfrm>
          <a:off x="1070811" y="1335908"/>
          <a:ext cx="9817768" cy="49205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143000" y="6400800"/>
            <a:ext cx="3453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Greenhill School (2024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596063" y="1492898"/>
            <a:ext cx="29524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285 Students surveyed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26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1840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698171" y="317241"/>
            <a:ext cx="88547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ICE BREAKER 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13806" y="1811383"/>
            <a:ext cx="1113826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Pick a card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Act out/mime the three sports/activities – No talking!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Others guess the sport/activity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Favourite sport?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Favourite sportswoman/sportsman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Favourite ‘healthy’ food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48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18404"/>
          </a:xfrm>
        </p:spPr>
        <p:txBody>
          <a:bodyPr>
            <a:noAutofit/>
          </a:bodyPr>
          <a:lstStyle/>
          <a:p>
            <a:pPr algn="ctr"/>
            <a:r>
              <a:rPr lang="en-GB" sz="4000" dirty="0" smtClean="0"/>
              <a:t>5 WAYS TO Wellbeing - </a:t>
            </a:r>
            <a:r>
              <a:rPr lang="en-GB" sz="4000" b="1" dirty="0" smtClean="0"/>
              <a:t>being active</a:t>
            </a:r>
            <a:r>
              <a:rPr lang="en-GB" sz="4000" dirty="0" smtClean="0"/>
              <a:t/>
            </a:r>
            <a:br>
              <a:rPr lang="en-GB" sz="4000" dirty="0" smtClean="0"/>
            </a:br>
            <a:endParaRPr lang="en-GB" sz="4000" dirty="0"/>
          </a:p>
        </p:txBody>
      </p:sp>
      <p:sp>
        <p:nvSpPr>
          <p:cNvPr id="6" name="Oval 5"/>
          <p:cNvSpPr/>
          <p:nvPr/>
        </p:nvSpPr>
        <p:spPr>
          <a:xfrm>
            <a:off x="1097280" y="1461896"/>
            <a:ext cx="2908663" cy="18473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 ACTIVE</a:t>
            </a:r>
          </a:p>
          <a:p>
            <a:pPr algn="ctr"/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4641668" y="1531565"/>
            <a:ext cx="2908663" cy="1847361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GIVING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8186057" y="1557118"/>
            <a:ext cx="2908663" cy="1847361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NOTICING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743200" y="4083176"/>
            <a:ext cx="2908663" cy="184736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CONNECT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6731725" y="4083176"/>
            <a:ext cx="2908663" cy="1847361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LEARNING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31223" y="6104709"/>
            <a:ext cx="9701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Hywel </a:t>
            </a:r>
            <a:r>
              <a:rPr lang="en-GB" dirty="0" smtClean="0"/>
              <a:t>Dda University Health </a:t>
            </a:r>
            <a:r>
              <a:rPr lang="en-GB" dirty="0" smtClean="0"/>
              <a:t>Board (2024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Right Arrow 2"/>
          <p:cNvSpPr/>
          <p:nvPr/>
        </p:nvSpPr>
        <p:spPr>
          <a:xfrm rot="18357448">
            <a:off x="873212" y="3152002"/>
            <a:ext cx="979715" cy="9264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74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pic>
        <p:nvPicPr>
          <p:cNvPr id="4" name="Aberdovey - 16-25 Ukrain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4960" y="69668"/>
            <a:ext cx="8725989" cy="6788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75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75063" y="278674"/>
            <a:ext cx="106941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WHAT DID YOU NOTICE?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35429" y="1036320"/>
            <a:ext cx="113559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 smtClean="0"/>
          </a:p>
        </p:txBody>
      </p:sp>
      <p:sp>
        <p:nvSpPr>
          <p:cNvPr id="3" name="Explosion 1 2"/>
          <p:cNvSpPr/>
          <p:nvPr/>
        </p:nvSpPr>
        <p:spPr>
          <a:xfrm>
            <a:off x="566057" y="1036320"/>
            <a:ext cx="3535680" cy="2316480"/>
          </a:xfrm>
          <a:prstGeom prst="irregularSeal1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HAPPY</a:t>
            </a:r>
            <a:endParaRPr lang="en-GB" dirty="0"/>
          </a:p>
        </p:txBody>
      </p:sp>
      <p:sp>
        <p:nvSpPr>
          <p:cNvPr id="6" name="Explosion 1 5"/>
          <p:cNvSpPr/>
          <p:nvPr/>
        </p:nvSpPr>
        <p:spPr>
          <a:xfrm>
            <a:off x="2947851" y="2255520"/>
            <a:ext cx="3535680" cy="231648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RELAXED</a:t>
            </a:r>
            <a:endParaRPr lang="en-GB" dirty="0"/>
          </a:p>
        </p:txBody>
      </p:sp>
      <p:sp>
        <p:nvSpPr>
          <p:cNvPr id="7" name="Explosion 1 6"/>
          <p:cNvSpPr/>
          <p:nvPr/>
        </p:nvSpPr>
        <p:spPr>
          <a:xfrm>
            <a:off x="5124994" y="920275"/>
            <a:ext cx="3535680" cy="2316480"/>
          </a:xfrm>
          <a:prstGeom prst="irregularSeal1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FUN</a:t>
            </a:r>
            <a:endParaRPr lang="en-GB" dirty="0"/>
          </a:p>
        </p:txBody>
      </p:sp>
      <p:sp>
        <p:nvSpPr>
          <p:cNvPr id="8" name="Explosion 1 7"/>
          <p:cNvSpPr/>
          <p:nvPr/>
        </p:nvSpPr>
        <p:spPr>
          <a:xfrm>
            <a:off x="8660674" y="1607609"/>
            <a:ext cx="3535680" cy="2316480"/>
          </a:xfrm>
          <a:prstGeom prst="irregularSeal1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TEAMWORK</a:t>
            </a:r>
            <a:endParaRPr lang="en-GB" dirty="0"/>
          </a:p>
        </p:txBody>
      </p:sp>
      <p:sp>
        <p:nvSpPr>
          <p:cNvPr id="9" name="Explosion 1 8"/>
          <p:cNvSpPr/>
          <p:nvPr/>
        </p:nvSpPr>
        <p:spPr>
          <a:xfrm>
            <a:off x="674914" y="3648670"/>
            <a:ext cx="3535680" cy="2316480"/>
          </a:xfrm>
          <a:prstGeom prst="irregularSeal1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CHALLENGING </a:t>
            </a:r>
            <a:endParaRPr lang="en-GB" dirty="0"/>
          </a:p>
        </p:txBody>
      </p:sp>
      <p:sp>
        <p:nvSpPr>
          <p:cNvPr id="10" name="Explosion 1 9"/>
          <p:cNvSpPr/>
          <p:nvPr/>
        </p:nvSpPr>
        <p:spPr>
          <a:xfrm>
            <a:off x="8412479" y="4137437"/>
            <a:ext cx="3535680" cy="2316480"/>
          </a:xfrm>
          <a:prstGeom prst="irregularSeal1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ACTIVE</a:t>
            </a:r>
            <a:endParaRPr lang="en-GB" dirty="0"/>
          </a:p>
        </p:txBody>
      </p:sp>
      <p:sp>
        <p:nvSpPr>
          <p:cNvPr id="11" name="Explosion 1 10"/>
          <p:cNvSpPr/>
          <p:nvPr/>
        </p:nvSpPr>
        <p:spPr>
          <a:xfrm>
            <a:off x="5908765" y="2881121"/>
            <a:ext cx="3535680" cy="2316480"/>
          </a:xfrm>
          <a:prstGeom prst="irregularSeal1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CONNECTING</a:t>
            </a:r>
            <a:endParaRPr lang="en-GB" dirty="0"/>
          </a:p>
        </p:txBody>
      </p:sp>
      <p:sp>
        <p:nvSpPr>
          <p:cNvPr id="12" name="Explosion 1 11"/>
          <p:cNvSpPr/>
          <p:nvPr/>
        </p:nvSpPr>
        <p:spPr>
          <a:xfrm>
            <a:off x="4036423" y="4335231"/>
            <a:ext cx="3535680" cy="2316480"/>
          </a:xfrm>
          <a:prstGeom prst="irregularSeal1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LEARNING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47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TAKE your heartrate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00594" y="1053737"/>
            <a:ext cx="1146918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Find your pulse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Count how many pulses you feel for 10 seconds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Add a zero to the amount of pulses you feel – Remember the number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 will check again after the boxing!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Heart 3"/>
          <p:cNvSpPr/>
          <p:nvPr/>
        </p:nvSpPr>
        <p:spPr>
          <a:xfrm>
            <a:off x="1216089" y="3537284"/>
            <a:ext cx="3115279" cy="2779295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RESTING 60-100 BPM</a:t>
            </a:r>
            <a:endParaRPr lang="en-GB" dirty="0"/>
          </a:p>
        </p:txBody>
      </p:sp>
      <p:sp>
        <p:nvSpPr>
          <p:cNvPr id="7" name="Heart 6"/>
          <p:cNvSpPr/>
          <p:nvPr/>
        </p:nvSpPr>
        <p:spPr>
          <a:xfrm>
            <a:off x="4436541" y="3537284"/>
            <a:ext cx="3115279" cy="2779295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MODERATE 90-130 BPM</a:t>
            </a:r>
            <a:endParaRPr lang="en-GB" dirty="0"/>
          </a:p>
        </p:txBody>
      </p:sp>
      <p:sp>
        <p:nvSpPr>
          <p:cNvPr id="8" name="Heart 7"/>
          <p:cNvSpPr/>
          <p:nvPr/>
        </p:nvSpPr>
        <p:spPr>
          <a:xfrm>
            <a:off x="7656993" y="3537283"/>
            <a:ext cx="3115279" cy="2779295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VIGOROUS 120-150 BPM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00594" y="6316578"/>
            <a:ext cx="2787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Healthline.com (2024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871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Retrieve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3474" y="1018903"/>
            <a:ext cx="11146972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 team member is blindfolded (Retriever)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Team members guide the retriever to pick up tennis balls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Maximum 1 ball per visit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Ball must be put back in the collection area before retriever goes back to collect more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Guides must jog/walk on the spot until there is a winner.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X = 2 Points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= 3 points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 = 4 Points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= Unknown!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12 Points wins – DO NOT GO OVER 12!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5-Point Star 6"/>
          <p:cNvSpPr/>
          <p:nvPr/>
        </p:nvSpPr>
        <p:spPr>
          <a:xfrm>
            <a:off x="984069" y="4756827"/>
            <a:ext cx="232020" cy="2351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17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    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or      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FALSE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6-Point Star 4"/>
          <p:cNvSpPr/>
          <p:nvPr/>
        </p:nvSpPr>
        <p:spPr>
          <a:xfrm>
            <a:off x="2033771" y="2761191"/>
            <a:ext cx="1802674" cy="1863634"/>
          </a:xfrm>
          <a:prstGeom prst="star6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Stop you getting flu</a:t>
            </a:r>
            <a:endParaRPr lang="en-GB" dirty="0"/>
          </a:p>
        </p:txBody>
      </p:sp>
      <p:sp>
        <p:nvSpPr>
          <p:cNvPr id="8" name="6-Point Star 7"/>
          <p:cNvSpPr/>
          <p:nvPr/>
        </p:nvSpPr>
        <p:spPr>
          <a:xfrm>
            <a:off x="10389326" y="3364700"/>
            <a:ext cx="1802674" cy="1863634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Expensive</a:t>
            </a:r>
            <a:endParaRPr lang="en-GB" sz="1600" dirty="0"/>
          </a:p>
        </p:txBody>
      </p:sp>
      <p:sp>
        <p:nvSpPr>
          <p:cNvPr id="9" name="6-Point Star 8"/>
          <p:cNvSpPr/>
          <p:nvPr/>
        </p:nvSpPr>
        <p:spPr>
          <a:xfrm>
            <a:off x="6927521" y="3517193"/>
            <a:ext cx="1802674" cy="1863634"/>
          </a:xfrm>
          <a:prstGeom prst="star6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You will get paid</a:t>
            </a:r>
            <a:endParaRPr lang="en-GB" dirty="0"/>
          </a:p>
        </p:txBody>
      </p:sp>
      <p:sp>
        <p:nvSpPr>
          <p:cNvPr id="10" name="6-Point Star 9"/>
          <p:cNvSpPr/>
          <p:nvPr/>
        </p:nvSpPr>
        <p:spPr>
          <a:xfrm>
            <a:off x="877100" y="4236398"/>
            <a:ext cx="1802674" cy="1863634"/>
          </a:xfrm>
          <a:prstGeom prst="star6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Meet new friends</a:t>
            </a:r>
            <a:endParaRPr lang="en-GB" dirty="0"/>
          </a:p>
        </p:txBody>
      </p:sp>
      <p:sp>
        <p:nvSpPr>
          <p:cNvPr id="11" name="6-Point Star 10"/>
          <p:cNvSpPr/>
          <p:nvPr/>
        </p:nvSpPr>
        <p:spPr>
          <a:xfrm>
            <a:off x="10233529" y="1829374"/>
            <a:ext cx="1802674" cy="1863634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Can reduce anxiety</a:t>
            </a:r>
            <a:endParaRPr lang="en-GB" dirty="0"/>
          </a:p>
        </p:txBody>
      </p:sp>
      <p:sp>
        <p:nvSpPr>
          <p:cNvPr id="12" name="6-Point Star 11"/>
          <p:cNvSpPr/>
          <p:nvPr/>
        </p:nvSpPr>
        <p:spPr>
          <a:xfrm>
            <a:off x="8525392" y="994545"/>
            <a:ext cx="1802674" cy="1863634"/>
          </a:xfrm>
          <a:prstGeom prst="star6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Better grades</a:t>
            </a:r>
            <a:endParaRPr lang="en-GB" dirty="0"/>
          </a:p>
        </p:txBody>
      </p:sp>
      <p:sp>
        <p:nvSpPr>
          <p:cNvPr id="13" name="6-Point Star 12"/>
          <p:cNvSpPr/>
          <p:nvPr/>
        </p:nvSpPr>
        <p:spPr>
          <a:xfrm>
            <a:off x="255585" y="689442"/>
            <a:ext cx="1802674" cy="1863634"/>
          </a:xfrm>
          <a:prstGeom prst="star6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Get hurt/injured</a:t>
            </a:r>
            <a:endParaRPr lang="en-GB" sz="1400" dirty="0"/>
          </a:p>
        </p:txBody>
      </p:sp>
      <p:sp>
        <p:nvSpPr>
          <p:cNvPr id="14" name="6-Point Star 13"/>
          <p:cNvSpPr/>
          <p:nvPr/>
        </p:nvSpPr>
        <p:spPr>
          <a:xfrm>
            <a:off x="24222" y="2397035"/>
            <a:ext cx="1802674" cy="1863634"/>
          </a:xfrm>
          <a:prstGeom prst="star6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Improve mood</a:t>
            </a:r>
            <a:endParaRPr lang="en-GB" dirty="0"/>
          </a:p>
        </p:txBody>
      </p:sp>
      <p:sp>
        <p:nvSpPr>
          <p:cNvPr id="15" name="6-Point Star 14"/>
          <p:cNvSpPr/>
          <p:nvPr/>
        </p:nvSpPr>
        <p:spPr>
          <a:xfrm>
            <a:off x="8731698" y="2792204"/>
            <a:ext cx="1802674" cy="1863634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Improve sleep</a:t>
            </a:r>
            <a:endParaRPr lang="en-GB" dirty="0"/>
          </a:p>
        </p:txBody>
      </p:sp>
      <p:sp>
        <p:nvSpPr>
          <p:cNvPr id="16" name="6-Point Star 15"/>
          <p:cNvSpPr/>
          <p:nvPr/>
        </p:nvSpPr>
        <p:spPr>
          <a:xfrm>
            <a:off x="3419091" y="4131318"/>
            <a:ext cx="1802674" cy="1863634"/>
          </a:xfrm>
          <a:prstGeom prst="star6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Reduce risk of T2 diabetes</a:t>
            </a:r>
            <a:endParaRPr lang="en-GB" dirty="0"/>
          </a:p>
        </p:txBody>
      </p:sp>
      <p:sp>
        <p:nvSpPr>
          <p:cNvPr id="17" name="6-Point Star 16"/>
          <p:cNvSpPr/>
          <p:nvPr/>
        </p:nvSpPr>
        <p:spPr>
          <a:xfrm>
            <a:off x="4626782" y="2892439"/>
            <a:ext cx="1802674" cy="1863634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Improve self image</a:t>
            </a:r>
            <a:endParaRPr lang="en-GB" dirty="0"/>
          </a:p>
        </p:txBody>
      </p:sp>
      <p:sp>
        <p:nvSpPr>
          <p:cNvPr id="18" name="6-Point Star 17"/>
          <p:cNvSpPr/>
          <p:nvPr/>
        </p:nvSpPr>
        <p:spPr>
          <a:xfrm>
            <a:off x="3599463" y="1057405"/>
            <a:ext cx="1802674" cy="1863634"/>
          </a:xfrm>
          <a:prstGeom prst="star6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Increase confidence</a:t>
            </a:r>
            <a:endParaRPr lang="en-GB" sz="1400" dirty="0"/>
          </a:p>
        </p:txBody>
      </p:sp>
      <p:sp>
        <p:nvSpPr>
          <p:cNvPr id="19" name="6-Point Star 18"/>
          <p:cNvSpPr/>
          <p:nvPr/>
        </p:nvSpPr>
        <p:spPr>
          <a:xfrm>
            <a:off x="6585253" y="1661886"/>
            <a:ext cx="1802674" cy="1863634"/>
          </a:xfrm>
          <a:prstGeom prst="star6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Improve Concentration</a:t>
            </a:r>
            <a:endParaRPr lang="en-GB" sz="1100" dirty="0"/>
          </a:p>
        </p:txBody>
      </p:sp>
      <p:sp>
        <p:nvSpPr>
          <p:cNvPr id="20" name="6-Point Star 19"/>
          <p:cNvSpPr/>
          <p:nvPr/>
        </p:nvSpPr>
        <p:spPr>
          <a:xfrm>
            <a:off x="5557934" y="4833156"/>
            <a:ext cx="1802674" cy="1863634"/>
          </a:xfrm>
          <a:prstGeom prst="star6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No clubs/teams locally</a:t>
            </a:r>
            <a:endParaRPr lang="en-GB" sz="1200" dirty="0"/>
          </a:p>
        </p:txBody>
      </p:sp>
      <p:sp>
        <p:nvSpPr>
          <p:cNvPr id="2" name="TextBox 1"/>
          <p:cNvSpPr txBox="1"/>
          <p:nvPr/>
        </p:nvSpPr>
        <p:spPr>
          <a:xfrm>
            <a:off x="255585" y="6328611"/>
            <a:ext cx="2640295" cy="3681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NHS UK (2022</a:t>
            </a:r>
            <a:r>
              <a:rPr lang="en-GB" dirty="0" smtClean="0"/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1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Boxfit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00594" y="1053737"/>
            <a:ext cx="11469189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Glove up!</a:t>
            </a:r>
          </a:p>
          <a:p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10 Seconds </a:t>
            </a:r>
            <a:r>
              <a:rPr lang="en-GB" sz="32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jab/cross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combo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10 Seconds </a:t>
            </a:r>
            <a:r>
              <a:rPr lang="en-GB" sz="32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hook/hook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combo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10 Seconds </a:t>
            </a:r>
            <a:r>
              <a:rPr lang="en-GB" sz="32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uppercut/uppercut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combo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Active Recovery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Air Squats or Wall squats whilst waiting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5839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Make a start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val Callout 6"/>
          <p:cNvSpPr/>
          <p:nvPr/>
        </p:nvSpPr>
        <p:spPr>
          <a:xfrm>
            <a:off x="3850104" y="1100293"/>
            <a:ext cx="2273970" cy="1787286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Mix of intensities during the week</a:t>
            </a:r>
            <a:endParaRPr lang="en-GB" dirty="0"/>
          </a:p>
        </p:txBody>
      </p:sp>
      <p:sp>
        <p:nvSpPr>
          <p:cNvPr id="8" name="Oval Callout 7"/>
          <p:cNvSpPr/>
          <p:nvPr/>
        </p:nvSpPr>
        <p:spPr>
          <a:xfrm>
            <a:off x="1090862" y="1288788"/>
            <a:ext cx="2273970" cy="1787286"/>
          </a:xfrm>
          <a:prstGeom prst="wedgeEllipse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60 minutes of moderate or vigorous activity per day</a:t>
            </a:r>
            <a:endParaRPr lang="en-GB" dirty="0"/>
          </a:p>
        </p:txBody>
      </p:sp>
      <p:sp>
        <p:nvSpPr>
          <p:cNvPr id="9" name="Oval Callout 8"/>
          <p:cNvSpPr/>
          <p:nvPr/>
        </p:nvSpPr>
        <p:spPr>
          <a:xfrm>
            <a:off x="6460957" y="951722"/>
            <a:ext cx="2273970" cy="1787286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Doesn’t have to be all at once. 20 minute blocks</a:t>
            </a:r>
            <a:endParaRPr lang="en-GB" dirty="0"/>
          </a:p>
        </p:txBody>
      </p:sp>
      <p:sp>
        <p:nvSpPr>
          <p:cNvPr id="10" name="Oval Callout 9"/>
          <p:cNvSpPr/>
          <p:nvPr/>
        </p:nvSpPr>
        <p:spPr>
          <a:xfrm>
            <a:off x="9305772" y="1269440"/>
            <a:ext cx="2273970" cy="178728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Mix of cardio (heart and lungs) and strength</a:t>
            </a:r>
            <a:endParaRPr lang="en-GB" dirty="0"/>
          </a:p>
        </p:txBody>
      </p:sp>
      <p:sp>
        <p:nvSpPr>
          <p:cNvPr id="11" name="Oval Callout 10"/>
          <p:cNvSpPr/>
          <p:nvPr/>
        </p:nvSpPr>
        <p:spPr>
          <a:xfrm>
            <a:off x="2037347" y="3590648"/>
            <a:ext cx="2273970" cy="1787286"/>
          </a:xfrm>
          <a:prstGeom prst="wedgeEllipse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Challenge yourself</a:t>
            </a:r>
            <a:endParaRPr lang="en-GB" dirty="0"/>
          </a:p>
        </p:txBody>
      </p:sp>
      <p:sp>
        <p:nvSpPr>
          <p:cNvPr id="12" name="Oval Callout 11"/>
          <p:cNvSpPr/>
          <p:nvPr/>
        </p:nvSpPr>
        <p:spPr>
          <a:xfrm>
            <a:off x="4651104" y="3144176"/>
            <a:ext cx="2273970" cy="1787286"/>
          </a:xfrm>
          <a:prstGeom prst="wedgeEllipse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 easy and gradually increase intensity</a:t>
            </a:r>
            <a:endParaRPr lang="en-GB" dirty="0"/>
          </a:p>
        </p:txBody>
      </p:sp>
      <p:sp>
        <p:nvSpPr>
          <p:cNvPr id="13" name="Oval Callout 12"/>
          <p:cNvSpPr/>
          <p:nvPr/>
        </p:nvSpPr>
        <p:spPr>
          <a:xfrm>
            <a:off x="7669803" y="3590648"/>
            <a:ext cx="2273970" cy="1787286"/>
          </a:xfrm>
          <a:prstGeom prst="wedgeEllipse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 safe, be responsible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17358" y="5919537"/>
            <a:ext cx="4469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Sport Wales (2022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01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IDEAS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Heart 4"/>
          <p:cNvSpPr/>
          <p:nvPr/>
        </p:nvSpPr>
        <p:spPr>
          <a:xfrm>
            <a:off x="9406344" y="4967101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WALKING YOUR DOG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Heart 6"/>
          <p:cNvSpPr/>
          <p:nvPr/>
        </p:nvSpPr>
        <p:spPr>
          <a:xfrm>
            <a:off x="2813916" y="1356890"/>
            <a:ext cx="1732548" cy="1732547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FOOTBALL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Heart 7"/>
          <p:cNvSpPr/>
          <p:nvPr/>
        </p:nvSpPr>
        <p:spPr>
          <a:xfrm>
            <a:off x="8155246" y="2618657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CYCLING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Heart 8"/>
          <p:cNvSpPr/>
          <p:nvPr/>
        </p:nvSpPr>
        <p:spPr>
          <a:xfrm>
            <a:off x="6000148" y="2093495"/>
            <a:ext cx="1976554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SKATEBOARDING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Heart 9"/>
          <p:cNvSpPr/>
          <p:nvPr/>
        </p:nvSpPr>
        <p:spPr>
          <a:xfrm>
            <a:off x="1868170" y="4797402"/>
            <a:ext cx="1732548" cy="1732547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DANCE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Heart 10"/>
          <p:cNvSpPr/>
          <p:nvPr/>
        </p:nvSpPr>
        <p:spPr>
          <a:xfrm>
            <a:off x="8295487" y="631234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SWIMMING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Heart 11"/>
          <p:cNvSpPr/>
          <p:nvPr/>
        </p:nvSpPr>
        <p:spPr>
          <a:xfrm>
            <a:off x="6761052" y="4871819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JUDO</a:t>
            </a:r>
            <a:endParaRPr lang="en-GB" dirty="0"/>
          </a:p>
        </p:txBody>
      </p:sp>
      <p:sp>
        <p:nvSpPr>
          <p:cNvPr id="13" name="Heart 12"/>
          <p:cNvSpPr/>
          <p:nvPr/>
        </p:nvSpPr>
        <p:spPr>
          <a:xfrm>
            <a:off x="270897" y="3617623"/>
            <a:ext cx="1732548" cy="1732547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NETBALL</a:t>
            </a:r>
            <a:endParaRPr lang="en-GB" dirty="0"/>
          </a:p>
        </p:txBody>
      </p:sp>
      <p:sp>
        <p:nvSpPr>
          <p:cNvPr id="14" name="Heart 13"/>
          <p:cNvSpPr/>
          <p:nvPr/>
        </p:nvSpPr>
        <p:spPr>
          <a:xfrm>
            <a:off x="2991367" y="3139272"/>
            <a:ext cx="1732548" cy="1732547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PARKOUR</a:t>
            </a:r>
            <a:endParaRPr lang="en-GB" sz="1600" dirty="0"/>
          </a:p>
        </p:txBody>
      </p:sp>
      <p:sp>
        <p:nvSpPr>
          <p:cNvPr id="15" name="Heart 14"/>
          <p:cNvSpPr/>
          <p:nvPr/>
        </p:nvSpPr>
        <p:spPr>
          <a:xfrm>
            <a:off x="10318428" y="1413946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YOGA</a:t>
            </a:r>
            <a:endParaRPr lang="en-GB" dirty="0"/>
          </a:p>
        </p:txBody>
      </p:sp>
      <p:sp>
        <p:nvSpPr>
          <p:cNvPr id="16" name="Heart 15"/>
          <p:cNvSpPr/>
          <p:nvPr/>
        </p:nvSpPr>
        <p:spPr>
          <a:xfrm>
            <a:off x="10119907" y="3228082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PILATES</a:t>
            </a:r>
            <a:endParaRPr lang="en-GB" dirty="0"/>
          </a:p>
        </p:txBody>
      </p:sp>
      <p:sp>
        <p:nvSpPr>
          <p:cNvPr id="17" name="Heart 16"/>
          <p:cNvSpPr/>
          <p:nvPr/>
        </p:nvSpPr>
        <p:spPr>
          <a:xfrm>
            <a:off x="448798" y="1467245"/>
            <a:ext cx="1732548" cy="1732547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BOXING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233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Weekly activity plan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960913" y="424543"/>
            <a:ext cx="58036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465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41421" y="2280220"/>
            <a:ext cx="1111251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2832" y="2280220"/>
            <a:ext cx="3412962" cy="223539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82351" y="5439747"/>
            <a:ext cx="32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Surveymars.com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975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400594" y="1053737"/>
            <a:ext cx="1146918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Greenhill School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Podcast Discussion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Wishlist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Surveyed by Walker, L. 16 December 2024 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Healthline.com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What's my ideal heartrate?.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https://www.healthline.com/health/heartrate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6 January 2025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Hywel Dda University Health Board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Five Ways to Wellbeing.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https://hduhb.nhs.wales/healthcare/services-and-teams/five-ways-to-well-being/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4 January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2025)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UK (2022)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5 Steps to Mental Wellbeing.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https://www.nhs.uk/mental-health/self-help/guides-tools-and-activities/five-steps-to-mental-wellbeing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5 January 2025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Sport Wales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Health, Fitness and Wellbeing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https://www.sport.wales/education-and-teachers/free-access-to-sport-wales-education-resources/health-fitness-and-wellbeing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6 January 2025)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UNHCR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Rights of a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child (2022)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How We Protect Children's Rights.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https://www.unicef.org.uk/what-we-do/un-convention-child-rights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4 January 2025)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032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870</TotalTime>
  <Words>705</Words>
  <Application>Microsoft Office PowerPoint</Application>
  <PresentationFormat>Widescreen</PresentationFormat>
  <Paragraphs>193</Paragraphs>
  <Slides>18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Century Gothic</vt:lpstr>
      <vt:lpstr>Wingdings 3</vt:lpstr>
      <vt:lpstr>Slice</vt:lpstr>
      <vt:lpstr>Young People and Society 2: Mental Health and Wellbeing</vt:lpstr>
      <vt:lpstr>5 WAYS TO Wellbeing - being active </vt:lpstr>
      <vt:lpstr>PowerPoint Presentation</vt:lpstr>
      <vt:lpstr> </vt:lpstr>
      <vt:lpstr> </vt:lpstr>
      <vt:lpstr> </vt:lpstr>
      <vt:lpstr>5 WAYS TO Wellbeing - being active </vt:lpstr>
      <vt:lpstr>PowerPoint Presentation</vt:lpstr>
      <vt:lpstr>PowerPoint Presentation</vt:lpstr>
      <vt:lpstr>TAKE your heartrate</vt:lpstr>
      <vt:lpstr>Retrieve </vt:lpstr>
      <vt:lpstr>TRUE      or       FALSE</vt:lpstr>
      <vt:lpstr>Boxfit</vt:lpstr>
      <vt:lpstr>Make a start</vt:lpstr>
      <vt:lpstr>IDEAS</vt:lpstr>
      <vt:lpstr>Weekly activity plan</vt:lpstr>
      <vt:lpstr>Any questions?</vt:lpstr>
      <vt:lpstr>References</vt:lpstr>
    </vt:vector>
  </TitlesOfParts>
  <Company>Pembrokeshire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People and Society 2: Mental Health and Wellbeing</dc:title>
  <dc:creator>Wilson, James</dc:creator>
  <cp:lastModifiedBy>Wilson, James</cp:lastModifiedBy>
  <cp:revision>45</cp:revision>
  <dcterms:created xsi:type="dcterms:W3CDTF">2025-01-12T14:18:47Z</dcterms:created>
  <dcterms:modified xsi:type="dcterms:W3CDTF">2025-01-15T23:30:50Z</dcterms:modified>
</cp:coreProperties>
</file>