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58" r:id="rId1"/>
  </p:sldMasterIdLst>
  <p:notesMasterIdLst>
    <p:notesMasterId r:id="rId27"/>
  </p:notesMasterIdLst>
  <p:sldIdLst>
    <p:sldId id="256" r:id="rId2"/>
    <p:sldId id="257" r:id="rId3"/>
    <p:sldId id="260" r:id="rId4"/>
    <p:sldId id="275" r:id="rId5"/>
    <p:sldId id="276" r:id="rId6"/>
    <p:sldId id="265" r:id="rId7"/>
    <p:sldId id="266" r:id="rId8"/>
    <p:sldId id="277" r:id="rId9"/>
    <p:sldId id="278" r:id="rId10"/>
    <p:sldId id="279" r:id="rId11"/>
    <p:sldId id="267" r:id="rId12"/>
    <p:sldId id="280" r:id="rId13"/>
    <p:sldId id="281" r:id="rId14"/>
    <p:sldId id="282" r:id="rId15"/>
    <p:sldId id="283" r:id="rId16"/>
    <p:sldId id="269" r:id="rId17"/>
    <p:sldId id="274" r:id="rId18"/>
    <p:sldId id="258" r:id="rId19"/>
    <p:sldId id="259" r:id="rId20"/>
    <p:sldId id="262" r:id="rId21"/>
    <p:sldId id="263" r:id="rId22"/>
    <p:sldId id="272" r:id="rId23"/>
    <p:sldId id="270" r:id="rId24"/>
    <p:sldId id="271" r:id="rId25"/>
    <p:sldId id="273" r:id="rId2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17" autoAdjust="0"/>
    <p:restoredTop sz="71843" autoAdjust="0"/>
  </p:normalViewPr>
  <p:slideViewPr>
    <p:cSldViewPr snapToGrid="0">
      <p:cViewPr varScale="1">
        <p:scale>
          <a:sx n="62" d="100"/>
          <a:sy n="62" d="100"/>
        </p:scale>
        <p:origin x="157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C010238-1076-4E8F-95B6-2A7642B9CDF2}" type="datetimeFigureOut">
              <a:rPr lang="en-GB" smtClean="0"/>
              <a:t>23/02/2017</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CD56A88-59E1-4BFC-AC59-557E74EAF9F1}" type="slidenum">
              <a:rPr lang="en-GB" smtClean="0"/>
              <a:t>‹#›</a:t>
            </a:fld>
            <a:endParaRPr lang="en-GB"/>
          </a:p>
        </p:txBody>
      </p:sp>
    </p:spTree>
    <p:extLst>
      <p:ext uri="{BB962C8B-B14F-4D97-AF65-F5344CB8AC3E}">
        <p14:creationId xmlns:p14="http://schemas.microsoft.com/office/powerpoint/2010/main" val="496497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In asking these questions of business they saw a gap for developing a practical tool.</a:t>
            </a:r>
          </a:p>
          <a:p>
            <a:r>
              <a:rPr lang="en-GB" dirty="0" smtClean="0"/>
              <a:t>In using the business canvas a business would be able to create</a:t>
            </a:r>
            <a:r>
              <a:rPr lang="en-GB" baseline="0" dirty="0" smtClean="0"/>
              <a:t> and recreate their model and refine the model that best fits their needs.</a:t>
            </a:r>
            <a:endParaRPr lang="en-GB" dirty="0"/>
          </a:p>
        </p:txBody>
      </p:sp>
      <p:sp>
        <p:nvSpPr>
          <p:cNvPr id="4" name="Slide Number Placeholder 3"/>
          <p:cNvSpPr>
            <a:spLocks noGrp="1"/>
          </p:cNvSpPr>
          <p:nvPr>
            <p:ph type="sldNum" sz="quarter" idx="10"/>
          </p:nvPr>
        </p:nvSpPr>
        <p:spPr/>
        <p:txBody>
          <a:bodyPr/>
          <a:lstStyle/>
          <a:p>
            <a:fld id="{1CD56A88-59E1-4BFC-AC59-557E74EAF9F1}" type="slidenum">
              <a:rPr lang="en-GB" smtClean="0"/>
              <a:t>4</a:t>
            </a:fld>
            <a:endParaRPr lang="en-GB"/>
          </a:p>
        </p:txBody>
      </p:sp>
    </p:spTree>
    <p:extLst>
      <p:ext uri="{BB962C8B-B14F-4D97-AF65-F5344CB8AC3E}">
        <p14:creationId xmlns:p14="http://schemas.microsoft.com/office/powerpoint/2010/main" val="17763364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 nine building blocks align well with the ingredients we discussed last week as described by Laudon and Laudon.</a:t>
            </a:r>
            <a:endParaRPr lang="en-GB" dirty="0"/>
          </a:p>
        </p:txBody>
      </p:sp>
      <p:sp>
        <p:nvSpPr>
          <p:cNvPr id="4" name="Slide Number Placeholder 3"/>
          <p:cNvSpPr>
            <a:spLocks noGrp="1"/>
          </p:cNvSpPr>
          <p:nvPr>
            <p:ph type="sldNum" sz="quarter" idx="10"/>
          </p:nvPr>
        </p:nvSpPr>
        <p:spPr/>
        <p:txBody>
          <a:bodyPr/>
          <a:lstStyle/>
          <a:p>
            <a:fld id="{1CD56A88-59E1-4BFC-AC59-557E74EAF9F1}" type="slidenum">
              <a:rPr lang="en-GB" smtClean="0"/>
              <a:t>5</a:t>
            </a:fld>
            <a:endParaRPr lang="en-GB"/>
          </a:p>
        </p:txBody>
      </p:sp>
    </p:spTree>
    <p:extLst>
      <p:ext uri="{BB962C8B-B14F-4D97-AF65-F5344CB8AC3E}">
        <p14:creationId xmlns:p14="http://schemas.microsoft.com/office/powerpoint/2010/main" val="29597744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t>Is it mass market, niche market, segmented or diversified?</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t>Mass market – consumer electronics products</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t>Niche - </a:t>
            </a:r>
            <a:r>
              <a:rPr lang="en-GB" sz="1200" kern="1200" dirty="0" smtClean="0">
                <a:solidFill>
                  <a:schemeClr val="tx1"/>
                </a:solidFill>
                <a:effectLst/>
                <a:latin typeface="+mn-lt"/>
                <a:ea typeface="+mn-ea"/>
                <a:cs typeface="+mn-cs"/>
              </a:rPr>
              <a:t>many car part manufacturers depend heavily on purchases from major automobile manufacturers. </a:t>
            </a:r>
            <a:endParaRPr lang="en-GB" sz="120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t>Segmented - </a:t>
            </a:r>
            <a:r>
              <a:rPr lang="en-GB" sz="1200" kern="1200" dirty="0" smtClean="0">
                <a:solidFill>
                  <a:schemeClr val="tx1"/>
                </a:solidFill>
                <a:effectLst/>
                <a:latin typeface="+mn-lt"/>
                <a:ea typeface="+mn-ea"/>
                <a:cs typeface="+mn-cs"/>
              </a:rPr>
              <a:t>the watch industry, the medical industry, and the industrial automation sector — and offers each slightly different Value Propositions.  </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t>Diversified - </a:t>
            </a:r>
            <a:r>
              <a:rPr lang="en-GB" sz="1200" kern="1200" dirty="0" smtClean="0">
                <a:solidFill>
                  <a:schemeClr val="tx1"/>
                </a:solidFill>
                <a:effectLst/>
                <a:latin typeface="+mn-lt"/>
                <a:ea typeface="+mn-ea"/>
                <a:cs typeface="+mn-cs"/>
              </a:rPr>
              <a:t>2006 Amazon.com decided to diversify its retail business by selling “cloud computing” services:  online storage space and on-demand server usage. Thus it started catering to a totally different Customer Segment — Web companies — with a totally different Value Proposition. The strategic rationale behind this diversification can be found in </a:t>
            </a:r>
            <a:r>
              <a:rPr lang="en-GB" sz="1200" kern="1200" dirty="0" err="1" smtClean="0">
                <a:solidFill>
                  <a:schemeClr val="tx1"/>
                </a:solidFill>
                <a:effectLst/>
                <a:latin typeface="+mn-lt"/>
                <a:ea typeface="+mn-ea"/>
                <a:cs typeface="+mn-cs"/>
              </a:rPr>
              <a:t>Amazon.com’s</a:t>
            </a:r>
            <a:r>
              <a:rPr lang="en-GB" sz="1200" kern="1200" dirty="0" smtClean="0">
                <a:solidFill>
                  <a:schemeClr val="tx1"/>
                </a:solidFill>
                <a:effectLst/>
                <a:latin typeface="+mn-lt"/>
                <a:ea typeface="+mn-ea"/>
                <a:cs typeface="+mn-cs"/>
              </a:rPr>
              <a:t> powerful IT infrastructure, which can be shared by its retail sales operations and the new cloud computing service unit.</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b="0" kern="1200" dirty="0" smtClean="0">
                <a:solidFill>
                  <a:schemeClr val="tx1"/>
                </a:solidFill>
                <a:effectLst/>
                <a:latin typeface="+mn-lt"/>
                <a:ea typeface="+mn-ea"/>
                <a:cs typeface="+mn-cs"/>
              </a:rPr>
              <a:t>Multi-sided platforms - </a:t>
            </a:r>
            <a:r>
              <a:rPr lang="en-GB" sz="1200" kern="1200" dirty="0" smtClean="0">
                <a:solidFill>
                  <a:schemeClr val="tx1"/>
                </a:solidFill>
                <a:effectLst/>
                <a:latin typeface="+mn-lt"/>
                <a:ea typeface="+mn-ea"/>
                <a:cs typeface="+mn-cs"/>
              </a:rPr>
              <a:t>an enterprise offering a free newspaper needs a large reader base to attract advertisers. It also needs advertisers to finance production and distribution. Both segments are required to make the business model work</a:t>
            </a:r>
            <a:endParaRPr lang="en-GB" sz="1200" b="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dirty="0" smtClean="0"/>
          </a:p>
        </p:txBody>
      </p:sp>
      <p:sp>
        <p:nvSpPr>
          <p:cNvPr id="4" name="Slide Number Placeholder 3"/>
          <p:cNvSpPr>
            <a:spLocks noGrp="1"/>
          </p:cNvSpPr>
          <p:nvPr>
            <p:ph type="sldNum" sz="quarter" idx="10"/>
          </p:nvPr>
        </p:nvSpPr>
        <p:spPr/>
        <p:txBody>
          <a:bodyPr/>
          <a:lstStyle/>
          <a:p>
            <a:fld id="{1CD56A88-59E1-4BFC-AC59-557E74EAF9F1}" type="slidenum">
              <a:rPr lang="en-GB" smtClean="0"/>
              <a:t>7</a:t>
            </a:fld>
            <a:endParaRPr lang="en-GB"/>
          </a:p>
        </p:txBody>
      </p:sp>
    </p:spTree>
    <p:extLst>
      <p:ext uri="{BB962C8B-B14F-4D97-AF65-F5344CB8AC3E}">
        <p14:creationId xmlns:p14="http://schemas.microsoft.com/office/powerpoint/2010/main" val="486220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t>VP - This is the reason customers go to that business, to have the benefits offered,</a:t>
            </a:r>
            <a:r>
              <a:rPr lang="en-GB" sz="1200" baseline="0" dirty="0" smtClean="0"/>
              <a:t> </a:t>
            </a:r>
            <a:r>
              <a:rPr lang="en-GB" sz="1200" dirty="0" smtClean="0"/>
              <a:t>and get to the  products/services that create value for the segment.</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t>Some offering may be new or represent a disruptive market. Or may be similar but additional offerings.</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i="1" kern="1200" dirty="0" smtClean="0">
                <a:solidFill>
                  <a:schemeClr val="tx1"/>
                </a:solidFill>
                <a:effectLst/>
                <a:latin typeface="+mn-lt"/>
                <a:ea typeface="+mn-ea"/>
                <a:cs typeface="+mn-cs"/>
              </a:rPr>
              <a:t>Values may be quantitative (e.g. price, speed of service) or qualitative (e.g. design, customer experience). </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i="0" kern="1200" dirty="0" smtClean="0">
                <a:solidFill>
                  <a:schemeClr val="tx1"/>
                </a:solidFill>
                <a:effectLst/>
                <a:latin typeface="+mn-lt"/>
                <a:ea typeface="+mn-ea"/>
                <a:cs typeface="+mn-cs"/>
              </a:rPr>
              <a:t>Cell phones when they entered the market.</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Ethical investment funds disrupted the market.</a:t>
            </a:r>
            <a:endParaRPr lang="en-GB" sz="1200" i="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PC sector has traditionally relied on this factor by bringing more powerful machines to market -  however, this is a failed market at present! Most customers do not need the high end.</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err="1" smtClean="0">
                <a:solidFill>
                  <a:schemeClr val="tx1"/>
                </a:solidFill>
                <a:effectLst/>
                <a:latin typeface="+mn-lt"/>
                <a:ea typeface="+mn-ea"/>
                <a:cs typeface="+mn-cs"/>
              </a:rPr>
              <a:t>RollsRoyce</a:t>
            </a:r>
            <a:r>
              <a:rPr lang="en-GB" sz="1200" kern="1200" dirty="0" smtClean="0">
                <a:solidFill>
                  <a:schemeClr val="tx1"/>
                </a:solidFill>
                <a:effectLst/>
                <a:latin typeface="+mn-lt"/>
                <a:ea typeface="+mn-ea"/>
                <a:cs typeface="+mn-cs"/>
              </a:rPr>
              <a:t> to manufacture and service their jet engines. This arrangement allows customers to focus on  running their airlines. In return, the airlines pay Rolls- Royce a fee for every hour an engine runs.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i="0" dirty="0" smtClean="0"/>
          </a:p>
        </p:txBody>
      </p:sp>
      <p:sp>
        <p:nvSpPr>
          <p:cNvPr id="4" name="Slide Number Placeholder 3"/>
          <p:cNvSpPr>
            <a:spLocks noGrp="1"/>
          </p:cNvSpPr>
          <p:nvPr>
            <p:ph type="sldNum" sz="quarter" idx="10"/>
          </p:nvPr>
        </p:nvSpPr>
        <p:spPr/>
        <p:txBody>
          <a:bodyPr/>
          <a:lstStyle/>
          <a:p>
            <a:fld id="{1CD56A88-59E1-4BFC-AC59-557E74EAF9F1}" type="slidenum">
              <a:rPr lang="en-GB" smtClean="0"/>
              <a:t>8</a:t>
            </a:fld>
            <a:endParaRPr lang="en-GB"/>
          </a:p>
        </p:txBody>
      </p:sp>
    </p:spTree>
    <p:extLst>
      <p:ext uri="{BB962C8B-B14F-4D97-AF65-F5344CB8AC3E}">
        <p14:creationId xmlns:p14="http://schemas.microsoft.com/office/powerpoint/2010/main" val="26902690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20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i="0" dirty="0" smtClean="0"/>
              <a:t>Channels - Sales forces, web sales, own stores, partner</a:t>
            </a:r>
            <a:r>
              <a:rPr lang="en-GB" sz="1200" i="0" baseline="0" dirty="0" smtClean="0"/>
              <a:t> sites, wholesalers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i="0" baseline="0" dirty="0" smtClean="0"/>
          </a:p>
          <a:p>
            <a:endParaRPr lang="en-GB" i="0" dirty="0"/>
          </a:p>
        </p:txBody>
      </p:sp>
      <p:sp>
        <p:nvSpPr>
          <p:cNvPr id="4" name="Slide Number Placeholder 3"/>
          <p:cNvSpPr>
            <a:spLocks noGrp="1"/>
          </p:cNvSpPr>
          <p:nvPr>
            <p:ph type="sldNum" sz="quarter" idx="10"/>
          </p:nvPr>
        </p:nvSpPr>
        <p:spPr/>
        <p:txBody>
          <a:bodyPr/>
          <a:lstStyle/>
          <a:p>
            <a:fld id="{1CD56A88-59E1-4BFC-AC59-557E74EAF9F1}" type="slidenum">
              <a:rPr lang="en-GB" smtClean="0"/>
              <a:t>9</a:t>
            </a:fld>
            <a:endParaRPr lang="en-GB"/>
          </a:p>
        </p:txBody>
      </p:sp>
    </p:spTree>
    <p:extLst>
      <p:ext uri="{BB962C8B-B14F-4D97-AF65-F5344CB8AC3E}">
        <p14:creationId xmlns:p14="http://schemas.microsoft.com/office/powerpoint/2010/main" val="33574013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i="0" baseline="0" dirty="0" smtClean="0"/>
              <a:t>CR - GlaxoSmithKline launched a private online community when it introduced </a:t>
            </a:r>
            <a:r>
              <a:rPr lang="en-GB" sz="1200" i="0" baseline="0" dirty="0" err="1" smtClean="0"/>
              <a:t>alli</a:t>
            </a:r>
            <a:r>
              <a:rPr lang="en-GB" sz="1200" i="0" baseline="0" dirty="0" smtClean="0"/>
              <a:t>, a new prescription-free weight-loss product.   GlaxoSmithKline wanted to increase its understanding of the challenges faced by overweight adults, and thereby learn to better manage customer expectations. </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i="0" baseline="0" dirty="0" smtClean="0"/>
              <a:t>Co-creation More companies are going beyond the traditional customer-vendor relationship to co-create value with customers. Amazon.com invites customers to write reviews and thus create value for other book lovers</a:t>
            </a:r>
            <a:endParaRPr lang="en-GB" sz="1200" i="0"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i="0" dirty="0" smtClean="0"/>
          </a:p>
          <a:p>
            <a:endParaRPr lang="en-GB" i="0" dirty="0"/>
          </a:p>
        </p:txBody>
      </p:sp>
      <p:sp>
        <p:nvSpPr>
          <p:cNvPr id="4" name="Slide Number Placeholder 3"/>
          <p:cNvSpPr>
            <a:spLocks noGrp="1"/>
          </p:cNvSpPr>
          <p:nvPr>
            <p:ph type="sldNum" sz="quarter" idx="10"/>
          </p:nvPr>
        </p:nvSpPr>
        <p:spPr/>
        <p:txBody>
          <a:bodyPr/>
          <a:lstStyle/>
          <a:p>
            <a:fld id="{1CD56A88-59E1-4BFC-AC59-557E74EAF9F1}" type="slidenum">
              <a:rPr lang="en-GB" smtClean="0"/>
              <a:t>10</a:t>
            </a:fld>
            <a:endParaRPr lang="en-GB"/>
          </a:p>
        </p:txBody>
      </p:sp>
    </p:spTree>
    <p:extLst>
      <p:ext uri="{BB962C8B-B14F-4D97-AF65-F5344CB8AC3E}">
        <p14:creationId xmlns:p14="http://schemas.microsoft.com/office/powerpoint/2010/main" val="7143446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Revenue Streams</a:t>
            </a:r>
          </a:p>
          <a:p>
            <a:r>
              <a:rPr lang="en-GB" dirty="0" smtClean="0"/>
              <a:t>Asset sale The most widely understood Revenue Stream derives from selling ownership rights to a physical product. Amazon.com sells books, music, consumer electronics, and more online. Fiat sells automobiles, which buyers are free to drive, resell, or even destroy. </a:t>
            </a:r>
          </a:p>
          <a:p>
            <a:r>
              <a:rPr lang="en-GB" dirty="0" smtClean="0"/>
              <a:t>Usage fee This Revenue Stream is generated by the use of a particular service. The more a service is used, the more the customer pays. A telecom operator may charge customers for the number of minutes spent on the phone. A hotel charges customers for the number of nights rooms are used. A package delivery service charges customers for the delivery of a parcel from one location to another.</a:t>
            </a:r>
          </a:p>
          <a:p>
            <a:r>
              <a:rPr lang="en-GB" dirty="0" smtClean="0"/>
              <a:t>Subscription fees This Revenue Stream is generated by selling continuous access to a service. A gym sells its members monthly or yearly subscriptions in exchange for access to its exercise facilities. World of Warcraft Online, a Web-based computer game, allows users to play its online game in exchange for a monthly subscription fee. Nokia’s Comes with Music service gives users access to a music library for a subscription fee. </a:t>
            </a:r>
          </a:p>
          <a:p>
            <a:r>
              <a:rPr lang="en-GB" dirty="0" smtClean="0"/>
              <a:t>Lending/Renting/Leasing This Revenue Stream is created by temporarily granting someone the exclusive right to use a particular asset for a fixed period in return for a fee. For the lender this provides the advantage of recurring revenues. Renters or lessees, on the other hand, enjoy the benefits of incurring expenses for only a limited time rather than bearing the full costs </a:t>
            </a:r>
          </a:p>
          <a:p>
            <a:endParaRPr lang="en-GB" dirty="0"/>
          </a:p>
        </p:txBody>
      </p:sp>
      <p:sp>
        <p:nvSpPr>
          <p:cNvPr id="4" name="Slide Number Placeholder 3"/>
          <p:cNvSpPr>
            <a:spLocks noGrp="1"/>
          </p:cNvSpPr>
          <p:nvPr>
            <p:ph type="sldNum" sz="quarter" idx="10"/>
          </p:nvPr>
        </p:nvSpPr>
        <p:spPr/>
        <p:txBody>
          <a:bodyPr/>
          <a:lstStyle/>
          <a:p>
            <a:fld id="{1CD56A88-59E1-4BFC-AC59-557E74EAF9F1}" type="slidenum">
              <a:rPr lang="en-GB" smtClean="0"/>
              <a:t>11</a:t>
            </a:fld>
            <a:endParaRPr lang="en-GB"/>
          </a:p>
        </p:txBody>
      </p:sp>
    </p:spTree>
    <p:extLst>
      <p:ext uri="{BB962C8B-B14F-4D97-AF65-F5344CB8AC3E}">
        <p14:creationId xmlns:p14="http://schemas.microsoft.com/office/powerpoint/2010/main" val="3113055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KR - Physical, Intellectual, financial, human</a:t>
            </a:r>
          </a:p>
          <a:p>
            <a:r>
              <a:rPr lang="en-GB" dirty="0" smtClean="0"/>
              <a:t>Assets such as manufacturing facilities, buildings, vehicles, machines, systems</a:t>
            </a:r>
          </a:p>
          <a:p>
            <a:endParaRPr lang="en-GB" dirty="0" smtClean="0"/>
          </a:p>
          <a:p>
            <a:r>
              <a:rPr lang="en-GB" dirty="0" smtClean="0"/>
              <a:t>The business has to determine - What assets</a:t>
            </a:r>
            <a:r>
              <a:rPr lang="en-GB" baseline="0" dirty="0" smtClean="0"/>
              <a:t> are available that do not increase costs?</a:t>
            </a:r>
            <a:endParaRPr lang="en-GB" dirty="0" smtClean="0"/>
          </a:p>
        </p:txBody>
      </p:sp>
      <p:sp>
        <p:nvSpPr>
          <p:cNvPr id="4" name="Slide Number Placeholder 3"/>
          <p:cNvSpPr>
            <a:spLocks noGrp="1"/>
          </p:cNvSpPr>
          <p:nvPr>
            <p:ph type="sldNum" sz="quarter" idx="10"/>
          </p:nvPr>
        </p:nvSpPr>
        <p:spPr/>
        <p:txBody>
          <a:bodyPr/>
          <a:lstStyle/>
          <a:p>
            <a:fld id="{1CD56A88-59E1-4BFC-AC59-557E74EAF9F1}" type="slidenum">
              <a:rPr lang="en-GB" smtClean="0"/>
              <a:t>12</a:t>
            </a:fld>
            <a:endParaRPr lang="en-GB"/>
          </a:p>
        </p:txBody>
      </p:sp>
    </p:spTree>
    <p:extLst>
      <p:ext uri="{BB962C8B-B14F-4D97-AF65-F5344CB8AC3E}">
        <p14:creationId xmlns:p14="http://schemas.microsoft.com/office/powerpoint/2010/main" val="333712634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KA - or software maker Microsoft, Key Activities include software development.   </a:t>
            </a:r>
          </a:p>
          <a:p>
            <a:r>
              <a:rPr lang="en-GB" dirty="0" smtClean="0"/>
              <a:t>For PC manufacturer Dell, Key Activities include supply chain management. For consultancy McKinsey, Key Activities include problem solving. </a:t>
            </a:r>
            <a:endParaRPr lang="en-GB" dirty="0"/>
          </a:p>
        </p:txBody>
      </p:sp>
      <p:sp>
        <p:nvSpPr>
          <p:cNvPr id="4" name="Slide Number Placeholder 3"/>
          <p:cNvSpPr>
            <a:spLocks noGrp="1"/>
          </p:cNvSpPr>
          <p:nvPr>
            <p:ph type="sldNum" sz="quarter" idx="10"/>
          </p:nvPr>
        </p:nvSpPr>
        <p:spPr/>
        <p:txBody>
          <a:bodyPr/>
          <a:lstStyle/>
          <a:p>
            <a:fld id="{1CD56A88-59E1-4BFC-AC59-557E74EAF9F1}" type="slidenum">
              <a:rPr lang="en-GB" smtClean="0"/>
              <a:t>13</a:t>
            </a:fld>
            <a:endParaRPr lang="en-GB"/>
          </a:p>
        </p:txBody>
      </p:sp>
    </p:spTree>
    <p:extLst>
      <p:ext uri="{BB962C8B-B14F-4D97-AF65-F5344CB8AC3E}">
        <p14:creationId xmlns:p14="http://schemas.microsoft.com/office/powerpoint/2010/main" val="38572636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KP</a:t>
            </a:r>
            <a:r>
              <a:rPr lang="en-GB" baseline="0" dirty="0" smtClean="0"/>
              <a:t> – Production , problem solving, platform.</a:t>
            </a:r>
          </a:p>
          <a:p>
            <a:r>
              <a:rPr lang="en-GB" dirty="0" smtClean="0"/>
              <a:t>the network of suppliers and partners that make  the business model work Companies forge partnerships for many reasons, and partnerships are becoming a cornerstone of many business models. Companies create alliances to optimize their business models, reduce risk, or acquire resources. We can distinguish between four different types of partnerships: •	Strategic alliances between non-competitors •	Coopetition: strategic partnerships between competitors •	Joint ventures to develop new businesses •	Buyer-supplier relationships to assure reliable supplies</a:t>
            </a:r>
          </a:p>
          <a:p>
            <a:endParaRPr lang="en-GB" dirty="0" smtClean="0"/>
          </a:p>
          <a:p>
            <a:r>
              <a:rPr lang="en-GB" dirty="0" smtClean="0"/>
              <a:t>Economies</a:t>
            </a:r>
            <a:r>
              <a:rPr lang="en-GB" baseline="0" dirty="0" smtClean="0"/>
              <a:t> of scale – key is to optimize the allocation of resources and activities.</a:t>
            </a:r>
          </a:p>
          <a:p>
            <a:r>
              <a:rPr lang="en-GB" dirty="0" smtClean="0"/>
              <a:t>Reduce risk in a competitive environment</a:t>
            </a:r>
          </a:p>
          <a:p>
            <a:r>
              <a:rPr lang="en-GB" dirty="0" smtClean="0"/>
              <a:t>Acquisition - A mobile phone manufacturer, for example, may license an operating system for its handsets rather than developing one in-house</a:t>
            </a:r>
          </a:p>
        </p:txBody>
      </p:sp>
      <p:sp>
        <p:nvSpPr>
          <p:cNvPr id="4" name="Slide Number Placeholder 3"/>
          <p:cNvSpPr>
            <a:spLocks noGrp="1"/>
          </p:cNvSpPr>
          <p:nvPr>
            <p:ph type="sldNum" sz="quarter" idx="10"/>
          </p:nvPr>
        </p:nvSpPr>
        <p:spPr/>
        <p:txBody>
          <a:bodyPr/>
          <a:lstStyle/>
          <a:p>
            <a:fld id="{1CD56A88-59E1-4BFC-AC59-557E74EAF9F1}" type="slidenum">
              <a:rPr lang="en-GB" smtClean="0"/>
              <a:t>14</a:t>
            </a:fld>
            <a:endParaRPr lang="en-GB"/>
          </a:p>
        </p:txBody>
      </p:sp>
    </p:spTree>
    <p:extLst>
      <p:ext uri="{BB962C8B-B14F-4D97-AF65-F5344CB8AC3E}">
        <p14:creationId xmlns:p14="http://schemas.microsoft.com/office/powerpoint/2010/main" val="28267960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CS - low Cost Structures are more important to some business models than to others. Therefore it can be useful to distinguish between two broad classes of business model Cost Structures:  cost-driven and value-driven (many business models fall in between these two extremes):   </a:t>
            </a:r>
            <a:r>
              <a:rPr lang="en-GB" dirty="0" err="1" smtClean="0"/>
              <a:t>easyJet</a:t>
            </a:r>
            <a:r>
              <a:rPr lang="en-GB" dirty="0" smtClean="0"/>
              <a:t>, and Ryanair typify cost-driven business models,  Value driven - Luxury hotels, with their lavish facilities and exclusive services, fall into this category</a:t>
            </a:r>
          </a:p>
          <a:p>
            <a:r>
              <a:rPr lang="en-GB" dirty="0" smtClean="0"/>
              <a:t>Cost Structures can have the following characteristics:</a:t>
            </a:r>
          </a:p>
          <a:p>
            <a:pPr marL="171450" indent="-171450">
              <a:buFont typeface="Arial" panose="020B0604020202020204" pitchFamily="34" charset="0"/>
              <a:buChar char="•"/>
            </a:pPr>
            <a:r>
              <a:rPr lang="en-GB" dirty="0" smtClean="0"/>
              <a:t>Fixed costs </a:t>
            </a:r>
            <a:r>
              <a:rPr lang="en-GB" dirty="0" err="1" smtClean="0"/>
              <a:t>Costs</a:t>
            </a:r>
            <a:r>
              <a:rPr lang="en-GB" dirty="0" smtClean="0"/>
              <a:t> that remain the same despite the volume of goods or services produced. Examples include salaries, rents, and physical manufacturing facilities. Some businesses, such as manufacturing companies, are characterized by a high proportion of fixed costs. </a:t>
            </a:r>
          </a:p>
          <a:p>
            <a:pPr marL="171450" indent="-171450">
              <a:buFont typeface="Arial" panose="020B0604020202020204" pitchFamily="34" charset="0"/>
              <a:buChar char="•"/>
            </a:pPr>
            <a:r>
              <a:rPr lang="en-GB" dirty="0" smtClean="0"/>
              <a:t>Variable costs </a:t>
            </a:r>
            <a:r>
              <a:rPr lang="en-GB" dirty="0" err="1" smtClean="0"/>
              <a:t>Costs</a:t>
            </a:r>
            <a:r>
              <a:rPr lang="en-GB" dirty="0" smtClean="0"/>
              <a:t> that vary proportionally with the volume of goods or services produced. Some businesses, such as music festivals, are characterized by a high proportion of variable costs.</a:t>
            </a:r>
          </a:p>
          <a:p>
            <a:pPr marL="171450" indent="-171450">
              <a:buFont typeface="Arial" panose="020B0604020202020204" pitchFamily="34" charset="0"/>
              <a:buChar char="•"/>
            </a:pPr>
            <a:r>
              <a:rPr lang="en-GB" dirty="0" smtClean="0"/>
              <a:t>Economies of scale Cost advantages that a business enjoys as its output expands. Larger companies, for instance, benefit from lower bulk purchase rates. This and other </a:t>
            </a:r>
            <a:r>
              <a:rPr lang="en-GB" b="1" dirty="0" smtClean="0"/>
              <a:t>factors cause average cost per unit to fall as output rises.</a:t>
            </a:r>
          </a:p>
          <a:p>
            <a:pPr marL="171450" indent="-171450">
              <a:buFont typeface="Arial" panose="020B0604020202020204" pitchFamily="34" charset="0"/>
              <a:buChar char="•"/>
            </a:pPr>
            <a:r>
              <a:rPr lang="en-GB" dirty="0" smtClean="0"/>
              <a:t>Economies of scope Cost advantages that a business enjoys due to a larger scope of operations. In a large enterprise, for example, the same marketing activities or Distribution Channels may support multiple products</a:t>
            </a:r>
          </a:p>
          <a:p>
            <a:endParaRPr lang="en-GB" dirty="0"/>
          </a:p>
        </p:txBody>
      </p:sp>
      <p:sp>
        <p:nvSpPr>
          <p:cNvPr id="4" name="Slide Number Placeholder 3"/>
          <p:cNvSpPr>
            <a:spLocks noGrp="1"/>
          </p:cNvSpPr>
          <p:nvPr>
            <p:ph type="sldNum" sz="quarter" idx="10"/>
          </p:nvPr>
        </p:nvSpPr>
        <p:spPr/>
        <p:txBody>
          <a:bodyPr/>
          <a:lstStyle/>
          <a:p>
            <a:fld id="{1CD56A88-59E1-4BFC-AC59-557E74EAF9F1}" type="slidenum">
              <a:rPr lang="en-GB" smtClean="0"/>
              <a:t>15</a:t>
            </a:fld>
            <a:endParaRPr lang="en-GB"/>
          </a:p>
        </p:txBody>
      </p:sp>
    </p:spTree>
    <p:extLst>
      <p:ext uri="{BB962C8B-B14F-4D97-AF65-F5344CB8AC3E}">
        <p14:creationId xmlns:p14="http://schemas.microsoft.com/office/powerpoint/2010/main" val="33912816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http://valuechaingeneration.com/2012/11/13/coca-colas-inclusive-business-model-in-Africa  (Extracted paragraph) </a:t>
            </a:r>
          </a:p>
          <a:p>
            <a:r>
              <a:rPr lang="en-GB" dirty="0" smtClean="0"/>
              <a:t>CCS started experimenting with a system of Manual Distribution </a:t>
            </a:r>
            <a:r>
              <a:rPr lang="en-GB" dirty="0" err="1" smtClean="0"/>
              <a:t>Centers</a:t>
            </a:r>
            <a:r>
              <a:rPr lang="en-GB" dirty="0" smtClean="0"/>
              <a:t> (MDC’s, marked with orange </a:t>
            </a:r>
            <a:r>
              <a:rPr lang="en-GB" dirty="0" err="1" smtClean="0"/>
              <a:t>stickies</a:t>
            </a:r>
            <a:r>
              <a:rPr lang="en-GB" dirty="0" smtClean="0"/>
              <a:t>). These </a:t>
            </a:r>
            <a:r>
              <a:rPr lang="en-GB" dirty="0" err="1" smtClean="0"/>
              <a:t>centers</a:t>
            </a:r>
            <a:r>
              <a:rPr lang="en-GB" dirty="0" smtClean="0"/>
              <a:t> are owned by independent entrepreneurs who coordinate distribution to the small shops and restaurants.  MDC owners invest up front in things like crates, bottles, push carts, and they hire the </a:t>
            </a:r>
            <a:r>
              <a:rPr lang="en-GB" dirty="0" err="1" smtClean="0"/>
              <a:t>labor</a:t>
            </a:r>
            <a:r>
              <a:rPr lang="en-GB" dirty="0" smtClean="0"/>
              <a:t> for distribution. CCS sales agents out in the field (called resident account developers) maintain relations with the customers, and try to get their orders out with sales price arrangements. The MDC’s then deliver the order, and receive the payment.</a:t>
            </a:r>
            <a:endParaRPr lang="en-GB" dirty="0"/>
          </a:p>
        </p:txBody>
      </p:sp>
      <p:sp>
        <p:nvSpPr>
          <p:cNvPr id="4" name="Slide Number Placeholder 3"/>
          <p:cNvSpPr>
            <a:spLocks noGrp="1"/>
          </p:cNvSpPr>
          <p:nvPr>
            <p:ph type="sldNum" sz="quarter" idx="10"/>
          </p:nvPr>
        </p:nvSpPr>
        <p:spPr/>
        <p:txBody>
          <a:bodyPr/>
          <a:lstStyle/>
          <a:p>
            <a:fld id="{1CD56A88-59E1-4BFC-AC59-557E74EAF9F1}" type="slidenum">
              <a:rPr lang="en-GB" smtClean="0"/>
              <a:t>17</a:t>
            </a:fld>
            <a:endParaRPr lang="en-GB"/>
          </a:p>
        </p:txBody>
      </p:sp>
    </p:spTree>
    <p:extLst>
      <p:ext uri="{BB962C8B-B14F-4D97-AF65-F5344CB8AC3E}">
        <p14:creationId xmlns:p14="http://schemas.microsoft.com/office/powerpoint/2010/main" val="38808181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In 2000, Elon Musk orchestrated a merger between his company, X.com, and </a:t>
            </a:r>
            <a:r>
              <a:rPr lang="en-GB" sz="1200" kern="1200" dirty="0" err="1" smtClean="0">
                <a:solidFill>
                  <a:schemeClr val="tx1"/>
                </a:solidFill>
                <a:effectLst/>
                <a:latin typeface="+mn-lt"/>
                <a:ea typeface="+mn-ea"/>
                <a:cs typeface="+mn-cs"/>
              </a:rPr>
              <a:t>Confinity</a:t>
            </a:r>
            <a:r>
              <a:rPr lang="en-GB" sz="1200" kern="1200" dirty="0" smtClean="0">
                <a:solidFill>
                  <a:schemeClr val="tx1"/>
                </a:solidFill>
                <a:effectLst/>
                <a:latin typeface="+mn-lt"/>
                <a:ea typeface="+mn-ea"/>
                <a:cs typeface="+mn-cs"/>
              </a:rPr>
              <a:t>, and created PayPal’s.  They started with an aggressive marketing campaign and the user base grew from 12,000 to 2.7 million between January and August 2000.</a:t>
            </a:r>
          </a:p>
          <a:p>
            <a:r>
              <a:rPr lang="en-GB" sz="1200" kern="1200" dirty="0" smtClean="0">
                <a:solidFill>
                  <a:schemeClr val="tx1"/>
                </a:solidFill>
                <a:effectLst/>
                <a:latin typeface="+mn-lt"/>
                <a:ea typeface="+mn-ea"/>
                <a:cs typeface="+mn-cs"/>
              </a:rPr>
              <a:t>Unlike many online e-payment companies who charged merchants setup and fixed account fees, PayPal decided to make account setup free and charge based on a percentage of the transaction. The seller, not the buyer,  pays the </a:t>
            </a:r>
            <a:r>
              <a:rPr lang="en-GB" sz="1200" kern="1200" dirty="0" err="1" smtClean="0">
                <a:solidFill>
                  <a:schemeClr val="tx1"/>
                </a:solidFill>
                <a:effectLst/>
                <a:latin typeface="+mn-lt"/>
                <a:ea typeface="+mn-ea"/>
                <a:cs typeface="+mn-cs"/>
              </a:rPr>
              <a:t>trannsaction</a:t>
            </a:r>
            <a:r>
              <a:rPr lang="en-GB" sz="1200" kern="1200" dirty="0" smtClean="0">
                <a:solidFill>
                  <a:schemeClr val="tx1"/>
                </a:solidFill>
                <a:effectLst/>
                <a:latin typeface="+mn-lt"/>
                <a:ea typeface="+mn-ea"/>
                <a:cs typeface="+mn-cs"/>
              </a:rPr>
              <a:t> fee, which ranges from 1.9-2.9% depending on monthly transaction volume. </a:t>
            </a:r>
          </a:p>
          <a:p>
            <a:r>
              <a:rPr lang="en-GB" sz="1200" kern="1200" dirty="0" smtClean="0">
                <a:solidFill>
                  <a:schemeClr val="tx1"/>
                </a:solidFill>
                <a:effectLst/>
                <a:latin typeface="+mn-lt"/>
                <a:ea typeface="+mn-ea"/>
                <a:cs typeface="+mn-cs"/>
              </a:rPr>
              <a:t>The rapid growth of PayPal continued through 2001. In 2002 the company went public on the Nasdaq exchange, before it was acquired by e-Bay for 1.5 billion in stock that same year.</a:t>
            </a:r>
          </a:p>
          <a:p>
            <a:r>
              <a:rPr lang="en-GB" sz="1200" kern="1200" dirty="0" smtClean="0">
                <a:solidFill>
                  <a:schemeClr val="tx1"/>
                </a:solidFill>
                <a:effectLst/>
                <a:latin typeface="+mn-lt"/>
                <a:ea typeface="+mn-ea"/>
                <a:cs typeface="+mn-cs"/>
              </a:rPr>
              <a:t>One of the keys to PayPal’s success has been its ability to keep the platform secure. The company now serves over 300millions users.</a:t>
            </a:r>
          </a:p>
        </p:txBody>
      </p:sp>
      <p:sp>
        <p:nvSpPr>
          <p:cNvPr id="4" name="Slide Number Placeholder 3"/>
          <p:cNvSpPr>
            <a:spLocks noGrp="1"/>
          </p:cNvSpPr>
          <p:nvPr>
            <p:ph type="sldNum" sz="quarter" idx="10"/>
          </p:nvPr>
        </p:nvSpPr>
        <p:spPr/>
        <p:txBody>
          <a:bodyPr/>
          <a:lstStyle/>
          <a:p>
            <a:fld id="{1CD56A88-59E1-4BFC-AC59-557E74EAF9F1}" type="slidenum">
              <a:rPr lang="en-GB" smtClean="0"/>
              <a:t>18</a:t>
            </a:fld>
            <a:endParaRPr lang="en-GB"/>
          </a:p>
        </p:txBody>
      </p:sp>
    </p:spTree>
    <p:extLst>
      <p:ext uri="{BB962C8B-B14F-4D97-AF65-F5344CB8AC3E}">
        <p14:creationId xmlns:p14="http://schemas.microsoft.com/office/powerpoint/2010/main" val="151554718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http://www.lumosforbusiness.com/blog/752/29-11-2010/Business+Model+Breakdown++PayPal</a:t>
            </a:r>
            <a:endParaRPr lang="en-GB" dirty="0"/>
          </a:p>
        </p:txBody>
      </p:sp>
      <p:sp>
        <p:nvSpPr>
          <p:cNvPr id="4" name="Slide Number Placeholder 3"/>
          <p:cNvSpPr>
            <a:spLocks noGrp="1"/>
          </p:cNvSpPr>
          <p:nvPr>
            <p:ph type="sldNum" sz="quarter" idx="10"/>
          </p:nvPr>
        </p:nvSpPr>
        <p:spPr/>
        <p:txBody>
          <a:bodyPr/>
          <a:lstStyle/>
          <a:p>
            <a:fld id="{1CD56A88-59E1-4BFC-AC59-557E74EAF9F1}" type="slidenum">
              <a:rPr lang="en-GB" smtClean="0"/>
              <a:t>19</a:t>
            </a:fld>
            <a:endParaRPr lang="en-GB"/>
          </a:p>
        </p:txBody>
      </p:sp>
    </p:spTree>
    <p:extLst>
      <p:ext uri="{BB962C8B-B14F-4D97-AF65-F5344CB8AC3E}">
        <p14:creationId xmlns:p14="http://schemas.microsoft.com/office/powerpoint/2010/main" val="44121414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CD56A88-59E1-4BFC-AC59-557E74EAF9F1}" type="slidenum">
              <a:rPr lang="en-GB" smtClean="0"/>
              <a:t>22</a:t>
            </a:fld>
            <a:endParaRPr lang="en-GB"/>
          </a:p>
        </p:txBody>
      </p:sp>
    </p:spTree>
    <p:extLst>
      <p:ext uri="{BB962C8B-B14F-4D97-AF65-F5344CB8AC3E}">
        <p14:creationId xmlns:p14="http://schemas.microsoft.com/office/powerpoint/2010/main" val="246469928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The models start</a:t>
            </a:r>
            <a:r>
              <a:rPr lang="en-GB" baseline="0" dirty="0" smtClean="0"/>
              <a:t> when these characteristics are given due consideration.</a:t>
            </a:r>
            <a:endParaRPr lang="en-GB" dirty="0"/>
          </a:p>
        </p:txBody>
      </p:sp>
      <p:sp>
        <p:nvSpPr>
          <p:cNvPr id="4" name="Slide Number Placeholder 3"/>
          <p:cNvSpPr>
            <a:spLocks noGrp="1"/>
          </p:cNvSpPr>
          <p:nvPr>
            <p:ph type="sldNum" sz="quarter" idx="10"/>
          </p:nvPr>
        </p:nvSpPr>
        <p:spPr/>
        <p:txBody>
          <a:bodyPr/>
          <a:lstStyle/>
          <a:p>
            <a:fld id="{3B4FF4F7-20C5-4C93-B784-73F9BD8DC986}" type="slidenum">
              <a:rPr lang="en-GB" smtClean="0"/>
              <a:pPr/>
              <a:t>23</a:t>
            </a:fld>
            <a:endParaRPr lang="en-GB"/>
          </a:p>
        </p:txBody>
      </p:sp>
    </p:spTree>
    <p:extLst>
      <p:ext uri="{BB962C8B-B14F-4D97-AF65-F5344CB8AC3E}">
        <p14:creationId xmlns:p14="http://schemas.microsoft.com/office/powerpoint/2010/main" val="242188664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Examples of these in actions are - </a:t>
            </a:r>
            <a:endParaRPr lang="en-GB" dirty="0"/>
          </a:p>
        </p:txBody>
      </p:sp>
      <p:sp>
        <p:nvSpPr>
          <p:cNvPr id="4" name="Slide Number Placeholder 3"/>
          <p:cNvSpPr>
            <a:spLocks noGrp="1"/>
          </p:cNvSpPr>
          <p:nvPr>
            <p:ph type="sldNum" sz="quarter" idx="10"/>
          </p:nvPr>
        </p:nvSpPr>
        <p:spPr/>
        <p:txBody>
          <a:bodyPr/>
          <a:lstStyle/>
          <a:p>
            <a:fld id="{3B4FF4F7-20C5-4C93-B784-73F9BD8DC986}" type="slidenum">
              <a:rPr lang="en-GB" smtClean="0"/>
              <a:pPr/>
              <a:t>24</a:t>
            </a:fld>
            <a:endParaRPr lang="en-GB"/>
          </a:p>
        </p:txBody>
      </p:sp>
    </p:spTree>
    <p:extLst>
      <p:ext uri="{BB962C8B-B14F-4D97-AF65-F5344CB8AC3E}">
        <p14:creationId xmlns:p14="http://schemas.microsoft.com/office/powerpoint/2010/main" val="34565738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 great need to explore innovative models when new</a:t>
            </a:r>
            <a:r>
              <a:rPr lang="en-GB" baseline="0" dirty="0" smtClean="0"/>
              <a:t> trade barriers and deal will affect the current mode of operating , especially in terms of globalisation</a:t>
            </a:r>
            <a:endParaRPr lang="en-GB" dirty="0"/>
          </a:p>
        </p:txBody>
      </p:sp>
      <p:sp>
        <p:nvSpPr>
          <p:cNvPr id="4" name="Slide Number Placeholder 3"/>
          <p:cNvSpPr>
            <a:spLocks noGrp="1"/>
          </p:cNvSpPr>
          <p:nvPr>
            <p:ph type="sldNum" sz="quarter" idx="10"/>
          </p:nvPr>
        </p:nvSpPr>
        <p:spPr/>
        <p:txBody>
          <a:bodyPr/>
          <a:lstStyle/>
          <a:p>
            <a:fld id="{1CD56A88-59E1-4BFC-AC59-557E74EAF9F1}" type="slidenum">
              <a:rPr lang="en-GB" smtClean="0"/>
              <a:t>25</a:t>
            </a:fld>
            <a:endParaRPr lang="en-GB"/>
          </a:p>
        </p:txBody>
      </p:sp>
    </p:spTree>
    <p:extLst>
      <p:ext uri="{BB962C8B-B14F-4D97-AF65-F5344CB8AC3E}">
        <p14:creationId xmlns:p14="http://schemas.microsoft.com/office/powerpoint/2010/main" val="28401148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2/23/2017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465642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2/23/2017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603422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2/23/2017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3543699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2/23/2017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7328204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2/23/2017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8401049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2/23/2017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64700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2/23/2017</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5603203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2/23/2017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3180457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2/23/2017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0773032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Date Placeholder 2"/>
          <p:cNvSpPr>
            <a:spLocks noGrp="1"/>
          </p:cNvSpPr>
          <p:nvPr>
            <p:ph type="dt" sz="half" idx="10"/>
          </p:nvPr>
        </p:nvSpPr>
        <p:spPr/>
        <p:txBody>
          <a:bodyPr/>
          <a:lstStyle/>
          <a:p>
            <a:fld id="{B61BEF0D-F0BB-DE4B-95CE-6DB70DBA9567}" type="datetimeFigureOut">
              <a:rPr lang="en-US" smtClean="0"/>
              <a:pPr/>
              <a:t>2/23/2017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961841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2/23/2017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5713482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2/23/2017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16007316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2/23/2017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24990394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2/23/2017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22694881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2/23/2017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03745109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2/23/2017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48879131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2/23/2017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012363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B61BEF0D-F0BB-DE4B-95CE-6DB70DBA9567}" type="datetimeFigureOut">
              <a:rPr lang="en-US" smtClean="0"/>
              <a:pPr/>
              <a:t>2/23/2017</a:t>
            </a:fld>
            <a:endParaRPr lang="en-US" dirty="0"/>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US" dirty="0"/>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296792228"/>
      </p:ext>
    </p:extLst>
  </p:cSld>
  <p:clrMap bg1="dk1" tx1="lt1" bg2="dk2" tx2="lt2" accent1="accent1" accent2="accent2" accent3="accent3" accent4="accent4" accent5="accent5" accent6="accent6" hlink="hlink" folHlink="folHlink"/>
  <p:sldLayoutIdLst>
    <p:sldLayoutId id="2147483759" r:id="rId1"/>
    <p:sldLayoutId id="2147483760" r:id="rId2"/>
    <p:sldLayoutId id="2147483761" r:id="rId3"/>
    <p:sldLayoutId id="2147483762" r:id="rId4"/>
    <p:sldLayoutId id="2147483763" r:id="rId5"/>
    <p:sldLayoutId id="2147483764" r:id="rId6"/>
    <p:sldLayoutId id="2147483765" r:id="rId7"/>
    <p:sldLayoutId id="2147483766" r:id="rId8"/>
    <p:sldLayoutId id="2147483767" r:id="rId9"/>
    <p:sldLayoutId id="2147483768" r:id="rId10"/>
    <p:sldLayoutId id="2147483769" r:id="rId11"/>
    <p:sldLayoutId id="2147483770" r:id="rId12"/>
    <p:sldLayoutId id="2147483771" r:id="rId13"/>
    <p:sldLayoutId id="2147483772" r:id="rId14"/>
    <p:sldLayoutId id="2147483773" r:id="rId15"/>
    <p:sldLayoutId id="2147483774" r:id="rId16"/>
    <p:sldLayoutId id="2147483775"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4211" y="653143"/>
            <a:ext cx="9403217" cy="1524000"/>
          </a:xfrm>
        </p:spPr>
        <p:txBody>
          <a:bodyPr>
            <a:normAutofit/>
          </a:bodyPr>
          <a:lstStyle/>
          <a:p>
            <a:r>
              <a:rPr lang="en-GB" dirty="0" smtClean="0"/>
              <a:t>Value and the Value Chain</a:t>
            </a:r>
            <a:endParaRPr lang="en-GB" dirty="0"/>
          </a:p>
        </p:txBody>
      </p:sp>
      <p:sp>
        <p:nvSpPr>
          <p:cNvPr id="3" name="Subtitle 2"/>
          <p:cNvSpPr>
            <a:spLocks noGrp="1"/>
          </p:cNvSpPr>
          <p:nvPr>
            <p:ph type="subTitle" idx="1"/>
          </p:nvPr>
        </p:nvSpPr>
        <p:spPr>
          <a:xfrm>
            <a:off x="2811169" y="3134389"/>
            <a:ext cx="6400800" cy="1947333"/>
          </a:xfrm>
        </p:spPr>
        <p:txBody>
          <a:bodyPr>
            <a:normAutofit/>
          </a:bodyPr>
          <a:lstStyle/>
          <a:p>
            <a:pPr algn="ctr"/>
            <a:r>
              <a:rPr lang="en-GB" sz="3600" dirty="0" smtClean="0">
                <a:solidFill>
                  <a:schemeClr val="tx1"/>
                </a:solidFill>
              </a:rPr>
              <a:t>Week </a:t>
            </a:r>
            <a:r>
              <a:rPr lang="en-GB" sz="3600" dirty="0" smtClean="0">
                <a:solidFill>
                  <a:schemeClr val="tx1"/>
                </a:solidFill>
              </a:rPr>
              <a:t>5</a:t>
            </a:r>
            <a:endParaRPr lang="en-GB" sz="3600" dirty="0">
              <a:solidFill>
                <a:schemeClr val="tx1"/>
              </a:solidFill>
            </a:endParaRPr>
          </a:p>
        </p:txBody>
      </p:sp>
    </p:spTree>
    <p:extLst>
      <p:ext uri="{BB962C8B-B14F-4D97-AF65-F5344CB8AC3E}">
        <p14:creationId xmlns:p14="http://schemas.microsoft.com/office/powerpoint/2010/main" val="216435281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57600" y="1"/>
            <a:ext cx="8534400" cy="914400"/>
          </a:xfrm>
        </p:spPr>
        <p:txBody>
          <a:bodyPr/>
          <a:lstStyle/>
          <a:p>
            <a:r>
              <a:rPr lang="en-GB" b="1" dirty="0" smtClean="0"/>
              <a:t>Objectives</a:t>
            </a:r>
            <a:endParaRPr lang="en-GB" b="1" dirty="0"/>
          </a:p>
        </p:txBody>
      </p:sp>
      <p:sp>
        <p:nvSpPr>
          <p:cNvPr id="3" name="Content Placeholder 2"/>
          <p:cNvSpPr>
            <a:spLocks noGrp="1"/>
          </p:cNvSpPr>
          <p:nvPr>
            <p:ph idx="1"/>
          </p:nvPr>
        </p:nvSpPr>
        <p:spPr>
          <a:xfrm>
            <a:off x="145143" y="1117602"/>
            <a:ext cx="11785599" cy="5297715"/>
          </a:xfrm>
        </p:spPr>
        <p:txBody>
          <a:bodyPr>
            <a:noAutofit/>
          </a:bodyPr>
          <a:lstStyle/>
          <a:p>
            <a:pPr>
              <a:lnSpc>
                <a:spcPct val="150000"/>
              </a:lnSpc>
            </a:pPr>
            <a:r>
              <a:rPr lang="en-GB" sz="3000" dirty="0" smtClean="0">
                <a:solidFill>
                  <a:schemeClr val="tx1"/>
                </a:solidFill>
              </a:rPr>
              <a:t>Explore value innovation through the business model canvas.</a:t>
            </a:r>
          </a:p>
          <a:p>
            <a:pPr>
              <a:lnSpc>
                <a:spcPct val="150000"/>
              </a:lnSpc>
            </a:pPr>
            <a:r>
              <a:rPr lang="en-GB" sz="3000" dirty="0" smtClean="0">
                <a:solidFill>
                  <a:schemeClr val="tx1"/>
                </a:solidFill>
              </a:rPr>
              <a:t>Consider wider examples</a:t>
            </a:r>
          </a:p>
          <a:p>
            <a:pPr>
              <a:lnSpc>
                <a:spcPct val="150000"/>
              </a:lnSpc>
            </a:pPr>
            <a:r>
              <a:rPr lang="en-GB" sz="3000" dirty="0" smtClean="0">
                <a:solidFill>
                  <a:schemeClr val="tx1"/>
                </a:solidFill>
              </a:rPr>
              <a:t>Hear from the developer of the </a:t>
            </a:r>
            <a:r>
              <a:rPr lang="en-GB" sz="3000" dirty="0">
                <a:solidFill>
                  <a:schemeClr val="tx1"/>
                </a:solidFill>
              </a:rPr>
              <a:t>business model canvas</a:t>
            </a:r>
            <a:endParaRPr lang="en-GB" sz="3000" dirty="0" smtClean="0">
              <a:solidFill>
                <a:schemeClr val="tx1"/>
              </a:solidFill>
            </a:endParaRPr>
          </a:p>
          <a:p>
            <a:pPr>
              <a:lnSpc>
                <a:spcPct val="150000"/>
              </a:lnSpc>
            </a:pPr>
            <a:r>
              <a:rPr lang="en-GB" sz="3000" dirty="0" smtClean="0">
                <a:solidFill>
                  <a:schemeClr val="tx1"/>
                </a:solidFill>
              </a:rPr>
              <a:t>Determine the elements of the value chain</a:t>
            </a:r>
          </a:p>
          <a:p>
            <a:pPr>
              <a:lnSpc>
                <a:spcPct val="150000"/>
              </a:lnSpc>
            </a:pPr>
            <a:r>
              <a:rPr lang="en-GB" sz="3000" dirty="0">
                <a:solidFill>
                  <a:schemeClr val="tx1"/>
                </a:solidFill>
              </a:rPr>
              <a:t>Has globalisation changed the nature of the value chain?</a:t>
            </a:r>
          </a:p>
          <a:p>
            <a:pPr>
              <a:lnSpc>
                <a:spcPct val="150000"/>
              </a:lnSpc>
            </a:pPr>
            <a:r>
              <a:rPr lang="en-GB" sz="3000" dirty="0" smtClean="0">
                <a:solidFill>
                  <a:schemeClr val="tx1"/>
                </a:solidFill>
              </a:rPr>
              <a:t>Who </a:t>
            </a:r>
            <a:r>
              <a:rPr lang="en-GB" sz="3000" dirty="0">
                <a:solidFill>
                  <a:schemeClr val="tx1"/>
                </a:solidFill>
              </a:rPr>
              <a:t>are the winners and losers in the value chain</a:t>
            </a:r>
            <a:r>
              <a:rPr lang="en-GB" sz="3000" dirty="0" smtClean="0">
                <a:solidFill>
                  <a:schemeClr val="tx1"/>
                </a:solidFill>
              </a:rPr>
              <a:t>?</a:t>
            </a:r>
            <a:endParaRPr lang="en-GB" sz="3000" dirty="0">
              <a:solidFill>
                <a:schemeClr val="tx1"/>
              </a:solidFill>
            </a:endParaRPr>
          </a:p>
        </p:txBody>
      </p:sp>
    </p:spTree>
    <p:extLst>
      <p:ext uri="{BB962C8B-B14F-4D97-AF65-F5344CB8AC3E}">
        <p14:creationId xmlns:p14="http://schemas.microsoft.com/office/powerpoint/2010/main" val="112166259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27526" y="1"/>
            <a:ext cx="8534400" cy="914400"/>
          </a:xfrm>
        </p:spPr>
        <p:txBody>
          <a:bodyPr/>
          <a:lstStyle/>
          <a:p>
            <a:r>
              <a:rPr lang="en-GB" b="1" dirty="0" smtClean="0"/>
              <a:t>the Book approach</a:t>
            </a:r>
            <a:endParaRPr lang="en-GB" b="1" dirty="0"/>
          </a:p>
        </p:txBody>
      </p:sp>
      <p:sp>
        <p:nvSpPr>
          <p:cNvPr id="3" name="Content Placeholder 2"/>
          <p:cNvSpPr>
            <a:spLocks noGrp="1"/>
          </p:cNvSpPr>
          <p:nvPr>
            <p:ph idx="1"/>
          </p:nvPr>
        </p:nvSpPr>
        <p:spPr>
          <a:xfrm>
            <a:off x="422954" y="1161144"/>
            <a:ext cx="11348132" cy="5312228"/>
          </a:xfrm>
        </p:spPr>
        <p:txBody>
          <a:bodyPr>
            <a:noAutofit/>
          </a:bodyPr>
          <a:lstStyle/>
          <a:p>
            <a:r>
              <a:rPr lang="en-GB" sz="2600" dirty="0">
                <a:solidFill>
                  <a:schemeClr val="tx1"/>
                </a:solidFill>
              </a:rPr>
              <a:t>Written </a:t>
            </a:r>
            <a:r>
              <a:rPr lang="en-GB" sz="2600" dirty="0" smtClean="0">
                <a:solidFill>
                  <a:schemeClr val="tx1"/>
                </a:solidFill>
              </a:rPr>
              <a:t>by Alexander </a:t>
            </a:r>
            <a:r>
              <a:rPr lang="en-GB" sz="2600" dirty="0" err="1">
                <a:solidFill>
                  <a:schemeClr val="tx1"/>
                </a:solidFill>
              </a:rPr>
              <a:t>Osterwalder</a:t>
            </a:r>
            <a:r>
              <a:rPr lang="en-GB" sz="2600" dirty="0">
                <a:solidFill>
                  <a:schemeClr val="tx1"/>
                </a:solidFill>
              </a:rPr>
              <a:t> and Yves </a:t>
            </a:r>
            <a:r>
              <a:rPr lang="en-GB" sz="2600" dirty="0" err="1">
                <a:solidFill>
                  <a:schemeClr val="tx1"/>
                </a:solidFill>
              </a:rPr>
              <a:t>Pigneur</a:t>
            </a:r>
            <a:endParaRPr lang="en-GB" sz="2600" dirty="0">
              <a:solidFill>
                <a:schemeClr val="tx1"/>
              </a:solidFill>
            </a:endParaRPr>
          </a:p>
          <a:p>
            <a:r>
              <a:rPr lang="en-GB" sz="2600" dirty="0" smtClean="0">
                <a:solidFill>
                  <a:schemeClr val="tx1"/>
                </a:solidFill>
              </a:rPr>
              <a:t>Design - Alan </a:t>
            </a:r>
            <a:r>
              <a:rPr lang="en-GB" sz="2600" dirty="0">
                <a:solidFill>
                  <a:schemeClr val="tx1"/>
                </a:solidFill>
              </a:rPr>
              <a:t>Smith, The Movement</a:t>
            </a:r>
          </a:p>
          <a:p>
            <a:r>
              <a:rPr lang="en-GB" sz="2600" dirty="0">
                <a:solidFill>
                  <a:schemeClr val="tx1"/>
                </a:solidFill>
              </a:rPr>
              <a:t>Editor and Contributing </a:t>
            </a:r>
            <a:r>
              <a:rPr lang="en-GB" sz="2600" dirty="0" smtClean="0">
                <a:solidFill>
                  <a:schemeClr val="tx1"/>
                </a:solidFill>
              </a:rPr>
              <a:t>Co-Author - Tim </a:t>
            </a:r>
            <a:r>
              <a:rPr lang="en-GB" sz="2600" dirty="0">
                <a:solidFill>
                  <a:schemeClr val="tx1"/>
                </a:solidFill>
              </a:rPr>
              <a:t>Clark</a:t>
            </a:r>
          </a:p>
          <a:p>
            <a:r>
              <a:rPr lang="en-GB" sz="2600" dirty="0" smtClean="0">
                <a:solidFill>
                  <a:schemeClr val="tx1"/>
                </a:solidFill>
              </a:rPr>
              <a:t>Production - Patrick </a:t>
            </a:r>
            <a:r>
              <a:rPr lang="en-GB" sz="2600" dirty="0">
                <a:solidFill>
                  <a:schemeClr val="tx1"/>
                </a:solidFill>
              </a:rPr>
              <a:t>van der </a:t>
            </a:r>
            <a:r>
              <a:rPr lang="en-GB" sz="2600" dirty="0" err="1">
                <a:solidFill>
                  <a:schemeClr val="tx1"/>
                </a:solidFill>
              </a:rPr>
              <a:t>Pijl</a:t>
            </a:r>
            <a:endParaRPr lang="en-GB" sz="2600" dirty="0">
              <a:solidFill>
                <a:schemeClr val="tx1"/>
              </a:solidFill>
            </a:endParaRPr>
          </a:p>
          <a:p>
            <a:pPr lvl="1"/>
            <a:r>
              <a:rPr lang="en-GB" sz="2600" b="1" dirty="0">
                <a:solidFill>
                  <a:schemeClr val="tx1"/>
                </a:solidFill>
              </a:rPr>
              <a:t>Co-created by </a:t>
            </a:r>
            <a:r>
              <a:rPr lang="en-GB" sz="2600" b="1" dirty="0" smtClean="0">
                <a:solidFill>
                  <a:schemeClr val="tx1"/>
                </a:solidFill>
              </a:rPr>
              <a:t>a crowd </a:t>
            </a:r>
            <a:r>
              <a:rPr lang="en-GB" sz="2600" b="1" dirty="0">
                <a:solidFill>
                  <a:schemeClr val="tx1"/>
                </a:solidFill>
              </a:rPr>
              <a:t>of  </a:t>
            </a:r>
            <a:r>
              <a:rPr lang="en-GB" sz="2600" b="1" dirty="0" smtClean="0">
                <a:solidFill>
                  <a:schemeClr val="tx1"/>
                </a:solidFill>
              </a:rPr>
              <a:t>470 </a:t>
            </a:r>
            <a:r>
              <a:rPr lang="en-GB" sz="2600" b="1" dirty="0">
                <a:solidFill>
                  <a:schemeClr val="tx1"/>
                </a:solidFill>
              </a:rPr>
              <a:t>practitioners from 45 countries </a:t>
            </a:r>
            <a:endParaRPr lang="en-GB" sz="2600" b="1" dirty="0" smtClean="0">
              <a:solidFill>
                <a:schemeClr val="tx1"/>
              </a:solidFill>
            </a:endParaRPr>
          </a:p>
          <a:p>
            <a:pPr lvl="2"/>
            <a:r>
              <a:rPr lang="en-GB" sz="2600" dirty="0" smtClean="0">
                <a:solidFill>
                  <a:schemeClr val="tx1"/>
                </a:solidFill>
              </a:rPr>
              <a:t>Open </a:t>
            </a:r>
            <a:r>
              <a:rPr lang="en-GB" sz="2600" dirty="0">
                <a:solidFill>
                  <a:schemeClr val="tx1"/>
                </a:solidFill>
              </a:rPr>
              <a:t>publishing model – “Alexander and Yves decide they can’t credibly write a book about  business model innovation without an innovative business model. They ditch publishers and launch the Hub, an online platform to share their writings from day one. </a:t>
            </a:r>
            <a:r>
              <a:rPr lang="en-GB" sz="2600" dirty="0" smtClean="0">
                <a:solidFill>
                  <a:schemeClr val="tx1"/>
                </a:solidFill>
              </a:rPr>
              <a:t>“</a:t>
            </a:r>
          </a:p>
        </p:txBody>
      </p:sp>
      <p:sp>
        <p:nvSpPr>
          <p:cNvPr id="4" name="Rectangle 3"/>
          <p:cNvSpPr/>
          <p:nvPr/>
        </p:nvSpPr>
        <p:spPr>
          <a:xfrm>
            <a:off x="5704114" y="6488668"/>
            <a:ext cx="6590266" cy="369332"/>
          </a:xfrm>
          <a:prstGeom prst="rect">
            <a:avLst/>
          </a:prstGeom>
        </p:spPr>
        <p:txBody>
          <a:bodyPr wrap="none">
            <a:spAutoFit/>
          </a:bodyPr>
          <a:lstStyle/>
          <a:p>
            <a:r>
              <a:rPr lang="en-GB" dirty="0" err="1"/>
              <a:t>Osterwalder</a:t>
            </a:r>
            <a:r>
              <a:rPr lang="en-GB" dirty="0"/>
              <a:t> and </a:t>
            </a:r>
            <a:r>
              <a:rPr lang="en-GB" dirty="0" err="1" smtClean="0"/>
              <a:t>Pigneur</a:t>
            </a:r>
            <a:r>
              <a:rPr lang="en-GB" dirty="0" smtClean="0"/>
              <a:t>  Businessmodelgeneration.com </a:t>
            </a:r>
            <a:endParaRPr lang="en-GB" dirty="0"/>
          </a:p>
        </p:txBody>
      </p:sp>
    </p:spTree>
    <p:extLst>
      <p:ext uri="{BB962C8B-B14F-4D97-AF65-F5344CB8AC3E}">
        <p14:creationId xmlns:p14="http://schemas.microsoft.com/office/powerpoint/2010/main" val="426829212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525486" y="0"/>
            <a:ext cx="9666514" cy="1655762"/>
          </a:xfrm>
        </p:spPr>
        <p:txBody>
          <a:bodyPr>
            <a:noAutofit/>
          </a:bodyPr>
          <a:lstStyle/>
          <a:p>
            <a:r>
              <a:rPr lang="en-GB" sz="3000" b="1" dirty="0">
                <a:solidFill>
                  <a:schemeClr val="tx1"/>
                </a:solidFill>
              </a:rPr>
              <a:t>Alexander </a:t>
            </a:r>
            <a:r>
              <a:rPr lang="en-GB" sz="3000" b="1" dirty="0" err="1">
                <a:solidFill>
                  <a:schemeClr val="tx1"/>
                </a:solidFill>
              </a:rPr>
              <a:t>Osterwalder</a:t>
            </a:r>
            <a:r>
              <a:rPr lang="en-GB" sz="3000" b="1" dirty="0">
                <a:solidFill>
                  <a:schemeClr val="tx1"/>
                </a:solidFill>
              </a:rPr>
              <a:t> and Yves </a:t>
            </a:r>
            <a:r>
              <a:rPr lang="en-GB" sz="3000" b="1" dirty="0" err="1" smtClean="0">
                <a:solidFill>
                  <a:schemeClr val="tx1"/>
                </a:solidFill>
              </a:rPr>
              <a:t>Pigneur</a:t>
            </a:r>
            <a:r>
              <a:rPr lang="en-GB" sz="3000" b="1" dirty="0" smtClean="0">
                <a:solidFill>
                  <a:schemeClr val="tx1"/>
                </a:solidFill>
              </a:rPr>
              <a:t> (2012) </a:t>
            </a:r>
            <a:endParaRPr lang="en-GB" sz="3000" b="1" dirty="0">
              <a:solidFill>
                <a:schemeClr val="tx1"/>
              </a:solidFill>
            </a:endParaRPr>
          </a:p>
          <a:p>
            <a:r>
              <a:rPr lang="en-GB" sz="3000" b="1" dirty="0" smtClean="0">
                <a:solidFill>
                  <a:schemeClr val="tx1"/>
                </a:solidFill>
              </a:rPr>
              <a:t>Business Model Generation.com: A Handbook for </a:t>
            </a:r>
            <a:r>
              <a:rPr lang="en-GB" sz="3000" b="1" dirty="0" err="1" smtClean="0">
                <a:solidFill>
                  <a:schemeClr val="tx1"/>
                </a:solidFill>
              </a:rPr>
              <a:t>Visionaires</a:t>
            </a:r>
            <a:r>
              <a:rPr lang="en-GB" sz="3000" b="1" dirty="0" smtClean="0">
                <a:solidFill>
                  <a:schemeClr val="tx1"/>
                </a:solidFill>
              </a:rPr>
              <a:t>, Game Changers and Challengers</a:t>
            </a:r>
            <a:endParaRPr lang="en-GB" sz="3000" b="1" dirty="0">
              <a:solidFill>
                <a:schemeClr val="tx1"/>
              </a:solidFill>
            </a:endParaRPr>
          </a:p>
        </p:txBody>
      </p:sp>
      <p:sp>
        <p:nvSpPr>
          <p:cNvPr id="8" name="Rectangle 7"/>
          <p:cNvSpPr/>
          <p:nvPr/>
        </p:nvSpPr>
        <p:spPr>
          <a:xfrm>
            <a:off x="-1407885" y="1710437"/>
            <a:ext cx="10189028" cy="4962897"/>
          </a:xfrm>
          <a:prstGeom prst="rect">
            <a:avLst/>
          </a:prstGeom>
        </p:spPr>
        <p:txBody>
          <a:bodyPr wrap="square">
            <a:spAutoFit/>
          </a:bodyPr>
          <a:lstStyle/>
          <a:p>
            <a:pPr marL="1396365" marR="812165">
              <a:lnSpc>
                <a:spcPct val="97000"/>
              </a:lnSpc>
              <a:spcAft>
                <a:spcPts val="0"/>
              </a:spcAft>
            </a:pPr>
            <a:r>
              <a:rPr lang="en-GB" sz="3000" dirty="0" smtClean="0">
                <a:effectLst/>
                <a:latin typeface="Calibri" panose="020F0502020204030204" pitchFamily="34" charset="0"/>
                <a:ea typeface="Calibri" panose="020F0502020204030204" pitchFamily="34" charset="0"/>
                <a:cs typeface="Calibri" panose="020F0502020204030204" pitchFamily="34" charset="0"/>
              </a:rPr>
              <a:t>The focus of the book is aimed at managers cantered on two questions – </a:t>
            </a:r>
          </a:p>
          <a:p>
            <a:pPr marL="1853565" marR="812165" indent="-457200">
              <a:lnSpc>
                <a:spcPct val="97000"/>
              </a:lnSpc>
              <a:spcAft>
                <a:spcPts val="0"/>
              </a:spcAft>
              <a:buFont typeface="Arial" panose="020B0604020202020204" pitchFamily="34" charset="0"/>
              <a:buChar char="•"/>
            </a:pPr>
            <a:endParaRPr lang="en-GB" sz="3000" dirty="0" smtClean="0">
              <a:effectLst/>
              <a:latin typeface="Calibri" panose="020F0502020204030204" pitchFamily="34" charset="0"/>
              <a:ea typeface="Calibri" panose="020F0502020204030204" pitchFamily="34" charset="0"/>
              <a:cs typeface="Calibri" panose="020F0502020204030204" pitchFamily="34" charset="0"/>
            </a:endParaRPr>
          </a:p>
          <a:p>
            <a:pPr marL="2310765" marR="812165" lvl="1" indent="-457200">
              <a:lnSpc>
                <a:spcPct val="97000"/>
              </a:lnSpc>
              <a:buFont typeface="Arial" panose="020B0604020202020204" pitchFamily="34" charset="0"/>
              <a:buChar char="•"/>
            </a:pPr>
            <a:r>
              <a:rPr lang="en-GB" sz="3000" dirty="0" smtClean="0">
                <a:effectLst/>
                <a:latin typeface="Calibri" panose="020F0502020204030204" pitchFamily="34" charset="0"/>
                <a:ea typeface="Calibri" panose="020F0502020204030204" pitchFamily="34" charset="0"/>
                <a:cs typeface="Calibri" panose="020F0502020204030204" pitchFamily="34" charset="0"/>
              </a:rPr>
              <a:t>Are you thinking about how to create value and build new businesses, or how to improve or transform your organization?</a:t>
            </a:r>
          </a:p>
          <a:p>
            <a:pPr marL="2323465" marR="4834255" lvl="1" indent="-457200">
              <a:lnSpc>
                <a:spcPct val="107000"/>
              </a:lnSpc>
              <a:spcAft>
                <a:spcPts val="2650"/>
              </a:spcAft>
              <a:buFont typeface="Arial" panose="020B0604020202020204" pitchFamily="34" charset="0"/>
              <a:buChar char="•"/>
            </a:pPr>
            <a:endParaRPr lang="en-GB" sz="3000" dirty="0" smtClean="0">
              <a:effectLst/>
              <a:latin typeface="Calibri" panose="020F0502020204030204" pitchFamily="34" charset="0"/>
              <a:ea typeface="Calibri" panose="020F0502020204030204" pitchFamily="34" charset="0"/>
              <a:cs typeface="Calibri" panose="020F0502020204030204" pitchFamily="34" charset="0"/>
            </a:endParaRPr>
          </a:p>
          <a:p>
            <a:pPr marL="2310765" marR="1758950" lvl="1" indent="-457200">
              <a:lnSpc>
                <a:spcPct val="97000"/>
              </a:lnSpc>
              <a:buFont typeface="Arial" panose="020B0604020202020204" pitchFamily="34" charset="0"/>
              <a:buChar char="•"/>
            </a:pPr>
            <a:r>
              <a:rPr lang="en-GB" sz="3000" dirty="0" smtClean="0">
                <a:effectLst/>
                <a:latin typeface="Calibri" panose="020F0502020204030204" pitchFamily="34" charset="0"/>
                <a:ea typeface="Calibri" panose="020F0502020204030204" pitchFamily="34" charset="0"/>
                <a:cs typeface="Calibri" panose="020F0502020204030204" pitchFamily="34" charset="0"/>
              </a:rPr>
              <a:t>Are you trying to find innovative ways of doing business to replace  old, outdated ones?</a:t>
            </a:r>
            <a:endParaRPr lang="en-GB" sz="3000" dirty="0">
              <a:effectLst/>
              <a:latin typeface="Calibri" panose="020F0502020204030204" pitchFamily="34" charset="0"/>
              <a:ea typeface="Calibri" panose="020F0502020204030204" pitchFamily="34" charset="0"/>
              <a:cs typeface="Calibri" panose="020F0502020204030204" pitchFamily="34" charset="0"/>
            </a:endParaRPr>
          </a:p>
        </p:txBody>
      </p:sp>
      <p:sp>
        <p:nvSpPr>
          <p:cNvPr id="4" name="Rectangle 3"/>
          <p:cNvSpPr/>
          <p:nvPr/>
        </p:nvSpPr>
        <p:spPr>
          <a:xfrm>
            <a:off x="5704114" y="6488668"/>
            <a:ext cx="6590266" cy="369332"/>
          </a:xfrm>
          <a:prstGeom prst="rect">
            <a:avLst/>
          </a:prstGeom>
        </p:spPr>
        <p:txBody>
          <a:bodyPr wrap="none">
            <a:spAutoFit/>
          </a:bodyPr>
          <a:lstStyle/>
          <a:p>
            <a:r>
              <a:rPr lang="en-GB" dirty="0" err="1"/>
              <a:t>Osterwalder</a:t>
            </a:r>
            <a:r>
              <a:rPr lang="en-GB" dirty="0"/>
              <a:t> and </a:t>
            </a:r>
            <a:r>
              <a:rPr lang="en-GB" dirty="0" err="1" smtClean="0"/>
              <a:t>Pigneur</a:t>
            </a:r>
            <a:r>
              <a:rPr lang="en-GB" dirty="0" smtClean="0"/>
              <a:t>  Businessmodelgeneration.com </a:t>
            </a:r>
            <a:endParaRPr lang="en-GB" dirty="0"/>
          </a:p>
        </p:txBody>
      </p:sp>
    </p:spTree>
    <p:extLst>
      <p:ext uri="{BB962C8B-B14F-4D97-AF65-F5344CB8AC3E}">
        <p14:creationId xmlns:p14="http://schemas.microsoft.com/office/powerpoint/2010/main" val="350471434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rot="21131247">
            <a:off x="62821" y="-84668"/>
            <a:ext cx="8534400" cy="1507067"/>
          </a:xfrm>
        </p:spPr>
        <p:txBody>
          <a:bodyPr>
            <a:normAutofit/>
          </a:bodyPr>
          <a:lstStyle/>
          <a:p>
            <a:r>
              <a:rPr lang="en-GB" sz="4000" b="1" dirty="0" smtClean="0"/>
              <a:t>Business Model</a:t>
            </a:r>
            <a:endParaRPr lang="en-GB" sz="4000" b="1" dirty="0"/>
          </a:p>
        </p:txBody>
      </p:sp>
      <p:sp>
        <p:nvSpPr>
          <p:cNvPr id="3" name="Content Placeholder 2"/>
          <p:cNvSpPr>
            <a:spLocks noGrp="1"/>
          </p:cNvSpPr>
          <p:nvPr>
            <p:ph idx="1"/>
          </p:nvPr>
        </p:nvSpPr>
        <p:spPr>
          <a:xfrm>
            <a:off x="1596797" y="1709936"/>
            <a:ext cx="9807143" cy="4710544"/>
          </a:xfrm>
        </p:spPr>
        <p:txBody>
          <a:bodyPr>
            <a:noAutofit/>
          </a:bodyPr>
          <a:lstStyle/>
          <a:p>
            <a:r>
              <a:rPr lang="en-GB" sz="3000" dirty="0" smtClean="0">
                <a:solidFill>
                  <a:schemeClr val="tx1"/>
                </a:solidFill>
              </a:rPr>
              <a:t>A </a:t>
            </a:r>
            <a:r>
              <a:rPr lang="en-GB" sz="3000" dirty="0">
                <a:solidFill>
                  <a:schemeClr val="tx1"/>
                </a:solidFill>
              </a:rPr>
              <a:t>business model can best be described through </a:t>
            </a:r>
            <a:r>
              <a:rPr lang="en-GB" sz="3000" dirty="0">
                <a:solidFill>
                  <a:srgbClr val="FFFF00"/>
                </a:solidFill>
              </a:rPr>
              <a:t>nine</a:t>
            </a:r>
            <a:r>
              <a:rPr lang="en-GB" sz="3000" dirty="0">
                <a:solidFill>
                  <a:schemeClr val="tx1"/>
                </a:solidFill>
              </a:rPr>
              <a:t> basic building blocks that show the logic of how a company intends to make money. </a:t>
            </a:r>
            <a:endParaRPr lang="en-GB" sz="3000" dirty="0" smtClean="0">
              <a:solidFill>
                <a:schemeClr val="tx1"/>
              </a:solidFill>
            </a:endParaRPr>
          </a:p>
          <a:p>
            <a:r>
              <a:rPr lang="en-GB" sz="3000" dirty="0" smtClean="0">
                <a:solidFill>
                  <a:schemeClr val="tx1"/>
                </a:solidFill>
              </a:rPr>
              <a:t>The </a:t>
            </a:r>
            <a:r>
              <a:rPr lang="en-GB" sz="3000" dirty="0">
                <a:solidFill>
                  <a:schemeClr val="tx1"/>
                </a:solidFill>
              </a:rPr>
              <a:t>nine blocks cover the four main areas of a business: </a:t>
            </a:r>
            <a:r>
              <a:rPr lang="en-GB" sz="3000" dirty="0">
                <a:solidFill>
                  <a:srgbClr val="FFFF00"/>
                </a:solidFill>
              </a:rPr>
              <a:t>customers, </a:t>
            </a:r>
            <a:r>
              <a:rPr lang="en-GB" sz="3000" dirty="0" smtClean="0">
                <a:solidFill>
                  <a:srgbClr val="FFFF00"/>
                </a:solidFill>
              </a:rPr>
              <a:t>offer</a:t>
            </a:r>
            <a:r>
              <a:rPr lang="en-GB" sz="3000" dirty="0">
                <a:solidFill>
                  <a:srgbClr val="FFFF00"/>
                </a:solidFill>
              </a:rPr>
              <a:t>, infrastructure, and financial viability</a:t>
            </a:r>
            <a:r>
              <a:rPr lang="en-GB" sz="3000" dirty="0">
                <a:solidFill>
                  <a:schemeClr val="tx1"/>
                </a:solidFill>
              </a:rPr>
              <a:t>. </a:t>
            </a:r>
            <a:endParaRPr lang="en-GB" sz="3000" dirty="0" smtClean="0">
              <a:solidFill>
                <a:schemeClr val="tx1"/>
              </a:solidFill>
            </a:endParaRPr>
          </a:p>
          <a:p>
            <a:r>
              <a:rPr lang="en-GB" sz="3000" dirty="0" smtClean="0">
                <a:solidFill>
                  <a:schemeClr val="tx1"/>
                </a:solidFill>
              </a:rPr>
              <a:t>The </a:t>
            </a:r>
            <a:r>
              <a:rPr lang="en-GB" sz="3000" dirty="0">
                <a:solidFill>
                  <a:schemeClr val="tx1"/>
                </a:solidFill>
              </a:rPr>
              <a:t>business model is like a blueprint for a strategy to be implemented through organizational structures, processes, and systems</a:t>
            </a:r>
            <a:r>
              <a:rPr lang="en-GB" sz="3000" dirty="0" smtClean="0">
                <a:solidFill>
                  <a:schemeClr val="tx1"/>
                </a:solidFill>
              </a:rPr>
              <a:t>.</a:t>
            </a:r>
            <a:r>
              <a:rPr lang="en-GB" sz="3000" dirty="0">
                <a:solidFill>
                  <a:schemeClr val="tx1"/>
                </a:solidFill>
              </a:rPr>
              <a:t/>
            </a:r>
            <a:br>
              <a:rPr lang="en-GB" sz="3000" dirty="0">
                <a:solidFill>
                  <a:schemeClr val="tx1"/>
                </a:solidFill>
              </a:rPr>
            </a:br>
            <a:endParaRPr lang="en-GB" sz="3000" dirty="0">
              <a:solidFill>
                <a:schemeClr val="tx1"/>
              </a:solidFill>
            </a:endParaRPr>
          </a:p>
        </p:txBody>
      </p:sp>
      <p:sp>
        <p:nvSpPr>
          <p:cNvPr id="5" name="Rectangle 4"/>
          <p:cNvSpPr/>
          <p:nvPr/>
        </p:nvSpPr>
        <p:spPr>
          <a:xfrm>
            <a:off x="5704114" y="6488668"/>
            <a:ext cx="6590266" cy="369332"/>
          </a:xfrm>
          <a:prstGeom prst="rect">
            <a:avLst/>
          </a:prstGeom>
        </p:spPr>
        <p:txBody>
          <a:bodyPr wrap="none">
            <a:spAutoFit/>
          </a:bodyPr>
          <a:lstStyle/>
          <a:p>
            <a:r>
              <a:rPr lang="en-GB" dirty="0" err="1"/>
              <a:t>Osterwalder</a:t>
            </a:r>
            <a:r>
              <a:rPr lang="en-GB" dirty="0"/>
              <a:t> and </a:t>
            </a:r>
            <a:r>
              <a:rPr lang="en-GB" dirty="0" err="1" smtClean="0"/>
              <a:t>Pigneur</a:t>
            </a:r>
            <a:r>
              <a:rPr lang="en-GB" dirty="0" smtClean="0"/>
              <a:t>  Businessmodelgeneration.com </a:t>
            </a:r>
            <a:endParaRPr lang="en-GB" dirty="0"/>
          </a:p>
        </p:txBody>
      </p:sp>
    </p:spTree>
    <p:extLst>
      <p:ext uri="{BB962C8B-B14F-4D97-AF65-F5344CB8AC3E}">
        <p14:creationId xmlns:p14="http://schemas.microsoft.com/office/powerpoint/2010/main" val="64951266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7355" y="-142724"/>
            <a:ext cx="8534400" cy="1507067"/>
          </a:xfrm>
        </p:spPr>
        <p:txBody>
          <a:bodyPr>
            <a:normAutofit/>
          </a:bodyPr>
          <a:lstStyle/>
          <a:p>
            <a:r>
              <a:rPr lang="en-GB" dirty="0" smtClean="0"/>
              <a:t>BusinessModelGeneration.com</a:t>
            </a:r>
            <a:endParaRPr lang="en-GB" dirty="0"/>
          </a:p>
        </p:txBody>
      </p:sp>
      <p:sp>
        <p:nvSpPr>
          <p:cNvPr id="3" name="Content Placeholder 2"/>
          <p:cNvSpPr>
            <a:spLocks noGrp="1"/>
          </p:cNvSpPr>
          <p:nvPr>
            <p:ph idx="1"/>
          </p:nvPr>
        </p:nvSpPr>
        <p:spPr>
          <a:xfrm>
            <a:off x="1233714" y="2728684"/>
            <a:ext cx="8998858" cy="1891696"/>
          </a:xfrm>
        </p:spPr>
        <p:txBody>
          <a:bodyPr>
            <a:noAutofit/>
          </a:bodyPr>
          <a:lstStyle/>
          <a:p>
            <a:pPr marL="0" indent="0">
              <a:buNone/>
            </a:pPr>
            <a:r>
              <a:rPr lang="en-GB" sz="3000" dirty="0" err="1">
                <a:solidFill>
                  <a:schemeClr val="tx1"/>
                </a:solidFill>
              </a:rPr>
              <a:t>Osterwalder</a:t>
            </a:r>
            <a:r>
              <a:rPr lang="en-GB" sz="3000" dirty="0">
                <a:solidFill>
                  <a:schemeClr val="tx1"/>
                </a:solidFill>
              </a:rPr>
              <a:t> and </a:t>
            </a:r>
            <a:r>
              <a:rPr lang="en-GB" sz="3000" dirty="0" err="1" smtClean="0">
                <a:solidFill>
                  <a:schemeClr val="tx1"/>
                </a:solidFill>
              </a:rPr>
              <a:t>Pigneur</a:t>
            </a:r>
            <a:r>
              <a:rPr lang="en-GB" sz="3000" dirty="0" smtClean="0">
                <a:solidFill>
                  <a:schemeClr val="tx1"/>
                </a:solidFill>
              </a:rPr>
              <a:t> </a:t>
            </a:r>
            <a:r>
              <a:rPr lang="en-GB" sz="3000" dirty="0">
                <a:solidFill>
                  <a:schemeClr val="tx1"/>
                </a:solidFill>
              </a:rPr>
              <a:t>d</a:t>
            </a:r>
            <a:r>
              <a:rPr lang="en-GB" sz="3000" dirty="0" smtClean="0">
                <a:solidFill>
                  <a:schemeClr val="tx1"/>
                </a:solidFill>
              </a:rPr>
              <a:t>efines a business model – </a:t>
            </a:r>
          </a:p>
          <a:p>
            <a:pPr marL="0" indent="0">
              <a:buNone/>
            </a:pPr>
            <a:r>
              <a:rPr lang="en-GB" sz="3000" dirty="0" smtClean="0">
                <a:solidFill>
                  <a:schemeClr val="tx1"/>
                </a:solidFill>
              </a:rPr>
              <a:t>“A </a:t>
            </a:r>
            <a:r>
              <a:rPr lang="en-GB" sz="3000" dirty="0">
                <a:solidFill>
                  <a:schemeClr val="tx1"/>
                </a:solidFill>
              </a:rPr>
              <a:t>business model </a:t>
            </a:r>
            <a:r>
              <a:rPr lang="en-GB" sz="3000" dirty="0" smtClean="0">
                <a:solidFill>
                  <a:schemeClr val="tx1"/>
                </a:solidFill>
              </a:rPr>
              <a:t>describes </a:t>
            </a:r>
            <a:r>
              <a:rPr lang="en-GB" sz="3000" dirty="0">
                <a:solidFill>
                  <a:schemeClr val="tx1"/>
                </a:solidFill>
              </a:rPr>
              <a:t>the rationale of how an organization creates, </a:t>
            </a:r>
            <a:r>
              <a:rPr lang="en-GB" sz="3000" dirty="0" smtClean="0">
                <a:solidFill>
                  <a:schemeClr val="tx1"/>
                </a:solidFill>
              </a:rPr>
              <a:t>delivers </a:t>
            </a:r>
            <a:r>
              <a:rPr lang="en-GB" sz="3000" dirty="0">
                <a:solidFill>
                  <a:schemeClr val="tx1"/>
                </a:solidFill>
              </a:rPr>
              <a:t>and captures </a:t>
            </a:r>
            <a:r>
              <a:rPr lang="en-GB" sz="3000" dirty="0" smtClean="0">
                <a:solidFill>
                  <a:schemeClr val="tx1"/>
                </a:solidFill>
              </a:rPr>
              <a:t>value”</a:t>
            </a:r>
            <a:endParaRPr lang="en-GB" sz="3000" dirty="0">
              <a:solidFill>
                <a:schemeClr val="tx1"/>
              </a:solidFill>
            </a:endParaRPr>
          </a:p>
          <a:p>
            <a:endParaRPr lang="en-GB" sz="3000" dirty="0">
              <a:solidFill>
                <a:schemeClr val="tx1"/>
              </a:solidFill>
            </a:endParaRPr>
          </a:p>
          <a:p>
            <a:endParaRPr lang="en-GB" sz="3000" dirty="0">
              <a:solidFill>
                <a:schemeClr val="tx1"/>
              </a:solidFill>
            </a:endParaRPr>
          </a:p>
        </p:txBody>
      </p:sp>
      <p:sp>
        <p:nvSpPr>
          <p:cNvPr id="4" name="Rectangle 3"/>
          <p:cNvSpPr/>
          <p:nvPr/>
        </p:nvSpPr>
        <p:spPr>
          <a:xfrm>
            <a:off x="5704114" y="6488668"/>
            <a:ext cx="6590266" cy="369332"/>
          </a:xfrm>
          <a:prstGeom prst="rect">
            <a:avLst/>
          </a:prstGeom>
        </p:spPr>
        <p:txBody>
          <a:bodyPr wrap="none">
            <a:spAutoFit/>
          </a:bodyPr>
          <a:lstStyle/>
          <a:p>
            <a:r>
              <a:rPr lang="en-GB" dirty="0" err="1"/>
              <a:t>Osterwalder</a:t>
            </a:r>
            <a:r>
              <a:rPr lang="en-GB" dirty="0"/>
              <a:t> and </a:t>
            </a:r>
            <a:r>
              <a:rPr lang="en-GB" dirty="0" err="1" smtClean="0"/>
              <a:t>Pigneur</a:t>
            </a:r>
            <a:r>
              <a:rPr lang="en-GB" dirty="0" smtClean="0"/>
              <a:t>  Businessmodelgeneration.com </a:t>
            </a:r>
            <a:endParaRPr lang="en-GB" dirty="0"/>
          </a:p>
        </p:txBody>
      </p:sp>
    </p:spTree>
    <p:extLst>
      <p:ext uri="{BB962C8B-B14F-4D97-AF65-F5344CB8AC3E}">
        <p14:creationId xmlns:p14="http://schemas.microsoft.com/office/powerpoint/2010/main" val="366407100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79024" y="-386020"/>
            <a:ext cx="8534400" cy="1507067"/>
          </a:xfrm>
        </p:spPr>
        <p:txBody>
          <a:bodyPr/>
          <a:lstStyle/>
          <a:p>
            <a:r>
              <a:rPr lang="en-GB" sz="3000" b="1" dirty="0"/>
              <a:t>nine building blocks</a:t>
            </a:r>
          </a:p>
        </p:txBody>
      </p:sp>
      <p:pic>
        <p:nvPicPr>
          <p:cNvPr id="4" name="Picture 3"/>
          <p:cNvPicPr/>
          <p:nvPr/>
        </p:nvPicPr>
        <p:blipFill>
          <a:blip r:embed="rId3"/>
          <a:stretch>
            <a:fillRect/>
          </a:stretch>
        </p:blipFill>
        <p:spPr>
          <a:xfrm>
            <a:off x="377372" y="1309733"/>
            <a:ext cx="2028348" cy="1897924"/>
          </a:xfrm>
          <a:prstGeom prst="rect">
            <a:avLst/>
          </a:prstGeom>
        </p:spPr>
      </p:pic>
      <p:sp>
        <p:nvSpPr>
          <p:cNvPr id="5" name="TextBox 4"/>
          <p:cNvSpPr txBox="1"/>
          <p:nvPr/>
        </p:nvSpPr>
        <p:spPr>
          <a:xfrm>
            <a:off x="2931887" y="1202781"/>
            <a:ext cx="9260114" cy="892552"/>
          </a:xfrm>
          <a:prstGeom prst="rect">
            <a:avLst/>
          </a:prstGeom>
          <a:noFill/>
        </p:spPr>
        <p:txBody>
          <a:bodyPr wrap="square" rtlCol="0">
            <a:spAutoFit/>
          </a:bodyPr>
          <a:lstStyle/>
          <a:p>
            <a:r>
              <a:rPr lang="en-GB" sz="2600" b="1" dirty="0" smtClean="0"/>
              <a:t>Customer Segments</a:t>
            </a:r>
          </a:p>
          <a:p>
            <a:r>
              <a:rPr lang="en-GB" sz="2600" i="1" dirty="0"/>
              <a:t>An organization </a:t>
            </a:r>
            <a:r>
              <a:rPr lang="en-GB" sz="2600" i="1" dirty="0" smtClean="0"/>
              <a:t>serve </a:t>
            </a:r>
            <a:r>
              <a:rPr lang="en-GB" sz="2600" i="1" dirty="0"/>
              <a:t>one or several </a:t>
            </a:r>
            <a:r>
              <a:rPr lang="en-GB" sz="2600" i="1" dirty="0" smtClean="0"/>
              <a:t>customer segments</a:t>
            </a:r>
            <a:endParaRPr lang="en-GB" sz="2600" dirty="0"/>
          </a:p>
        </p:txBody>
      </p:sp>
      <p:sp>
        <p:nvSpPr>
          <p:cNvPr id="15" name="TextBox 14"/>
          <p:cNvSpPr txBox="1"/>
          <p:nvPr/>
        </p:nvSpPr>
        <p:spPr>
          <a:xfrm>
            <a:off x="1430154" y="833449"/>
            <a:ext cx="566057" cy="369332"/>
          </a:xfrm>
          <a:prstGeom prst="rect">
            <a:avLst/>
          </a:prstGeom>
          <a:noFill/>
        </p:spPr>
        <p:txBody>
          <a:bodyPr wrap="square" rtlCol="0">
            <a:spAutoFit/>
          </a:bodyPr>
          <a:lstStyle/>
          <a:p>
            <a:r>
              <a:rPr lang="en-GB" dirty="0" smtClean="0"/>
              <a:t>CS</a:t>
            </a:r>
            <a:endParaRPr lang="en-GB" dirty="0"/>
          </a:p>
        </p:txBody>
      </p:sp>
      <p:sp>
        <p:nvSpPr>
          <p:cNvPr id="16" name="TextBox 15"/>
          <p:cNvSpPr txBox="1"/>
          <p:nvPr/>
        </p:nvSpPr>
        <p:spPr>
          <a:xfrm>
            <a:off x="2931886" y="2744949"/>
            <a:ext cx="9042400" cy="892552"/>
          </a:xfrm>
          <a:prstGeom prst="rect">
            <a:avLst/>
          </a:prstGeom>
          <a:noFill/>
        </p:spPr>
        <p:txBody>
          <a:bodyPr wrap="square" rtlCol="0">
            <a:spAutoFit/>
          </a:bodyPr>
          <a:lstStyle/>
          <a:p>
            <a:r>
              <a:rPr lang="en-GB" sz="2600" dirty="0" smtClean="0"/>
              <a:t>Determine which segment to offer and meet customer needs</a:t>
            </a:r>
            <a:endParaRPr lang="en-GB" sz="2600" dirty="0"/>
          </a:p>
        </p:txBody>
      </p:sp>
      <p:sp>
        <p:nvSpPr>
          <p:cNvPr id="17" name="TextBox 16"/>
          <p:cNvSpPr txBox="1"/>
          <p:nvPr/>
        </p:nvSpPr>
        <p:spPr>
          <a:xfrm>
            <a:off x="2978421" y="4242455"/>
            <a:ext cx="8735605" cy="892552"/>
          </a:xfrm>
          <a:prstGeom prst="rect">
            <a:avLst/>
          </a:prstGeom>
          <a:noFill/>
        </p:spPr>
        <p:txBody>
          <a:bodyPr wrap="square" rtlCol="0">
            <a:spAutoFit/>
          </a:bodyPr>
          <a:lstStyle/>
          <a:p>
            <a:r>
              <a:rPr lang="en-GB" sz="2600" dirty="0" smtClean="0"/>
              <a:t>Is it mass market, </a:t>
            </a:r>
            <a:r>
              <a:rPr lang="en-GB" sz="2600" dirty="0"/>
              <a:t>n</a:t>
            </a:r>
            <a:r>
              <a:rPr lang="en-GB" sz="2600" dirty="0" smtClean="0"/>
              <a:t>iche market, segmented diversified and </a:t>
            </a:r>
            <a:r>
              <a:rPr lang="en-GB" sz="2600" dirty="0"/>
              <a:t>Multi-sided platforms </a:t>
            </a:r>
          </a:p>
        </p:txBody>
      </p:sp>
      <p:sp>
        <p:nvSpPr>
          <p:cNvPr id="3" name="Rectangle 2"/>
          <p:cNvSpPr/>
          <p:nvPr/>
        </p:nvSpPr>
        <p:spPr>
          <a:xfrm>
            <a:off x="5704114" y="6488668"/>
            <a:ext cx="6590266" cy="369332"/>
          </a:xfrm>
          <a:prstGeom prst="rect">
            <a:avLst/>
          </a:prstGeom>
        </p:spPr>
        <p:txBody>
          <a:bodyPr wrap="none">
            <a:spAutoFit/>
          </a:bodyPr>
          <a:lstStyle/>
          <a:p>
            <a:r>
              <a:rPr lang="en-GB" dirty="0" err="1"/>
              <a:t>Osterwalder</a:t>
            </a:r>
            <a:r>
              <a:rPr lang="en-GB" dirty="0"/>
              <a:t> and </a:t>
            </a:r>
            <a:r>
              <a:rPr lang="en-GB" dirty="0" err="1" smtClean="0"/>
              <a:t>Pigneur</a:t>
            </a:r>
            <a:r>
              <a:rPr lang="en-GB" dirty="0" smtClean="0"/>
              <a:t>  Businessmodelgeneration.com </a:t>
            </a:r>
            <a:endParaRPr lang="en-GB" dirty="0"/>
          </a:p>
        </p:txBody>
      </p:sp>
    </p:spTree>
    <p:extLst>
      <p:ext uri="{BB962C8B-B14F-4D97-AF65-F5344CB8AC3E}">
        <p14:creationId xmlns:p14="http://schemas.microsoft.com/office/powerpoint/2010/main" val="166726053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79024" y="-386020"/>
            <a:ext cx="8534400" cy="1507067"/>
          </a:xfrm>
        </p:spPr>
        <p:txBody>
          <a:bodyPr/>
          <a:lstStyle/>
          <a:p>
            <a:r>
              <a:rPr lang="en-GB" dirty="0"/>
              <a:t>nine building blocks</a:t>
            </a:r>
          </a:p>
        </p:txBody>
      </p:sp>
      <p:pic>
        <p:nvPicPr>
          <p:cNvPr id="6" name="Picture 5"/>
          <p:cNvPicPr/>
          <p:nvPr/>
        </p:nvPicPr>
        <p:blipFill>
          <a:blip r:embed="rId3"/>
          <a:stretch>
            <a:fillRect/>
          </a:stretch>
        </p:blipFill>
        <p:spPr>
          <a:xfrm>
            <a:off x="478973" y="1494399"/>
            <a:ext cx="1443512" cy="1447831"/>
          </a:xfrm>
          <a:prstGeom prst="rect">
            <a:avLst/>
          </a:prstGeom>
        </p:spPr>
      </p:pic>
      <p:sp>
        <p:nvSpPr>
          <p:cNvPr id="7" name="TextBox 6"/>
          <p:cNvSpPr txBox="1"/>
          <p:nvPr/>
        </p:nvSpPr>
        <p:spPr>
          <a:xfrm>
            <a:off x="2856544" y="1354415"/>
            <a:ext cx="9016141" cy="1384995"/>
          </a:xfrm>
          <a:prstGeom prst="rect">
            <a:avLst/>
          </a:prstGeom>
          <a:noFill/>
        </p:spPr>
        <p:txBody>
          <a:bodyPr wrap="square" rtlCol="0">
            <a:spAutoFit/>
          </a:bodyPr>
          <a:lstStyle/>
          <a:p>
            <a:r>
              <a:rPr lang="en-GB" sz="2800" b="1" dirty="0" smtClean="0"/>
              <a:t>Value propositions</a:t>
            </a:r>
          </a:p>
          <a:p>
            <a:r>
              <a:rPr lang="en-GB" sz="2800" i="1" dirty="0" smtClean="0"/>
              <a:t>It seeks to solve customer problems and satisfy customers needs with value propositions</a:t>
            </a:r>
            <a:endParaRPr lang="en-GB" sz="2800" dirty="0"/>
          </a:p>
        </p:txBody>
      </p:sp>
      <p:sp>
        <p:nvSpPr>
          <p:cNvPr id="14" name="TextBox 13"/>
          <p:cNvSpPr txBox="1"/>
          <p:nvPr/>
        </p:nvSpPr>
        <p:spPr>
          <a:xfrm>
            <a:off x="1661228" y="1125067"/>
            <a:ext cx="522514" cy="369332"/>
          </a:xfrm>
          <a:prstGeom prst="rect">
            <a:avLst/>
          </a:prstGeom>
          <a:noFill/>
        </p:spPr>
        <p:txBody>
          <a:bodyPr wrap="square" rtlCol="0">
            <a:spAutoFit/>
          </a:bodyPr>
          <a:lstStyle/>
          <a:p>
            <a:r>
              <a:rPr lang="en-GB" dirty="0" smtClean="0"/>
              <a:t>VP</a:t>
            </a:r>
            <a:endParaRPr lang="en-GB" dirty="0"/>
          </a:p>
        </p:txBody>
      </p:sp>
      <p:sp>
        <p:nvSpPr>
          <p:cNvPr id="19" name="TextBox 18"/>
          <p:cNvSpPr txBox="1"/>
          <p:nvPr/>
        </p:nvSpPr>
        <p:spPr>
          <a:xfrm>
            <a:off x="2856544" y="3165722"/>
            <a:ext cx="8624256" cy="954107"/>
          </a:xfrm>
          <a:prstGeom prst="rect">
            <a:avLst/>
          </a:prstGeom>
          <a:noFill/>
        </p:spPr>
        <p:txBody>
          <a:bodyPr wrap="square" rtlCol="0">
            <a:spAutoFit/>
          </a:bodyPr>
          <a:lstStyle/>
          <a:p>
            <a:r>
              <a:rPr lang="en-GB" sz="2800" dirty="0" smtClean="0"/>
              <a:t>This is the reason customers go to that business, to have the benefits offered.</a:t>
            </a:r>
            <a:endParaRPr lang="en-GB" sz="2800" dirty="0"/>
          </a:p>
        </p:txBody>
      </p:sp>
      <p:sp>
        <p:nvSpPr>
          <p:cNvPr id="20" name="TextBox 19"/>
          <p:cNvSpPr txBox="1"/>
          <p:nvPr/>
        </p:nvSpPr>
        <p:spPr>
          <a:xfrm>
            <a:off x="2856544" y="4666967"/>
            <a:ext cx="8377513" cy="954107"/>
          </a:xfrm>
          <a:prstGeom prst="rect">
            <a:avLst/>
          </a:prstGeom>
          <a:noFill/>
        </p:spPr>
        <p:txBody>
          <a:bodyPr wrap="square" rtlCol="0">
            <a:spAutoFit/>
          </a:bodyPr>
          <a:lstStyle/>
          <a:p>
            <a:r>
              <a:rPr lang="en-GB" sz="2800" dirty="0" smtClean="0"/>
              <a:t>Some offering may be new or represent a disruptive market. </a:t>
            </a:r>
            <a:endParaRPr lang="en-GB" sz="2800" dirty="0"/>
          </a:p>
        </p:txBody>
      </p:sp>
      <p:sp>
        <p:nvSpPr>
          <p:cNvPr id="25" name="Rectangle 24"/>
          <p:cNvSpPr/>
          <p:nvPr/>
        </p:nvSpPr>
        <p:spPr>
          <a:xfrm>
            <a:off x="5704114" y="6488668"/>
            <a:ext cx="6590266" cy="369332"/>
          </a:xfrm>
          <a:prstGeom prst="rect">
            <a:avLst/>
          </a:prstGeom>
        </p:spPr>
        <p:txBody>
          <a:bodyPr wrap="none">
            <a:spAutoFit/>
          </a:bodyPr>
          <a:lstStyle/>
          <a:p>
            <a:r>
              <a:rPr lang="en-GB" dirty="0" err="1"/>
              <a:t>Osterwalder</a:t>
            </a:r>
            <a:r>
              <a:rPr lang="en-GB" dirty="0"/>
              <a:t> and </a:t>
            </a:r>
            <a:r>
              <a:rPr lang="en-GB" dirty="0" err="1" smtClean="0"/>
              <a:t>Pigneur</a:t>
            </a:r>
            <a:r>
              <a:rPr lang="en-GB" dirty="0" smtClean="0"/>
              <a:t>  Businessmodelgeneration.com </a:t>
            </a:r>
            <a:endParaRPr lang="en-GB" dirty="0"/>
          </a:p>
        </p:txBody>
      </p:sp>
    </p:spTree>
    <p:extLst>
      <p:ext uri="{BB962C8B-B14F-4D97-AF65-F5344CB8AC3E}">
        <p14:creationId xmlns:p14="http://schemas.microsoft.com/office/powerpoint/2010/main" val="3734697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79024" y="-386020"/>
            <a:ext cx="8534400" cy="1507067"/>
          </a:xfrm>
        </p:spPr>
        <p:txBody>
          <a:bodyPr/>
          <a:lstStyle/>
          <a:p>
            <a:r>
              <a:rPr lang="en-GB" dirty="0"/>
              <a:t>nine building blocks</a:t>
            </a:r>
          </a:p>
        </p:txBody>
      </p:sp>
      <p:pic>
        <p:nvPicPr>
          <p:cNvPr id="8" name="Picture 7"/>
          <p:cNvPicPr/>
          <p:nvPr/>
        </p:nvPicPr>
        <p:blipFill>
          <a:blip r:embed="rId3"/>
          <a:stretch>
            <a:fillRect/>
          </a:stretch>
        </p:blipFill>
        <p:spPr>
          <a:xfrm>
            <a:off x="401204" y="2289126"/>
            <a:ext cx="1572739" cy="1368473"/>
          </a:xfrm>
          <a:prstGeom prst="rect">
            <a:avLst/>
          </a:prstGeom>
        </p:spPr>
      </p:pic>
      <p:sp>
        <p:nvSpPr>
          <p:cNvPr id="9" name="TextBox 8"/>
          <p:cNvSpPr txBox="1"/>
          <p:nvPr/>
        </p:nvSpPr>
        <p:spPr>
          <a:xfrm>
            <a:off x="2743200" y="1381185"/>
            <a:ext cx="9216572" cy="1815882"/>
          </a:xfrm>
          <a:prstGeom prst="rect">
            <a:avLst/>
          </a:prstGeom>
          <a:noFill/>
        </p:spPr>
        <p:txBody>
          <a:bodyPr wrap="square" rtlCol="0">
            <a:spAutoFit/>
          </a:bodyPr>
          <a:lstStyle/>
          <a:p>
            <a:r>
              <a:rPr lang="en-GB" sz="2800" b="1" dirty="0" smtClean="0"/>
              <a:t>Channels</a:t>
            </a:r>
          </a:p>
          <a:p>
            <a:r>
              <a:rPr lang="en-GB" sz="2800" dirty="0" smtClean="0"/>
              <a:t>Value propositions a</a:t>
            </a:r>
            <a:r>
              <a:rPr lang="en-GB" sz="2800" i="1" dirty="0" smtClean="0"/>
              <a:t>re delivered to customers through communication,  distribution and sales channels</a:t>
            </a:r>
            <a:endParaRPr lang="en-GB" sz="2800" dirty="0"/>
          </a:p>
        </p:txBody>
      </p:sp>
      <p:sp>
        <p:nvSpPr>
          <p:cNvPr id="13" name="TextBox 12"/>
          <p:cNvSpPr txBox="1"/>
          <p:nvPr/>
        </p:nvSpPr>
        <p:spPr>
          <a:xfrm>
            <a:off x="1358398" y="1570990"/>
            <a:ext cx="566057" cy="369332"/>
          </a:xfrm>
          <a:prstGeom prst="rect">
            <a:avLst/>
          </a:prstGeom>
          <a:noFill/>
        </p:spPr>
        <p:txBody>
          <a:bodyPr wrap="square" rtlCol="0">
            <a:spAutoFit/>
          </a:bodyPr>
          <a:lstStyle/>
          <a:p>
            <a:r>
              <a:rPr lang="en-GB" dirty="0" smtClean="0"/>
              <a:t>CH</a:t>
            </a:r>
            <a:endParaRPr lang="en-GB" dirty="0"/>
          </a:p>
        </p:txBody>
      </p:sp>
      <p:sp>
        <p:nvSpPr>
          <p:cNvPr id="21" name="TextBox 20"/>
          <p:cNvSpPr txBox="1"/>
          <p:nvPr/>
        </p:nvSpPr>
        <p:spPr>
          <a:xfrm>
            <a:off x="2743200" y="3457205"/>
            <a:ext cx="7814235" cy="523220"/>
          </a:xfrm>
          <a:prstGeom prst="rect">
            <a:avLst/>
          </a:prstGeom>
          <a:noFill/>
        </p:spPr>
        <p:txBody>
          <a:bodyPr wrap="square" rtlCol="0">
            <a:spAutoFit/>
          </a:bodyPr>
          <a:lstStyle/>
          <a:p>
            <a:r>
              <a:rPr lang="en-GB" sz="2800" dirty="0" smtClean="0"/>
              <a:t>Channels are customers touch points</a:t>
            </a:r>
            <a:endParaRPr lang="en-GB" sz="2800" dirty="0"/>
          </a:p>
        </p:txBody>
      </p:sp>
      <p:sp>
        <p:nvSpPr>
          <p:cNvPr id="22" name="TextBox 21"/>
          <p:cNvSpPr txBox="1"/>
          <p:nvPr/>
        </p:nvSpPr>
        <p:spPr>
          <a:xfrm>
            <a:off x="2743200" y="4413140"/>
            <a:ext cx="8251104" cy="954107"/>
          </a:xfrm>
          <a:prstGeom prst="rect">
            <a:avLst/>
          </a:prstGeom>
          <a:noFill/>
        </p:spPr>
        <p:txBody>
          <a:bodyPr wrap="square" rtlCol="0">
            <a:spAutoFit/>
          </a:bodyPr>
          <a:lstStyle/>
          <a:p>
            <a:r>
              <a:rPr lang="en-GB" sz="2800" dirty="0" smtClean="0"/>
              <a:t>Through </a:t>
            </a:r>
            <a:r>
              <a:rPr lang="en-GB" sz="2800" dirty="0"/>
              <a:t>which Channels do our Customer Segments  want to be reached? </a:t>
            </a:r>
          </a:p>
        </p:txBody>
      </p:sp>
      <p:sp>
        <p:nvSpPr>
          <p:cNvPr id="25" name="Rectangle 24"/>
          <p:cNvSpPr/>
          <p:nvPr/>
        </p:nvSpPr>
        <p:spPr>
          <a:xfrm>
            <a:off x="5704114" y="6488668"/>
            <a:ext cx="6590266" cy="369332"/>
          </a:xfrm>
          <a:prstGeom prst="rect">
            <a:avLst/>
          </a:prstGeom>
        </p:spPr>
        <p:txBody>
          <a:bodyPr wrap="none">
            <a:spAutoFit/>
          </a:bodyPr>
          <a:lstStyle/>
          <a:p>
            <a:r>
              <a:rPr lang="en-GB" dirty="0" err="1"/>
              <a:t>Osterwalder</a:t>
            </a:r>
            <a:r>
              <a:rPr lang="en-GB" dirty="0"/>
              <a:t> and </a:t>
            </a:r>
            <a:r>
              <a:rPr lang="en-GB" dirty="0" err="1" smtClean="0"/>
              <a:t>Pigneur</a:t>
            </a:r>
            <a:r>
              <a:rPr lang="en-GB" dirty="0" smtClean="0"/>
              <a:t>  Businessmodelgeneration.com </a:t>
            </a:r>
            <a:endParaRPr lang="en-GB" dirty="0"/>
          </a:p>
        </p:txBody>
      </p:sp>
    </p:spTree>
    <p:extLst>
      <p:ext uri="{BB962C8B-B14F-4D97-AF65-F5344CB8AC3E}">
        <p14:creationId xmlns:p14="http://schemas.microsoft.com/office/powerpoint/2010/main" val="380589180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79024" y="-386020"/>
            <a:ext cx="8534400" cy="1507067"/>
          </a:xfrm>
        </p:spPr>
        <p:txBody>
          <a:bodyPr/>
          <a:lstStyle/>
          <a:p>
            <a:r>
              <a:rPr lang="en-GB" dirty="0"/>
              <a:t>nine building blocks</a:t>
            </a:r>
          </a:p>
        </p:txBody>
      </p:sp>
      <p:pic>
        <p:nvPicPr>
          <p:cNvPr id="10" name="Picture 9"/>
          <p:cNvPicPr/>
          <p:nvPr/>
        </p:nvPicPr>
        <p:blipFill>
          <a:blip r:embed="rId3"/>
          <a:stretch>
            <a:fillRect/>
          </a:stretch>
        </p:blipFill>
        <p:spPr>
          <a:xfrm>
            <a:off x="435428" y="2436175"/>
            <a:ext cx="1513069" cy="1471601"/>
          </a:xfrm>
          <a:prstGeom prst="rect">
            <a:avLst/>
          </a:prstGeom>
        </p:spPr>
      </p:pic>
      <p:sp>
        <p:nvSpPr>
          <p:cNvPr id="11" name="TextBox 10"/>
          <p:cNvSpPr txBox="1"/>
          <p:nvPr/>
        </p:nvSpPr>
        <p:spPr>
          <a:xfrm>
            <a:off x="3323771" y="1313322"/>
            <a:ext cx="7808685" cy="1384995"/>
          </a:xfrm>
          <a:prstGeom prst="rect">
            <a:avLst/>
          </a:prstGeom>
          <a:noFill/>
        </p:spPr>
        <p:txBody>
          <a:bodyPr wrap="square" rtlCol="0">
            <a:spAutoFit/>
          </a:bodyPr>
          <a:lstStyle/>
          <a:p>
            <a:r>
              <a:rPr lang="en-GB" sz="2800" b="1" dirty="0" smtClean="0"/>
              <a:t>Customer relationship</a:t>
            </a:r>
          </a:p>
          <a:p>
            <a:r>
              <a:rPr lang="en-GB" sz="2800" dirty="0" smtClean="0"/>
              <a:t>CR are established and maintained with each customer segment</a:t>
            </a:r>
            <a:endParaRPr lang="en-GB" sz="2800" dirty="0"/>
          </a:p>
        </p:txBody>
      </p:sp>
      <p:sp>
        <p:nvSpPr>
          <p:cNvPr id="12" name="TextBox 11"/>
          <p:cNvSpPr txBox="1"/>
          <p:nvPr/>
        </p:nvSpPr>
        <p:spPr>
          <a:xfrm>
            <a:off x="1382440" y="1636488"/>
            <a:ext cx="566057" cy="369332"/>
          </a:xfrm>
          <a:prstGeom prst="rect">
            <a:avLst/>
          </a:prstGeom>
          <a:noFill/>
        </p:spPr>
        <p:txBody>
          <a:bodyPr wrap="square" rtlCol="0">
            <a:spAutoFit/>
          </a:bodyPr>
          <a:lstStyle/>
          <a:p>
            <a:r>
              <a:rPr lang="en-GB" dirty="0" smtClean="0"/>
              <a:t>CR</a:t>
            </a:r>
            <a:endParaRPr lang="en-GB" dirty="0"/>
          </a:p>
        </p:txBody>
      </p:sp>
      <p:sp>
        <p:nvSpPr>
          <p:cNvPr id="23" name="TextBox 22"/>
          <p:cNvSpPr txBox="1"/>
          <p:nvPr/>
        </p:nvSpPr>
        <p:spPr>
          <a:xfrm>
            <a:off x="3026091" y="3171975"/>
            <a:ext cx="8404043" cy="954107"/>
          </a:xfrm>
          <a:prstGeom prst="rect">
            <a:avLst/>
          </a:prstGeom>
          <a:noFill/>
        </p:spPr>
        <p:txBody>
          <a:bodyPr wrap="square" rtlCol="0">
            <a:spAutoFit/>
          </a:bodyPr>
          <a:lstStyle/>
          <a:p>
            <a:r>
              <a:rPr lang="en-GB" sz="2800" dirty="0" smtClean="0"/>
              <a:t>What type of relationship does the business want to establish?</a:t>
            </a:r>
            <a:endParaRPr lang="en-GB" sz="2800" dirty="0"/>
          </a:p>
        </p:txBody>
      </p:sp>
      <p:sp>
        <p:nvSpPr>
          <p:cNvPr id="24" name="Rectangle 23"/>
          <p:cNvSpPr/>
          <p:nvPr/>
        </p:nvSpPr>
        <p:spPr>
          <a:xfrm>
            <a:off x="1249123" y="4454480"/>
            <a:ext cx="8909981" cy="1815882"/>
          </a:xfrm>
          <a:prstGeom prst="rect">
            <a:avLst/>
          </a:prstGeom>
        </p:spPr>
        <p:txBody>
          <a:bodyPr wrap="square">
            <a:spAutoFit/>
          </a:bodyPr>
          <a:lstStyle/>
          <a:p>
            <a:r>
              <a:rPr lang="en-GB" sz="2800" dirty="0" smtClean="0"/>
              <a:t>What are the motivations: </a:t>
            </a:r>
          </a:p>
          <a:p>
            <a:r>
              <a:rPr lang="en-GB" sz="2800" dirty="0" smtClean="0"/>
              <a:t>Customer acquisition, Customer retention, </a:t>
            </a:r>
          </a:p>
          <a:p>
            <a:r>
              <a:rPr lang="en-GB" sz="2800" dirty="0" smtClean="0"/>
              <a:t>Boosting </a:t>
            </a:r>
            <a:r>
              <a:rPr lang="en-GB" sz="2800" dirty="0"/>
              <a:t>sales (upselling</a:t>
            </a:r>
            <a:r>
              <a:rPr lang="en-GB" sz="2800" dirty="0" smtClean="0"/>
              <a:t>)</a:t>
            </a:r>
          </a:p>
          <a:p>
            <a:r>
              <a:rPr lang="en-GB" sz="2800" dirty="0" smtClean="0"/>
              <a:t>Online Assistants, communities, co-creation</a:t>
            </a:r>
            <a:endParaRPr lang="en-GB" sz="2800" dirty="0"/>
          </a:p>
        </p:txBody>
      </p:sp>
      <p:sp>
        <p:nvSpPr>
          <p:cNvPr id="25" name="Rectangle 24"/>
          <p:cNvSpPr/>
          <p:nvPr/>
        </p:nvSpPr>
        <p:spPr>
          <a:xfrm>
            <a:off x="5704114" y="6488668"/>
            <a:ext cx="6590266" cy="369332"/>
          </a:xfrm>
          <a:prstGeom prst="rect">
            <a:avLst/>
          </a:prstGeom>
        </p:spPr>
        <p:txBody>
          <a:bodyPr wrap="none">
            <a:spAutoFit/>
          </a:bodyPr>
          <a:lstStyle/>
          <a:p>
            <a:r>
              <a:rPr lang="en-GB" dirty="0" err="1"/>
              <a:t>Osterwalder</a:t>
            </a:r>
            <a:r>
              <a:rPr lang="en-GB" dirty="0"/>
              <a:t> and </a:t>
            </a:r>
            <a:r>
              <a:rPr lang="en-GB" dirty="0" err="1" smtClean="0"/>
              <a:t>Pigneur</a:t>
            </a:r>
            <a:r>
              <a:rPr lang="en-GB" dirty="0" smtClean="0"/>
              <a:t>  Businessmodelgeneration.com </a:t>
            </a:r>
            <a:endParaRPr lang="en-GB" dirty="0"/>
          </a:p>
        </p:txBody>
      </p:sp>
    </p:spTree>
    <p:extLst>
      <p:ext uri="{BB962C8B-B14F-4D97-AF65-F5344CB8AC3E}">
        <p14:creationId xmlns:p14="http://schemas.microsoft.com/office/powerpoint/2010/main" val="30846961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3"/>
          <a:stretch>
            <a:fillRect/>
          </a:stretch>
        </p:blipFill>
        <p:spPr>
          <a:xfrm>
            <a:off x="358683" y="2010226"/>
            <a:ext cx="1832974" cy="2134372"/>
          </a:xfrm>
          <a:prstGeom prst="rect">
            <a:avLst/>
          </a:prstGeom>
        </p:spPr>
      </p:pic>
      <p:sp>
        <p:nvSpPr>
          <p:cNvPr id="5" name="TextBox 4"/>
          <p:cNvSpPr txBox="1"/>
          <p:nvPr/>
        </p:nvSpPr>
        <p:spPr>
          <a:xfrm>
            <a:off x="1275170" y="1367813"/>
            <a:ext cx="464457" cy="369332"/>
          </a:xfrm>
          <a:prstGeom prst="rect">
            <a:avLst/>
          </a:prstGeom>
          <a:noFill/>
        </p:spPr>
        <p:txBody>
          <a:bodyPr wrap="square" rtlCol="0">
            <a:spAutoFit/>
          </a:bodyPr>
          <a:lstStyle/>
          <a:p>
            <a:r>
              <a:rPr lang="en-GB" dirty="0" smtClean="0"/>
              <a:t>RS</a:t>
            </a:r>
            <a:endParaRPr lang="en-GB" dirty="0"/>
          </a:p>
        </p:txBody>
      </p:sp>
      <p:sp>
        <p:nvSpPr>
          <p:cNvPr id="6" name="TextBox 5"/>
          <p:cNvSpPr txBox="1"/>
          <p:nvPr/>
        </p:nvSpPr>
        <p:spPr>
          <a:xfrm>
            <a:off x="2883278" y="1737144"/>
            <a:ext cx="9898744" cy="954107"/>
          </a:xfrm>
          <a:prstGeom prst="rect">
            <a:avLst/>
          </a:prstGeom>
          <a:noFill/>
        </p:spPr>
        <p:txBody>
          <a:bodyPr wrap="square" rtlCol="0">
            <a:spAutoFit/>
          </a:bodyPr>
          <a:lstStyle/>
          <a:p>
            <a:r>
              <a:rPr lang="en-GB" sz="2800" b="1" dirty="0" smtClean="0"/>
              <a:t>Revenue Streams</a:t>
            </a:r>
          </a:p>
          <a:p>
            <a:r>
              <a:rPr lang="en-GB" sz="2800" dirty="0" smtClean="0"/>
              <a:t>RS result from VP successfully offered to customers</a:t>
            </a:r>
            <a:endParaRPr lang="en-GB" sz="2800" dirty="0"/>
          </a:p>
        </p:txBody>
      </p:sp>
      <p:sp>
        <p:nvSpPr>
          <p:cNvPr id="19" name="TextBox 18"/>
          <p:cNvSpPr txBox="1"/>
          <p:nvPr/>
        </p:nvSpPr>
        <p:spPr>
          <a:xfrm>
            <a:off x="2883278" y="3667544"/>
            <a:ext cx="8730146" cy="1815882"/>
          </a:xfrm>
          <a:prstGeom prst="rect">
            <a:avLst/>
          </a:prstGeom>
          <a:noFill/>
        </p:spPr>
        <p:txBody>
          <a:bodyPr wrap="square" rtlCol="0">
            <a:spAutoFit/>
          </a:bodyPr>
          <a:lstStyle/>
          <a:p>
            <a:r>
              <a:rPr lang="en-GB" sz="2800" dirty="0" smtClean="0"/>
              <a:t>The cash a business generates from each customer segment</a:t>
            </a:r>
          </a:p>
          <a:p>
            <a:endParaRPr lang="en-GB" sz="2800" dirty="0"/>
          </a:p>
          <a:p>
            <a:r>
              <a:rPr lang="en-GB" sz="2800" dirty="0" smtClean="0"/>
              <a:t>Sales, Usage fee, subscription fee…….</a:t>
            </a:r>
            <a:endParaRPr lang="en-GB" sz="2800" dirty="0"/>
          </a:p>
        </p:txBody>
      </p:sp>
      <p:sp>
        <p:nvSpPr>
          <p:cNvPr id="25" name="Title 1"/>
          <p:cNvSpPr>
            <a:spLocks noGrp="1"/>
          </p:cNvSpPr>
          <p:nvPr>
            <p:ph type="title"/>
          </p:nvPr>
        </p:nvSpPr>
        <p:spPr>
          <a:xfrm>
            <a:off x="3079024" y="-386020"/>
            <a:ext cx="8534400" cy="1507067"/>
          </a:xfrm>
        </p:spPr>
        <p:txBody>
          <a:bodyPr/>
          <a:lstStyle/>
          <a:p>
            <a:r>
              <a:rPr lang="en-GB" dirty="0"/>
              <a:t>nine building blocks</a:t>
            </a:r>
          </a:p>
        </p:txBody>
      </p:sp>
      <p:sp>
        <p:nvSpPr>
          <p:cNvPr id="26" name="Rectangle 25"/>
          <p:cNvSpPr/>
          <p:nvPr/>
        </p:nvSpPr>
        <p:spPr>
          <a:xfrm>
            <a:off x="5704114" y="6488668"/>
            <a:ext cx="6590266" cy="369332"/>
          </a:xfrm>
          <a:prstGeom prst="rect">
            <a:avLst/>
          </a:prstGeom>
        </p:spPr>
        <p:txBody>
          <a:bodyPr wrap="none">
            <a:spAutoFit/>
          </a:bodyPr>
          <a:lstStyle/>
          <a:p>
            <a:r>
              <a:rPr lang="en-GB" dirty="0" err="1"/>
              <a:t>Osterwalder</a:t>
            </a:r>
            <a:r>
              <a:rPr lang="en-GB" dirty="0"/>
              <a:t> and </a:t>
            </a:r>
            <a:r>
              <a:rPr lang="en-GB" dirty="0" err="1" smtClean="0"/>
              <a:t>Pigneur</a:t>
            </a:r>
            <a:r>
              <a:rPr lang="en-GB" dirty="0" smtClean="0"/>
              <a:t>  Businessmodelgeneration.com </a:t>
            </a:r>
            <a:endParaRPr lang="en-GB" dirty="0"/>
          </a:p>
        </p:txBody>
      </p:sp>
    </p:spTree>
    <p:extLst>
      <p:ext uri="{BB962C8B-B14F-4D97-AF65-F5344CB8AC3E}">
        <p14:creationId xmlns:p14="http://schemas.microsoft.com/office/powerpoint/2010/main" val="92792962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p:nvPr/>
        </p:nvPicPr>
        <p:blipFill>
          <a:blip r:embed="rId3"/>
          <a:stretch>
            <a:fillRect/>
          </a:stretch>
        </p:blipFill>
        <p:spPr>
          <a:xfrm>
            <a:off x="145143" y="1929627"/>
            <a:ext cx="2139089" cy="2250487"/>
          </a:xfrm>
          <a:prstGeom prst="rect">
            <a:avLst/>
          </a:prstGeom>
        </p:spPr>
      </p:pic>
      <p:sp>
        <p:nvSpPr>
          <p:cNvPr id="8" name="TextBox 7"/>
          <p:cNvSpPr txBox="1"/>
          <p:nvPr/>
        </p:nvSpPr>
        <p:spPr>
          <a:xfrm>
            <a:off x="1468688" y="1291772"/>
            <a:ext cx="560569" cy="369332"/>
          </a:xfrm>
          <a:prstGeom prst="rect">
            <a:avLst/>
          </a:prstGeom>
          <a:noFill/>
        </p:spPr>
        <p:txBody>
          <a:bodyPr wrap="square" rtlCol="0">
            <a:spAutoFit/>
          </a:bodyPr>
          <a:lstStyle/>
          <a:p>
            <a:r>
              <a:rPr lang="en-GB" dirty="0" smtClean="0"/>
              <a:t>KR</a:t>
            </a:r>
            <a:endParaRPr lang="en-GB" dirty="0"/>
          </a:p>
        </p:txBody>
      </p:sp>
      <p:sp>
        <p:nvSpPr>
          <p:cNvPr id="9" name="TextBox 8"/>
          <p:cNvSpPr txBox="1"/>
          <p:nvPr/>
        </p:nvSpPr>
        <p:spPr>
          <a:xfrm>
            <a:off x="2549025" y="1291772"/>
            <a:ext cx="7901260" cy="954107"/>
          </a:xfrm>
          <a:prstGeom prst="rect">
            <a:avLst/>
          </a:prstGeom>
          <a:noFill/>
        </p:spPr>
        <p:txBody>
          <a:bodyPr wrap="square" rtlCol="0">
            <a:spAutoFit/>
          </a:bodyPr>
          <a:lstStyle/>
          <a:p>
            <a:r>
              <a:rPr lang="en-GB" sz="2800" b="1" dirty="0" smtClean="0"/>
              <a:t>Key Resources </a:t>
            </a:r>
            <a:r>
              <a:rPr lang="en-GB" sz="2800" dirty="0" smtClean="0"/>
              <a:t>are the assets required to offer and deliver the previous elements</a:t>
            </a:r>
            <a:endParaRPr lang="en-GB" sz="2800" dirty="0"/>
          </a:p>
        </p:txBody>
      </p:sp>
      <p:sp>
        <p:nvSpPr>
          <p:cNvPr id="20" name="Rectangle 19"/>
          <p:cNvSpPr/>
          <p:nvPr/>
        </p:nvSpPr>
        <p:spPr>
          <a:xfrm>
            <a:off x="2574923" y="3222172"/>
            <a:ext cx="7701191" cy="2677656"/>
          </a:xfrm>
          <a:prstGeom prst="rect">
            <a:avLst/>
          </a:prstGeom>
        </p:spPr>
        <p:txBody>
          <a:bodyPr wrap="square">
            <a:spAutoFit/>
          </a:bodyPr>
          <a:lstStyle/>
          <a:p>
            <a:r>
              <a:rPr lang="en-GB" sz="2800" dirty="0"/>
              <a:t>Key resources can be </a:t>
            </a:r>
            <a:r>
              <a:rPr lang="en-GB" sz="2800" dirty="0" smtClean="0"/>
              <a:t>:</a:t>
            </a:r>
          </a:p>
          <a:p>
            <a:r>
              <a:rPr lang="en-GB" sz="2800" dirty="0" smtClean="0"/>
              <a:t>physical</a:t>
            </a:r>
            <a:r>
              <a:rPr lang="en-GB" sz="2800" dirty="0"/>
              <a:t>, financial, intellectual, or human. </a:t>
            </a:r>
            <a:endParaRPr lang="en-GB" sz="2800" dirty="0" smtClean="0"/>
          </a:p>
          <a:p>
            <a:endParaRPr lang="en-GB" sz="2800" dirty="0"/>
          </a:p>
          <a:p>
            <a:r>
              <a:rPr lang="en-GB" sz="2800" dirty="0" smtClean="0"/>
              <a:t>Key </a:t>
            </a:r>
            <a:r>
              <a:rPr lang="en-GB" sz="2800" dirty="0"/>
              <a:t>resources can be owned or leased by the company or acquired from key partners.</a:t>
            </a:r>
          </a:p>
        </p:txBody>
      </p:sp>
      <p:sp>
        <p:nvSpPr>
          <p:cNvPr id="25" name="Title 1"/>
          <p:cNvSpPr>
            <a:spLocks noGrp="1"/>
          </p:cNvSpPr>
          <p:nvPr>
            <p:ph type="title"/>
          </p:nvPr>
        </p:nvSpPr>
        <p:spPr>
          <a:xfrm>
            <a:off x="3079024" y="-386020"/>
            <a:ext cx="8534400" cy="1507067"/>
          </a:xfrm>
        </p:spPr>
        <p:txBody>
          <a:bodyPr/>
          <a:lstStyle/>
          <a:p>
            <a:r>
              <a:rPr lang="en-GB" dirty="0"/>
              <a:t>nine building blocks</a:t>
            </a:r>
          </a:p>
        </p:txBody>
      </p:sp>
      <p:sp>
        <p:nvSpPr>
          <p:cNvPr id="26" name="Rectangle 25"/>
          <p:cNvSpPr/>
          <p:nvPr/>
        </p:nvSpPr>
        <p:spPr>
          <a:xfrm>
            <a:off x="5704114" y="6488668"/>
            <a:ext cx="6590266" cy="369332"/>
          </a:xfrm>
          <a:prstGeom prst="rect">
            <a:avLst/>
          </a:prstGeom>
        </p:spPr>
        <p:txBody>
          <a:bodyPr wrap="none">
            <a:spAutoFit/>
          </a:bodyPr>
          <a:lstStyle/>
          <a:p>
            <a:r>
              <a:rPr lang="en-GB" dirty="0" err="1"/>
              <a:t>Osterwalder</a:t>
            </a:r>
            <a:r>
              <a:rPr lang="en-GB" dirty="0"/>
              <a:t> and </a:t>
            </a:r>
            <a:r>
              <a:rPr lang="en-GB" dirty="0" err="1" smtClean="0"/>
              <a:t>Pigneur</a:t>
            </a:r>
            <a:r>
              <a:rPr lang="en-GB" dirty="0" smtClean="0"/>
              <a:t>  Businessmodelgeneration.com </a:t>
            </a:r>
            <a:endParaRPr lang="en-GB" dirty="0"/>
          </a:p>
        </p:txBody>
      </p:sp>
    </p:spTree>
    <p:extLst>
      <p:ext uri="{BB962C8B-B14F-4D97-AF65-F5344CB8AC3E}">
        <p14:creationId xmlns:p14="http://schemas.microsoft.com/office/powerpoint/2010/main" val="55623758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p:nvPr/>
        </p:nvPicPr>
        <p:blipFill>
          <a:blip r:embed="rId3"/>
          <a:stretch>
            <a:fillRect/>
          </a:stretch>
        </p:blipFill>
        <p:spPr>
          <a:xfrm>
            <a:off x="464458" y="1917752"/>
            <a:ext cx="1741306" cy="1873115"/>
          </a:xfrm>
          <a:prstGeom prst="rect">
            <a:avLst/>
          </a:prstGeom>
        </p:spPr>
      </p:pic>
      <p:sp>
        <p:nvSpPr>
          <p:cNvPr id="13" name="TextBox 12"/>
          <p:cNvSpPr txBox="1"/>
          <p:nvPr/>
        </p:nvSpPr>
        <p:spPr>
          <a:xfrm>
            <a:off x="1507716" y="1548420"/>
            <a:ext cx="560569" cy="369332"/>
          </a:xfrm>
          <a:prstGeom prst="rect">
            <a:avLst/>
          </a:prstGeom>
          <a:noFill/>
        </p:spPr>
        <p:txBody>
          <a:bodyPr wrap="square" rtlCol="0">
            <a:spAutoFit/>
          </a:bodyPr>
          <a:lstStyle/>
          <a:p>
            <a:r>
              <a:rPr lang="en-GB" dirty="0" smtClean="0"/>
              <a:t>KA</a:t>
            </a:r>
            <a:endParaRPr lang="en-GB" dirty="0"/>
          </a:p>
        </p:txBody>
      </p:sp>
      <p:sp>
        <p:nvSpPr>
          <p:cNvPr id="14" name="TextBox 13"/>
          <p:cNvSpPr txBox="1"/>
          <p:nvPr/>
        </p:nvSpPr>
        <p:spPr>
          <a:xfrm>
            <a:off x="2788738" y="1814285"/>
            <a:ext cx="7995377" cy="954107"/>
          </a:xfrm>
          <a:prstGeom prst="rect">
            <a:avLst/>
          </a:prstGeom>
          <a:noFill/>
        </p:spPr>
        <p:txBody>
          <a:bodyPr wrap="square" rtlCol="0">
            <a:spAutoFit/>
          </a:bodyPr>
          <a:lstStyle/>
          <a:p>
            <a:r>
              <a:rPr lang="en-GB" sz="2800" b="1" dirty="0" smtClean="0"/>
              <a:t>Key Activities</a:t>
            </a:r>
          </a:p>
          <a:p>
            <a:r>
              <a:rPr lang="en-GB" sz="2800" dirty="0" smtClean="0"/>
              <a:t>…by performing a number of key activities</a:t>
            </a:r>
            <a:endParaRPr lang="en-GB" sz="2800" dirty="0"/>
          </a:p>
        </p:txBody>
      </p:sp>
      <p:sp>
        <p:nvSpPr>
          <p:cNvPr id="21" name="Rectangle 20"/>
          <p:cNvSpPr/>
          <p:nvPr/>
        </p:nvSpPr>
        <p:spPr>
          <a:xfrm>
            <a:off x="2670840" y="3759723"/>
            <a:ext cx="8815332" cy="954107"/>
          </a:xfrm>
          <a:prstGeom prst="rect">
            <a:avLst/>
          </a:prstGeom>
        </p:spPr>
        <p:txBody>
          <a:bodyPr wrap="square">
            <a:spAutoFit/>
          </a:bodyPr>
          <a:lstStyle/>
          <a:p>
            <a:r>
              <a:rPr lang="en-GB" sz="2800" dirty="0" smtClean="0"/>
              <a:t>The </a:t>
            </a:r>
            <a:r>
              <a:rPr lang="en-GB" sz="2800" dirty="0"/>
              <a:t>most important things a company must do  to make its business model work </a:t>
            </a:r>
          </a:p>
        </p:txBody>
      </p:sp>
      <p:sp>
        <p:nvSpPr>
          <p:cNvPr id="25" name="Title 1"/>
          <p:cNvSpPr>
            <a:spLocks noGrp="1"/>
          </p:cNvSpPr>
          <p:nvPr>
            <p:ph type="title"/>
          </p:nvPr>
        </p:nvSpPr>
        <p:spPr>
          <a:xfrm>
            <a:off x="3412852" y="-104172"/>
            <a:ext cx="8534400" cy="1507067"/>
          </a:xfrm>
        </p:spPr>
        <p:txBody>
          <a:bodyPr/>
          <a:lstStyle/>
          <a:p>
            <a:r>
              <a:rPr lang="en-GB" dirty="0"/>
              <a:t>nine building blocks</a:t>
            </a:r>
          </a:p>
        </p:txBody>
      </p:sp>
      <p:sp>
        <p:nvSpPr>
          <p:cNvPr id="26" name="Rectangle 25"/>
          <p:cNvSpPr/>
          <p:nvPr/>
        </p:nvSpPr>
        <p:spPr>
          <a:xfrm>
            <a:off x="5704114" y="6488668"/>
            <a:ext cx="6590266" cy="369332"/>
          </a:xfrm>
          <a:prstGeom prst="rect">
            <a:avLst/>
          </a:prstGeom>
        </p:spPr>
        <p:txBody>
          <a:bodyPr wrap="none">
            <a:spAutoFit/>
          </a:bodyPr>
          <a:lstStyle/>
          <a:p>
            <a:r>
              <a:rPr lang="en-GB" dirty="0" err="1"/>
              <a:t>Osterwalder</a:t>
            </a:r>
            <a:r>
              <a:rPr lang="en-GB" dirty="0"/>
              <a:t> and </a:t>
            </a:r>
            <a:r>
              <a:rPr lang="en-GB" dirty="0" err="1" smtClean="0"/>
              <a:t>Pigneur</a:t>
            </a:r>
            <a:r>
              <a:rPr lang="en-GB" dirty="0" smtClean="0"/>
              <a:t>  Businessmodelgeneration.com </a:t>
            </a:r>
            <a:endParaRPr lang="en-GB" dirty="0"/>
          </a:p>
        </p:txBody>
      </p:sp>
    </p:spTree>
    <p:extLst>
      <p:ext uri="{BB962C8B-B14F-4D97-AF65-F5344CB8AC3E}">
        <p14:creationId xmlns:p14="http://schemas.microsoft.com/office/powerpoint/2010/main" val="234963768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1485946" y="1784423"/>
            <a:ext cx="560569" cy="369332"/>
          </a:xfrm>
          <a:prstGeom prst="rect">
            <a:avLst/>
          </a:prstGeom>
          <a:noFill/>
        </p:spPr>
        <p:txBody>
          <a:bodyPr wrap="square" rtlCol="0">
            <a:spAutoFit/>
          </a:bodyPr>
          <a:lstStyle/>
          <a:p>
            <a:r>
              <a:rPr lang="en-GB" dirty="0" smtClean="0"/>
              <a:t>KP</a:t>
            </a:r>
            <a:endParaRPr lang="en-GB" dirty="0"/>
          </a:p>
        </p:txBody>
      </p:sp>
      <p:pic>
        <p:nvPicPr>
          <p:cNvPr id="15" name="Picture 14"/>
          <p:cNvPicPr/>
          <p:nvPr/>
        </p:nvPicPr>
        <p:blipFill>
          <a:blip r:embed="rId3"/>
          <a:stretch>
            <a:fillRect/>
          </a:stretch>
        </p:blipFill>
        <p:spPr>
          <a:xfrm>
            <a:off x="348342" y="2268133"/>
            <a:ext cx="1698173" cy="1968250"/>
          </a:xfrm>
          <a:prstGeom prst="rect">
            <a:avLst/>
          </a:prstGeom>
        </p:spPr>
      </p:pic>
      <p:sp>
        <p:nvSpPr>
          <p:cNvPr id="16" name="TextBox 15"/>
          <p:cNvSpPr txBox="1"/>
          <p:nvPr/>
        </p:nvSpPr>
        <p:spPr>
          <a:xfrm>
            <a:off x="2575335" y="855090"/>
            <a:ext cx="8256632" cy="1384995"/>
          </a:xfrm>
          <a:prstGeom prst="rect">
            <a:avLst/>
          </a:prstGeom>
          <a:noFill/>
        </p:spPr>
        <p:txBody>
          <a:bodyPr wrap="square" rtlCol="0">
            <a:spAutoFit/>
          </a:bodyPr>
          <a:lstStyle/>
          <a:p>
            <a:r>
              <a:rPr lang="en-GB" sz="2800" b="1" dirty="0" smtClean="0"/>
              <a:t>Key Partnerships</a:t>
            </a:r>
          </a:p>
          <a:p>
            <a:r>
              <a:rPr lang="en-GB" sz="2800" dirty="0" smtClean="0"/>
              <a:t>Some activities are outsourced and some activities are required outside the organisation</a:t>
            </a:r>
            <a:endParaRPr lang="en-GB" sz="2800" dirty="0"/>
          </a:p>
        </p:txBody>
      </p:sp>
      <p:sp>
        <p:nvSpPr>
          <p:cNvPr id="22" name="Rectangle 21"/>
          <p:cNvSpPr/>
          <p:nvPr/>
        </p:nvSpPr>
        <p:spPr>
          <a:xfrm>
            <a:off x="2191561" y="2497635"/>
            <a:ext cx="10309325" cy="3970318"/>
          </a:xfrm>
          <a:prstGeom prst="rect">
            <a:avLst/>
          </a:prstGeom>
        </p:spPr>
        <p:txBody>
          <a:bodyPr wrap="square">
            <a:spAutoFit/>
          </a:bodyPr>
          <a:lstStyle/>
          <a:p>
            <a:r>
              <a:rPr lang="en-GB" sz="2800" dirty="0"/>
              <a:t>T</a:t>
            </a:r>
            <a:r>
              <a:rPr lang="en-GB" sz="2800" dirty="0" smtClean="0"/>
              <a:t>he </a:t>
            </a:r>
            <a:r>
              <a:rPr lang="en-GB" sz="2800" dirty="0"/>
              <a:t>network of suppliers and partners that make  the business model </a:t>
            </a:r>
            <a:r>
              <a:rPr lang="en-GB" sz="2800" dirty="0" smtClean="0"/>
              <a:t>work.  </a:t>
            </a:r>
          </a:p>
          <a:p>
            <a:endParaRPr lang="en-GB" sz="2800" dirty="0"/>
          </a:p>
          <a:p>
            <a:r>
              <a:rPr lang="en-GB" sz="2800" dirty="0" smtClean="0"/>
              <a:t>Four different </a:t>
            </a:r>
            <a:r>
              <a:rPr lang="en-GB" sz="2800" dirty="0"/>
              <a:t>types of partnerships: </a:t>
            </a:r>
            <a:endParaRPr lang="en-GB" sz="2800" dirty="0" smtClean="0"/>
          </a:p>
          <a:p>
            <a:pPr marL="457200" indent="-457200">
              <a:buFont typeface="Arial" panose="020B0604020202020204" pitchFamily="34" charset="0"/>
              <a:buChar char="•"/>
            </a:pPr>
            <a:r>
              <a:rPr lang="en-GB" sz="2800" dirty="0" smtClean="0"/>
              <a:t>Strategic </a:t>
            </a:r>
            <a:r>
              <a:rPr lang="en-GB" sz="2800" dirty="0"/>
              <a:t>alliances between </a:t>
            </a:r>
            <a:r>
              <a:rPr lang="en-GB" sz="2800" dirty="0" smtClean="0"/>
              <a:t>non-competitors</a:t>
            </a:r>
          </a:p>
          <a:p>
            <a:pPr marL="457200" indent="-457200">
              <a:buFont typeface="Arial" panose="020B0604020202020204" pitchFamily="34" charset="0"/>
              <a:buChar char="•"/>
            </a:pPr>
            <a:r>
              <a:rPr lang="en-GB" sz="2800" dirty="0" smtClean="0"/>
              <a:t>Coopetition</a:t>
            </a:r>
            <a:r>
              <a:rPr lang="en-GB" sz="2800" dirty="0"/>
              <a:t>: strategic partnerships between competitors </a:t>
            </a:r>
          </a:p>
          <a:p>
            <a:pPr marL="457200" indent="-457200">
              <a:buFont typeface="Arial" panose="020B0604020202020204" pitchFamily="34" charset="0"/>
              <a:buChar char="•"/>
            </a:pPr>
            <a:r>
              <a:rPr lang="en-GB" sz="2800" dirty="0" smtClean="0"/>
              <a:t>Joint </a:t>
            </a:r>
            <a:r>
              <a:rPr lang="en-GB" sz="2800" dirty="0"/>
              <a:t>ventures to develop new </a:t>
            </a:r>
            <a:r>
              <a:rPr lang="en-GB" sz="2800" dirty="0" smtClean="0"/>
              <a:t>businesses</a:t>
            </a:r>
          </a:p>
          <a:p>
            <a:pPr marL="457200" indent="-457200">
              <a:buFont typeface="Arial" panose="020B0604020202020204" pitchFamily="34" charset="0"/>
              <a:buChar char="•"/>
            </a:pPr>
            <a:r>
              <a:rPr lang="en-GB" sz="2800" dirty="0" smtClean="0"/>
              <a:t>Buyer-supplier </a:t>
            </a:r>
            <a:r>
              <a:rPr lang="en-GB" sz="2800" dirty="0"/>
              <a:t>relationships to assure reliable supplies </a:t>
            </a:r>
          </a:p>
        </p:txBody>
      </p:sp>
      <p:sp>
        <p:nvSpPr>
          <p:cNvPr id="25" name="Title 1"/>
          <p:cNvSpPr>
            <a:spLocks noGrp="1"/>
          </p:cNvSpPr>
          <p:nvPr>
            <p:ph type="title"/>
          </p:nvPr>
        </p:nvSpPr>
        <p:spPr>
          <a:xfrm>
            <a:off x="3079024" y="-386020"/>
            <a:ext cx="8534400" cy="1507067"/>
          </a:xfrm>
        </p:spPr>
        <p:txBody>
          <a:bodyPr/>
          <a:lstStyle/>
          <a:p>
            <a:r>
              <a:rPr lang="en-GB" dirty="0"/>
              <a:t>nine building blocks</a:t>
            </a:r>
          </a:p>
        </p:txBody>
      </p:sp>
      <p:sp>
        <p:nvSpPr>
          <p:cNvPr id="26" name="Rectangle 25"/>
          <p:cNvSpPr/>
          <p:nvPr/>
        </p:nvSpPr>
        <p:spPr>
          <a:xfrm>
            <a:off x="5704114" y="6488668"/>
            <a:ext cx="6590266" cy="369332"/>
          </a:xfrm>
          <a:prstGeom prst="rect">
            <a:avLst/>
          </a:prstGeom>
        </p:spPr>
        <p:txBody>
          <a:bodyPr wrap="none">
            <a:spAutoFit/>
          </a:bodyPr>
          <a:lstStyle/>
          <a:p>
            <a:r>
              <a:rPr lang="en-GB" dirty="0" err="1"/>
              <a:t>Osterwalder</a:t>
            </a:r>
            <a:r>
              <a:rPr lang="en-GB" dirty="0"/>
              <a:t> and </a:t>
            </a:r>
            <a:r>
              <a:rPr lang="en-GB" dirty="0" err="1" smtClean="0"/>
              <a:t>Pigneur</a:t>
            </a:r>
            <a:r>
              <a:rPr lang="en-GB" dirty="0" smtClean="0"/>
              <a:t>  Businessmodelgeneration.com </a:t>
            </a:r>
            <a:endParaRPr lang="en-GB" dirty="0"/>
          </a:p>
        </p:txBody>
      </p:sp>
    </p:spTree>
    <p:extLst>
      <p:ext uri="{BB962C8B-B14F-4D97-AF65-F5344CB8AC3E}">
        <p14:creationId xmlns:p14="http://schemas.microsoft.com/office/powerpoint/2010/main" val="213073390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1258027" y="2098096"/>
            <a:ext cx="560569" cy="369332"/>
          </a:xfrm>
          <a:prstGeom prst="rect">
            <a:avLst/>
          </a:prstGeom>
          <a:noFill/>
        </p:spPr>
        <p:txBody>
          <a:bodyPr wrap="square" rtlCol="0">
            <a:spAutoFit/>
          </a:bodyPr>
          <a:lstStyle/>
          <a:p>
            <a:r>
              <a:rPr lang="en-GB" dirty="0" smtClean="0"/>
              <a:t>CS</a:t>
            </a:r>
            <a:endParaRPr lang="en-GB" dirty="0"/>
          </a:p>
        </p:txBody>
      </p:sp>
      <p:pic>
        <p:nvPicPr>
          <p:cNvPr id="17" name="Picture 16"/>
          <p:cNvPicPr/>
          <p:nvPr/>
        </p:nvPicPr>
        <p:blipFill>
          <a:blip r:embed="rId3"/>
          <a:stretch>
            <a:fillRect/>
          </a:stretch>
        </p:blipFill>
        <p:spPr>
          <a:xfrm>
            <a:off x="579756" y="2467428"/>
            <a:ext cx="1072515" cy="908050"/>
          </a:xfrm>
          <a:prstGeom prst="rect">
            <a:avLst/>
          </a:prstGeom>
        </p:spPr>
      </p:pic>
      <p:sp>
        <p:nvSpPr>
          <p:cNvPr id="18" name="TextBox 17"/>
          <p:cNvSpPr txBox="1"/>
          <p:nvPr/>
        </p:nvSpPr>
        <p:spPr>
          <a:xfrm>
            <a:off x="2326027" y="1393371"/>
            <a:ext cx="9865973" cy="954107"/>
          </a:xfrm>
          <a:prstGeom prst="rect">
            <a:avLst/>
          </a:prstGeom>
          <a:noFill/>
        </p:spPr>
        <p:txBody>
          <a:bodyPr wrap="square" rtlCol="0">
            <a:spAutoFit/>
          </a:bodyPr>
          <a:lstStyle/>
          <a:p>
            <a:r>
              <a:rPr lang="en-GB" sz="2800" b="1" dirty="0" smtClean="0"/>
              <a:t>Cost Structure</a:t>
            </a:r>
          </a:p>
          <a:p>
            <a:r>
              <a:rPr lang="en-GB" sz="2800" dirty="0" smtClean="0"/>
              <a:t>The business model elements result in the cost structure</a:t>
            </a:r>
            <a:endParaRPr lang="en-GB" sz="2800" dirty="0"/>
          </a:p>
        </p:txBody>
      </p:sp>
      <p:sp>
        <p:nvSpPr>
          <p:cNvPr id="23" name="Rectangle 22"/>
          <p:cNvSpPr/>
          <p:nvPr/>
        </p:nvSpPr>
        <p:spPr>
          <a:xfrm>
            <a:off x="2320418" y="3338809"/>
            <a:ext cx="9911437" cy="523220"/>
          </a:xfrm>
          <a:prstGeom prst="rect">
            <a:avLst/>
          </a:prstGeom>
        </p:spPr>
        <p:txBody>
          <a:bodyPr wrap="square">
            <a:spAutoFit/>
          </a:bodyPr>
          <a:lstStyle/>
          <a:p>
            <a:r>
              <a:rPr lang="en-GB" sz="2800" dirty="0"/>
              <a:t>T</a:t>
            </a:r>
            <a:r>
              <a:rPr lang="en-GB" sz="2800" dirty="0" smtClean="0"/>
              <a:t>he </a:t>
            </a:r>
            <a:r>
              <a:rPr lang="en-GB" sz="2800" dirty="0"/>
              <a:t>most important costs incurred while </a:t>
            </a:r>
            <a:r>
              <a:rPr lang="en-GB" sz="2800" dirty="0" smtClean="0"/>
              <a:t>operating</a:t>
            </a:r>
            <a:endParaRPr lang="en-GB" sz="2800" dirty="0"/>
          </a:p>
        </p:txBody>
      </p:sp>
      <p:sp>
        <p:nvSpPr>
          <p:cNvPr id="24" name="Rectangle 23"/>
          <p:cNvSpPr/>
          <p:nvPr/>
        </p:nvSpPr>
        <p:spPr>
          <a:xfrm>
            <a:off x="2320418" y="5039096"/>
            <a:ext cx="8312723" cy="523220"/>
          </a:xfrm>
          <a:prstGeom prst="rect">
            <a:avLst/>
          </a:prstGeom>
        </p:spPr>
        <p:txBody>
          <a:bodyPr wrap="square">
            <a:spAutoFit/>
          </a:bodyPr>
          <a:lstStyle/>
          <a:p>
            <a:r>
              <a:rPr lang="en-GB" sz="2800" dirty="0"/>
              <a:t>Cost Structures:  cost-driven and value-driven</a:t>
            </a:r>
          </a:p>
        </p:txBody>
      </p:sp>
      <p:sp>
        <p:nvSpPr>
          <p:cNvPr id="25" name="Title 1"/>
          <p:cNvSpPr>
            <a:spLocks noGrp="1"/>
          </p:cNvSpPr>
          <p:nvPr>
            <p:ph type="title"/>
          </p:nvPr>
        </p:nvSpPr>
        <p:spPr>
          <a:xfrm>
            <a:off x="3079024" y="-386020"/>
            <a:ext cx="8534400" cy="1507067"/>
          </a:xfrm>
        </p:spPr>
        <p:txBody>
          <a:bodyPr/>
          <a:lstStyle/>
          <a:p>
            <a:r>
              <a:rPr lang="en-GB" dirty="0"/>
              <a:t>nine building blocks</a:t>
            </a:r>
          </a:p>
        </p:txBody>
      </p:sp>
      <p:sp>
        <p:nvSpPr>
          <p:cNvPr id="26" name="Rectangle 25"/>
          <p:cNvSpPr/>
          <p:nvPr/>
        </p:nvSpPr>
        <p:spPr>
          <a:xfrm>
            <a:off x="5704114" y="6488668"/>
            <a:ext cx="6590266" cy="369332"/>
          </a:xfrm>
          <a:prstGeom prst="rect">
            <a:avLst/>
          </a:prstGeom>
        </p:spPr>
        <p:txBody>
          <a:bodyPr wrap="none">
            <a:spAutoFit/>
          </a:bodyPr>
          <a:lstStyle/>
          <a:p>
            <a:r>
              <a:rPr lang="en-GB" dirty="0" err="1"/>
              <a:t>Osterwalder</a:t>
            </a:r>
            <a:r>
              <a:rPr lang="en-GB" dirty="0"/>
              <a:t> and </a:t>
            </a:r>
            <a:r>
              <a:rPr lang="en-GB" dirty="0" err="1" smtClean="0"/>
              <a:t>Pigneur</a:t>
            </a:r>
            <a:r>
              <a:rPr lang="en-GB" dirty="0" smtClean="0"/>
              <a:t>  Businessmodelgeneration.com </a:t>
            </a:r>
            <a:endParaRPr lang="en-GB" dirty="0"/>
          </a:p>
        </p:txBody>
      </p:sp>
    </p:spTree>
    <p:extLst>
      <p:ext uri="{BB962C8B-B14F-4D97-AF65-F5344CB8AC3E}">
        <p14:creationId xmlns:p14="http://schemas.microsoft.com/office/powerpoint/2010/main" val="414229963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stretch>
            <a:fillRect/>
          </a:stretch>
        </p:blipFill>
        <p:spPr>
          <a:xfrm>
            <a:off x="968285" y="0"/>
            <a:ext cx="8658860" cy="6858000"/>
          </a:xfrm>
          <a:prstGeom prst="rect">
            <a:avLst/>
          </a:prstGeom>
        </p:spPr>
      </p:pic>
      <p:sp>
        <p:nvSpPr>
          <p:cNvPr id="3" name="Rectangle 2"/>
          <p:cNvSpPr/>
          <p:nvPr/>
        </p:nvSpPr>
        <p:spPr>
          <a:xfrm>
            <a:off x="5704114" y="6488668"/>
            <a:ext cx="6590266" cy="369332"/>
          </a:xfrm>
          <a:prstGeom prst="rect">
            <a:avLst/>
          </a:prstGeom>
        </p:spPr>
        <p:txBody>
          <a:bodyPr wrap="none">
            <a:spAutoFit/>
          </a:bodyPr>
          <a:lstStyle/>
          <a:p>
            <a:r>
              <a:rPr lang="en-GB" dirty="0" err="1"/>
              <a:t>Osterwalder</a:t>
            </a:r>
            <a:r>
              <a:rPr lang="en-GB" dirty="0"/>
              <a:t> and </a:t>
            </a:r>
            <a:r>
              <a:rPr lang="en-GB" dirty="0" err="1" smtClean="0"/>
              <a:t>Pigneur</a:t>
            </a:r>
            <a:r>
              <a:rPr lang="en-GB" dirty="0" smtClean="0"/>
              <a:t>  Businessmodelgeneration.com </a:t>
            </a:r>
            <a:endParaRPr lang="en-GB" dirty="0"/>
          </a:p>
        </p:txBody>
      </p:sp>
    </p:spTree>
    <p:extLst>
      <p:ext uri="{BB962C8B-B14F-4D97-AF65-F5344CB8AC3E}">
        <p14:creationId xmlns:p14="http://schemas.microsoft.com/office/powerpoint/2010/main" val="105576304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16141" y="221343"/>
            <a:ext cx="8131173" cy="6014054"/>
          </a:xfrm>
        </p:spPr>
      </p:pic>
      <p:sp>
        <p:nvSpPr>
          <p:cNvPr id="7" name="Rectangle 6"/>
          <p:cNvSpPr/>
          <p:nvPr/>
        </p:nvSpPr>
        <p:spPr>
          <a:xfrm>
            <a:off x="1698171" y="6488668"/>
            <a:ext cx="11393714" cy="369332"/>
          </a:xfrm>
          <a:prstGeom prst="rect">
            <a:avLst/>
          </a:prstGeom>
        </p:spPr>
        <p:txBody>
          <a:bodyPr wrap="square">
            <a:spAutoFit/>
          </a:bodyPr>
          <a:lstStyle/>
          <a:p>
            <a:r>
              <a:rPr lang="en-GB" dirty="0"/>
              <a:t>http://valuechaingeneration.com/2012/11/13/coca-colas-inclusive-business-model-in-africa/</a:t>
            </a:r>
          </a:p>
        </p:txBody>
      </p:sp>
      <p:sp>
        <p:nvSpPr>
          <p:cNvPr id="8" name="Rectangle 7"/>
          <p:cNvSpPr/>
          <p:nvPr/>
        </p:nvSpPr>
        <p:spPr>
          <a:xfrm>
            <a:off x="8788917" y="609377"/>
            <a:ext cx="2873828" cy="923330"/>
          </a:xfrm>
          <a:prstGeom prst="rect">
            <a:avLst/>
          </a:prstGeom>
        </p:spPr>
        <p:txBody>
          <a:bodyPr wrap="square">
            <a:spAutoFit/>
          </a:bodyPr>
          <a:lstStyle/>
          <a:p>
            <a:r>
              <a:rPr lang="en-GB" dirty="0"/>
              <a:t>involvement of the Coca-Cola company </a:t>
            </a:r>
            <a:r>
              <a:rPr lang="en-GB" dirty="0" smtClean="0"/>
              <a:t>(yellow </a:t>
            </a:r>
            <a:r>
              <a:rPr lang="en-GB" dirty="0" err="1"/>
              <a:t>stickies</a:t>
            </a:r>
            <a:r>
              <a:rPr lang="en-GB" dirty="0"/>
              <a:t>)</a:t>
            </a:r>
          </a:p>
        </p:txBody>
      </p:sp>
      <p:sp>
        <p:nvSpPr>
          <p:cNvPr id="9" name="Rectangle 8"/>
          <p:cNvSpPr/>
          <p:nvPr/>
        </p:nvSpPr>
        <p:spPr>
          <a:xfrm>
            <a:off x="8788917" y="1965040"/>
            <a:ext cx="2938625" cy="369332"/>
          </a:xfrm>
          <a:prstGeom prst="rect">
            <a:avLst/>
          </a:prstGeom>
        </p:spPr>
        <p:txBody>
          <a:bodyPr wrap="none">
            <a:spAutoFit/>
          </a:bodyPr>
          <a:lstStyle/>
          <a:p>
            <a:r>
              <a:rPr lang="en-GB" dirty="0" smtClean="0"/>
              <a:t>Partners (green </a:t>
            </a:r>
            <a:r>
              <a:rPr lang="en-GB" dirty="0" err="1"/>
              <a:t>stickies</a:t>
            </a:r>
            <a:r>
              <a:rPr lang="en-GB" dirty="0" smtClean="0"/>
              <a:t>) </a:t>
            </a:r>
            <a:endParaRPr lang="en-GB" dirty="0"/>
          </a:p>
        </p:txBody>
      </p:sp>
      <p:sp>
        <p:nvSpPr>
          <p:cNvPr id="10" name="Rectangle 9"/>
          <p:cNvSpPr/>
          <p:nvPr/>
        </p:nvSpPr>
        <p:spPr>
          <a:xfrm>
            <a:off x="8788917" y="2766705"/>
            <a:ext cx="3222172" cy="646331"/>
          </a:xfrm>
          <a:prstGeom prst="rect">
            <a:avLst/>
          </a:prstGeom>
        </p:spPr>
        <p:txBody>
          <a:bodyPr wrap="square">
            <a:spAutoFit/>
          </a:bodyPr>
          <a:lstStyle/>
          <a:p>
            <a:r>
              <a:rPr lang="en-GB" dirty="0"/>
              <a:t>Manual Distribution </a:t>
            </a:r>
            <a:r>
              <a:rPr lang="en-GB" dirty="0" err="1"/>
              <a:t>Centers</a:t>
            </a:r>
            <a:r>
              <a:rPr lang="en-GB" dirty="0"/>
              <a:t> (MDC’s, </a:t>
            </a:r>
            <a:r>
              <a:rPr lang="en-GB" dirty="0" smtClean="0"/>
              <a:t>orange </a:t>
            </a:r>
            <a:r>
              <a:rPr lang="en-GB" dirty="0" err="1"/>
              <a:t>stickies</a:t>
            </a:r>
            <a:r>
              <a:rPr lang="en-GB" dirty="0"/>
              <a:t>)</a:t>
            </a:r>
          </a:p>
        </p:txBody>
      </p:sp>
      <p:sp>
        <p:nvSpPr>
          <p:cNvPr id="11" name="Rectangle 10"/>
          <p:cNvSpPr/>
          <p:nvPr/>
        </p:nvSpPr>
        <p:spPr>
          <a:xfrm>
            <a:off x="8788917" y="3592676"/>
            <a:ext cx="2677368" cy="2031325"/>
          </a:xfrm>
          <a:prstGeom prst="rect">
            <a:avLst/>
          </a:prstGeom>
        </p:spPr>
        <p:txBody>
          <a:bodyPr wrap="square">
            <a:spAutoFit/>
          </a:bodyPr>
          <a:lstStyle/>
          <a:p>
            <a:r>
              <a:rPr lang="en-GB" dirty="0" smtClean="0"/>
              <a:t>MDC’s are </a:t>
            </a:r>
            <a:r>
              <a:rPr lang="en-GB" dirty="0"/>
              <a:t>owned by independent entrepreneurs who coordinate distribution to the small shops and restaurants</a:t>
            </a:r>
          </a:p>
        </p:txBody>
      </p:sp>
    </p:spTree>
    <p:extLst>
      <p:ext uri="{BB962C8B-B14F-4D97-AF65-F5344CB8AC3E}">
        <p14:creationId xmlns:p14="http://schemas.microsoft.com/office/powerpoint/2010/main" val="286893527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04898" y="0"/>
            <a:ext cx="8534400" cy="1074057"/>
          </a:xfrm>
        </p:spPr>
        <p:txBody>
          <a:bodyPr/>
          <a:lstStyle/>
          <a:p>
            <a:r>
              <a:rPr lang="en-GB" b="1" dirty="0" smtClean="0"/>
              <a:t>PayPal Example</a:t>
            </a:r>
            <a:endParaRPr lang="en-GB" b="1" dirty="0"/>
          </a:p>
        </p:txBody>
      </p:sp>
      <p:sp>
        <p:nvSpPr>
          <p:cNvPr id="3" name="Content Placeholder 2"/>
          <p:cNvSpPr>
            <a:spLocks noGrp="1"/>
          </p:cNvSpPr>
          <p:nvPr>
            <p:ph idx="1"/>
          </p:nvPr>
        </p:nvSpPr>
        <p:spPr>
          <a:xfrm>
            <a:off x="742269" y="1901371"/>
            <a:ext cx="10491788" cy="4571999"/>
          </a:xfrm>
        </p:spPr>
        <p:txBody>
          <a:bodyPr>
            <a:noAutofit/>
          </a:bodyPr>
          <a:lstStyle/>
          <a:p>
            <a:r>
              <a:rPr lang="en-GB" sz="3000" dirty="0" smtClean="0">
                <a:solidFill>
                  <a:schemeClr val="tx1"/>
                </a:solidFill>
                <a:effectLst/>
              </a:rPr>
              <a:t>Business innovation model </a:t>
            </a:r>
            <a:r>
              <a:rPr lang="en-GB" sz="3000" dirty="0">
                <a:solidFill>
                  <a:schemeClr val="tx1"/>
                </a:solidFill>
                <a:effectLst/>
              </a:rPr>
              <a:t>behind the </a:t>
            </a:r>
            <a:r>
              <a:rPr lang="en-GB" sz="3000" dirty="0" smtClean="0">
                <a:solidFill>
                  <a:schemeClr val="tx1"/>
                </a:solidFill>
                <a:effectLst/>
              </a:rPr>
              <a:t>e-payment company PayPal for online transactions</a:t>
            </a:r>
          </a:p>
          <a:p>
            <a:pPr lvl="1"/>
            <a:r>
              <a:rPr lang="en-GB" sz="2800" b="1" dirty="0" smtClean="0">
                <a:solidFill>
                  <a:schemeClr val="tx1"/>
                </a:solidFill>
              </a:rPr>
              <a:t>Brokerage Model </a:t>
            </a:r>
            <a:r>
              <a:rPr lang="en-GB" sz="2800" dirty="0" smtClean="0">
                <a:solidFill>
                  <a:schemeClr val="tx1"/>
                </a:solidFill>
              </a:rPr>
              <a:t>- </a:t>
            </a:r>
            <a:r>
              <a:rPr lang="en-GB" sz="2800" dirty="0">
                <a:solidFill>
                  <a:schemeClr val="tx1"/>
                </a:solidFill>
              </a:rPr>
              <a:t>This Revenue Stream derives from intermediation services performed on behalf of two or more parties. </a:t>
            </a:r>
            <a:endParaRPr lang="en-GB" sz="2800" dirty="0" smtClean="0">
              <a:solidFill>
                <a:schemeClr val="tx1"/>
              </a:solidFill>
            </a:endParaRPr>
          </a:p>
          <a:p>
            <a:pPr marL="457200" lvl="1" indent="0">
              <a:buNone/>
            </a:pPr>
            <a:r>
              <a:rPr lang="en-GB" sz="2800" dirty="0" smtClean="0">
                <a:solidFill>
                  <a:schemeClr val="tx1"/>
                </a:solidFill>
              </a:rPr>
              <a:t>In this case the credit </a:t>
            </a:r>
            <a:r>
              <a:rPr lang="en-GB" sz="2800" dirty="0">
                <a:solidFill>
                  <a:schemeClr val="tx1"/>
                </a:solidFill>
              </a:rPr>
              <a:t>card providers, </a:t>
            </a:r>
            <a:r>
              <a:rPr lang="en-GB" sz="2800" dirty="0" smtClean="0">
                <a:solidFill>
                  <a:schemeClr val="tx1"/>
                </a:solidFill>
              </a:rPr>
              <a:t>can receive </a:t>
            </a:r>
            <a:r>
              <a:rPr lang="en-GB" sz="2800" dirty="0">
                <a:solidFill>
                  <a:schemeClr val="tx1"/>
                </a:solidFill>
              </a:rPr>
              <a:t>revenues by taking a percentage of the value of each sales transaction </a:t>
            </a:r>
            <a:r>
              <a:rPr lang="en-GB" sz="2800" dirty="0" smtClean="0">
                <a:solidFill>
                  <a:schemeClr val="tx1"/>
                </a:solidFill>
              </a:rPr>
              <a:t>completed </a:t>
            </a:r>
            <a:r>
              <a:rPr lang="en-GB" sz="2800" dirty="0">
                <a:solidFill>
                  <a:schemeClr val="tx1"/>
                </a:solidFill>
              </a:rPr>
              <a:t>between </a:t>
            </a:r>
            <a:r>
              <a:rPr lang="en-GB" sz="2800" dirty="0" smtClean="0">
                <a:solidFill>
                  <a:schemeClr val="tx1"/>
                </a:solidFill>
              </a:rPr>
              <a:t>the credit </a:t>
            </a:r>
            <a:r>
              <a:rPr lang="en-GB" sz="2800" dirty="0">
                <a:solidFill>
                  <a:schemeClr val="tx1"/>
                </a:solidFill>
              </a:rPr>
              <a:t>card </a:t>
            </a:r>
            <a:r>
              <a:rPr lang="en-GB" sz="2800" dirty="0" smtClean="0">
                <a:solidFill>
                  <a:schemeClr val="tx1"/>
                </a:solidFill>
              </a:rPr>
              <a:t>sellers </a:t>
            </a:r>
            <a:r>
              <a:rPr lang="en-GB" sz="2800" dirty="0">
                <a:solidFill>
                  <a:schemeClr val="tx1"/>
                </a:solidFill>
              </a:rPr>
              <a:t>and customers. </a:t>
            </a:r>
            <a:endParaRPr lang="en-GB" sz="2800" dirty="0" smtClean="0">
              <a:solidFill>
                <a:schemeClr val="tx1"/>
              </a:solidFill>
            </a:endParaRPr>
          </a:p>
          <a:p>
            <a:pPr marL="457200" lvl="1" indent="0">
              <a:buNone/>
            </a:pPr>
            <a:r>
              <a:rPr lang="en-GB" sz="2800" dirty="0" smtClean="0">
                <a:solidFill>
                  <a:schemeClr val="tx1"/>
                </a:solidFill>
              </a:rPr>
              <a:t>The brokers earn </a:t>
            </a:r>
            <a:r>
              <a:rPr lang="en-GB" sz="2800" dirty="0">
                <a:solidFill>
                  <a:schemeClr val="tx1"/>
                </a:solidFill>
              </a:rPr>
              <a:t>a commission each time they successfully match a buyer and seller. </a:t>
            </a:r>
          </a:p>
          <a:p>
            <a:endParaRPr lang="en-GB" sz="3000" dirty="0">
              <a:solidFill>
                <a:schemeClr val="tx1"/>
              </a:solidFill>
            </a:endParaRPr>
          </a:p>
        </p:txBody>
      </p:sp>
    </p:spTree>
    <p:extLst>
      <p:ext uri="{BB962C8B-B14F-4D97-AF65-F5344CB8AC3E}">
        <p14:creationId xmlns:p14="http://schemas.microsoft.com/office/powerpoint/2010/main" val="389974304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1257" y="2090056"/>
            <a:ext cx="2075544" cy="1231232"/>
          </a:xfrm>
        </p:spPr>
        <p:txBody>
          <a:bodyPr>
            <a:normAutofit fontScale="90000"/>
          </a:bodyPr>
          <a:lstStyle/>
          <a:p>
            <a:r>
              <a:rPr lang="en-GB" dirty="0" smtClean="0"/>
              <a:t>PayPal </a:t>
            </a:r>
            <a:br>
              <a:rPr lang="en-GB" dirty="0" smtClean="0"/>
            </a:br>
            <a:r>
              <a:rPr lang="en-GB" dirty="0" smtClean="0"/>
              <a:t>Business </a:t>
            </a:r>
            <a:br>
              <a:rPr lang="en-GB" dirty="0" smtClean="0"/>
            </a:br>
            <a:r>
              <a:rPr lang="en-GB" dirty="0" smtClean="0"/>
              <a:t>Model</a:t>
            </a:r>
            <a:endParaRPr lang="en-GB" dirty="0"/>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49600" y="0"/>
            <a:ext cx="8548914" cy="6605979"/>
          </a:xfrm>
          <a:prstGeom prst="rect">
            <a:avLst/>
          </a:prstGeom>
        </p:spPr>
      </p:pic>
      <p:sp>
        <p:nvSpPr>
          <p:cNvPr id="3" name="Rectangle 2"/>
          <p:cNvSpPr/>
          <p:nvPr/>
        </p:nvSpPr>
        <p:spPr>
          <a:xfrm>
            <a:off x="0" y="6488668"/>
            <a:ext cx="12192000" cy="369332"/>
          </a:xfrm>
          <a:prstGeom prst="rect">
            <a:avLst/>
          </a:prstGeom>
        </p:spPr>
        <p:txBody>
          <a:bodyPr wrap="square">
            <a:spAutoFit/>
          </a:bodyPr>
          <a:lstStyle/>
          <a:p>
            <a:r>
              <a:rPr lang="en-GB" dirty="0"/>
              <a:t>http://www.lumosforbusiness.com/blog/752/29-11-2010/Business+Model+Breakdown++PayPal</a:t>
            </a:r>
          </a:p>
        </p:txBody>
      </p:sp>
    </p:spTree>
    <p:extLst>
      <p:ext uri="{BB962C8B-B14F-4D97-AF65-F5344CB8AC3E}">
        <p14:creationId xmlns:p14="http://schemas.microsoft.com/office/powerpoint/2010/main" val="104898594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43527" y="0"/>
            <a:ext cx="8534400" cy="1507067"/>
          </a:xfrm>
        </p:spPr>
        <p:txBody>
          <a:bodyPr/>
          <a:lstStyle/>
          <a:p>
            <a:r>
              <a:rPr lang="en-GB" dirty="0" smtClean="0"/>
              <a:t>Reading - Moodle</a:t>
            </a:r>
            <a:endParaRPr lang="en-GB" dirty="0"/>
          </a:p>
        </p:txBody>
      </p:sp>
      <p:sp>
        <p:nvSpPr>
          <p:cNvPr id="3" name="Content Placeholder 2"/>
          <p:cNvSpPr>
            <a:spLocks noGrp="1"/>
          </p:cNvSpPr>
          <p:nvPr>
            <p:ph idx="1"/>
          </p:nvPr>
        </p:nvSpPr>
        <p:spPr>
          <a:xfrm>
            <a:off x="684211" y="685800"/>
            <a:ext cx="10869159" cy="5119914"/>
          </a:xfrm>
        </p:spPr>
        <p:txBody>
          <a:bodyPr>
            <a:normAutofit/>
          </a:bodyPr>
          <a:lstStyle/>
          <a:p>
            <a:r>
              <a:rPr lang="en-GB" sz="3000" dirty="0">
                <a:solidFill>
                  <a:schemeClr val="tx1"/>
                </a:solidFill>
              </a:rPr>
              <a:t>From Strategy to Business Models and to Tactics   Ramon </a:t>
            </a:r>
            <a:r>
              <a:rPr lang="en-GB" sz="3000" dirty="0" err="1">
                <a:solidFill>
                  <a:schemeClr val="tx1"/>
                </a:solidFill>
              </a:rPr>
              <a:t>Casadesus-Masanell</a:t>
            </a:r>
            <a:r>
              <a:rPr lang="en-GB" sz="3000" dirty="0">
                <a:solidFill>
                  <a:schemeClr val="tx1"/>
                </a:solidFill>
              </a:rPr>
              <a:t> Joan </a:t>
            </a:r>
            <a:r>
              <a:rPr lang="en-GB" sz="3000" dirty="0" err="1">
                <a:solidFill>
                  <a:schemeClr val="tx1"/>
                </a:solidFill>
              </a:rPr>
              <a:t>Enric</a:t>
            </a:r>
            <a:r>
              <a:rPr lang="en-GB" sz="3000" dirty="0">
                <a:solidFill>
                  <a:schemeClr val="tx1"/>
                </a:solidFill>
              </a:rPr>
              <a:t> </a:t>
            </a:r>
            <a:r>
              <a:rPr lang="en-GB" sz="3000" dirty="0" err="1">
                <a:solidFill>
                  <a:schemeClr val="tx1"/>
                </a:solidFill>
              </a:rPr>
              <a:t>Ricart</a:t>
            </a:r>
            <a:r>
              <a:rPr lang="en-GB" sz="3000" dirty="0">
                <a:solidFill>
                  <a:schemeClr val="tx1"/>
                </a:solidFill>
              </a:rPr>
              <a:t> </a:t>
            </a:r>
            <a:r>
              <a:rPr lang="en-GB" sz="3000" dirty="0" smtClean="0">
                <a:solidFill>
                  <a:schemeClr val="tx1"/>
                </a:solidFill>
              </a:rPr>
              <a:t>(2009)</a:t>
            </a:r>
          </a:p>
          <a:p>
            <a:pPr marL="0" indent="0">
              <a:buNone/>
            </a:pPr>
            <a:endParaRPr lang="en-GB" sz="3000" dirty="0" smtClean="0">
              <a:solidFill>
                <a:schemeClr val="tx1"/>
              </a:solidFill>
            </a:endParaRPr>
          </a:p>
          <a:p>
            <a:pPr marL="0" indent="0">
              <a:buNone/>
            </a:pPr>
            <a:r>
              <a:rPr lang="en-GB" sz="3000" dirty="0" smtClean="0">
                <a:solidFill>
                  <a:schemeClr val="tx1"/>
                </a:solidFill>
              </a:rPr>
              <a:t>The model is comprised of :</a:t>
            </a:r>
          </a:p>
          <a:p>
            <a:r>
              <a:rPr lang="en-GB" sz="3000" dirty="0" smtClean="0">
                <a:solidFill>
                  <a:schemeClr val="tx1"/>
                </a:solidFill>
              </a:rPr>
              <a:t>Resources </a:t>
            </a:r>
            <a:r>
              <a:rPr lang="en-GB" sz="3000" dirty="0">
                <a:solidFill>
                  <a:schemeClr val="tx1"/>
                </a:solidFill>
              </a:rPr>
              <a:t>and Competences (RC), </a:t>
            </a:r>
            <a:endParaRPr lang="en-GB" sz="3000" dirty="0" smtClean="0">
              <a:solidFill>
                <a:schemeClr val="tx1"/>
              </a:solidFill>
            </a:endParaRPr>
          </a:p>
          <a:p>
            <a:r>
              <a:rPr lang="en-GB" sz="3000" dirty="0">
                <a:solidFill>
                  <a:schemeClr val="tx1"/>
                </a:solidFill>
              </a:rPr>
              <a:t>I</a:t>
            </a:r>
            <a:r>
              <a:rPr lang="en-GB" sz="3000" dirty="0" smtClean="0">
                <a:solidFill>
                  <a:schemeClr val="tx1"/>
                </a:solidFill>
              </a:rPr>
              <a:t>nternal </a:t>
            </a:r>
            <a:r>
              <a:rPr lang="en-GB" sz="3000" dirty="0">
                <a:solidFill>
                  <a:schemeClr val="tx1"/>
                </a:solidFill>
              </a:rPr>
              <a:t>and external </a:t>
            </a:r>
            <a:r>
              <a:rPr lang="en-GB" sz="3000" dirty="0" smtClean="0">
                <a:solidFill>
                  <a:schemeClr val="tx1"/>
                </a:solidFill>
              </a:rPr>
              <a:t>Organization </a:t>
            </a:r>
            <a:r>
              <a:rPr lang="en-GB" sz="3000" dirty="0">
                <a:solidFill>
                  <a:schemeClr val="tx1"/>
                </a:solidFill>
              </a:rPr>
              <a:t>(O), and </a:t>
            </a:r>
            <a:endParaRPr lang="en-GB" sz="3000" dirty="0" smtClean="0">
              <a:solidFill>
                <a:schemeClr val="tx1"/>
              </a:solidFill>
            </a:endParaRPr>
          </a:p>
          <a:p>
            <a:r>
              <a:rPr lang="en-GB" sz="3000" dirty="0" smtClean="0">
                <a:solidFill>
                  <a:schemeClr val="tx1"/>
                </a:solidFill>
              </a:rPr>
              <a:t>Value </a:t>
            </a:r>
            <a:r>
              <a:rPr lang="en-GB" sz="3000" dirty="0">
                <a:solidFill>
                  <a:schemeClr val="tx1"/>
                </a:solidFill>
              </a:rPr>
              <a:t>propositions (V</a:t>
            </a:r>
            <a:r>
              <a:rPr lang="en-GB" sz="3000" dirty="0" smtClean="0">
                <a:solidFill>
                  <a:schemeClr val="tx1"/>
                </a:solidFill>
              </a:rPr>
              <a:t>)</a:t>
            </a:r>
            <a:endParaRPr lang="en-GB" sz="3000" dirty="0">
              <a:solidFill>
                <a:schemeClr val="tx1"/>
              </a:solidFill>
            </a:endParaRPr>
          </a:p>
        </p:txBody>
      </p:sp>
    </p:spTree>
    <p:extLst>
      <p:ext uri="{BB962C8B-B14F-4D97-AF65-F5344CB8AC3E}">
        <p14:creationId xmlns:p14="http://schemas.microsoft.com/office/powerpoint/2010/main" val="79564957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5429" y="-246743"/>
            <a:ext cx="11756571" cy="1507067"/>
          </a:xfrm>
        </p:spPr>
        <p:txBody>
          <a:bodyPr>
            <a:normAutofit/>
          </a:bodyPr>
          <a:lstStyle/>
          <a:p>
            <a:r>
              <a:rPr lang="en-GB" dirty="0" smtClean="0"/>
              <a:t>Strategy </a:t>
            </a:r>
            <a:r>
              <a:rPr lang="en-GB" dirty="0"/>
              <a:t>to Business Models and to </a:t>
            </a:r>
            <a:r>
              <a:rPr lang="en-GB" dirty="0" smtClean="0"/>
              <a:t>Tactics</a:t>
            </a:r>
            <a:endParaRPr lang="en-GB" dirty="0"/>
          </a:p>
        </p:txBody>
      </p:sp>
      <p:sp>
        <p:nvSpPr>
          <p:cNvPr id="3" name="Content Placeholder 2"/>
          <p:cNvSpPr>
            <a:spLocks noGrp="1"/>
          </p:cNvSpPr>
          <p:nvPr>
            <p:ph idx="1"/>
          </p:nvPr>
        </p:nvSpPr>
        <p:spPr>
          <a:xfrm>
            <a:off x="435429" y="1059544"/>
            <a:ext cx="9345159" cy="5660572"/>
          </a:xfrm>
        </p:spPr>
        <p:txBody>
          <a:bodyPr>
            <a:noAutofit/>
          </a:bodyPr>
          <a:lstStyle/>
          <a:p>
            <a:pPr lvl="1"/>
            <a:r>
              <a:rPr lang="en-GB" sz="3000" dirty="0" smtClean="0">
                <a:solidFill>
                  <a:schemeClr val="tx1"/>
                </a:solidFill>
              </a:rPr>
              <a:t>Business </a:t>
            </a:r>
            <a:r>
              <a:rPr lang="en-GB" sz="3000" dirty="0">
                <a:solidFill>
                  <a:schemeClr val="tx1"/>
                </a:solidFill>
              </a:rPr>
              <a:t>model refers to the logic of the firm, the way it operates and how it </a:t>
            </a:r>
            <a:r>
              <a:rPr lang="en-GB" sz="3000" dirty="0" smtClean="0">
                <a:solidFill>
                  <a:schemeClr val="tx1"/>
                </a:solidFill>
              </a:rPr>
              <a:t>creates </a:t>
            </a:r>
            <a:r>
              <a:rPr lang="en-GB" sz="3000" dirty="0">
                <a:solidFill>
                  <a:schemeClr val="tx1"/>
                </a:solidFill>
              </a:rPr>
              <a:t>value for its stakeholders. </a:t>
            </a:r>
            <a:endParaRPr lang="en-GB" sz="3000" dirty="0" smtClean="0">
              <a:solidFill>
                <a:schemeClr val="tx1"/>
              </a:solidFill>
            </a:endParaRPr>
          </a:p>
          <a:p>
            <a:pPr lvl="1"/>
            <a:r>
              <a:rPr lang="en-GB" sz="3000" dirty="0" smtClean="0">
                <a:solidFill>
                  <a:schemeClr val="tx1"/>
                </a:solidFill>
              </a:rPr>
              <a:t>Strategy </a:t>
            </a:r>
            <a:r>
              <a:rPr lang="en-GB" sz="3000" dirty="0">
                <a:solidFill>
                  <a:schemeClr val="tx1"/>
                </a:solidFill>
              </a:rPr>
              <a:t>refers to the choice of business model through which </a:t>
            </a:r>
            <a:r>
              <a:rPr lang="en-GB" sz="3000" dirty="0" smtClean="0">
                <a:solidFill>
                  <a:schemeClr val="tx1"/>
                </a:solidFill>
              </a:rPr>
              <a:t>the </a:t>
            </a:r>
            <a:r>
              <a:rPr lang="en-GB" sz="3000" dirty="0">
                <a:solidFill>
                  <a:schemeClr val="tx1"/>
                </a:solidFill>
              </a:rPr>
              <a:t>firm will compete in the marketplace. </a:t>
            </a:r>
            <a:endParaRPr lang="en-GB" sz="3000" dirty="0" smtClean="0">
              <a:solidFill>
                <a:schemeClr val="tx1"/>
              </a:solidFill>
            </a:endParaRPr>
          </a:p>
          <a:p>
            <a:pPr lvl="1"/>
            <a:r>
              <a:rPr lang="en-GB" sz="3000" dirty="0" smtClean="0">
                <a:solidFill>
                  <a:schemeClr val="tx1"/>
                </a:solidFill>
              </a:rPr>
              <a:t>Tactics </a:t>
            </a:r>
            <a:r>
              <a:rPr lang="en-GB" sz="3000" dirty="0">
                <a:solidFill>
                  <a:schemeClr val="tx1"/>
                </a:solidFill>
              </a:rPr>
              <a:t>refers to the residual choices open to a firm by </a:t>
            </a:r>
            <a:r>
              <a:rPr lang="en-GB" sz="3000" dirty="0" smtClean="0">
                <a:solidFill>
                  <a:schemeClr val="tx1"/>
                </a:solidFill>
              </a:rPr>
              <a:t>virtue </a:t>
            </a:r>
            <a:r>
              <a:rPr lang="en-GB" sz="3000" dirty="0">
                <a:solidFill>
                  <a:schemeClr val="tx1"/>
                </a:solidFill>
              </a:rPr>
              <a:t>of the business model that it employs. </a:t>
            </a:r>
            <a:endParaRPr lang="en-GB" sz="3000" dirty="0" smtClean="0">
              <a:solidFill>
                <a:schemeClr val="tx1"/>
              </a:solidFill>
            </a:endParaRPr>
          </a:p>
          <a:p>
            <a:pPr marL="0" indent="0">
              <a:buNone/>
            </a:pPr>
            <a:r>
              <a:rPr lang="en-GB" sz="3000" dirty="0" err="1">
                <a:solidFill>
                  <a:schemeClr val="tx1"/>
                </a:solidFill>
              </a:rPr>
              <a:t>Casadesus-Masanell</a:t>
            </a:r>
            <a:r>
              <a:rPr lang="en-GB" sz="3000" dirty="0">
                <a:solidFill>
                  <a:schemeClr val="tx1"/>
                </a:solidFill>
              </a:rPr>
              <a:t> </a:t>
            </a:r>
            <a:r>
              <a:rPr lang="en-GB" sz="3000" dirty="0" smtClean="0">
                <a:solidFill>
                  <a:schemeClr val="tx1"/>
                </a:solidFill>
              </a:rPr>
              <a:t>and </a:t>
            </a:r>
            <a:r>
              <a:rPr lang="en-GB" sz="3000" dirty="0" err="1" smtClean="0">
                <a:solidFill>
                  <a:schemeClr val="tx1"/>
                </a:solidFill>
              </a:rPr>
              <a:t>Enric</a:t>
            </a:r>
            <a:r>
              <a:rPr lang="en-GB" sz="3000" dirty="0" smtClean="0">
                <a:solidFill>
                  <a:schemeClr val="tx1"/>
                </a:solidFill>
              </a:rPr>
              <a:t> </a:t>
            </a:r>
            <a:r>
              <a:rPr lang="en-GB" sz="3000" dirty="0" err="1">
                <a:solidFill>
                  <a:schemeClr val="tx1"/>
                </a:solidFill>
              </a:rPr>
              <a:t>Ricart</a:t>
            </a:r>
            <a:r>
              <a:rPr lang="en-GB" sz="3000" dirty="0">
                <a:solidFill>
                  <a:schemeClr val="tx1"/>
                </a:solidFill>
              </a:rPr>
              <a:t> </a:t>
            </a:r>
            <a:r>
              <a:rPr lang="en-GB" sz="3000" dirty="0" smtClean="0">
                <a:solidFill>
                  <a:schemeClr val="tx1"/>
                </a:solidFill>
              </a:rPr>
              <a:t>(2009)</a:t>
            </a:r>
            <a:endParaRPr lang="en-GB" sz="3000" dirty="0">
              <a:solidFill>
                <a:schemeClr val="tx1"/>
              </a:solidFill>
            </a:endParaRPr>
          </a:p>
          <a:p>
            <a:endParaRPr lang="en-GB" sz="3000" dirty="0">
              <a:solidFill>
                <a:schemeClr val="tx1"/>
              </a:solidFill>
            </a:endParaRPr>
          </a:p>
        </p:txBody>
      </p:sp>
    </p:spTree>
    <p:extLst>
      <p:ext uri="{BB962C8B-B14F-4D97-AF65-F5344CB8AC3E}">
        <p14:creationId xmlns:p14="http://schemas.microsoft.com/office/powerpoint/2010/main" val="25314633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91885" y="0"/>
            <a:ext cx="11690356" cy="6863417"/>
          </a:xfrm>
          <a:prstGeom prst="rect">
            <a:avLst/>
          </a:prstGeom>
        </p:spPr>
        <p:txBody>
          <a:bodyPr wrap="square">
            <a:spAutoFit/>
          </a:bodyPr>
          <a:lstStyle/>
          <a:p>
            <a:r>
              <a:rPr lang="en-GB" sz="2200" b="1" dirty="0" smtClean="0"/>
              <a:t>An Alternative </a:t>
            </a:r>
            <a:r>
              <a:rPr lang="en-GB" sz="2200" b="1" dirty="0"/>
              <a:t>business model representation.</a:t>
            </a:r>
            <a:r>
              <a:rPr lang="en-GB" sz="2200" dirty="0"/>
              <a:t> </a:t>
            </a:r>
            <a:r>
              <a:rPr lang="en-GB" sz="2200" b="1" dirty="0" smtClean="0"/>
              <a:t>Extracted from Figure </a:t>
            </a:r>
            <a:r>
              <a:rPr lang="en-GB" sz="2200" b="1" dirty="0"/>
              <a:t>2. </a:t>
            </a:r>
            <a:r>
              <a:rPr lang="en-GB" sz="2200" b="1" dirty="0" smtClean="0"/>
              <a:t>Ryanair.</a:t>
            </a:r>
            <a:r>
              <a:rPr lang="en-GB" sz="2200" dirty="0" smtClean="0"/>
              <a:t> </a:t>
            </a:r>
            <a:endParaRPr lang="en-GB" sz="2200" dirty="0"/>
          </a:p>
          <a:p>
            <a:pPr marL="342900" indent="-342900">
              <a:buFont typeface="Arial" panose="020B0604020202020204" pitchFamily="34" charset="0"/>
              <a:buChar char="•"/>
            </a:pPr>
            <a:r>
              <a:rPr lang="en-GB" sz="2200" dirty="0" smtClean="0"/>
              <a:t>No </a:t>
            </a:r>
            <a:r>
              <a:rPr lang="en-GB" sz="2200" dirty="0"/>
              <a:t>meals </a:t>
            </a:r>
          </a:p>
          <a:p>
            <a:pPr marL="342900" indent="-342900">
              <a:buFont typeface="Arial" panose="020B0604020202020204" pitchFamily="34" charset="0"/>
              <a:buChar char="•"/>
            </a:pPr>
            <a:r>
              <a:rPr lang="en-GB" sz="2200" dirty="0"/>
              <a:t>Short-haul ﬂights</a:t>
            </a:r>
          </a:p>
          <a:p>
            <a:pPr marL="342900" indent="-342900">
              <a:buFont typeface="Arial" panose="020B0604020202020204" pitchFamily="34" charset="0"/>
              <a:buChar char="•"/>
            </a:pPr>
            <a:r>
              <a:rPr lang="en-GB" sz="2200" dirty="0"/>
              <a:t>Young &amp; leisure </a:t>
            </a:r>
            <a:r>
              <a:rPr lang="en-GB" sz="2200" dirty="0" err="1"/>
              <a:t>travelers</a:t>
            </a:r>
            <a:endParaRPr lang="en-GB" sz="2200" dirty="0"/>
          </a:p>
          <a:p>
            <a:pPr marL="342900" indent="-342900">
              <a:buFont typeface="Arial" panose="020B0604020202020204" pitchFamily="34" charset="0"/>
              <a:buChar char="•"/>
            </a:pPr>
            <a:r>
              <a:rPr lang="en-GB" sz="2200" dirty="0"/>
              <a:t>Lowest fares</a:t>
            </a:r>
          </a:p>
          <a:p>
            <a:pPr marL="342900" indent="-342900">
              <a:buFont typeface="Arial" panose="020B0604020202020204" pitchFamily="34" charset="0"/>
              <a:buChar char="•"/>
            </a:pPr>
            <a:r>
              <a:rPr lang="en-GB" sz="2200" dirty="0"/>
              <a:t>Reputation for “fair” fares</a:t>
            </a:r>
          </a:p>
          <a:p>
            <a:pPr marL="342900" indent="-342900">
              <a:buFont typeface="Arial" panose="020B0604020202020204" pitchFamily="34" charset="0"/>
              <a:buChar char="•"/>
            </a:pPr>
            <a:r>
              <a:rPr lang="en-GB" sz="2200" dirty="0"/>
              <a:t>Low commissions to travel agencies</a:t>
            </a:r>
          </a:p>
          <a:p>
            <a:pPr marL="342900" indent="-342900">
              <a:buFont typeface="Arial" panose="020B0604020202020204" pitchFamily="34" charset="0"/>
              <a:buChar char="•"/>
            </a:pPr>
            <a:r>
              <a:rPr lang="en-GB" sz="2200" dirty="0"/>
              <a:t>Non-unionized workforce</a:t>
            </a:r>
          </a:p>
          <a:p>
            <a:pPr marL="342900" indent="-342900">
              <a:buFont typeface="Arial" panose="020B0604020202020204" pitchFamily="34" charset="0"/>
              <a:buChar char="•"/>
            </a:pPr>
            <a:r>
              <a:rPr lang="en-GB" sz="2200" dirty="0"/>
              <a:t>Word-of-mouth advertising</a:t>
            </a:r>
          </a:p>
          <a:p>
            <a:pPr marL="342900" indent="-342900">
              <a:buFont typeface="Arial" panose="020B0604020202020204" pitchFamily="34" charset="0"/>
              <a:buChar char="•"/>
            </a:pPr>
            <a:r>
              <a:rPr lang="en-GB" sz="2200" dirty="0"/>
              <a:t>Attracts combative team</a:t>
            </a:r>
          </a:p>
          <a:p>
            <a:pPr marL="342900" indent="-342900">
              <a:buFont typeface="Arial" panose="020B0604020202020204" pitchFamily="34" charset="0"/>
              <a:buChar char="•"/>
            </a:pPr>
            <a:r>
              <a:rPr lang="en-GB" sz="2200" dirty="0"/>
              <a:t>High-powered incentives</a:t>
            </a:r>
          </a:p>
          <a:p>
            <a:pPr marL="342900" indent="-342900">
              <a:buFont typeface="Arial" panose="020B0604020202020204" pitchFamily="34" charset="0"/>
              <a:buChar char="•"/>
            </a:pPr>
            <a:r>
              <a:rPr lang="en-GB" sz="2200" dirty="0"/>
              <a:t>Tough negotiators</a:t>
            </a:r>
          </a:p>
          <a:p>
            <a:pPr marL="342900" indent="-342900">
              <a:buFont typeface="Arial" panose="020B0604020202020204" pitchFamily="34" charset="0"/>
              <a:buChar char="•"/>
            </a:pPr>
            <a:r>
              <a:rPr lang="en-GB" sz="2200" dirty="0"/>
              <a:t>Spartan headquarters</a:t>
            </a:r>
          </a:p>
          <a:p>
            <a:pPr marL="342900" indent="-342900">
              <a:buFont typeface="Arial" panose="020B0604020202020204" pitchFamily="34" charset="0"/>
              <a:buChar char="•"/>
            </a:pPr>
            <a:r>
              <a:rPr lang="en-GB" sz="2200" dirty="0"/>
              <a:t>Low ﬁxed cost</a:t>
            </a:r>
          </a:p>
          <a:p>
            <a:pPr marL="342900" indent="-342900">
              <a:buFont typeface="Arial" panose="020B0604020202020204" pitchFamily="34" charset="0"/>
              <a:buChar char="•"/>
            </a:pPr>
            <a:r>
              <a:rPr lang="en-GB" sz="2200" dirty="0"/>
              <a:t>Low variable cost</a:t>
            </a:r>
          </a:p>
          <a:p>
            <a:pPr marL="342900" indent="-342900">
              <a:buFont typeface="Arial" panose="020B0604020202020204" pitchFamily="34" charset="0"/>
              <a:buChar char="•"/>
            </a:pPr>
            <a:r>
              <a:rPr lang="en-GB" sz="2200" dirty="0"/>
              <a:t>Nothing is free</a:t>
            </a:r>
          </a:p>
          <a:p>
            <a:pPr marL="342900" indent="-342900">
              <a:buFont typeface="Arial" panose="020B0604020202020204" pitchFamily="34" charset="0"/>
              <a:buChar char="•"/>
            </a:pPr>
            <a:r>
              <a:rPr lang="en-GB" sz="2200" dirty="0"/>
              <a:t>All passengers treated equally</a:t>
            </a:r>
          </a:p>
          <a:p>
            <a:pPr marL="342900" indent="-342900">
              <a:buFont typeface="Arial" panose="020B0604020202020204" pitchFamily="34" charset="0"/>
              <a:buChar char="•"/>
            </a:pPr>
            <a:r>
              <a:rPr lang="en-GB" sz="2200" dirty="0"/>
              <a:t>Secondary airports</a:t>
            </a:r>
          </a:p>
          <a:p>
            <a:pPr marL="342900" indent="-342900">
              <a:buFont typeface="Arial" panose="020B0604020202020204" pitchFamily="34" charset="0"/>
              <a:buChar char="•"/>
            </a:pPr>
            <a:r>
              <a:rPr lang="en-GB" sz="2200" dirty="0"/>
              <a:t>Ancillary business (bus service...)</a:t>
            </a:r>
          </a:p>
          <a:p>
            <a:pPr marL="342900" indent="-342900">
              <a:buFont typeface="Arial" panose="020B0604020202020204" pitchFamily="34" charset="0"/>
              <a:buChar char="•"/>
            </a:pPr>
            <a:r>
              <a:rPr lang="en-GB" sz="2200" dirty="0"/>
              <a:t>Large volume</a:t>
            </a:r>
          </a:p>
        </p:txBody>
      </p:sp>
      <p:sp>
        <p:nvSpPr>
          <p:cNvPr id="5" name="Rectangle 4"/>
          <p:cNvSpPr/>
          <p:nvPr/>
        </p:nvSpPr>
        <p:spPr>
          <a:xfrm>
            <a:off x="6931472" y="6277820"/>
            <a:ext cx="5150769" cy="369332"/>
          </a:xfrm>
          <a:prstGeom prst="rect">
            <a:avLst/>
          </a:prstGeom>
        </p:spPr>
        <p:txBody>
          <a:bodyPr wrap="none">
            <a:spAutoFit/>
          </a:bodyPr>
          <a:lstStyle/>
          <a:p>
            <a:r>
              <a:rPr lang="en-GB" dirty="0" err="1"/>
              <a:t>Casadesus-Masanell</a:t>
            </a:r>
            <a:r>
              <a:rPr lang="en-GB" dirty="0"/>
              <a:t> Joan </a:t>
            </a:r>
            <a:r>
              <a:rPr lang="en-GB" dirty="0" err="1"/>
              <a:t>Enric</a:t>
            </a:r>
            <a:r>
              <a:rPr lang="en-GB" dirty="0"/>
              <a:t> </a:t>
            </a:r>
            <a:r>
              <a:rPr lang="en-GB" dirty="0" err="1"/>
              <a:t>Ricart</a:t>
            </a:r>
            <a:r>
              <a:rPr lang="en-GB" dirty="0"/>
              <a:t> (2009)</a:t>
            </a:r>
          </a:p>
        </p:txBody>
      </p:sp>
    </p:spTree>
    <p:extLst>
      <p:ext uri="{BB962C8B-B14F-4D97-AF65-F5344CB8AC3E}">
        <p14:creationId xmlns:p14="http://schemas.microsoft.com/office/powerpoint/2010/main" val="34725508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77584" y="0"/>
            <a:ext cx="8534400" cy="1507067"/>
          </a:xfrm>
        </p:spPr>
        <p:txBody>
          <a:bodyPr>
            <a:normAutofit/>
          </a:bodyPr>
          <a:lstStyle/>
          <a:p>
            <a:r>
              <a:rPr lang="en-GB" dirty="0" smtClean="0"/>
              <a:t>Operational Processes have Different Characteristics</a:t>
            </a:r>
            <a:endParaRPr lang="en-GB" dirty="0"/>
          </a:p>
        </p:txBody>
      </p:sp>
      <p:sp>
        <p:nvSpPr>
          <p:cNvPr id="3" name="TextBox 2"/>
          <p:cNvSpPr txBox="1"/>
          <p:nvPr/>
        </p:nvSpPr>
        <p:spPr>
          <a:xfrm>
            <a:off x="2351584" y="2276872"/>
            <a:ext cx="7056784" cy="2862322"/>
          </a:xfrm>
          <a:prstGeom prst="rect">
            <a:avLst/>
          </a:prstGeom>
          <a:noFill/>
        </p:spPr>
        <p:txBody>
          <a:bodyPr wrap="square" rtlCol="0">
            <a:spAutoFit/>
          </a:bodyPr>
          <a:lstStyle/>
          <a:p>
            <a:pPr marL="360363" indent="-360363">
              <a:buFont typeface="Arial" pitchFamily="34" charset="0"/>
              <a:buChar char="•"/>
            </a:pPr>
            <a:r>
              <a:rPr lang="en-GB" sz="3000" dirty="0">
                <a:solidFill>
                  <a:srgbClr val="FFFF00"/>
                </a:solidFill>
              </a:rPr>
              <a:t>Volume</a:t>
            </a:r>
            <a:r>
              <a:rPr lang="en-GB" sz="3000" dirty="0">
                <a:solidFill>
                  <a:schemeClr val="bg1"/>
                </a:solidFill>
              </a:rPr>
              <a:t> of their outputs</a:t>
            </a:r>
          </a:p>
          <a:p>
            <a:pPr marL="360363" indent="-360363">
              <a:buFont typeface="Arial" pitchFamily="34" charset="0"/>
              <a:buChar char="•"/>
            </a:pPr>
            <a:r>
              <a:rPr lang="en-GB" sz="3000" dirty="0">
                <a:solidFill>
                  <a:srgbClr val="FFFF00"/>
                </a:solidFill>
              </a:rPr>
              <a:t>Variety</a:t>
            </a:r>
            <a:r>
              <a:rPr lang="en-GB" sz="3000" dirty="0">
                <a:solidFill>
                  <a:schemeClr val="bg1"/>
                </a:solidFill>
              </a:rPr>
              <a:t> of their outputs</a:t>
            </a:r>
          </a:p>
          <a:p>
            <a:pPr marL="360363" indent="-360363">
              <a:buFont typeface="Arial" pitchFamily="34" charset="0"/>
              <a:buChar char="•"/>
            </a:pPr>
            <a:r>
              <a:rPr lang="en-GB" sz="3000" dirty="0">
                <a:solidFill>
                  <a:srgbClr val="FFFF00"/>
                </a:solidFill>
              </a:rPr>
              <a:t>Variation</a:t>
            </a:r>
            <a:r>
              <a:rPr lang="en-GB" sz="3000" dirty="0">
                <a:solidFill>
                  <a:schemeClr val="bg1"/>
                </a:solidFill>
              </a:rPr>
              <a:t> of their outputs</a:t>
            </a:r>
          </a:p>
          <a:p>
            <a:pPr marL="360363" indent="-360363">
              <a:buFont typeface="Arial" pitchFamily="34" charset="0"/>
              <a:buChar char="•"/>
            </a:pPr>
            <a:r>
              <a:rPr lang="en-GB" sz="3000" dirty="0">
                <a:solidFill>
                  <a:schemeClr val="bg1"/>
                </a:solidFill>
              </a:rPr>
              <a:t>Degree of </a:t>
            </a:r>
            <a:r>
              <a:rPr lang="en-GB" sz="3000" dirty="0">
                <a:solidFill>
                  <a:srgbClr val="FFFF00"/>
                </a:solidFill>
              </a:rPr>
              <a:t>visibility</a:t>
            </a:r>
            <a:r>
              <a:rPr lang="en-GB" sz="3000" dirty="0">
                <a:solidFill>
                  <a:schemeClr val="bg1"/>
                </a:solidFill>
              </a:rPr>
              <a:t> which customers have of the production of their output</a:t>
            </a:r>
          </a:p>
        </p:txBody>
      </p:sp>
    </p:spTree>
    <p:extLst>
      <p:ext uri="{BB962C8B-B14F-4D97-AF65-F5344CB8AC3E}">
        <p14:creationId xmlns:p14="http://schemas.microsoft.com/office/powerpoint/2010/main" val="38633092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82080" y="0"/>
            <a:ext cx="8534400" cy="1507067"/>
          </a:xfrm>
        </p:spPr>
        <p:txBody>
          <a:bodyPr/>
          <a:lstStyle/>
          <a:p>
            <a:r>
              <a:rPr lang="en-GB" dirty="0" smtClean="0"/>
              <a:t>Characteristics</a:t>
            </a:r>
            <a:endParaRPr lang="en-US" dirty="0"/>
          </a:p>
        </p:txBody>
      </p:sp>
      <p:sp>
        <p:nvSpPr>
          <p:cNvPr id="3" name="Rectangle 2"/>
          <p:cNvSpPr/>
          <p:nvPr/>
        </p:nvSpPr>
        <p:spPr>
          <a:xfrm>
            <a:off x="1311062" y="1681238"/>
            <a:ext cx="9908480" cy="3785652"/>
          </a:xfrm>
          <a:prstGeom prst="rect">
            <a:avLst/>
          </a:prstGeom>
        </p:spPr>
        <p:txBody>
          <a:bodyPr wrap="square">
            <a:spAutoFit/>
          </a:bodyPr>
          <a:lstStyle/>
          <a:p>
            <a:pPr marL="273050" indent="-273050">
              <a:buFont typeface="Arial" pitchFamily="34" charset="0"/>
              <a:buChar char="•"/>
            </a:pPr>
            <a:r>
              <a:rPr lang="en-US" sz="3000" dirty="0"/>
              <a:t> Volume – how many products or services are made by the operation? </a:t>
            </a:r>
          </a:p>
          <a:p>
            <a:pPr marL="273050" indent="-273050">
              <a:buFont typeface="Arial" pitchFamily="34" charset="0"/>
              <a:buChar char="•"/>
            </a:pPr>
            <a:r>
              <a:rPr lang="en-US" sz="3000" dirty="0"/>
              <a:t>Variety – how many different types of products or services are made by the operation? </a:t>
            </a:r>
          </a:p>
          <a:p>
            <a:pPr marL="273050" indent="-273050">
              <a:buFont typeface="Arial" pitchFamily="34" charset="0"/>
              <a:buChar char="•"/>
            </a:pPr>
            <a:r>
              <a:rPr lang="en-US" sz="3000" dirty="0"/>
              <a:t>Variation – how much does the level of demand change over time? </a:t>
            </a:r>
          </a:p>
          <a:p>
            <a:pPr marL="273050" indent="-273050">
              <a:buFont typeface="Arial" pitchFamily="34" charset="0"/>
              <a:buChar char="•"/>
            </a:pPr>
            <a:r>
              <a:rPr lang="en-US" sz="3000" dirty="0"/>
              <a:t>Visibility – how much of the operation’s internal working are ‘exposed’ to its customers? </a:t>
            </a:r>
          </a:p>
        </p:txBody>
      </p:sp>
    </p:spTree>
    <p:extLst>
      <p:ext uri="{BB962C8B-B14F-4D97-AF65-F5344CB8AC3E}">
        <p14:creationId xmlns:p14="http://schemas.microsoft.com/office/powerpoint/2010/main" val="369596828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57600" y="27272"/>
            <a:ext cx="8534400" cy="1507067"/>
          </a:xfrm>
        </p:spPr>
        <p:txBody>
          <a:bodyPr/>
          <a:lstStyle/>
          <a:p>
            <a:r>
              <a:rPr lang="en-GB" dirty="0"/>
              <a:t>G</a:t>
            </a:r>
            <a:r>
              <a:rPr lang="en-GB" dirty="0" smtClean="0"/>
              <a:t>lobalisation</a:t>
            </a:r>
            <a:endParaRPr lang="en-GB" dirty="0"/>
          </a:p>
        </p:txBody>
      </p:sp>
      <p:sp>
        <p:nvSpPr>
          <p:cNvPr id="3" name="Rectangle 2"/>
          <p:cNvSpPr/>
          <p:nvPr/>
        </p:nvSpPr>
        <p:spPr>
          <a:xfrm>
            <a:off x="899886" y="1798322"/>
            <a:ext cx="10160000" cy="4708981"/>
          </a:xfrm>
          <a:prstGeom prst="rect">
            <a:avLst/>
          </a:prstGeom>
        </p:spPr>
        <p:txBody>
          <a:bodyPr wrap="square">
            <a:spAutoFit/>
          </a:bodyPr>
          <a:lstStyle/>
          <a:p>
            <a:r>
              <a:rPr lang="en-GB" sz="3000" dirty="0"/>
              <a:t>Globalisation is defined as the pervasive decline in barriers to the global flow of information, ideas, </a:t>
            </a:r>
            <a:r>
              <a:rPr lang="en-GB" sz="3000" dirty="0" smtClean="0"/>
              <a:t>especially </a:t>
            </a:r>
            <a:r>
              <a:rPr lang="en-GB" sz="3000" dirty="0"/>
              <a:t>capital and skilled </a:t>
            </a:r>
            <a:r>
              <a:rPr lang="en-GB" sz="3000" dirty="0" smtClean="0"/>
              <a:t>labour, </a:t>
            </a:r>
            <a:r>
              <a:rPr lang="en-GB" sz="3000" dirty="0"/>
              <a:t>technology and </a:t>
            </a:r>
            <a:r>
              <a:rPr lang="en-GB" sz="3000" dirty="0" smtClean="0"/>
              <a:t>goods.</a:t>
            </a:r>
          </a:p>
          <a:p>
            <a:endParaRPr lang="en-GB" sz="3000" dirty="0" smtClean="0"/>
          </a:p>
          <a:p>
            <a:r>
              <a:rPr lang="en-GB" sz="3000" dirty="0" smtClean="0"/>
              <a:t>Casualties’ of </a:t>
            </a:r>
            <a:r>
              <a:rPr lang="en-GB" sz="3000" dirty="0"/>
              <a:t>Globalisation </a:t>
            </a:r>
            <a:endParaRPr lang="en-GB" sz="3000" dirty="0" smtClean="0"/>
          </a:p>
          <a:p>
            <a:pPr marL="457200" indent="-457200">
              <a:buFont typeface="Arial" panose="020B0604020202020204" pitchFamily="34" charset="0"/>
              <a:buChar char="•"/>
            </a:pPr>
            <a:r>
              <a:rPr lang="en-GB" sz="3000" dirty="0" smtClean="0"/>
              <a:t>those </a:t>
            </a:r>
            <a:r>
              <a:rPr lang="en-GB" sz="3000" dirty="0"/>
              <a:t>who have been excluded from globalisation</a:t>
            </a:r>
          </a:p>
          <a:p>
            <a:pPr marL="457200" indent="-457200">
              <a:buFont typeface="Arial" panose="020B0604020202020204" pitchFamily="34" charset="0"/>
              <a:buChar char="•"/>
            </a:pPr>
            <a:r>
              <a:rPr lang="en-GB" sz="3000" dirty="0" smtClean="0"/>
              <a:t>those </a:t>
            </a:r>
            <a:r>
              <a:rPr lang="en-GB" sz="3000" dirty="0"/>
              <a:t>who have suffered from globalisation</a:t>
            </a:r>
          </a:p>
          <a:p>
            <a:pPr marL="457200" indent="-457200">
              <a:buFont typeface="Arial" panose="020B0604020202020204" pitchFamily="34" charset="0"/>
              <a:buChar char="•"/>
            </a:pPr>
            <a:r>
              <a:rPr lang="en-GB" sz="3000" dirty="0" smtClean="0"/>
              <a:t>those </a:t>
            </a:r>
            <a:r>
              <a:rPr lang="en-GB" sz="3000" dirty="0"/>
              <a:t>who have gained, but remain poor</a:t>
            </a:r>
          </a:p>
          <a:p>
            <a:endParaRPr lang="en-GB" sz="3000" dirty="0"/>
          </a:p>
        </p:txBody>
      </p:sp>
      <p:sp>
        <p:nvSpPr>
          <p:cNvPr id="5" name="Rectangle 4"/>
          <p:cNvSpPr/>
          <p:nvPr/>
        </p:nvSpPr>
        <p:spPr>
          <a:xfrm>
            <a:off x="7032074" y="3200791"/>
            <a:ext cx="4767652" cy="369332"/>
          </a:xfrm>
          <a:prstGeom prst="rect">
            <a:avLst/>
          </a:prstGeom>
        </p:spPr>
        <p:txBody>
          <a:bodyPr wrap="none">
            <a:spAutoFit/>
          </a:bodyPr>
          <a:lstStyle/>
          <a:p>
            <a:r>
              <a:rPr lang="en-GB" dirty="0"/>
              <a:t>Raphael </a:t>
            </a:r>
            <a:r>
              <a:rPr lang="en-GB" dirty="0" err="1"/>
              <a:t>Kaplinsky</a:t>
            </a:r>
            <a:r>
              <a:rPr lang="en-GB" dirty="0"/>
              <a:t> and Mike </a:t>
            </a:r>
            <a:r>
              <a:rPr lang="en-GB" dirty="0" smtClean="0"/>
              <a:t>Morris (2000)</a:t>
            </a:r>
            <a:endParaRPr lang="en-GB" dirty="0"/>
          </a:p>
        </p:txBody>
      </p:sp>
    </p:spTree>
    <p:extLst>
      <p:ext uri="{BB962C8B-B14F-4D97-AF65-F5344CB8AC3E}">
        <p14:creationId xmlns:p14="http://schemas.microsoft.com/office/powerpoint/2010/main" val="1765551894"/>
      </p:ext>
    </p:extLst>
  </p:cSld>
  <p:clrMapOvr>
    <a:masterClrMapping/>
  </p:clrMapOvr>
</p:sld>
</file>

<file path=ppt/theme/theme1.xml><?xml version="1.0" encoding="utf-8"?>
<a:theme xmlns:a="http://schemas.openxmlformats.org/drawingml/2006/main" name="Slice">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9759155-7935-4C61-A06C-C04380D1B16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Slice</Template>
  <TotalTime>832</TotalTime>
  <Words>2593</Words>
  <Application>Microsoft Office PowerPoint</Application>
  <PresentationFormat>Widescreen</PresentationFormat>
  <Paragraphs>241</Paragraphs>
  <Slides>25</Slides>
  <Notes>18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25</vt:i4>
      </vt:variant>
    </vt:vector>
  </HeadingPairs>
  <TitlesOfParts>
    <vt:vector size="30" baseType="lpstr">
      <vt:lpstr>Arial</vt:lpstr>
      <vt:lpstr>Calibri</vt:lpstr>
      <vt:lpstr>Century Gothic</vt:lpstr>
      <vt:lpstr>Wingdings 3</vt:lpstr>
      <vt:lpstr>Slice</vt:lpstr>
      <vt:lpstr>Value and the Value Chain</vt:lpstr>
      <vt:lpstr>Objectives</vt:lpstr>
      <vt:lpstr>the Book approach</vt:lpstr>
      <vt:lpstr>PowerPoint Presentation</vt:lpstr>
      <vt:lpstr>Business Model</vt:lpstr>
      <vt:lpstr>BusinessModelGeneration.com</vt:lpstr>
      <vt:lpstr>nine building blocks</vt:lpstr>
      <vt:lpstr>nine building blocks</vt:lpstr>
      <vt:lpstr>nine building blocks</vt:lpstr>
      <vt:lpstr>nine building blocks</vt:lpstr>
      <vt:lpstr>nine building blocks</vt:lpstr>
      <vt:lpstr>nine building blocks</vt:lpstr>
      <vt:lpstr>nine building blocks</vt:lpstr>
      <vt:lpstr>nine building blocks</vt:lpstr>
      <vt:lpstr>nine building blocks</vt:lpstr>
      <vt:lpstr>PowerPoint Presentation</vt:lpstr>
      <vt:lpstr>PowerPoint Presentation</vt:lpstr>
      <vt:lpstr>PayPal Example</vt:lpstr>
      <vt:lpstr>PayPal  Business  Model</vt:lpstr>
      <vt:lpstr>Reading - Moodle</vt:lpstr>
      <vt:lpstr>Strategy to Business Models and to Tactics</vt:lpstr>
      <vt:lpstr>PowerPoint Presentation</vt:lpstr>
      <vt:lpstr>Operational Processes have Different Characteristics</vt:lpstr>
      <vt:lpstr>Characteristics</vt:lpstr>
      <vt:lpstr>Globalisation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Value Chain</dc:title>
  <dc:creator>SAW-1</dc:creator>
  <cp:lastModifiedBy>L0237_User</cp:lastModifiedBy>
  <cp:revision>88</cp:revision>
  <dcterms:created xsi:type="dcterms:W3CDTF">2015-10-17T19:50:37Z</dcterms:created>
  <dcterms:modified xsi:type="dcterms:W3CDTF">2017-02-23T15:46:56Z</dcterms:modified>
</cp:coreProperties>
</file>