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17"/>
  </p:notesMasterIdLst>
  <p:handoutMasterIdLst>
    <p:handoutMasterId r:id="rId18"/>
  </p:handoutMasterIdLst>
  <p:sldIdLst>
    <p:sldId id="267" r:id="rId5"/>
    <p:sldId id="278" r:id="rId6"/>
    <p:sldId id="283" r:id="rId7"/>
    <p:sldId id="284" r:id="rId8"/>
    <p:sldId id="289" r:id="rId9"/>
    <p:sldId id="285" r:id="rId10"/>
    <p:sldId id="286" r:id="rId11"/>
    <p:sldId id="288" r:id="rId12"/>
    <p:sldId id="293" r:id="rId13"/>
    <p:sldId id="290" r:id="rId14"/>
    <p:sldId id="292" r:id="rId15"/>
    <p:sldId id="294" r:id="rId16"/>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4599" autoAdjust="0"/>
  </p:normalViewPr>
  <p:slideViewPr>
    <p:cSldViewPr>
      <p:cViewPr>
        <p:scale>
          <a:sx n="42" d="100"/>
          <a:sy n="42" d="100"/>
        </p:scale>
        <p:origin x="972" y="114"/>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0E6E22E-288A-414B-A8DE-E4DBD03D5FC0}" type="datetimeFigureOut">
              <a:rPr lang="en-US"/>
              <a:t>1/22/2018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1114579-D02A-4B51-B5DF-8EC449F77AC7}" type="slidenum">
              <a:rPr/>
              <a:t>‹#›</a:t>
            </a:fld>
            <a:endParaRPr/>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A9AE7E-E0F9-4C51-AD9A-F4C3A6E23BBF}" type="datetimeFigureOut">
              <a:rPr lang="en-US"/>
              <a:t>1/22/2018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074690-7256-4BB9-AC0F-97AEAE8CDEC2}" type="slidenum">
              <a:rPr/>
              <a:t>‹#›</a:t>
            </a:fld>
            <a:endParaRPr/>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376792" y="1905003"/>
            <a:ext cx="9435241" cy="1625599"/>
          </a:xfrm>
        </p:spPr>
        <p:txBody>
          <a:bodyPr>
            <a:normAutofit/>
          </a:bodyPr>
          <a:lstStyle>
            <a:lvl1pPr algn="ctr">
              <a:lnSpc>
                <a:spcPct val="90000"/>
              </a:lnSpc>
              <a:defRPr sz="4800">
                <a:solidFill>
                  <a:schemeClr val="tx2"/>
                </a:solidFill>
              </a:defRPr>
            </a:lvl1pPr>
          </a:lstStyle>
          <a:p>
            <a:r>
              <a:rPr lang="en-US"/>
              <a:t>Click to edit Master title style</a:t>
            </a:r>
            <a:endParaRPr/>
          </a:p>
        </p:txBody>
      </p:sp>
      <p:sp>
        <p:nvSpPr>
          <p:cNvPr id="3" name="Subtitle 2"/>
          <p:cNvSpPr>
            <a:spLocks noGrp="1"/>
          </p:cNvSpPr>
          <p:nvPr>
            <p:ph type="subTitle" idx="1"/>
          </p:nvPr>
        </p:nvSpPr>
        <p:spPr>
          <a:xfrm>
            <a:off x="1382103" y="3657123"/>
            <a:ext cx="9429931" cy="991077"/>
          </a:xfrm>
        </p:spPr>
        <p:txBody>
          <a:bodyPr>
            <a:normAutofit/>
          </a:bodyPr>
          <a:lstStyle>
            <a:lvl1pPr marL="0" indent="0" algn="ctr">
              <a:spcBef>
                <a:spcPts val="0"/>
              </a:spcBef>
              <a:buNone/>
              <a:defRPr sz="2000" cap="all"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lvl1pPr>
              <a:defRPr>
                <a:solidFill>
                  <a:schemeClr val="tx2"/>
                </a:solidFill>
              </a:defRPr>
            </a:lvl1pPr>
          </a:lstStyle>
          <a:p>
            <a:endParaRPr/>
          </a:p>
        </p:txBody>
      </p:sp>
      <p:sp>
        <p:nvSpPr>
          <p:cNvPr id="4" name="Date Placeholder 3"/>
          <p:cNvSpPr>
            <a:spLocks noGrp="1"/>
          </p:cNvSpPr>
          <p:nvPr>
            <p:ph type="dt" sz="half" idx="10"/>
          </p:nvPr>
        </p:nvSpPr>
        <p:spPr/>
        <p:txBody>
          <a:bodyPr/>
          <a:lstStyle>
            <a:lvl1pPr>
              <a:defRPr>
                <a:solidFill>
                  <a:schemeClr val="tx2"/>
                </a:solidFill>
              </a:defRPr>
            </a:lvl1pPr>
          </a:lstStyle>
          <a:p>
            <a:fld id="{8E36636D-D922-432D-A958-524484B5923D}" type="datetimeFigureOut">
              <a:rPr lang="en-US"/>
              <a:pPr/>
              <a:t>1/22/2018</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F28FB93-0A08-4E7D-8E63-9EFA29F1E093}" type="slidenum">
              <a:rPr/>
              <a:pPr/>
              <a:t>‹#›</a:t>
            </a:fld>
            <a:endParaRPr/>
          </a:p>
        </p:txBody>
      </p:sp>
      <p:grpSp>
        <p:nvGrpSpPr>
          <p:cNvPr id="7" name="Group 6"/>
          <p:cNvGrpSpPr/>
          <p:nvPr/>
        </p:nvGrpSpPr>
        <p:grpSpPr>
          <a:xfrm>
            <a:off x="1218882" y="1600200"/>
            <a:ext cx="9739746" cy="73152"/>
            <a:chOff x="914400" y="1200150"/>
            <a:chExt cx="7306712" cy="54864"/>
          </a:xfrm>
        </p:grpSpPr>
        <p:sp>
          <p:nvSpPr>
            <p:cNvPr id="8" name="Oval 7"/>
            <p:cNvSpPr/>
            <p:nvPr/>
          </p:nvSpPr>
          <p:spPr>
            <a:xfrm>
              <a:off x="8166248"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Oval 8"/>
            <p:cNvSpPr/>
            <p:nvPr/>
          </p:nvSpPr>
          <p:spPr>
            <a:xfrm>
              <a:off x="914400" y="12001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0" name="Group 9"/>
            <p:cNvGrpSpPr/>
            <p:nvPr/>
          </p:nvGrpSpPr>
          <p:grpSpPr>
            <a:xfrm>
              <a:off x="1036847" y="1207626"/>
              <a:ext cx="7074290" cy="38998"/>
              <a:chOff x="2141408" y="1752956"/>
              <a:chExt cx="7315200" cy="38998"/>
            </a:xfrm>
            <a:solidFill>
              <a:schemeClr val="tx2"/>
            </a:solidFill>
          </p:grpSpPr>
          <p:cxnSp>
            <p:nvCxnSpPr>
              <p:cNvPr id="11" name="Straight Connector 10"/>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grpSp>
        <p:nvGrpSpPr>
          <p:cNvPr id="13" name="Group 12"/>
          <p:cNvGrpSpPr/>
          <p:nvPr/>
        </p:nvGrpSpPr>
        <p:grpSpPr>
          <a:xfrm>
            <a:off x="1218882" y="4851400"/>
            <a:ext cx="9739746" cy="73152"/>
            <a:chOff x="914400" y="3638550"/>
            <a:chExt cx="7306712" cy="54864"/>
          </a:xfrm>
        </p:grpSpPr>
        <p:sp>
          <p:nvSpPr>
            <p:cNvPr id="14" name="Oval 13"/>
            <p:cNvSpPr/>
            <p:nvPr/>
          </p:nvSpPr>
          <p:spPr>
            <a:xfrm>
              <a:off x="8166248"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914400" y="3638550"/>
              <a:ext cx="54864" cy="54864"/>
            </a:xfrm>
            <a:prstGeom prst="ellips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6" name="Group 15"/>
            <p:cNvGrpSpPr/>
            <p:nvPr/>
          </p:nvGrpSpPr>
          <p:grpSpPr>
            <a:xfrm>
              <a:off x="1036847" y="3646026"/>
              <a:ext cx="7074290" cy="38998"/>
              <a:chOff x="2141408" y="1752956"/>
              <a:chExt cx="7315200" cy="38998"/>
            </a:xfrm>
            <a:solidFill>
              <a:schemeClr val="tx2"/>
            </a:solidFill>
          </p:grpSpPr>
          <p:cxnSp>
            <p:nvCxnSpPr>
              <p:cNvPr id="17" name="Straight Connector 16"/>
              <p:cNvCxnSpPr/>
              <p:nvPr/>
            </p:nvCxnSpPr>
            <p:spPr>
              <a:xfrm>
                <a:off x="2141408" y="1752956"/>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141408" y="1791954"/>
                <a:ext cx="7315200" cy="0"/>
              </a:xfrm>
              <a:prstGeom prst="line">
                <a:avLst/>
              </a:prstGeom>
              <a:grpFill/>
              <a:ln w="12700">
                <a:solidFill>
                  <a:schemeClr val="tx2"/>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743764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8E36636D-D922-432D-A958-524484B5923D}" type="datetimeFigureOut">
              <a:rPr lang="en-US"/>
              <a:pPr/>
              <a:t>1/22/2018</a:t>
            </a:fld>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3499062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2030" y="990599"/>
            <a:ext cx="9344765" cy="2235203"/>
          </a:xfrm>
        </p:spPr>
        <p:txBody>
          <a:bodyPr anchor="b">
            <a:normAutofit/>
          </a:bodyPr>
          <a:lstStyle>
            <a:lvl1pPr algn="ctr">
              <a:lnSpc>
                <a:spcPct val="9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1422030" y="3733800"/>
            <a:ext cx="9344765" cy="12192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8E36636D-D922-432D-A958-524484B5923D}" type="datetimeFigureOut">
              <a:rPr lang="en-US"/>
              <a:pPr/>
              <a:t>1/22/2018</a:t>
            </a:fld>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grpSp>
        <p:nvGrpSpPr>
          <p:cNvPr id="13" name="Group 12"/>
          <p:cNvGrpSpPr/>
          <p:nvPr/>
        </p:nvGrpSpPr>
        <p:grpSpPr>
          <a:xfrm>
            <a:off x="3273781" y="3475736"/>
            <a:ext cx="5641265" cy="54864"/>
            <a:chOff x="2455975" y="2588441"/>
            <a:chExt cx="4232051" cy="41148"/>
          </a:xfrm>
        </p:grpSpPr>
        <p:sp>
          <p:nvSpPr>
            <p:cNvPr id="14" name="Oval 13"/>
            <p:cNvSpPr/>
            <p:nvPr/>
          </p:nvSpPr>
          <p:spPr>
            <a:xfrm>
              <a:off x="6642306"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sysClr val="window" lastClr="FFFFFF"/>
                </a:solidFill>
                <a:effectLst/>
                <a:uLnTx/>
                <a:uFillTx/>
                <a:latin typeface="Constantia"/>
                <a:ea typeface="+mn-ea"/>
                <a:cs typeface="+mn-cs"/>
              </a:endParaRPr>
            </a:p>
          </p:txBody>
        </p:sp>
        <p:sp>
          <p:nvSpPr>
            <p:cNvPr id="15" name="Oval 14"/>
            <p:cNvSpPr/>
            <p:nvPr/>
          </p:nvSpPr>
          <p:spPr>
            <a:xfrm>
              <a:off x="2455975" y="2588441"/>
              <a:ext cx="45720" cy="41148"/>
            </a:xfrm>
            <a:prstGeom prst="ellipse">
              <a:avLst/>
            </a:prstGeom>
            <a:solidFill>
              <a:schemeClr val="tx1"/>
            </a:solidFill>
            <a:ln w="26425" cap="flat" cmpd="sng" algn="ctr">
              <a:solidFill>
                <a:schemeClr val="tx1"/>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sysClr val="window" lastClr="FFFFFF"/>
                </a:solidFill>
                <a:effectLst/>
                <a:uLnTx/>
                <a:uFillTx/>
                <a:latin typeface="Constantia"/>
                <a:ea typeface="+mn-ea"/>
                <a:cs typeface="+mn-cs"/>
              </a:endParaRPr>
            </a:p>
          </p:txBody>
        </p:sp>
        <p:grpSp>
          <p:nvGrpSpPr>
            <p:cNvPr id="16" name="Group 15"/>
            <p:cNvGrpSpPr/>
            <p:nvPr/>
          </p:nvGrpSpPr>
          <p:grpSpPr>
            <a:xfrm>
              <a:off x="2563229" y="2594391"/>
              <a:ext cx="4023360" cy="29249"/>
              <a:chOff x="2550323" y="3458731"/>
              <a:chExt cx="4023360" cy="38998"/>
            </a:xfrm>
          </p:grpSpPr>
          <p:cxnSp>
            <p:nvCxnSpPr>
              <p:cNvPr id="17" name="Straight Connector 16"/>
              <p:cNvCxnSpPr/>
              <p:nvPr/>
            </p:nvCxnSpPr>
            <p:spPr>
              <a:xfrm>
                <a:off x="2550323" y="3458731"/>
                <a:ext cx="4023360" cy="0"/>
              </a:xfrm>
              <a:prstGeom prst="line">
                <a:avLst/>
              </a:prstGeom>
              <a:noFill/>
              <a:ln w="12700" cap="flat" cmpd="sng" algn="ctr">
                <a:solidFill>
                  <a:schemeClr val="tx1"/>
                </a:solidFill>
                <a:prstDash val="solid"/>
              </a:ln>
              <a:effectLst/>
            </p:spPr>
          </p:cxnSp>
          <p:cxnSp>
            <p:nvCxnSpPr>
              <p:cNvPr id="18" name="Straight Connector 17"/>
              <p:cNvCxnSpPr/>
              <p:nvPr/>
            </p:nvCxnSpPr>
            <p:spPr>
              <a:xfrm>
                <a:off x="2550323" y="3497729"/>
                <a:ext cx="4023360" cy="0"/>
              </a:xfrm>
              <a:prstGeom prst="line">
                <a:avLst/>
              </a:prstGeom>
              <a:noFill/>
              <a:ln w="12700" cap="flat" cmpd="sng" algn="ctr">
                <a:solidFill>
                  <a:schemeClr val="tx1"/>
                </a:solidFill>
                <a:prstDash val="solid"/>
              </a:ln>
              <a:effectLst/>
            </p:spPr>
          </p:cxnSp>
        </p:grpSp>
      </p:gr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18883" y="1803400"/>
            <a:ext cx="4773956" cy="426720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95986" y="1803400"/>
            <a:ext cx="4773956" cy="426720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baseline="0"/>
            </a:lvl8pPr>
            <a:lvl9pPr>
              <a:defRPr sz="18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8E36636D-D922-432D-A958-524484B5923D}" type="datetimeFigureOut">
              <a:rPr lang="en-US"/>
              <a:pPr/>
              <a:t>1/22/2018</a:t>
            </a:fld>
            <a:endParaRPr/>
          </a:p>
        </p:txBody>
      </p:sp>
      <p:sp>
        <p:nvSpPr>
          <p:cNvPr id="7" name="Slide Number Placeholder 6"/>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386077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22945" y="1803400"/>
            <a:ext cx="4769806" cy="711200"/>
          </a:xfrm>
        </p:spPr>
        <p:txBody>
          <a:bodyPr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8883" y="2514600"/>
            <a:ext cx="4773956" cy="3556000"/>
          </a:xfrm>
        </p:spPr>
        <p:txBody>
          <a:bodyPr>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00049" y="1803400"/>
            <a:ext cx="4769806" cy="711200"/>
          </a:xfrm>
        </p:spPr>
        <p:txBody>
          <a:bodyPr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5986" y="2514600"/>
            <a:ext cx="4773956" cy="3556000"/>
          </a:xfrm>
        </p:spPr>
        <p:txBody>
          <a:bodyPr>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8E36636D-D922-432D-A958-524484B5923D}" type="datetimeFigureOut">
              <a:rPr lang="en-US"/>
              <a:pPr/>
              <a:t>1/22/2018</a:t>
            </a:fld>
            <a:endParaRPr/>
          </a:p>
        </p:txBody>
      </p:sp>
      <p:sp>
        <p:nvSpPr>
          <p:cNvPr id="9" name="Slide Number Placeholder 8"/>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3742583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8E36636D-D922-432D-A958-524484B5923D}" type="datetimeFigureOut">
              <a:rPr lang="en-US"/>
              <a:pPr/>
              <a:t>1/22/2018</a:t>
            </a:fld>
            <a:endParaRPr/>
          </a:p>
        </p:txBody>
      </p:sp>
      <p:sp>
        <p:nvSpPr>
          <p:cNvPr id="5" name="Slide Number Placeholder 4"/>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8E36636D-D922-432D-A958-524484B5923D}" type="datetimeFigureOut">
              <a:rPr lang="en-US"/>
              <a:pPr/>
              <a:t>1/22/2018</a:t>
            </a:fld>
            <a:endParaRPr/>
          </a:p>
        </p:txBody>
      </p:sp>
      <p:sp>
        <p:nvSpPr>
          <p:cNvPr id="4" name="Slide Number Placeholder 3"/>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1218883" y="1803400"/>
            <a:ext cx="6602281" cy="426720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125883" y="1803400"/>
            <a:ext cx="2844060" cy="4267201"/>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8E36636D-D922-432D-A958-524484B5923D}" type="datetimeFigureOut">
              <a:rPr lang="en-US"/>
              <a:pPr/>
              <a:t>1/22/2018</a:t>
            </a:fld>
            <a:endParaRPr/>
          </a:p>
        </p:txBody>
      </p:sp>
      <p:sp>
        <p:nvSpPr>
          <p:cNvPr id="7" name="Slide Number Placeholder 6"/>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lgn="l">
              <a:defRPr sz="3200" b="0"/>
            </a:lvl1pPr>
          </a:lstStyle>
          <a:p>
            <a:r>
              <a:rPr lang="en-US"/>
              <a:t>Click to edit Master title style</a:t>
            </a:r>
            <a:endParaRPr/>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125883" y="1803401"/>
            <a:ext cx="2844060" cy="4165600"/>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8E36636D-D922-432D-A958-524484B5923D}" type="datetimeFigureOut">
              <a:rPr lang="en-US"/>
              <a:pPr/>
              <a:t>1/22/2018</a:t>
            </a:fld>
            <a:endParaRPr/>
          </a:p>
        </p:txBody>
      </p:sp>
      <p:sp>
        <p:nvSpPr>
          <p:cNvPr id="7" name="Slide Number Placeholder 6"/>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8E36636D-D922-432D-A958-524484B5923D}" type="datetimeFigureOut">
              <a:rPr lang="en-US"/>
              <a:pPr/>
              <a:t>1/22/2018</a:t>
            </a:fld>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3223223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34563" y="434975"/>
            <a:ext cx="1168400" cy="5661025"/>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434975"/>
            <a:ext cx="8413750" cy="5661025"/>
          </a:xfrm>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8E36636D-D922-432D-A958-524484B5923D}" type="datetimeFigureOut">
              <a:rPr lang="en-US"/>
              <a:pPr/>
              <a:t>1/22/2018</a:t>
            </a:fld>
            <a:endParaRPr/>
          </a:p>
        </p:txBody>
      </p:sp>
      <p:sp>
        <p:nvSpPr>
          <p:cNvPr id="6" name="Slide Number Placeholder 5"/>
          <p:cNvSpPr>
            <a:spLocks noGrp="1"/>
          </p:cNvSpPr>
          <p:nvPr>
            <p:ph type="sldNum" sz="quarter" idx="12"/>
          </p:nvPr>
        </p:nvSpPr>
        <p:spPr/>
        <p:txBody>
          <a:bodyPr/>
          <a:lstStyle/>
          <a:p>
            <a:fld id="{DF28FB93-0A08-4E7D-8E63-9EFA29F1E093}" type="slidenum">
              <a:rPr/>
              <a:pPr/>
              <a:t>‹#›</a:t>
            </a:fld>
            <a:endParaRPr/>
          </a:p>
        </p:txBody>
      </p:sp>
    </p:spTree>
    <p:extLst>
      <p:ext uri="{BB962C8B-B14F-4D97-AF65-F5344CB8AC3E}">
        <p14:creationId xmlns:p14="http://schemas.microsoft.com/office/powerpoint/2010/main" val="2085700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0"/>
            <a:ext cx="12188825" cy="6858000"/>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sz="2400"/>
          </a:p>
        </p:txBody>
      </p:sp>
      <p:sp>
        <p:nvSpPr>
          <p:cNvPr id="8" name="Rounded Rectangle 7"/>
          <p:cNvSpPr/>
          <p:nvPr/>
        </p:nvSpPr>
        <p:spPr>
          <a:xfrm>
            <a:off x="304721" y="301752"/>
            <a:ext cx="11579384" cy="6254496"/>
          </a:xfrm>
          <a:prstGeom prst="roundRect">
            <a:avLst>
              <a:gd name="adj" fmla="val 2341"/>
            </a:avLst>
          </a:prstGeom>
          <a:solidFill>
            <a:srgbClr val="FFFFFF"/>
          </a:solidFill>
          <a:ln>
            <a:noFill/>
          </a:ln>
          <a:effectLst>
            <a:innerShdw blurRad="508000">
              <a:srgbClr val="FFD14B">
                <a:alpha val="69804"/>
              </a:srgbClr>
            </a:innerShdw>
          </a:effectLst>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218883" y="431800"/>
            <a:ext cx="9751060" cy="11684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8883" y="1803400"/>
            <a:ext cx="9751060" cy="4267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18882" y="6172200"/>
            <a:ext cx="7414870" cy="304800"/>
          </a:xfrm>
          <a:prstGeom prst="rect">
            <a:avLst/>
          </a:prstGeom>
        </p:spPr>
        <p:txBody>
          <a:bodyPr vert="horz" lIns="91440" tIns="45720" rIns="91440" bIns="45720" rtlCol="0" anchor="ctr"/>
          <a:lstStyle>
            <a:lvl1pPr algn="l">
              <a:defRPr sz="1100">
                <a:solidFill>
                  <a:schemeClr val="tx1"/>
                </a:solidFill>
              </a:defRPr>
            </a:lvl1pPr>
          </a:lstStyle>
          <a:p>
            <a:endParaRPr/>
          </a:p>
        </p:txBody>
      </p:sp>
      <p:sp>
        <p:nvSpPr>
          <p:cNvPr id="4" name="Date Placeholder 3"/>
          <p:cNvSpPr>
            <a:spLocks noGrp="1"/>
          </p:cNvSpPr>
          <p:nvPr>
            <p:ph type="dt" sz="half" idx="2"/>
          </p:nvPr>
        </p:nvSpPr>
        <p:spPr>
          <a:xfrm>
            <a:off x="8836898" y="6172200"/>
            <a:ext cx="1218883" cy="304800"/>
          </a:xfrm>
          <a:prstGeom prst="rect">
            <a:avLst/>
          </a:prstGeom>
        </p:spPr>
        <p:txBody>
          <a:bodyPr vert="horz" lIns="91440" tIns="45720" rIns="91440" bIns="45720" rtlCol="0" anchor="ctr"/>
          <a:lstStyle>
            <a:lvl1pPr algn="r">
              <a:defRPr sz="1100">
                <a:solidFill>
                  <a:schemeClr val="tx1"/>
                </a:solidFill>
              </a:defRPr>
            </a:lvl1pPr>
          </a:lstStyle>
          <a:p>
            <a:fld id="{8E36636D-D922-432D-A958-524484B5923D}" type="datetimeFigureOut">
              <a:rPr lang="en-US"/>
              <a:pPr/>
              <a:t>1/22/2018</a:t>
            </a:fld>
            <a:endParaRPr/>
          </a:p>
        </p:txBody>
      </p:sp>
      <p:sp>
        <p:nvSpPr>
          <p:cNvPr id="6" name="Slide Number Placeholder 5"/>
          <p:cNvSpPr>
            <a:spLocks noGrp="1"/>
          </p:cNvSpPr>
          <p:nvPr>
            <p:ph type="sldNum" sz="quarter" idx="4"/>
          </p:nvPr>
        </p:nvSpPr>
        <p:spPr>
          <a:xfrm>
            <a:off x="10258928" y="6172200"/>
            <a:ext cx="711015" cy="304800"/>
          </a:xfrm>
          <a:prstGeom prst="rect">
            <a:avLst/>
          </a:prstGeom>
        </p:spPr>
        <p:txBody>
          <a:bodyPr vert="horz" lIns="91440" tIns="45720" rIns="91440" bIns="45720" rtlCol="0" anchor="ctr"/>
          <a:lstStyle>
            <a:lvl1pPr algn="r">
              <a:defRPr sz="1100">
                <a:solidFill>
                  <a:schemeClr val="tx1"/>
                </a:solidFill>
              </a:defRPr>
            </a:lvl1pPr>
          </a:lstStyle>
          <a:p>
            <a:fld id="{DF28FB93-0A08-4E7D-8E63-9EFA29F1E093}" type="slidenum">
              <a:rPr/>
              <a:pPr/>
              <a:t>‹#›</a:t>
            </a:fld>
            <a:endParaRPr/>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3200" kern="1200">
          <a:solidFill>
            <a:schemeClr val="tx1"/>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buClr>
        <a:buFont typeface="Arial" pitchFamily="34" charset="0"/>
        <a:buChar char="•"/>
        <a:defRPr sz="2400" kern="1200">
          <a:solidFill>
            <a:schemeClr val="tx1"/>
          </a:solidFill>
          <a:latin typeface="+mn-lt"/>
          <a:ea typeface="+mn-ea"/>
          <a:cs typeface="+mn-cs"/>
        </a:defRPr>
      </a:lvl1pPr>
      <a:lvl2pPr marL="548640" indent="-246888" algn="l" defTabSz="914400" rtl="0" eaLnBrk="1" latinLnBrk="0" hangingPunct="1">
        <a:lnSpc>
          <a:spcPct val="90000"/>
        </a:lnSpc>
        <a:spcBef>
          <a:spcPts val="800"/>
        </a:spcBef>
        <a:buClr>
          <a:schemeClr val="tx1"/>
        </a:buClr>
        <a:buFont typeface="Arial" pitchFamily="34" charset="0"/>
        <a:buChar char="•"/>
        <a:defRPr sz="2000" kern="1200">
          <a:solidFill>
            <a:schemeClr val="tx1"/>
          </a:solidFill>
          <a:latin typeface="+mn-lt"/>
          <a:ea typeface="+mn-ea"/>
          <a:cs typeface="+mn-cs"/>
        </a:defRPr>
      </a:lvl2pPr>
      <a:lvl3pPr marL="850392" indent="-246888" algn="l" defTabSz="914400" rtl="0" eaLnBrk="1" latinLnBrk="0" hangingPunct="1">
        <a:lnSpc>
          <a:spcPct val="90000"/>
        </a:lnSpc>
        <a:spcBef>
          <a:spcPts val="800"/>
        </a:spcBef>
        <a:buClr>
          <a:schemeClr val="tx1"/>
        </a:buClr>
        <a:buFont typeface="Arial" pitchFamily="34" charset="0"/>
        <a:buChar char="•"/>
        <a:defRPr sz="1800" kern="1200">
          <a:solidFill>
            <a:schemeClr val="tx1"/>
          </a:solidFill>
          <a:latin typeface="+mn-lt"/>
          <a:ea typeface="+mn-ea"/>
          <a:cs typeface="+mn-cs"/>
        </a:defRPr>
      </a:lvl3pPr>
      <a:lvl4pPr marL="1152144"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4pPr>
      <a:lvl5pPr marL="1453896" indent="-246888" algn="l" defTabSz="914400" rtl="0" eaLnBrk="1" latinLnBrk="0" hangingPunct="1">
        <a:lnSpc>
          <a:spcPct val="90000"/>
        </a:lnSpc>
        <a:spcBef>
          <a:spcPts val="800"/>
        </a:spcBef>
        <a:buClr>
          <a:schemeClr val="tx1"/>
        </a:buClr>
        <a:buFont typeface="Arial" pitchFamily="34" charset="0"/>
        <a:buChar char="•"/>
        <a:defRPr sz="1600" kern="1200">
          <a:solidFill>
            <a:schemeClr val="tx1"/>
          </a:solidFill>
          <a:latin typeface="+mn-lt"/>
          <a:ea typeface="+mn-ea"/>
          <a:cs typeface="+mn-cs"/>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aviewoncities.com/" TargetMode="External"/><Relationship Id="rId2" Type="http://schemas.openxmlformats.org/officeDocument/2006/relationships/hyperlink" Target="http://www.theoi.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latin typeface="Times New Roman" panose="02020603050405020304" pitchFamily="18" charset="0"/>
                <a:cs typeface="Times New Roman" panose="02020603050405020304" pitchFamily="18" charset="0"/>
              </a:rPr>
              <a:t>The Change in Healthcare: A study of the sick and diseased and their place in early Christian society</a:t>
            </a:r>
          </a:p>
        </p:txBody>
      </p:sp>
      <p:sp>
        <p:nvSpPr>
          <p:cNvPr id="3" name="Subtitle 2"/>
          <p:cNvSpPr>
            <a:spLocks noGrp="1"/>
          </p:cNvSpPr>
          <p:nvPr>
            <p:ph type="subTitle" idx="1"/>
          </p:nvPr>
        </p:nvSpPr>
        <p:spPr>
          <a:xfrm>
            <a:off x="1382102" y="3861048"/>
            <a:ext cx="9429931" cy="991077"/>
          </a:xfrm>
        </p:spPr>
        <p:txBody>
          <a:bodyPr/>
          <a:lstStyle/>
          <a:p>
            <a:r>
              <a:rPr lang="en-US" dirty="0">
                <a:latin typeface="Times New Roman" panose="02020603050405020304" pitchFamily="18" charset="0"/>
                <a:cs typeface="Times New Roman" panose="02020603050405020304" pitchFamily="18" charset="0"/>
              </a:rPr>
              <a:t>Katie Goldstone-Carroll 1501271</a:t>
            </a:r>
          </a:p>
        </p:txBody>
      </p:sp>
    </p:spTree>
    <p:extLst>
      <p:ext uri="{BB962C8B-B14F-4D97-AF65-F5344CB8AC3E}">
        <p14:creationId xmlns:p14="http://schemas.microsoft.com/office/powerpoint/2010/main" val="2707543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261764" y="116632"/>
            <a:ext cx="11593288" cy="1168400"/>
          </a:xfrm>
        </p:spPr>
        <p:txBody>
          <a:bodyPr/>
          <a:lstStyle/>
          <a:p>
            <a:pPr algn="ctr"/>
            <a:r>
              <a:rPr lang="en-US" dirty="0">
                <a:cs typeface="Times New Roman" panose="02020603050405020304" pitchFamily="18" charset="0"/>
              </a:rPr>
              <a:t>Aims &amp; Objectives</a:t>
            </a:r>
          </a:p>
        </p:txBody>
      </p:sp>
      <p:sp>
        <p:nvSpPr>
          <p:cNvPr id="14" name="Content Placeholder 13"/>
          <p:cNvSpPr>
            <a:spLocks noGrp="1"/>
          </p:cNvSpPr>
          <p:nvPr>
            <p:ph idx="1"/>
          </p:nvPr>
        </p:nvSpPr>
        <p:spPr>
          <a:xfrm>
            <a:off x="513792" y="1700808"/>
            <a:ext cx="11089232" cy="4680520"/>
          </a:xfrm>
        </p:spPr>
        <p:txBody>
          <a:bodyPr>
            <a:normAutofit lnSpcReduction="10000"/>
          </a:bodyPr>
          <a:lstStyle/>
          <a:p>
            <a:r>
              <a:rPr lang="en-US" sz="2800" dirty="0">
                <a:cs typeface="Times New Roman" panose="02020603050405020304" pitchFamily="18" charset="0"/>
              </a:rPr>
              <a:t>The paper will show how early Christianity (50-400 CE) characterised disease as a means of helping others and promoting social acceptance while simultaneously spreading the core beliefs of (early) Christianity.</a:t>
            </a:r>
          </a:p>
          <a:p>
            <a:r>
              <a:rPr lang="en-US" sz="2800" dirty="0">
                <a:cs typeface="Times New Roman" panose="02020603050405020304" pitchFamily="18" charset="0"/>
              </a:rPr>
              <a:t>The research concentrates on ideologies proposed by previous scholarship and intends to analyse this in order to show how early Christianity created a place in society for the sick and diseased that the Graeco-Romans   (Avalos (1999), Amundsen (1996) and Ferngren (2009, 2014)). </a:t>
            </a:r>
          </a:p>
          <a:p>
            <a:r>
              <a:rPr lang="en-US" sz="2800" dirty="0">
                <a:cs typeface="Times New Roman" panose="02020603050405020304" pitchFamily="18" charset="0"/>
              </a:rPr>
              <a:t>Using orations from Gregory of Nazianzus, Gregory of Nyssa and Basils Long Rules, to show the difference in the healthcare available in Christian societies.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646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fade">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fade">
                                      <p:cBhvr>
                                        <p:cTn id="17"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6F53E-A842-4DC1-854A-38B31552944B}"/>
              </a:ext>
            </a:extLst>
          </p:cNvPr>
          <p:cNvSpPr>
            <a:spLocks noGrp="1"/>
          </p:cNvSpPr>
          <p:nvPr>
            <p:ph type="title"/>
          </p:nvPr>
        </p:nvSpPr>
        <p:spPr>
          <a:xfrm>
            <a:off x="1125860" y="4581128"/>
            <a:ext cx="9751060" cy="1168400"/>
          </a:xfrm>
        </p:spPr>
        <p:txBody>
          <a:bodyPr>
            <a:noAutofit/>
          </a:bodyPr>
          <a:lstStyle/>
          <a:p>
            <a:r>
              <a:rPr lang="en-GB" sz="8800" dirty="0"/>
              <a:t>Chapter One: Healthcare in the First and Second Century</a:t>
            </a:r>
          </a:p>
        </p:txBody>
      </p:sp>
    </p:spTree>
    <p:extLst>
      <p:ext uri="{BB962C8B-B14F-4D97-AF65-F5344CB8AC3E}">
        <p14:creationId xmlns:p14="http://schemas.microsoft.com/office/powerpoint/2010/main" val="202068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38F35-8952-45C1-B063-AD90348D3074}"/>
              </a:ext>
            </a:extLst>
          </p:cNvPr>
          <p:cNvSpPr>
            <a:spLocks noGrp="1"/>
          </p:cNvSpPr>
          <p:nvPr>
            <p:ph type="title"/>
          </p:nvPr>
        </p:nvSpPr>
        <p:spPr>
          <a:xfrm>
            <a:off x="333772" y="0"/>
            <a:ext cx="11551260" cy="1168400"/>
          </a:xfrm>
        </p:spPr>
        <p:txBody>
          <a:bodyPr/>
          <a:lstStyle/>
          <a:p>
            <a:pPr algn="ctr"/>
            <a:r>
              <a:rPr lang="en-GB" dirty="0"/>
              <a:t>Background: Healthcare in the first and second century</a:t>
            </a:r>
          </a:p>
        </p:txBody>
      </p:sp>
      <p:sp>
        <p:nvSpPr>
          <p:cNvPr id="3" name="Content Placeholder 2">
            <a:extLst>
              <a:ext uri="{FF2B5EF4-FFF2-40B4-BE49-F238E27FC236}">
                <a16:creationId xmlns:a16="http://schemas.microsoft.com/office/drawing/2014/main" id="{B64279A7-3DCE-4520-B4AE-FA620BF6D423}"/>
              </a:ext>
            </a:extLst>
          </p:cNvPr>
          <p:cNvSpPr>
            <a:spLocks noGrp="1"/>
          </p:cNvSpPr>
          <p:nvPr>
            <p:ph idx="1"/>
          </p:nvPr>
        </p:nvSpPr>
        <p:spPr>
          <a:xfrm>
            <a:off x="477788" y="1700808"/>
            <a:ext cx="5616624" cy="4608512"/>
          </a:xfrm>
        </p:spPr>
        <p:txBody>
          <a:bodyPr>
            <a:normAutofit/>
          </a:bodyPr>
          <a:lstStyle/>
          <a:p>
            <a:r>
              <a:rPr lang="en-GB" sz="2800" dirty="0"/>
              <a:t>Physicians usually used routine, medicine and surgery (this was a last resort), but believed medicinal cures were the best way to prevent the spread of disease (Ferngren: 2009). </a:t>
            </a:r>
          </a:p>
          <a:p>
            <a:r>
              <a:rPr lang="en-GB" sz="2800" dirty="0"/>
              <a:t>The cost of health care greatly effected how many people could seek and receive treatment (Avalos 1999). </a:t>
            </a:r>
          </a:p>
          <a:p>
            <a:pPr marL="0" indent="0">
              <a:buNone/>
            </a:pPr>
            <a:endParaRPr lang="en-GB" dirty="0"/>
          </a:p>
          <a:p>
            <a:endParaRPr lang="en-GB" dirty="0"/>
          </a:p>
          <a:p>
            <a:endParaRPr lang="en-GB" dirty="0"/>
          </a:p>
        </p:txBody>
      </p:sp>
      <p:pic>
        <p:nvPicPr>
          <p:cNvPr id="4" name="Picture 3">
            <a:extLst>
              <a:ext uri="{FF2B5EF4-FFF2-40B4-BE49-F238E27FC236}">
                <a16:creationId xmlns:a16="http://schemas.microsoft.com/office/drawing/2014/main" id="{2D179CA2-586A-42D5-BAE5-591CA518144B}"/>
              </a:ext>
            </a:extLst>
          </p:cNvPr>
          <p:cNvPicPr>
            <a:picLocks noChangeAspect="1"/>
          </p:cNvPicPr>
          <p:nvPr/>
        </p:nvPicPr>
        <p:blipFill>
          <a:blip r:embed="rId2"/>
          <a:stretch>
            <a:fillRect/>
          </a:stretch>
        </p:blipFill>
        <p:spPr>
          <a:xfrm>
            <a:off x="8974732" y="1384424"/>
            <a:ext cx="2592288" cy="4924896"/>
          </a:xfrm>
          <a:prstGeom prst="rect">
            <a:avLst/>
          </a:prstGeom>
        </p:spPr>
      </p:pic>
      <p:sp>
        <p:nvSpPr>
          <p:cNvPr id="5" name="TextBox 4">
            <a:extLst>
              <a:ext uri="{FF2B5EF4-FFF2-40B4-BE49-F238E27FC236}">
                <a16:creationId xmlns:a16="http://schemas.microsoft.com/office/drawing/2014/main" id="{D516A450-27CF-4C32-B139-2936845932F0}"/>
              </a:ext>
            </a:extLst>
          </p:cNvPr>
          <p:cNvSpPr txBox="1"/>
          <p:nvPr/>
        </p:nvSpPr>
        <p:spPr>
          <a:xfrm>
            <a:off x="6958508" y="5636681"/>
            <a:ext cx="2016224" cy="646331"/>
          </a:xfrm>
          <a:prstGeom prst="rect">
            <a:avLst/>
          </a:prstGeom>
          <a:noFill/>
        </p:spPr>
        <p:txBody>
          <a:bodyPr wrap="square" rtlCol="0">
            <a:spAutoFit/>
          </a:bodyPr>
          <a:lstStyle/>
          <a:p>
            <a:r>
              <a:rPr lang="en-GB" sz="1200" dirty="0"/>
              <a:t>1) Asclepius, Graeco-Roman marble statue, 1</a:t>
            </a:r>
            <a:r>
              <a:rPr lang="en-GB" sz="1200" baseline="30000" dirty="0"/>
              <a:t>st</a:t>
            </a:r>
            <a:r>
              <a:rPr lang="en-GB" sz="1200" dirty="0"/>
              <a:t> or 2</a:t>
            </a:r>
            <a:r>
              <a:rPr lang="en-GB" sz="1200" baseline="30000" dirty="0"/>
              <a:t>nd</a:t>
            </a:r>
            <a:r>
              <a:rPr lang="en-GB" sz="1200" dirty="0"/>
              <a:t> CE, State Heritage Museum.</a:t>
            </a:r>
          </a:p>
        </p:txBody>
      </p:sp>
    </p:spTree>
    <p:extLst>
      <p:ext uri="{BB962C8B-B14F-4D97-AF65-F5344CB8AC3E}">
        <p14:creationId xmlns:p14="http://schemas.microsoft.com/office/powerpoint/2010/main" val="1778757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BAC7B-C2A4-4C3B-956A-75CF2D94FD70}"/>
              </a:ext>
            </a:extLst>
          </p:cNvPr>
          <p:cNvSpPr>
            <a:spLocks noGrp="1"/>
          </p:cNvSpPr>
          <p:nvPr>
            <p:ph type="title"/>
          </p:nvPr>
        </p:nvSpPr>
        <p:spPr>
          <a:xfrm>
            <a:off x="3214092" y="-171400"/>
            <a:ext cx="9751060" cy="1168400"/>
          </a:xfrm>
        </p:spPr>
        <p:txBody>
          <a:bodyPr/>
          <a:lstStyle/>
          <a:p>
            <a:r>
              <a:rPr lang="en-GB" dirty="0"/>
              <a:t>Why disease was an issue?</a:t>
            </a:r>
          </a:p>
        </p:txBody>
      </p:sp>
      <p:sp>
        <p:nvSpPr>
          <p:cNvPr id="3" name="Content Placeholder 2">
            <a:extLst>
              <a:ext uri="{FF2B5EF4-FFF2-40B4-BE49-F238E27FC236}">
                <a16:creationId xmlns:a16="http://schemas.microsoft.com/office/drawing/2014/main" id="{9A69B48C-4DA6-42B9-A636-028687805C04}"/>
              </a:ext>
            </a:extLst>
          </p:cNvPr>
          <p:cNvSpPr>
            <a:spLocks noGrp="1"/>
          </p:cNvSpPr>
          <p:nvPr>
            <p:ph idx="1"/>
          </p:nvPr>
        </p:nvSpPr>
        <p:spPr>
          <a:xfrm>
            <a:off x="492374" y="1532398"/>
            <a:ext cx="5976664" cy="4968552"/>
          </a:xfrm>
        </p:spPr>
        <p:txBody>
          <a:bodyPr>
            <a:normAutofit/>
          </a:bodyPr>
          <a:lstStyle/>
          <a:p>
            <a:r>
              <a:rPr lang="en-GB" dirty="0"/>
              <a:t>The increase in trade, travel and population created the perfect environment for disease to spread rapidly (Avalos 1999.)</a:t>
            </a:r>
          </a:p>
          <a:p>
            <a:r>
              <a:rPr lang="en-GB" dirty="0"/>
              <a:t>Despite religious or faith based healing being some of the only healthcare available to the poorer population, it could be argued that Graeco-Roman physicians were expected to refute the use of religion within medicine, this is evident in the Hippocratic Corpus.</a:t>
            </a:r>
          </a:p>
        </p:txBody>
      </p:sp>
      <p:pic>
        <p:nvPicPr>
          <p:cNvPr id="4" name="Picture 3">
            <a:extLst>
              <a:ext uri="{FF2B5EF4-FFF2-40B4-BE49-F238E27FC236}">
                <a16:creationId xmlns:a16="http://schemas.microsoft.com/office/drawing/2014/main" id="{3902BE96-79EE-4F0C-A329-1922B6A253D2}"/>
              </a:ext>
            </a:extLst>
          </p:cNvPr>
          <p:cNvPicPr>
            <a:picLocks noChangeAspect="1"/>
          </p:cNvPicPr>
          <p:nvPr/>
        </p:nvPicPr>
        <p:blipFill>
          <a:blip r:embed="rId2"/>
          <a:stretch>
            <a:fillRect/>
          </a:stretch>
        </p:blipFill>
        <p:spPr>
          <a:xfrm>
            <a:off x="8326660" y="970862"/>
            <a:ext cx="3312368" cy="5564348"/>
          </a:xfrm>
          <a:prstGeom prst="rect">
            <a:avLst/>
          </a:prstGeom>
        </p:spPr>
      </p:pic>
      <p:sp>
        <p:nvSpPr>
          <p:cNvPr id="5" name="TextBox 4">
            <a:extLst>
              <a:ext uri="{FF2B5EF4-FFF2-40B4-BE49-F238E27FC236}">
                <a16:creationId xmlns:a16="http://schemas.microsoft.com/office/drawing/2014/main" id="{DF114619-6BC4-4C75-8034-967B4622913D}"/>
              </a:ext>
            </a:extLst>
          </p:cNvPr>
          <p:cNvSpPr txBox="1"/>
          <p:nvPr/>
        </p:nvSpPr>
        <p:spPr>
          <a:xfrm>
            <a:off x="6778286" y="5365659"/>
            <a:ext cx="1563162" cy="1169551"/>
          </a:xfrm>
          <a:prstGeom prst="rect">
            <a:avLst/>
          </a:prstGeom>
          <a:noFill/>
        </p:spPr>
        <p:txBody>
          <a:bodyPr wrap="square" rtlCol="0">
            <a:spAutoFit/>
          </a:bodyPr>
          <a:lstStyle/>
          <a:p>
            <a:r>
              <a:rPr lang="en-GB" sz="1400" dirty="0"/>
              <a:t>2) Hygeia, Greco-Roman marble statue, 1</a:t>
            </a:r>
            <a:r>
              <a:rPr lang="en-GB" sz="1400" baseline="30000" dirty="0"/>
              <a:t>st</a:t>
            </a:r>
            <a:r>
              <a:rPr lang="en-GB" sz="1400" dirty="0"/>
              <a:t> CE, State Heritage Museum </a:t>
            </a:r>
          </a:p>
        </p:txBody>
      </p:sp>
    </p:spTree>
    <p:extLst>
      <p:ext uri="{BB962C8B-B14F-4D97-AF65-F5344CB8AC3E}">
        <p14:creationId xmlns:p14="http://schemas.microsoft.com/office/powerpoint/2010/main" val="4165342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DEEDE-16B7-4673-9FA2-B942A767B578}"/>
              </a:ext>
            </a:extLst>
          </p:cNvPr>
          <p:cNvSpPr>
            <a:spLocks noGrp="1"/>
          </p:cNvSpPr>
          <p:nvPr>
            <p:ph type="title"/>
          </p:nvPr>
        </p:nvSpPr>
        <p:spPr/>
        <p:txBody>
          <a:bodyPr/>
          <a:lstStyle/>
          <a:p>
            <a:r>
              <a:rPr lang="en-GB" dirty="0"/>
              <a:t>Graeco-Roman Approaches to Healthcare</a:t>
            </a:r>
          </a:p>
        </p:txBody>
      </p:sp>
      <p:sp>
        <p:nvSpPr>
          <p:cNvPr id="4" name="TextBox 3">
            <a:extLst>
              <a:ext uri="{FF2B5EF4-FFF2-40B4-BE49-F238E27FC236}">
                <a16:creationId xmlns:a16="http://schemas.microsoft.com/office/drawing/2014/main" id="{308996E0-9C79-4838-8808-BAB41F9A1103}"/>
              </a:ext>
            </a:extLst>
          </p:cNvPr>
          <p:cNvSpPr txBox="1"/>
          <p:nvPr/>
        </p:nvSpPr>
        <p:spPr>
          <a:xfrm>
            <a:off x="1184418" y="2132856"/>
            <a:ext cx="9577064" cy="3539430"/>
          </a:xfrm>
          <a:prstGeom prst="rect">
            <a:avLst/>
          </a:prstGeom>
          <a:noFill/>
        </p:spPr>
        <p:txBody>
          <a:bodyPr wrap="square" rtlCol="0">
            <a:spAutoFit/>
          </a:bodyPr>
          <a:lstStyle/>
          <a:p>
            <a:r>
              <a:rPr lang="en-GB" sz="2800" dirty="0"/>
              <a:t>“It is my opinion that those who first called this disease ‘sacred’ were the sort of people we now call witchdoctors, purifiers, quacks and charlatans. These are exactly the people who pretend to be very pious and to be particularly wise. By invoking a divine element they were able to screen their own failure to give suitable treatment and so called this a ‘sacred’ malady to conceal their ignorance of its nature…”- Hippocratic Corpus, </a:t>
            </a:r>
            <a:r>
              <a:rPr lang="en-GB" sz="2800" i="1" dirty="0"/>
              <a:t>On the Sacred Disease</a:t>
            </a:r>
            <a:endParaRPr lang="en-GB" sz="2800" dirty="0"/>
          </a:p>
        </p:txBody>
      </p:sp>
    </p:spTree>
    <p:extLst>
      <p:ext uri="{BB962C8B-B14F-4D97-AF65-F5344CB8AC3E}">
        <p14:creationId xmlns:p14="http://schemas.microsoft.com/office/powerpoint/2010/main" val="1485759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136CB-6B04-48E6-A14D-54BCD65A972F}"/>
              </a:ext>
            </a:extLst>
          </p:cNvPr>
          <p:cNvSpPr>
            <a:spLocks noGrp="1"/>
          </p:cNvSpPr>
          <p:nvPr>
            <p:ph type="title"/>
          </p:nvPr>
        </p:nvSpPr>
        <p:spPr/>
        <p:txBody>
          <a:bodyPr/>
          <a:lstStyle/>
          <a:p>
            <a:r>
              <a:rPr lang="en-GB" dirty="0"/>
              <a:t>Graeco-Roman Approaches to Healthcare</a:t>
            </a:r>
          </a:p>
        </p:txBody>
      </p:sp>
      <p:sp>
        <p:nvSpPr>
          <p:cNvPr id="3" name="Content Placeholder 2">
            <a:extLst>
              <a:ext uri="{FF2B5EF4-FFF2-40B4-BE49-F238E27FC236}">
                <a16:creationId xmlns:a16="http://schemas.microsoft.com/office/drawing/2014/main" id="{B2E9C71C-B5FF-4FFB-A1A2-8C2A074F6D2F}"/>
              </a:ext>
            </a:extLst>
          </p:cNvPr>
          <p:cNvSpPr>
            <a:spLocks noGrp="1"/>
          </p:cNvSpPr>
          <p:nvPr>
            <p:ph idx="1"/>
          </p:nvPr>
        </p:nvSpPr>
        <p:spPr/>
        <p:txBody>
          <a:bodyPr>
            <a:normAutofit/>
          </a:bodyPr>
          <a:lstStyle/>
          <a:p>
            <a:pPr marL="0" indent="0">
              <a:buNone/>
            </a:pPr>
            <a:r>
              <a:rPr lang="en-GB" sz="2800" dirty="0"/>
              <a:t>“Although the year had been successful in many respects, it was hardly consolation for one misfortune, a plague devastated city and countryside. It was a calamity more like a portent, and the books were consulted to discover what end or remedy the gods might offer for the misfortune. The advice discovered in the books was that Aesculapius should be summoned to Rome from Epidaurus; nothing was done about it in that year because the consuls were engaged with war, except a one-day </a:t>
            </a:r>
            <a:r>
              <a:rPr lang="en-GB" sz="2800" dirty="0" err="1"/>
              <a:t>supplicatio</a:t>
            </a:r>
            <a:r>
              <a:rPr lang="en-GB" sz="2800" dirty="0"/>
              <a:t> to Aesculapius was held.” Livy, </a:t>
            </a:r>
            <a:r>
              <a:rPr lang="en-GB" sz="2800" i="1" dirty="0"/>
              <a:t>History of Rome 10</a:t>
            </a:r>
            <a:endParaRPr lang="en-GB" sz="2800" dirty="0"/>
          </a:p>
        </p:txBody>
      </p:sp>
    </p:spTree>
    <p:extLst>
      <p:ext uri="{BB962C8B-B14F-4D97-AF65-F5344CB8AC3E}">
        <p14:creationId xmlns:p14="http://schemas.microsoft.com/office/powerpoint/2010/main" val="2186218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A1C29-174D-4586-9C42-38BC303DEF38}"/>
              </a:ext>
            </a:extLst>
          </p:cNvPr>
          <p:cNvSpPr>
            <a:spLocks noGrp="1"/>
          </p:cNvSpPr>
          <p:nvPr>
            <p:ph type="title"/>
          </p:nvPr>
        </p:nvSpPr>
        <p:spPr/>
        <p:txBody>
          <a:bodyPr/>
          <a:lstStyle/>
          <a:p>
            <a:r>
              <a:rPr lang="en-GB" dirty="0"/>
              <a:t>Graeco-Roman Approaches to Healthcare</a:t>
            </a:r>
          </a:p>
        </p:txBody>
      </p:sp>
      <p:sp>
        <p:nvSpPr>
          <p:cNvPr id="3" name="Content Placeholder 2">
            <a:extLst>
              <a:ext uri="{FF2B5EF4-FFF2-40B4-BE49-F238E27FC236}">
                <a16:creationId xmlns:a16="http://schemas.microsoft.com/office/drawing/2014/main" id="{0B4AE322-4EF7-484D-9550-444DB997247C}"/>
              </a:ext>
            </a:extLst>
          </p:cNvPr>
          <p:cNvSpPr>
            <a:spLocks noGrp="1"/>
          </p:cNvSpPr>
          <p:nvPr>
            <p:ph idx="1"/>
          </p:nvPr>
        </p:nvSpPr>
        <p:spPr>
          <a:xfrm>
            <a:off x="1226524" y="1988840"/>
            <a:ext cx="9751060" cy="4267200"/>
          </a:xfrm>
        </p:spPr>
        <p:txBody>
          <a:bodyPr>
            <a:normAutofit/>
          </a:bodyPr>
          <a:lstStyle/>
          <a:p>
            <a:pPr marL="0" indent="0">
              <a:buNone/>
            </a:pPr>
            <a:r>
              <a:rPr lang="en-GB" sz="2800" dirty="0"/>
              <a:t>“Hence wretched, quarrelsome consultations at the bedside of the patient, no consultant agreeing with another lest he acknowledge a superior. Hence too that gloomy inscription on monuments: ‘it was the crowd of physicians that killed me.’ Medicine changes every day, being furbished up again and again, and we are swept along on the puffs of the clever brains of Greece…just as if…people had not lived without physicians…as the Roman[s] have done for more than six hundred years.” Pliny, </a:t>
            </a:r>
            <a:r>
              <a:rPr lang="en-GB" sz="2800" i="1" dirty="0"/>
              <a:t>Natural History</a:t>
            </a:r>
            <a:r>
              <a:rPr lang="en-GB" sz="2800" dirty="0"/>
              <a:t>, 29.5.11</a:t>
            </a:r>
          </a:p>
        </p:txBody>
      </p:sp>
    </p:spTree>
    <p:extLst>
      <p:ext uri="{BB962C8B-B14F-4D97-AF65-F5344CB8AC3E}">
        <p14:creationId xmlns:p14="http://schemas.microsoft.com/office/powerpoint/2010/main" val="10548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A28BF4E-B0F3-49DA-A9E9-C67693454693}"/>
              </a:ext>
            </a:extLst>
          </p:cNvPr>
          <p:cNvSpPr>
            <a:spLocks noGrp="1"/>
          </p:cNvSpPr>
          <p:nvPr>
            <p:ph type="ctrTitle"/>
          </p:nvPr>
        </p:nvSpPr>
        <p:spPr/>
        <p:txBody>
          <a:bodyPr/>
          <a:lstStyle/>
          <a:p>
            <a:r>
              <a:rPr lang="en-GB" dirty="0"/>
              <a:t>Epidemics &amp; Healthcare</a:t>
            </a:r>
          </a:p>
        </p:txBody>
      </p:sp>
      <p:sp>
        <p:nvSpPr>
          <p:cNvPr id="5" name="Subtitle 4">
            <a:extLst>
              <a:ext uri="{FF2B5EF4-FFF2-40B4-BE49-F238E27FC236}">
                <a16:creationId xmlns:a16="http://schemas.microsoft.com/office/drawing/2014/main" id="{82FDFDF8-1AE4-4CB0-B64E-2F9794977067}"/>
              </a:ext>
            </a:extLst>
          </p:cNvPr>
          <p:cNvSpPr>
            <a:spLocks noGrp="1"/>
          </p:cNvSpPr>
          <p:nvPr>
            <p:ph type="subTitle" idx="1"/>
          </p:nvPr>
        </p:nvSpPr>
        <p:spPr/>
        <p:txBody>
          <a:bodyPr/>
          <a:lstStyle/>
          <a:p>
            <a:r>
              <a:rPr lang="en-GB" dirty="0"/>
              <a:t>The Christian perspective</a:t>
            </a:r>
          </a:p>
        </p:txBody>
      </p:sp>
    </p:spTree>
    <p:extLst>
      <p:ext uri="{BB962C8B-B14F-4D97-AF65-F5344CB8AC3E}">
        <p14:creationId xmlns:p14="http://schemas.microsoft.com/office/powerpoint/2010/main" val="1817350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00D6F-505F-4B5D-8A23-121C3527403D}"/>
              </a:ext>
            </a:extLst>
          </p:cNvPr>
          <p:cNvSpPr>
            <a:spLocks noGrp="1"/>
          </p:cNvSpPr>
          <p:nvPr>
            <p:ph type="title"/>
          </p:nvPr>
        </p:nvSpPr>
        <p:spPr>
          <a:xfrm>
            <a:off x="477788" y="-243408"/>
            <a:ext cx="11305256" cy="1168400"/>
          </a:xfrm>
        </p:spPr>
        <p:txBody>
          <a:bodyPr/>
          <a:lstStyle/>
          <a:p>
            <a:pPr algn="ctr"/>
            <a:r>
              <a:rPr lang="en-GB" dirty="0"/>
              <a:t>Epidemics in the Roman empire</a:t>
            </a:r>
          </a:p>
        </p:txBody>
      </p:sp>
      <p:sp>
        <p:nvSpPr>
          <p:cNvPr id="3" name="Content Placeholder 2">
            <a:extLst>
              <a:ext uri="{FF2B5EF4-FFF2-40B4-BE49-F238E27FC236}">
                <a16:creationId xmlns:a16="http://schemas.microsoft.com/office/drawing/2014/main" id="{7C041A9F-2E5A-411D-9D1A-2DCEBC7E02FD}"/>
              </a:ext>
            </a:extLst>
          </p:cNvPr>
          <p:cNvSpPr>
            <a:spLocks noGrp="1"/>
          </p:cNvSpPr>
          <p:nvPr>
            <p:ph idx="1"/>
          </p:nvPr>
        </p:nvSpPr>
        <p:spPr>
          <a:xfrm>
            <a:off x="508600" y="1745432"/>
            <a:ext cx="10873208" cy="5112568"/>
          </a:xfrm>
        </p:spPr>
        <p:txBody>
          <a:bodyPr>
            <a:normAutofit/>
          </a:bodyPr>
          <a:lstStyle/>
          <a:p>
            <a:r>
              <a:rPr lang="en-GB" dirty="0"/>
              <a:t>The outbreak of disease during the spread of Christianity could have increased its popularity. </a:t>
            </a:r>
          </a:p>
          <a:p>
            <a:r>
              <a:rPr lang="en-GB" dirty="0"/>
              <a:t>During the reign of Marcus Aurelius, an outbreak of suspected smallpox killed a considerable proportion of the population, including the emperor himself (Stark, 2007)</a:t>
            </a:r>
          </a:p>
          <a:p>
            <a:r>
              <a:rPr lang="en-GB" dirty="0"/>
              <a:t>Stark presents three theses as part of his work, all which centre on Christians being better prepared for mass outbreaks of disease. </a:t>
            </a:r>
          </a:p>
          <a:p>
            <a:r>
              <a:rPr lang="en-GB" dirty="0"/>
              <a:t>Avalos (1999) reaffirms disease as central to societal issues by stating previous popularity of new religions has risen during health care crises.</a:t>
            </a:r>
          </a:p>
          <a:p>
            <a:endParaRPr lang="en-GB" dirty="0"/>
          </a:p>
        </p:txBody>
      </p:sp>
    </p:spTree>
    <p:extLst>
      <p:ext uri="{BB962C8B-B14F-4D97-AF65-F5344CB8AC3E}">
        <p14:creationId xmlns:p14="http://schemas.microsoft.com/office/powerpoint/2010/main" val="2325268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66BB2-7E1A-4256-8543-71E23C65AB16}"/>
              </a:ext>
            </a:extLst>
          </p:cNvPr>
          <p:cNvSpPr>
            <a:spLocks noGrp="1"/>
          </p:cNvSpPr>
          <p:nvPr>
            <p:ph type="title"/>
          </p:nvPr>
        </p:nvSpPr>
        <p:spPr>
          <a:xfrm>
            <a:off x="930404" y="0"/>
            <a:ext cx="9751060" cy="1168400"/>
          </a:xfrm>
        </p:spPr>
        <p:txBody>
          <a:bodyPr/>
          <a:lstStyle/>
          <a:p>
            <a:pPr algn="ctr"/>
            <a:r>
              <a:rPr lang="en-GB" dirty="0"/>
              <a:t>Christian Sources</a:t>
            </a:r>
          </a:p>
        </p:txBody>
      </p:sp>
      <p:sp>
        <p:nvSpPr>
          <p:cNvPr id="3" name="Content Placeholder 2">
            <a:extLst>
              <a:ext uri="{FF2B5EF4-FFF2-40B4-BE49-F238E27FC236}">
                <a16:creationId xmlns:a16="http://schemas.microsoft.com/office/drawing/2014/main" id="{799C978E-44D2-4193-984E-D8B5E1AA7EFF}"/>
              </a:ext>
            </a:extLst>
          </p:cNvPr>
          <p:cNvSpPr>
            <a:spLocks noGrp="1"/>
          </p:cNvSpPr>
          <p:nvPr>
            <p:ph idx="1"/>
          </p:nvPr>
        </p:nvSpPr>
        <p:spPr>
          <a:xfrm>
            <a:off x="261764" y="1772816"/>
            <a:ext cx="7323801" cy="4267200"/>
          </a:xfrm>
        </p:spPr>
        <p:txBody>
          <a:bodyPr>
            <a:normAutofit fontScale="92500"/>
          </a:bodyPr>
          <a:lstStyle/>
          <a:p>
            <a:pPr marL="0" indent="0">
              <a:buNone/>
            </a:pPr>
            <a:r>
              <a:rPr lang="en-GB" dirty="0"/>
              <a:t>“Their touch? “Man born in the image of God, entrusted with the governance of the earth and the rule over all creatures, here so alienated by sickness that one hesitates to recognize him.”- Gregory of Nyssa, </a:t>
            </a:r>
            <a:r>
              <a:rPr lang="en-GB" i="1" dirty="0"/>
              <a:t>On Love of the Poor, </a:t>
            </a:r>
            <a:r>
              <a:rPr lang="en-GB" dirty="0"/>
              <a:t>477</a:t>
            </a:r>
          </a:p>
          <a:p>
            <a:pPr marL="0" indent="0">
              <a:buNone/>
            </a:pPr>
            <a:r>
              <a:rPr lang="en-GB" dirty="0"/>
              <a:t>Where are the other sensations that the infection eats away, little by little? One sees these unfortunates everywhere… Powerless alone, they help one another and lend the use of their members to make up for those without.”- Gregory of Nyssa, </a:t>
            </a:r>
            <a:r>
              <a:rPr lang="en-GB" i="1" dirty="0"/>
              <a:t>On Love of the Poor, </a:t>
            </a:r>
            <a:r>
              <a:rPr lang="en-GB" dirty="0"/>
              <a:t>480</a:t>
            </a:r>
          </a:p>
          <a:p>
            <a:pPr marL="0" indent="0">
              <a:buNone/>
            </a:pPr>
            <a:r>
              <a:rPr lang="en-GB" dirty="0"/>
              <a:t>“Help us… Be a seeker of the lost, a strengthener of the weak, a preserver of the strong.”- Gregory of Nazianzus, </a:t>
            </a:r>
            <a:r>
              <a:rPr lang="en-GB" i="1" dirty="0"/>
              <a:t>On Love of the Poor, </a:t>
            </a:r>
            <a:r>
              <a:rPr lang="en-GB" dirty="0"/>
              <a:t>4</a:t>
            </a:r>
          </a:p>
          <a:p>
            <a:pPr marL="0" indent="0">
              <a:buNone/>
            </a:pPr>
            <a:endParaRPr lang="en-GB" dirty="0"/>
          </a:p>
        </p:txBody>
      </p:sp>
      <p:pic>
        <p:nvPicPr>
          <p:cNvPr id="4" name="Picture 3">
            <a:extLst>
              <a:ext uri="{FF2B5EF4-FFF2-40B4-BE49-F238E27FC236}">
                <a16:creationId xmlns:a16="http://schemas.microsoft.com/office/drawing/2014/main" id="{2F9B870B-694B-472E-988A-BC8191A3E828}"/>
              </a:ext>
            </a:extLst>
          </p:cNvPr>
          <p:cNvPicPr>
            <a:picLocks noChangeAspect="1"/>
          </p:cNvPicPr>
          <p:nvPr/>
        </p:nvPicPr>
        <p:blipFill>
          <a:blip r:embed="rId2"/>
          <a:stretch>
            <a:fillRect/>
          </a:stretch>
        </p:blipFill>
        <p:spPr>
          <a:xfrm>
            <a:off x="8254652" y="1168400"/>
            <a:ext cx="3233881" cy="4850822"/>
          </a:xfrm>
          <a:prstGeom prst="rect">
            <a:avLst/>
          </a:prstGeom>
        </p:spPr>
      </p:pic>
      <p:sp>
        <p:nvSpPr>
          <p:cNvPr id="5" name="TextBox 4">
            <a:extLst>
              <a:ext uri="{FF2B5EF4-FFF2-40B4-BE49-F238E27FC236}">
                <a16:creationId xmlns:a16="http://schemas.microsoft.com/office/drawing/2014/main" id="{4352BCB9-D5D8-4E80-8233-C5C308DFDDBA}"/>
              </a:ext>
            </a:extLst>
          </p:cNvPr>
          <p:cNvSpPr txBox="1"/>
          <p:nvPr/>
        </p:nvSpPr>
        <p:spPr>
          <a:xfrm>
            <a:off x="8323420" y="6044992"/>
            <a:ext cx="3096344" cy="461665"/>
          </a:xfrm>
          <a:prstGeom prst="rect">
            <a:avLst/>
          </a:prstGeom>
          <a:noFill/>
        </p:spPr>
        <p:txBody>
          <a:bodyPr wrap="square" rtlCol="0">
            <a:spAutoFit/>
          </a:bodyPr>
          <a:lstStyle/>
          <a:p>
            <a:r>
              <a:rPr lang="en-GB" sz="1200" dirty="0"/>
              <a:t>3) Gregory of Nazianzus statue, St. Nicholas </a:t>
            </a:r>
            <a:r>
              <a:rPr lang="en-GB" sz="1200" dirty="0" err="1"/>
              <a:t>Chruch</a:t>
            </a:r>
            <a:r>
              <a:rPr lang="en-GB" sz="1200" dirty="0"/>
              <a:t>, Lesser Town. </a:t>
            </a:r>
          </a:p>
        </p:txBody>
      </p:sp>
    </p:spTree>
    <p:extLst>
      <p:ext uri="{BB962C8B-B14F-4D97-AF65-F5344CB8AC3E}">
        <p14:creationId xmlns:p14="http://schemas.microsoft.com/office/powerpoint/2010/main" val="1619601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3E2A8-DD79-4E2E-82A6-B174E3BD1531}"/>
              </a:ext>
            </a:extLst>
          </p:cNvPr>
          <p:cNvSpPr>
            <a:spLocks noGrp="1"/>
          </p:cNvSpPr>
          <p:nvPr>
            <p:ph type="title"/>
          </p:nvPr>
        </p:nvSpPr>
        <p:spPr/>
        <p:txBody>
          <a:bodyPr/>
          <a:lstStyle/>
          <a:p>
            <a:pPr algn="ctr"/>
            <a:r>
              <a:rPr lang="en-GB" dirty="0"/>
              <a:t> </a:t>
            </a:r>
          </a:p>
        </p:txBody>
      </p:sp>
      <p:sp>
        <p:nvSpPr>
          <p:cNvPr id="3" name="Content Placeholder 2">
            <a:extLst>
              <a:ext uri="{FF2B5EF4-FFF2-40B4-BE49-F238E27FC236}">
                <a16:creationId xmlns:a16="http://schemas.microsoft.com/office/drawing/2014/main" id="{6F657F33-4A53-4183-9D07-EB3284720687}"/>
              </a:ext>
            </a:extLst>
          </p:cNvPr>
          <p:cNvSpPr>
            <a:spLocks noGrp="1"/>
          </p:cNvSpPr>
          <p:nvPr>
            <p:ph idx="1"/>
          </p:nvPr>
        </p:nvSpPr>
        <p:spPr>
          <a:xfrm>
            <a:off x="920344" y="455836"/>
            <a:ext cx="10348137" cy="5853484"/>
          </a:xfrm>
        </p:spPr>
        <p:txBody>
          <a:bodyPr>
            <a:normAutofit fontScale="25000" lnSpcReduction="20000"/>
          </a:bodyPr>
          <a:lstStyle/>
          <a:p>
            <a:pPr marL="0" indent="0">
              <a:buNone/>
            </a:pPr>
            <a:r>
              <a:rPr lang="en-GB" sz="5600" b="1" dirty="0"/>
              <a:t>Modern Scholarship:</a:t>
            </a:r>
          </a:p>
          <a:p>
            <a:pPr marL="0" indent="0">
              <a:buNone/>
            </a:pPr>
            <a:r>
              <a:rPr lang="en-GB" sz="5600" dirty="0"/>
              <a:t>Avalos, Hector. </a:t>
            </a:r>
            <a:r>
              <a:rPr lang="en-GB" sz="5600" i="1" dirty="0"/>
              <a:t>Health Care and the Rise of Christianity</a:t>
            </a:r>
            <a:r>
              <a:rPr lang="en-GB" sz="5600" dirty="0"/>
              <a:t>: 1999. Baker Academic Edition: 2010.</a:t>
            </a:r>
          </a:p>
          <a:p>
            <a:pPr marL="0" indent="0">
              <a:buNone/>
            </a:pPr>
            <a:r>
              <a:rPr lang="en-GB" sz="5600" dirty="0"/>
              <a:t>Ferngren, Gary B. </a:t>
            </a:r>
            <a:r>
              <a:rPr lang="en-GB" sz="5600" i="1" dirty="0"/>
              <a:t>Medicine &amp; Health Care in Early Christianity. </a:t>
            </a:r>
            <a:r>
              <a:rPr lang="en-GB" sz="5600" dirty="0"/>
              <a:t>John Hopkins University Press: 2009. </a:t>
            </a:r>
          </a:p>
          <a:p>
            <a:pPr marL="0" indent="0">
              <a:buNone/>
            </a:pPr>
            <a:r>
              <a:rPr lang="en-GB" sz="5600" dirty="0"/>
              <a:t>Ferngren, Gary B. </a:t>
            </a:r>
            <a:r>
              <a:rPr lang="en-GB" sz="5600" i="1" dirty="0"/>
              <a:t>Medicine and Religion: A Historical Introduction</a:t>
            </a:r>
            <a:r>
              <a:rPr lang="en-GB" sz="5600" dirty="0"/>
              <a:t>. John Hopkins University Press: 2014. </a:t>
            </a:r>
          </a:p>
          <a:p>
            <a:pPr marL="0" indent="0">
              <a:buNone/>
            </a:pPr>
            <a:r>
              <a:rPr lang="en-GB" sz="5600" dirty="0"/>
              <a:t>Koenig, Harold G. </a:t>
            </a:r>
            <a:r>
              <a:rPr lang="en-GB" sz="5600" i="1" dirty="0"/>
              <a:t>Medicine, Religion and Health: Where Science and Spirituality Meet.</a:t>
            </a:r>
            <a:r>
              <a:rPr lang="en-GB" sz="5600" dirty="0"/>
              <a:t> Templeton Press: 2008. </a:t>
            </a:r>
          </a:p>
          <a:p>
            <a:pPr marL="0" indent="0">
              <a:buNone/>
            </a:pPr>
            <a:r>
              <a:rPr lang="en-GB" sz="5600" b="1" dirty="0"/>
              <a:t>Ancient Sources:</a:t>
            </a:r>
          </a:p>
          <a:p>
            <a:pPr marL="0" indent="0">
              <a:buNone/>
            </a:pPr>
            <a:r>
              <a:rPr lang="en-GB" sz="5600" dirty="0"/>
              <a:t>Gregory of Nyssa, </a:t>
            </a:r>
            <a:r>
              <a:rPr lang="en-GB" sz="5600" i="1" dirty="0"/>
              <a:t>What it Means to Call Oneself a Christian,</a:t>
            </a:r>
            <a:r>
              <a:rPr lang="en-GB" sz="5600" dirty="0"/>
              <a:t> in </a:t>
            </a:r>
            <a:r>
              <a:rPr lang="en-GB" sz="5600" i="1" dirty="0"/>
              <a:t>The Fathers of the Church: St. Gregory Ascetical Works.</a:t>
            </a:r>
            <a:r>
              <a:rPr lang="en-GB" sz="5600" dirty="0"/>
              <a:t> Vol. 58.</a:t>
            </a:r>
            <a:r>
              <a:rPr lang="en-GB" sz="5600" i="1" dirty="0"/>
              <a:t> </a:t>
            </a:r>
            <a:r>
              <a:rPr lang="en-GB" sz="5600" dirty="0"/>
              <a:t>Trans. Virginia Woods Callahan, Washington: The Catholic University of America Press, 1999. </a:t>
            </a:r>
          </a:p>
          <a:p>
            <a:pPr marL="0" indent="0">
              <a:buNone/>
            </a:pPr>
            <a:r>
              <a:rPr lang="en-GB" sz="5600" dirty="0"/>
              <a:t>Gregory of Nazianzus, </a:t>
            </a:r>
            <a:r>
              <a:rPr lang="en-GB" sz="5600" i="1" dirty="0"/>
              <a:t>The love of the Poor</a:t>
            </a:r>
            <a:r>
              <a:rPr lang="en-GB" sz="5600" dirty="0"/>
              <a:t>, in, </a:t>
            </a:r>
            <a:r>
              <a:rPr lang="en-GB" sz="5600" i="1" dirty="0"/>
              <a:t>The Fathers of the Church: Ascetical Works, </a:t>
            </a:r>
            <a:r>
              <a:rPr lang="en-GB" sz="5600" dirty="0"/>
              <a:t>Trans. Martha Vinson, Washington: The Catholic University of America Press, 2003.</a:t>
            </a:r>
          </a:p>
          <a:p>
            <a:pPr marL="0" indent="0">
              <a:buNone/>
            </a:pPr>
            <a:r>
              <a:rPr lang="en-GB" sz="5600" dirty="0"/>
              <a:t>Hippocrates. </a:t>
            </a:r>
            <a:r>
              <a:rPr lang="en-GB" sz="5600" i="1" dirty="0"/>
              <a:t>Prognostic. Regimen in Acute Diseases. The Sacred Disease. The Art. Breaths. Law. Decorum. Physician (Ch. 1). Dentition. </a:t>
            </a:r>
            <a:r>
              <a:rPr lang="en-GB" sz="5600" dirty="0"/>
              <a:t>Translated by W. H. S. Jones. Loeb Classical Library 148. Cambridge, MA: Harvard University Press, 1923.</a:t>
            </a:r>
          </a:p>
          <a:p>
            <a:pPr marL="0" indent="0">
              <a:buNone/>
            </a:pPr>
            <a:r>
              <a:rPr lang="en-GB" sz="5600" dirty="0"/>
              <a:t>Pliny. Natural History, Volume VIII: Books 28-32. Translated by W. H. S. Jones. Loeb Classical Library 418. Cambridge, MA: Harvard University Press, 1963.</a:t>
            </a:r>
          </a:p>
          <a:p>
            <a:pPr marL="0" indent="0">
              <a:buNone/>
            </a:pPr>
            <a:r>
              <a:rPr lang="en-GB" sz="5600" dirty="0"/>
              <a:t>Livy, </a:t>
            </a:r>
            <a:r>
              <a:rPr lang="en-GB" sz="5600" i="1" dirty="0"/>
              <a:t>History of Rome</a:t>
            </a:r>
            <a:r>
              <a:rPr lang="en-GB" sz="5600" dirty="0"/>
              <a:t> 10, Loeb Classical Library. Harvard University Press, 2018.</a:t>
            </a:r>
          </a:p>
          <a:p>
            <a:pPr marL="0" indent="0">
              <a:buNone/>
            </a:pPr>
            <a:r>
              <a:rPr lang="en-GB" sz="5600" dirty="0"/>
              <a:t>Images: </a:t>
            </a:r>
          </a:p>
          <a:p>
            <a:pPr marL="0" indent="0">
              <a:buNone/>
            </a:pPr>
            <a:r>
              <a:rPr lang="en-GB" sz="5600" dirty="0"/>
              <a:t>Asclepius, State Heritage Museum. </a:t>
            </a:r>
            <a:r>
              <a:rPr lang="en-GB" sz="5600" dirty="0">
                <a:hlinkClick r:id="rId2"/>
              </a:rPr>
              <a:t>www.theoi.com</a:t>
            </a:r>
            <a:r>
              <a:rPr lang="en-GB" sz="5600" dirty="0"/>
              <a:t> </a:t>
            </a:r>
          </a:p>
          <a:p>
            <a:pPr marL="0" indent="0">
              <a:buNone/>
            </a:pPr>
            <a:r>
              <a:rPr lang="en-GB" sz="5600" dirty="0"/>
              <a:t>Hygeia, State Heritage Museum. </a:t>
            </a:r>
            <a:r>
              <a:rPr lang="en-GB" sz="5600" dirty="0">
                <a:hlinkClick r:id="rId2"/>
              </a:rPr>
              <a:t>www.theoi.com</a:t>
            </a:r>
            <a:r>
              <a:rPr lang="en-GB" sz="5600" dirty="0"/>
              <a:t> </a:t>
            </a:r>
          </a:p>
          <a:p>
            <a:pPr marL="0" indent="0">
              <a:buNone/>
            </a:pPr>
            <a:r>
              <a:rPr lang="en-GB" sz="5600" dirty="0"/>
              <a:t>Gregory of Nazianzus, St. Nicholas Church. </a:t>
            </a:r>
            <a:r>
              <a:rPr lang="en-GB" sz="5600" dirty="0">
                <a:hlinkClick r:id="rId3"/>
              </a:rPr>
              <a:t>www.aviewoncities.com</a:t>
            </a:r>
            <a:r>
              <a:rPr lang="en-GB" sz="5600" dirty="0"/>
              <a:t> </a:t>
            </a:r>
          </a:p>
          <a:p>
            <a:pPr marL="0" indent="0">
              <a:buNone/>
            </a:pPr>
            <a:endParaRPr lang="en-GB" dirty="0"/>
          </a:p>
        </p:txBody>
      </p:sp>
    </p:spTree>
    <p:extLst>
      <p:ext uri="{BB962C8B-B14F-4D97-AF65-F5344CB8AC3E}">
        <p14:creationId xmlns:p14="http://schemas.microsoft.com/office/powerpoint/2010/main" val="1792029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TF02801059.potx" id="{C5FD5170-17AC-4815-968A-FDC1AAB6E99D}" vid="{74C691A5-1550-4555-B870-169F3443F41D}"/>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1360476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TP102801058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706496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3ED4759-CFDD-43F0-817C-11D9197192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ED80E12-3BE9-4746-820E-FFB249F467F2}">
  <ds:schemaRefs>
    <ds:schemaRef ds:uri="http://schemas.microsoft.com/office/2006/documentManagement/type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8D003AC8-209A-4321-A17C-1B7A206433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book education presentation (widescreen)</Template>
  <TotalTime>923</TotalTime>
  <Words>1049</Words>
  <Application>Microsoft Office PowerPoint</Application>
  <PresentationFormat>Custom</PresentationFormat>
  <Paragraphs>50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Constantia</vt:lpstr>
      <vt:lpstr>Times New Roman</vt:lpstr>
      <vt:lpstr>Books Classic 16x9</vt:lpstr>
      <vt:lpstr>The Change in Healthcare: A study of the sick and diseased and their place in early Christian society</vt:lpstr>
      <vt:lpstr>Aims &amp; Objectives</vt:lpstr>
      <vt:lpstr>Chapter One: Healthcare in the First and Second Century</vt:lpstr>
      <vt:lpstr>Background: Healthcare in the first and second century</vt:lpstr>
      <vt:lpstr>Why disease was an issue?</vt:lpstr>
      <vt:lpstr>Graeco-Roman Approaches to Healthcare</vt:lpstr>
      <vt:lpstr>Graeco-Roman Approaches to Healthcare</vt:lpstr>
      <vt:lpstr>Graeco-Roman Approaches to Healthcare</vt:lpstr>
      <vt:lpstr>Epidemics &amp; Healthcare</vt:lpstr>
      <vt:lpstr>Epidemics in the Roman empire</vt:lpstr>
      <vt:lpstr>Christian Sources</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of Christianity: A study of the sick and diseased and their place in early Christian society</dc:title>
  <dc:creator>Katie Carroll</dc:creator>
  <cp:lastModifiedBy>Katie Carroll</cp:lastModifiedBy>
  <cp:revision>64</cp:revision>
  <dcterms:created xsi:type="dcterms:W3CDTF">2018-01-09T16:19:25Z</dcterms:created>
  <dcterms:modified xsi:type="dcterms:W3CDTF">2018-01-22T22:53:22Z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