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29"/>
  </p:notesMasterIdLst>
  <p:sldIdLst>
    <p:sldId id="287" r:id="rId2"/>
    <p:sldId id="288" r:id="rId3"/>
    <p:sldId id="289" r:id="rId4"/>
    <p:sldId id="290" r:id="rId5"/>
    <p:sldId id="291" r:id="rId6"/>
    <p:sldId id="292" r:id="rId7"/>
    <p:sldId id="293" r:id="rId8"/>
    <p:sldId id="294" r:id="rId9"/>
    <p:sldId id="295" r:id="rId10"/>
    <p:sldId id="296" r:id="rId11"/>
    <p:sldId id="297" r:id="rId12"/>
    <p:sldId id="298" r:id="rId13"/>
    <p:sldId id="300" r:id="rId14"/>
    <p:sldId id="301" r:id="rId15"/>
    <p:sldId id="303" r:id="rId16"/>
    <p:sldId id="310" r:id="rId17"/>
    <p:sldId id="302" r:id="rId18"/>
    <p:sldId id="304" r:id="rId19"/>
    <p:sldId id="305" r:id="rId20"/>
    <p:sldId id="306" r:id="rId21"/>
    <p:sldId id="307" r:id="rId22"/>
    <p:sldId id="308" r:id="rId23"/>
    <p:sldId id="309" r:id="rId24"/>
    <p:sldId id="311" r:id="rId25"/>
    <p:sldId id="312" r:id="rId26"/>
    <p:sldId id="313" r:id="rId27"/>
    <p:sldId id="272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5E1E4"/>
    <a:srgbClr val="EAE0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297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5/9/2026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764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http://www.1keydata.com/datawarehousing/data-warehouse-architecture.html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8844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http://www.1keydata.com/datawarehousing/data-warehouse-architecture.html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66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http://www.1keydata.com/datawarehousing/data-warehouse-architecture.html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852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http://www.1keydata.com/datawarehousing/data-warehouse-architecture.html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6797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http://www.1keydata.com/datawarehousing/data-warehouse-architecture.html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4127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http://www.1keydata.com/datawarehousing/data-warehouse-architecture.html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797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http://www.1keydata.com/datawarehousing/data-warehouse-architecture.html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11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http://www.1keydata.com/datawarehousing/data-warehouse-architecture.html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4479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http://www.1keydata.com/datawarehousing/data-warehouse-architecture.html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843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http://www.1keydata.com/datawarehousing/data-warehouse-architecture.html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00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http://www.1keydata.com/datawarehousing/data-warehouse-architecture.html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5206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http://www.1keydata.com/datawarehousing/data-warehouse-architecture.html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902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234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defRPr sz="3600"/>
            </a:lvl1pPr>
          </a:lstStyle>
          <a:p>
            <a:r>
              <a:rPr kumimoji="0"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4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856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9259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262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1891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509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8151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163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3751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8127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078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983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Warehousing &amp; Data Mining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7355160" cy="1752600"/>
          </a:xfrm>
        </p:spPr>
        <p:txBody>
          <a:bodyPr>
            <a:normAutofit/>
          </a:bodyPr>
          <a:lstStyle/>
          <a:p>
            <a:r>
              <a:rPr lang="en-GB" dirty="0"/>
              <a:t>ACCA6026</a:t>
            </a:r>
          </a:p>
          <a:p>
            <a:r>
              <a:rPr lang="en-GB" dirty="0"/>
              <a:t>Lecture 4 – Metadata, Master Data and Aggregate Data</a:t>
            </a:r>
          </a:p>
          <a:p>
            <a:endParaRPr lang="en-GB" dirty="0"/>
          </a:p>
          <a:p>
            <a:r>
              <a:rPr lang="en-GB" dirty="0"/>
              <a:t>Dr </a:t>
            </a:r>
            <a:r>
              <a:rPr lang="en-GB" dirty="0" err="1"/>
              <a:t>Nik</a:t>
            </a:r>
            <a:r>
              <a:rPr lang="en-GB" dirty="0"/>
              <a:t> Whitehead</a:t>
            </a:r>
          </a:p>
        </p:txBody>
      </p:sp>
    </p:spTree>
    <p:extLst>
      <p:ext uri="{BB962C8B-B14F-4D97-AF65-F5344CB8AC3E}">
        <p14:creationId xmlns:p14="http://schemas.microsoft.com/office/powerpoint/2010/main" val="38004226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Layers of a Data Warehouse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/>
          <a:lstStyle/>
          <a:p>
            <a:r>
              <a:rPr lang="en-GB" dirty="0"/>
              <a:t>No matter what the structure of a DW, all have a consistent layered architecture</a:t>
            </a:r>
          </a:p>
          <a:p>
            <a:r>
              <a:rPr lang="en-GB" dirty="0"/>
              <a:t>Irrespective of the technologies or strategies used, all DW will contain the component layers shown below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Metadata Layer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System Operations Layer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Source Layer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Extraction Layer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Staging Area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ETL Layer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Storage Layer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Logic</a:t>
              </a:r>
            </a:p>
            <a:p>
              <a:pPr algn="ctr"/>
              <a:r>
                <a:rPr lang="en-GB" sz="2400" dirty="0"/>
                <a:t> Layer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Presentation Layer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58651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Source Layer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This contains the data sources that feed into the DW</a:t>
            </a:r>
          </a:p>
          <a:p>
            <a:r>
              <a:rPr lang="en-GB" dirty="0"/>
              <a:t>Multiple formats – plain text, relational databases, spreadsheets…</a:t>
            </a:r>
          </a:p>
          <a:p>
            <a:r>
              <a:rPr lang="en-GB" dirty="0"/>
              <a:t>Multiple types of data – operational data, user browsing data, internal market research, third party data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Metadata Layer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System Operations Layer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Data Source Layer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Extraction Layer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Staging Area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ETL Layer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Storage Layer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Logic</a:t>
              </a:r>
            </a:p>
            <a:p>
              <a:pPr algn="ctr"/>
              <a:r>
                <a:rPr lang="en-GB" sz="2400" dirty="0"/>
                <a:t> Layer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Presentation Layer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168701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Extraction Layer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/>
          <a:lstStyle/>
          <a:p>
            <a:r>
              <a:rPr lang="en-GB" dirty="0"/>
              <a:t>Data is extracted from the data sources via a communications layer</a:t>
            </a:r>
          </a:p>
          <a:p>
            <a:r>
              <a:rPr lang="en-GB" dirty="0"/>
              <a:t>There may be some minimal data cleaning but there are no major data transformations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Metadata Layer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System Operations Layer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Source Layer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Data Extraction Layer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Staging Area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ETL Layer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Storage Layer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Logic</a:t>
              </a:r>
            </a:p>
            <a:p>
              <a:pPr algn="ctr"/>
              <a:r>
                <a:rPr lang="en-GB" sz="2400" dirty="0"/>
                <a:t> Layer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Presentation Layer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882077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Staging Area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/>
          <a:lstStyle/>
          <a:p>
            <a:r>
              <a:rPr lang="en-GB" dirty="0"/>
              <a:t>Data can be cleaned and transformed in the source systems, but it is more likely that data from multiple sources to be moved into a common storage area before further data processing and integration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Metadata Layer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System Operations Layer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Source Layer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Extraction Layer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Staging Area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ETL Layer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Storage Layer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Logic</a:t>
              </a:r>
            </a:p>
            <a:p>
              <a:pPr algn="ctr"/>
              <a:r>
                <a:rPr lang="en-GB" sz="2400" dirty="0"/>
                <a:t> Layer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Presentation Layer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16580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ETL Layer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Logic is applied to the data to transform it from a transactional nature to an analytical nature</a:t>
            </a:r>
          </a:p>
          <a:p>
            <a:r>
              <a:rPr lang="en-GB" dirty="0"/>
              <a:t>Data cleansing occurs here</a:t>
            </a:r>
          </a:p>
          <a:p>
            <a:r>
              <a:rPr lang="en-GB" dirty="0"/>
              <a:t>The ETL design phase is normally the most time-consuming phase in a DW project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Metadata Layer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System Operations Layer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Source Layer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Extraction Layer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Staging Area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ETL Layer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Storage Layer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Logic</a:t>
              </a:r>
            </a:p>
            <a:p>
              <a:pPr algn="ctr"/>
              <a:r>
                <a:rPr lang="en-GB" sz="2400" dirty="0"/>
                <a:t> Layer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Presentation Layer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544285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Storage Layer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>
            <a:normAutofit/>
          </a:bodyPr>
          <a:lstStyle/>
          <a:p>
            <a:r>
              <a:rPr lang="en-GB" dirty="0"/>
              <a:t>The transformed and cleaned data sits in this layer</a:t>
            </a:r>
          </a:p>
          <a:p>
            <a:r>
              <a:rPr lang="en-GB" dirty="0"/>
              <a:t>This may include the star schemas of the data warehouse and the data marts, any aggregate tables, and/or the operational data store (ODS) (any combination or all of these)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Metadata Layer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System Operations Layer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Source Layer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Extraction Layer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Staging Area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ETL Layer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Data Storage Layer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Logic</a:t>
              </a:r>
            </a:p>
            <a:p>
              <a:pPr algn="ctr"/>
              <a:r>
                <a:rPr lang="en-GB" sz="2400" dirty="0"/>
                <a:t> Layer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Presentation Layer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394723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Logic Layer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/>
          <a:lstStyle/>
          <a:p>
            <a:r>
              <a:rPr lang="en-GB" dirty="0"/>
              <a:t>Business rules are stored here</a:t>
            </a:r>
          </a:p>
          <a:p>
            <a:r>
              <a:rPr lang="en-GB" dirty="0"/>
              <a:t>These do not affect the underlying data transformations but can influence what a report looks like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Metadata Layer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System Operations Layer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Source Layer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Extraction Layer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Staging Area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ETL Layer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Storage Layer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Data Logic</a:t>
              </a:r>
            </a:p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 Layer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Presentation Layer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261347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Presentation Layer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/>
          <a:lstStyle/>
          <a:p>
            <a:r>
              <a:rPr lang="en-GB" dirty="0"/>
              <a:t>This is the information that reaches the users</a:t>
            </a:r>
          </a:p>
          <a:p>
            <a:r>
              <a:rPr lang="en-GB" dirty="0"/>
              <a:t>OLAP cubes and reporting tools exist in this layer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Metadata Layer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System Operations Layer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Source Layer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Extraction Layer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Staging Area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ETL Layer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Storage Layer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Logic</a:t>
              </a:r>
            </a:p>
            <a:p>
              <a:pPr algn="ctr"/>
              <a:r>
                <a:rPr lang="en-GB" sz="2400" dirty="0"/>
                <a:t> Layer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Data Presentation Layer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086162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Metadata Layer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/>
          <a:lstStyle/>
          <a:p>
            <a:r>
              <a:rPr lang="en-GB" dirty="0"/>
              <a:t>The information about the data stored in the data warehouse is stored here</a:t>
            </a:r>
          </a:p>
          <a:p>
            <a:r>
              <a:rPr lang="en-GB" dirty="0"/>
              <a:t>This includes data models, data definitions, and data recording the movement of data from layer to layer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Metadata Layer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System Operations Layer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Source Layer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Extraction Layer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Staging Area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ETL Layer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Storage Layer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Logic</a:t>
              </a:r>
            </a:p>
            <a:p>
              <a:pPr algn="ctr"/>
              <a:r>
                <a:rPr lang="en-GB" sz="2400" dirty="0"/>
                <a:t> Layer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Presentation Layer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333289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Systems Operations Layer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944216"/>
          </a:xfrm>
        </p:spPr>
        <p:txBody>
          <a:bodyPr>
            <a:normAutofit/>
          </a:bodyPr>
          <a:lstStyle/>
          <a:p>
            <a:r>
              <a:rPr lang="en-GB" dirty="0"/>
              <a:t>This layer contains information on how the system operates, e.g. ETL job status, system performance, user access history</a:t>
            </a:r>
          </a:p>
          <a:p>
            <a:r>
              <a:rPr lang="en-GB" dirty="0"/>
              <a:t>These are the ‘classic’ database management systems of the data warehouse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3085253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Metadata Layer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System Operations Layer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Source Layer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Extraction Layer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Staging Area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ETL Layer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Storage Layer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Logic</a:t>
              </a:r>
            </a:p>
            <a:p>
              <a:pPr algn="ctr"/>
              <a:r>
                <a:rPr lang="en-GB" sz="2400" dirty="0"/>
                <a:t> Layer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Presentation Layer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250028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Warehouse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1124744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Metadata Layer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System Operations Layer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Source Layer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Extraction Layer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Staging Area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ETL Layer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Storage Layer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Logic</a:t>
              </a:r>
            </a:p>
            <a:p>
              <a:pPr algn="ctr"/>
              <a:r>
                <a:rPr lang="en-GB" sz="2400" dirty="0"/>
                <a:t> Layer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Presentation Layer</a:t>
              </a:r>
            </a:p>
          </p:txBody>
        </p:sp>
      </p:grpSp>
      <p:sp>
        <p:nvSpPr>
          <p:cNvPr id="17" name="Flowchart: Magnetic Disk 16"/>
          <p:cNvSpPr/>
          <p:nvPr/>
        </p:nvSpPr>
        <p:spPr>
          <a:xfrm>
            <a:off x="351920" y="4601648"/>
            <a:ext cx="1987832" cy="642942"/>
          </a:xfrm>
          <a:prstGeom prst="flowChartMagneticDisk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ORDERS</a:t>
            </a:r>
          </a:p>
        </p:txBody>
      </p:sp>
      <p:sp>
        <p:nvSpPr>
          <p:cNvPr id="18" name="Flowchart: Magnetic Disk 17"/>
          <p:cNvSpPr/>
          <p:nvPr/>
        </p:nvSpPr>
        <p:spPr>
          <a:xfrm>
            <a:off x="351920" y="5333888"/>
            <a:ext cx="1987832" cy="642942"/>
          </a:xfrm>
          <a:prstGeom prst="flowChartMagneticDisk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INVOICES</a:t>
            </a:r>
          </a:p>
        </p:txBody>
      </p:sp>
      <p:sp>
        <p:nvSpPr>
          <p:cNvPr id="19" name="Flowchart: Magnetic Disk 18"/>
          <p:cNvSpPr/>
          <p:nvPr/>
        </p:nvSpPr>
        <p:spPr>
          <a:xfrm>
            <a:off x="351920" y="6066128"/>
            <a:ext cx="1987832" cy="642942"/>
          </a:xfrm>
          <a:prstGeom prst="flowChartMagneticDisk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SHIPPING</a:t>
            </a:r>
          </a:p>
        </p:txBody>
      </p:sp>
      <p:sp>
        <p:nvSpPr>
          <p:cNvPr id="22" name="Left-Right Arrow 21"/>
          <p:cNvSpPr/>
          <p:nvPr/>
        </p:nvSpPr>
        <p:spPr>
          <a:xfrm>
            <a:off x="2411760" y="4668526"/>
            <a:ext cx="2376263" cy="1928826"/>
          </a:xfrm>
          <a:prstGeom prst="leftRightArrow">
            <a:avLst>
              <a:gd name="adj1" fmla="val 50000"/>
              <a:gd name="adj2" fmla="val 29017"/>
            </a:avLst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Flowchart: Magnetic Disk 22"/>
          <p:cNvSpPr/>
          <p:nvPr/>
        </p:nvSpPr>
        <p:spPr>
          <a:xfrm>
            <a:off x="4816741" y="4744972"/>
            <a:ext cx="2635579" cy="1964098"/>
          </a:xfrm>
          <a:prstGeom prst="flowChartMagneticDisk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8" name="Picture 4" descr="http://www.bi-lite.com/images/CIZLOGO_100100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89869" y="5455754"/>
            <a:ext cx="934673" cy="934673"/>
          </a:xfrm>
          <a:prstGeom prst="rect">
            <a:avLst/>
          </a:prstGeom>
          <a:noFill/>
        </p:spPr>
      </p:pic>
      <p:grpSp>
        <p:nvGrpSpPr>
          <p:cNvPr id="38" name="Group 37"/>
          <p:cNvGrpSpPr/>
          <p:nvPr/>
        </p:nvGrpSpPr>
        <p:grpSpPr>
          <a:xfrm>
            <a:off x="5088273" y="5683158"/>
            <a:ext cx="1173819" cy="875736"/>
            <a:chOff x="4971817" y="5393006"/>
            <a:chExt cx="1173819" cy="875736"/>
          </a:xfrm>
        </p:grpSpPr>
        <p:sp>
          <p:nvSpPr>
            <p:cNvPr id="30" name="Rectangle 29"/>
            <p:cNvSpPr/>
            <p:nvPr/>
          </p:nvSpPr>
          <p:spPr>
            <a:xfrm>
              <a:off x="4971817" y="5393006"/>
              <a:ext cx="461721" cy="583824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5169231" y="5632939"/>
              <a:ext cx="461721" cy="583824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Rectangle 31"/>
            <p:cNvSpPr/>
            <p:nvPr/>
          </p:nvSpPr>
          <p:spPr>
            <a:xfrm>
              <a:off x="5474448" y="5476468"/>
              <a:ext cx="461721" cy="583824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5683915" y="5684918"/>
              <a:ext cx="461721" cy="583824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33" name="Picture 2" descr="C:\Users\PROJECTOR\AppData\Local\Microsoft\Windows\Temporary Internet Files\Content.IE5\3SH2TMWI\MC90044145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018981" y="4838348"/>
            <a:ext cx="873499" cy="873499"/>
          </a:xfrm>
          <a:prstGeom prst="rect">
            <a:avLst/>
          </a:prstGeom>
          <a:noFill/>
        </p:spPr>
      </p:pic>
      <p:pic>
        <p:nvPicPr>
          <p:cNvPr id="34" name="Picture 2" descr="C:\Users\PROJECTOR\AppData\Local\Microsoft\Windows\Temporary Internet Files\Content.IE5\3SH2TMWI\MC90044145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993591" y="5352830"/>
            <a:ext cx="873499" cy="873499"/>
          </a:xfrm>
          <a:prstGeom prst="rect">
            <a:avLst/>
          </a:prstGeom>
          <a:noFill/>
        </p:spPr>
      </p:pic>
      <p:pic>
        <p:nvPicPr>
          <p:cNvPr id="35" name="Picture 2" descr="C:\Users\PROJECTOR\AppData\Local\Microsoft\Windows\Temporary Internet Files\Content.IE5\3SH2TMWI\MC90044145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993592" y="5867869"/>
            <a:ext cx="873499" cy="873499"/>
          </a:xfrm>
          <a:prstGeom prst="rect">
            <a:avLst/>
          </a:prstGeom>
          <a:noFill/>
        </p:spPr>
      </p:pic>
      <p:sp>
        <p:nvSpPr>
          <p:cNvPr id="36" name="Left-Right Arrow 35"/>
          <p:cNvSpPr/>
          <p:nvPr/>
        </p:nvSpPr>
        <p:spPr>
          <a:xfrm>
            <a:off x="7452319" y="4668526"/>
            <a:ext cx="541271" cy="1928826"/>
          </a:xfrm>
          <a:prstGeom prst="leftRightArrow">
            <a:avLst>
              <a:gd name="adj1" fmla="val 50000"/>
              <a:gd name="adj2" fmla="val 29017"/>
            </a:avLst>
          </a:prstGeom>
          <a:solidFill>
            <a:srgbClr val="7030A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5516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Cube 36"/>
          <p:cNvSpPr/>
          <p:nvPr/>
        </p:nvSpPr>
        <p:spPr>
          <a:xfrm>
            <a:off x="7354819" y="5350237"/>
            <a:ext cx="665842" cy="665842"/>
          </a:xfrm>
          <a:prstGeom prst="cube">
            <a:avLst/>
          </a:prstGeom>
          <a:solidFill>
            <a:srgbClr val="7030A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Warehouse with Data Marts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88791" y="1124744"/>
            <a:ext cx="7920880" cy="3296075"/>
            <a:chOff x="488791" y="2034750"/>
            <a:chExt cx="7920880" cy="3296075"/>
          </a:xfrm>
        </p:grpSpPr>
        <p:sp>
          <p:nvSpPr>
            <p:cNvPr id="5" name="TextBox 4"/>
            <p:cNvSpPr txBox="1"/>
            <p:nvPr/>
          </p:nvSpPr>
          <p:spPr>
            <a:xfrm>
              <a:off x="488791" y="2034750"/>
              <a:ext cx="7920880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Metadata Layer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19671" y="4869160"/>
              <a:ext cx="6789999" cy="461665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System Operations Layer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89209" y="2496415"/>
              <a:ext cx="1130461" cy="28344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Source Layer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9670" y="2496415"/>
              <a:ext cx="114773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Extraction Layer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771800" y="2496415"/>
              <a:ext cx="962677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Staging Area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734478" y="2492896"/>
              <a:ext cx="1060748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ETL Layer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788024" y="2492896"/>
              <a:ext cx="1224136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Storage Layer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012159" y="2492896"/>
              <a:ext cx="1081385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Logic</a:t>
              </a:r>
            </a:p>
            <a:p>
              <a:pPr algn="ctr"/>
              <a:r>
                <a:rPr lang="en-GB" sz="2400" dirty="0"/>
                <a:t> Layer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095421" y="2496415"/>
              <a:ext cx="1312374" cy="237274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3"/>
              </a:solidFill>
            </a:ln>
          </p:spPr>
          <p:txBody>
            <a:bodyPr vert="vert270" wrap="square" rtlCol="0" anchor="ctr" anchorCtr="1">
              <a:normAutofit/>
            </a:bodyPr>
            <a:lstStyle/>
            <a:p>
              <a:pPr algn="ctr"/>
              <a:r>
                <a:rPr lang="en-GB" sz="2400" dirty="0"/>
                <a:t>Data Presentation Layer</a:t>
              </a:r>
            </a:p>
          </p:txBody>
        </p:sp>
      </p:grpSp>
      <p:sp>
        <p:nvSpPr>
          <p:cNvPr id="17" name="Flowchart: Magnetic Disk 16"/>
          <p:cNvSpPr/>
          <p:nvPr/>
        </p:nvSpPr>
        <p:spPr>
          <a:xfrm>
            <a:off x="351920" y="4601648"/>
            <a:ext cx="1987832" cy="642942"/>
          </a:xfrm>
          <a:prstGeom prst="flowChartMagneticDisk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ORDERS</a:t>
            </a:r>
          </a:p>
        </p:txBody>
      </p:sp>
      <p:sp>
        <p:nvSpPr>
          <p:cNvPr id="18" name="Flowchart: Magnetic Disk 17"/>
          <p:cNvSpPr/>
          <p:nvPr/>
        </p:nvSpPr>
        <p:spPr>
          <a:xfrm>
            <a:off x="351920" y="5333888"/>
            <a:ext cx="1987832" cy="642942"/>
          </a:xfrm>
          <a:prstGeom prst="flowChartMagneticDisk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INVOICES</a:t>
            </a:r>
          </a:p>
        </p:txBody>
      </p:sp>
      <p:sp>
        <p:nvSpPr>
          <p:cNvPr id="19" name="Flowchart: Magnetic Disk 18"/>
          <p:cNvSpPr/>
          <p:nvPr/>
        </p:nvSpPr>
        <p:spPr>
          <a:xfrm>
            <a:off x="351920" y="6066128"/>
            <a:ext cx="1987832" cy="642942"/>
          </a:xfrm>
          <a:prstGeom prst="flowChartMagneticDisk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SHIPPING</a:t>
            </a:r>
          </a:p>
        </p:txBody>
      </p:sp>
      <p:sp>
        <p:nvSpPr>
          <p:cNvPr id="22" name="Left-Right Arrow 21"/>
          <p:cNvSpPr/>
          <p:nvPr/>
        </p:nvSpPr>
        <p:spPr>
          <a:xfrm>
            <a:off x="2411760" y="4668526"/>
            <a:ext cx="2376263" cy="1928826"/>
          </a:xfrm>
          <a:prstGeom prst="leftRightArrow">
            <a:avLst>
              <a:gd name="adj1" fmla="val 50000"/>
              <a:gd name="adj2" fmla="val 29017"/>
            </a:avLst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Flowchart: Magnetic Disk 22"/>
          <p:cNvSpPr/>
          <p:nvPr/>
        </p:nvSpPr>
        <p:spPr>
          <a:xfrm>
            <a:off x="4816741" y="4744972"/>
            <a:ext cx="2276803" cy="1964098"/>
          </a:xfrm>
          <a:prstGeom prst="flowChartMagneticDisk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8" name="Picture 4" descr="http://www.bi-lite.com/images/CIZLOGO_100100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81042" y="5536106"/>
            <a:ext cx="448031" cy="448031"/>
          </a:xfrm>
          <a:prstGeom prst="rect">
            <a:avLst/>
          </a:prstGeom>
          <a:noFill/>
        </p:spPr>
      </p:pic>
      <p:grpSp>
        <p:nvGrpSpPr>
          <p:cNvPr id="38" name="Group 37"/>
          <p:cNvGrpSpPr/>
          <p:nvPr/>
        </p:nvGrpSpPr>
        <p:grpSpPr>
          <a:xfrm>
            <a:off x="5357564" y="5536106"/>
            <a:ext cx="1173819" cy="875736"/>
            <a:chOff x="4971817" y="5393006"/>
            <a:chExt cx="1173819" cy="875736"/>
          </a:xfrm>
        </p:grpSpPr>
        <p:sp>
          <p:nvSpPr>
            <p:cNvPr id="30" name="Rectangle 29"/>
            <p:cNvSpPr/>
            <p:nvPr/>
          </p:nvSpPr>
          <p:spPr>
            <a:xfrm>
              <a:off x="4971817" y="5393006"/>
              <a:ext cx="461721" cy="583824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5169231" y="5632939"/>
              <a:ext cx="461721" cy="583824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Rectangle 31"/>
            <p:cNvSpPr/>
            <p:nvPr/>
          </p:nvSpPr>
          <p:spPr>
            <a:xfrm>
              <a:off x="5474448" y="5476468"/>
              <a:ext cx="461721" cy="583824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5683915" y="5684918"/>
              <a:ext cx="461721" cy="583824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33" name="Picture 2" descr="C:\Users\PROJECTOR\AppData\Local\Microsoft\Windows\Temporary Internet Files\Content.IE5\3SH2TMWI\MC90044145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018981" y="4838348"/>
            <a:ext cx="873499" cy="873499"/>
          </a:xfrm>
          <a:prstGeom prst="rect">
            <a:avLst/>
          </a:prstGeom>
          <a:noFill/>
        </p:spPr>
      </p:pic>
      <p:pic>
        <p:nvPicPr>
          <p:cNvPr id="34" name="Picture 2" descr="C:\Users\PROJECTOR\AppData\Local\Microsoft\Windows\Temporary Internet Files\Content.IE5\3SH2TMWI\MC90044145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993591" y="5352830"/>
            <a:ext cx="873499" cy="873499"/>
          </a:xfrm>
          <a:prstGeom prst="rect">
            <a:avLst/>
          </a:prstGeom>
          <a:noFill/>
        </p:spPr>
      </p:pic>
      <p:pic>
        <p:nvPicPr>
          <p:cNvPr id="35" name="Picture 2" descr="C:\Users\PROJECTOR\AppData\Local\Microsoft\Windows\Temporary Internet Files\Content.IE5\3SH2TMWI\MC90044145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993592" y="5867869"/>
            <a:ext cx="873499" cy="873499"/>
          </a:xfrm>
          <a:prstGeom prst="rect">
            <a:avLst/>
          </a:prstGeom>
          <a:noFill/>
        </p:spPr>
      </p:pic>
      <p:sp>
        <p:nvSpPr>
          <p:cNvPr id="36" name="Left-Right Arrow 35"/>
          <p:cNvSpPr/>
          <p:nvPr/>
        </p:nvSpPr>
        <p:spPr>
          <a:xfrm>
            <a:off x="7097956" y="4668526"/>
            <a:ext cx="240508" cy="1928826"/>
          </a:xfrm>
          <a:prstGeom prst="leftRightArrow">
            <a:avLst>
              <a:gd name="adj1" fmla="val 50000"/>
              <a:gd name="adj2" fmla="val 29017"/>
            </a:avLst>
          </a:prstGeom>
          <a:solidFill>
            <a:srgbClr val="7030A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1166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Metadata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Metadata is data about data</a:t>
            </a:r>
          </a:p>
          <a:p>
            <a:r>
              <a:rPr lang="en-GB" dirty="0"/>
              <a:t>It describes data but is not generally considered business data</a:t>
            </a:r>
          </a:p>
          <a:p>
            <a:r>
              <a:rPr lang="en-GB" dirty="0"/>
              <a:t>CUSTOMER metadata</a:t>
            </a:r>
          </a:p>
          <a:p>
            <a:pPr lvl="1"/>
            <a:r>
              <a:rPr lang="en-GB" dirty="0"/>
              <a:t>Descriptions of the attributes of a CUSTOMER entity</a:t>
            </a:r>
          </a:p>
          <a:p>
            <a:pPr lvl="1"/>
            <a:r>
              <a:rPr lang="en-GB" dirty="0"/>
              <a:t>Datatype and size of each attribute</a:t>
            </a:r>
          </a:p>
          <a:p>
            <a:pPr lvl="1"/>
            <a:r>
              <a:rPr lang="en-GB" dirty="0"/>
              <a:t>Which programs produce/consume the data</a:t>
            </a:r>
          </a:p>
          <a:p>
            <a:pPr lvl="1"/>
            <a:r>
              <a:rPr lang="en-GB" dirty="0"/>
              <a:t>What business rules are enforced on the data</a:t>
            </a:r>
          </a:p>
          <a:p>
            <a:pPr lvl="1"/>
            <a:r>
              <a:rPr lang="en-GB" dirty="0"/>
              <a:t>Which source system the data came from</a:t>
            </a:r>
          </a:p>
          <a:p>
            <a:pPr lvl="1"/>
            <a:r>
              <a:rPr lang="en-GB" dirty="0"/>
              <a:t>What transformations were performed on the data</a:t>
            </a:r>
          </a:p>
          <a:p>
            <a:pPr lvl="1"/>
            <a:r>
              <a:rPr lang="en-GB" dirty="0"/>
              <a:t>When was it loaded into the DW</a:t>
            </a:r>
          </a:p>
          <a:p>
            <a:pPr lvl="1"/>
            <a:r>
              <a:rPr lang="en-GB" dirty="0"/>
              <a:t>Who has viewed/edited the data and when</a:t>
            </a:r>
          </a:p>
          <a:p>
            <a:r>
              <a:rPr lang="en-GB" dirty="0"/>
              <a:t>It is possible to know the complete metadata for CUSTOMER without knowing who a single customer 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1168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Metadata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DW metadata can be divided into 3 broad categories</a:t>
            </a:r>
          </a:p>
          <a:p>
            <a:endParaRPr lang="en-GB" dirty="0"/>
          </a:p>
          <a:p>
            <a:r>
              <a:rPr lang="en-GB" dirty="0"/>
              <a:t>Technical metadata</a:t>
            </a:r>
          </a:p>
          <a:p>
            <a:pPr lvl="1"/>
            <a:r>
              <a:rPr lang="en-GB" dirty="0"/>
              <a:t>Technical information about the data</a:t>
            </a:r>
          </a:p>
          <a:p>
            <a:pPr lvl="1"/>
            <a:r>
              <a:rPr lang="en-GB" dirty="0"/>
              <a:t>E.g. Source table name, source table column name, data type</a:t>
            </a:r>
          </a:p>
          <a:p>
            <a:endParaRPr lang="en-GB" dirty="0"/>
          </a:p>
          <a:p>
            <a:r>
              <a:rPr lang="en-GB" dirty="0"/>
              <a:t>Business metadata</a:t>
            </a:r>
          </a:p>
          <a:p>
            <a:pPr lvl="1"/>
            <a:r>
              <a:rPr lang="en-GB" dirty="0"/>
              <a:t>Provides the business context for data</a:t>
            </a:r>
          </a:p>
          <a:p>
            <a:pPr lvl="1"/>
            <a:r>
              <a:rPr lang="en-GB" dirty="0"/>
              <a:t>E.g. Business terms, definitions, owners/stewards and related reference data</a:t>
            </a:r>
          </a:p>
          <a:p>
            <a:endParaRPr lang="en-GB" dirty="0"/>
          </a:p>
          <a:p>
            <a:r>
              <a:rPr lang="en-GB" dirty="0"/>
              <a:t>Operational metadata</a:t>
            </a:r>
          </a:p>
          <a:p>
            <a:pPr lvl="1"/>
            <a:r>
              <a:rPr lang="en-GB" dirty="0"/>
              <a:t>Information about the use of the data</a:t>
            </a:r>
          </a:p>
          <a:p>
            <a:pPr lvl="1"/>
            <a:r>
              <a:rPr lang="en-GB" dirty="0"/>
              <a:t>E.g. Date last updated, number of times accessed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1088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Metadata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081" y="1916831"/>
            <a:ext cx="3943748" cy="3785999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3779912" y="980728"/>
            <a:ext cx="4906888" cy="5794659"/>
          </a:xfrm>
        </p:spPr>
        <p:txBody>
          <a:bodyPr/>
          <a:lstStyle/>
          <a:p>
            <a:r>
              <a:rPr lang="en-GB" dirty="0"/>
              <a:t>A metadata may record information about a single table or about many tables</a:t>
            </a:r>
          </a:p>
          <a:p>
            <a:r>
              <a:rPr lang="en-GB" dirty="0"/>
              <a:t>It needs to store AT LEAST the following information:</a:t>
            </a:r>
          </a:p>
          <a:p>
            <a:pPr lvl="1"/>
            <a:r>
              <a:rPr lang="en-GB" dirty="0"/>
              <a:t>The table accessed</a:t>
            </a:r>
          </a:p>
          <a:p>
            <a:pPr lvl="1"/>
            <a:r>
              <a:rPr lang="en-GB" dirty="0"/>
              <a:t>The row and attribute modified</a:t>
            </a:r>
          </a:p>
          <a:p>
            <a:pPr lvl="1"/>
            <a:r>
              <a:rPr lang="en-GB" dirty="0"/>
              <a:t>The old and new values of the attribute</a:t>
            </a:r>
          </a:p>
          <a:p>
            <a:pPr lvl="1"/>
            <a:r>
              <a:rPr lang="en-GB" dirty="0"/>
              <a:t>The time at which the modification took place</a:t>
            </a:r>
          </a:p>
          <a:p>
            <a:pPr lvl="1"/>
            <a:r>
              <a:rPr lang="en-GB" dirty="0"/>
              <a:t>The source of the new data</a:t>
            </a:r>
          </a:p>
          <a:p>
            <a:pPr lvl="1"/>
            <a:r>
              <a:rPr lang="en-GB" dirty="0"/>
              <a:t>The user or system responsible for the modification</a:t>
            </a:r>
          </a:p>
          <a:p>
            <a:pPr lvl="1"/>
            <a:r>
              <a:rPr lang="en-GB" dirty="0"/>
              <a:t>A comment providing a brief description of the reason for the change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7152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Metadata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Historically, metadata was managed through the use of a Data Dictionary</a:t>
            </a:r>
          </a:p>
          <a:p>
            <a:pPr lvl="1"/>
            <a:r>
              <a:rPr lang="en-GB" dirty="0"/>
              <a:t>Contained all of the attribute definitions</a:t>
            </a:r>
          </a:p>
          <a:p>
            <a:pPr lvl="1"/>
            <a:r>
              <a:rPr lang="en-GB" dirty="0"/>
              <a:t>Managed by a data administration team</a:t>
            </a:r>
          </a:p>
          <a:p>
            <a:r>
              <a:rPr lang="en-GB" dirty="0"/>
              <a:t>Without tools to manage this effectively, the Data Dictionary rapidly became out of date and was unused</a:t>
            </a:r>
          </a:p>
          <a:p>
            <a:endParaRPr lang="en-GB" dirty="0"/>
          </a:p>
          <a:p>
            <a:r>
              <a:rPr lang="en-GB" dirty="0"/>
              <a:t>This is not acceptable for a DW</a:t>
            </a:r>
          </a:p>
          <a:p>
            <a:pPr lvl="1"/>
            <a:r>
              <a:rPr lang="en-GB" dirty="0"/>
              <a:t>Legal compliance and auditing require greater detail</a:t>
            </a:r>
          </a:p>
          <a:p>
            <a:pPr lvl="1"/>
            <a:r>
              <a:rPr lang="en-GB" dirty="0"/>
              <a:t>Each upload of data to the DW generates a new batch of metadata that must be stored in parallel with the business data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7211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Metadata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Effective metadata management (aka </a:t>
            </a:r>
            <a:r>
              <a:rPr lang="en-GB" i="1" dirty="0"/>
              <a:t>governance</a:t>
            </a:r>
            <a:r>
              <a:rPr lang="en-GB" dirty="0"/>
              <a:t>) provides</a:t>
            </a:r>
          </a:p>
          <a:p>
            <a:pPr lvl="1"/>
            <a:r>
              <a:rPr lang="en-GB" dirty="0"/>
              <a:t>Visibility of how data flows through the system</a:t>
            </a:r>
          </a:p>
          <a:p>
            <a:pPr lvl="1"/>
            <a:r>
              <a:rPr lang="en-GB" dirty="0"/>
              <a:t>Impact analysis</a:t>
            </a:r>
          </a:p>
          <a:p>
            <a:pPr lvl="2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Allows the IT team to see the impact of changes to the system before implementation</a:t>
            </a:r>
          </a:p>
          <a:p>
            <a:pPr lvl="1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Root cause analysis</a:t>
            </a:r>
          </a:p>
          <a:p>
            <a:pPr lvl="2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Business users can drill into a report to understand the data source and how the data has been transformed</a:t>
            </a:r>
          </a:p>
          <a:p>
            <a:pPr lvl="1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 common business vocabulary</a:t>
            </a:r>
          </a:p>
          <a:p>
            <a:pPr lvl="2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Standard terminology to be used between all departments</a:t>
            </a:r>
          </a:p>
          <a:p>
            <a:pPr lvl="1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Ownership and accountability</a:t>
            </a:r>
          </a:p>
          <a:p>
            <a:pPr lvl="2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Who owns the data, and who is responsible for changing it</a:t>
            </a:r>
          </a:p>
          <a:p>
            <a:pPr lvl="1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Audit trail</a:t>
            </a:r>
          </a:p>
          <a:p>
            <a:pPr lvl="2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Essential for legal /regulatory compliance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3379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Metadata management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DW metadata can be managed using simply the operational tools available in the DBMS</a:t>
            </a:r>
          </a:p>
          <a:p>
            <a:r>
              <a:rPr lang="en-GB" dirty="0"/>
              <a:t>As a result, some organisations choose to write their own metadata tools in conjunction with their ETL tools</a:t>
            </a:r>
          </a:p>
          <a:p>
            <a:endParaRPr lang="en-GB" dirty="0"/>
          </a:p>
          <a:p>
            <a:r>
              <a:rPr lang="en-GB" dirty="0"/>
              <a:t>For large systems metadata management tools are available</a:t>
            </a:r>
          </a:p>
          <a:p>
            <a:pPr lvl="1"/>
            <a:r>
              <a:rPr lang="en-GB" dirty="0"/>
              <a:t>Microsoft </a:t>
            </a:r>
            <a:r>
              <a:rPr lang="en-GB" dirty="0" err="1"/>
              <a:t>InfoLibrarian</a:t>
            </a:r>
            <a:r>
              <a:rPr lang="en-GB" dirty="0"/>
              <a:t> (Azure)</a:t>
            </a:r>
          </a:p>
          <a:p>
            <a:pPr lvl="1"/>
            <a:r>
              <a:rPr lang="en-GB" dirty="0"/>
              <a:t>Oracle Enterprise Metadata Management (12c Fusion)</a:t>
            </a:r>
          </a:p>
          <a:p>
            <a:pPr lvl="1"/>
            <a:r>
              <a:rPr lang="en-GB" dirty="0"/>
              <a:t>IBM Metadata Workbench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9912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Master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Master data is not metadata</a:t>
            </a:r>
          </a:p>
          <a:p>
            <a:endParaRPr lang="en-GB" dirty="0"/>
          </a:p>
          <a:p>
            <a:r>
              <a:rPr lang="en-GB" dirty="0"/>
              <a:t>Master data is data that has a concrete business use, such as a list of customers</a:t>
            </a:r>
          </a:p>
          <a:p>
            <a:pPr lvl="1"/>
            <a:r>
              <a:rPr lang="en-GB" dirty="0"/>
              <a:t>Master data will have metadata associated with it</a:t>
            </a:r>
          </a:p>
          <a:p>
            <a:r>
              <a:rPr lang="en-GB" dirty="0"/>
              <a:t>Master data includes</a:t>
            </a:r>
          </a:p>
          <a:p>
            <a:pPr lvl="1"/>
            <a:r>
              <a:rPr lang="en-GB" dirty="0"/>
              <a:t>Reference data – business objects for transactions, dimension tables for analysis</a:t>
            </a:r>
          </a:p>
          <a:p>
            <a:pPr lvl="1"/>
            <a:r>
              <a:rPr lang="en-GB" dirty="0"/>
              <a:t>Analytical data – supports decision making</a:t>
            </a:r>
          </a:p>
          <a:p>
            <a:r>
              <a:rPr lang="en-GB" dirty="0"/>
              <a:t>Within a DW environment the dimension tables are generally considered as master data</a:t>
            </a:r>
          </a:p>
          <a:p>
            <a:pPr lvl="1"/>
            <a:r>
              <a:rPr lang="en-GB" dirty="0"/>
              <a:t>These are dynamic, e.g. new customers are continually added to the CUSTOMER table, new products are added to the PRODUCTS table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224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Master Data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Master Data Management (MDM) tool is generally used to support master data</a:t>
            </a:r>
          </a:p>
          <a:p>
            <a:pPr lvl="1"/>
            <a:r>
              <a:rPr lang="en-GB" dirty="0"/>
              <a:t>Removing duplicates</a:t>
            </a:r>
          </a:p>
          <a:p>
            <a:pPr lvl="1"/>
            <a:r>
              <a:rPr lang="en-GB" dirty="0"/>
              <a:t>Standardising data</a:t>
            </a:r>
          </a:p>
          <a:p>
            <a:pPr lvl="1"/>
            <a:r>
              <a:rPr lang="en-GB" dirty="0"/>
              <a:t>Ensuring that business rules are applied to prevent incorrect data from entering the system</a:t>
            </a:r>
          </a:p>
          <a:p>
            <a:r>
              <a:rPr lang="en-GB" dirty="0"/>
              <a:t>MDM is part of an organisation’s data governance programme</a:t>
            </a:r>
          </a:p>
          <a:p>
            <a:r>
              <a:rPr lang="en-GB" dirty="0"/>
              <a:t>Master data is updated as part of the ETL process</a:t>
            </a:r>
          </a:p>
          <a:p>
            <a:r>
              <a:rPr lang="en-GB" dirty="0"/>
              <a:t>Common tools</a:t>
            </a:r>
          </a:p>
          <a:p>
            <a:pPr lvl="1"/>
            <a:r>
              <a:rPr lang="en-GB" dirty="0"/>
              <a:t>IBM </a:t>
            </a:r>
            <a:r>
              <a:rPr lang="en-GB" dirty="0" err="1"/>
              <a:t>InfoSphere</a:t>
            </a:r>
            <a:endParaRPr lang="en-GB" dirty="0"/>
          </a:p>
          <a:p>
            <a:pPr lvl="1"/>
            <a:r>
              <a:rPr lang="en-GB" dirty="0"/>
              <a:t>Oracle Master Data Management</a:t>
            </a:r>
          </a:p>
          <a:p>
            <a:pPr lvl="1"/>
            <a:r>
              <a:rPr lang="en-GB" dirty="0"/>
              <a:t>SAS Master Data Management</a:t>
            </a:r>
          </a:p>
          <a:p>
            <a:pPr lvl="1"/>
            <a:r>
              <a:rPr lang="en-GB" dirty="0"/>
              <a:t>SAP </a:t>
            </a:r>
            <a:r>
              <a:rPr lang="en-GB" dirty="0" err="1"/>
              <a:t>NetWeaver</a:t>
            </a:r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365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Aggregate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final ‘extra’ table type in a DW is the </a:t>
            </a:r>
            <a:r>
              <a:rPr lang="en-GB" i="1" dirty="0"/>
              <a:t>aggregate table</a:t>
            </a:r>
            <a:endParaRPr lang="en-GB" dirty="0"/>
          </a:p>
          <a:p>
            <a:r>
              <a:rPr lang="en-GB" dirty="0"/>
              <a:t>Reporting directly from the DW can be problematic as it slows down the system’s operation</a:t>
            </a:r>
          </a:p>
          <a:p>
            <a:pPr lvl="1"/>
            <a:r>
              <a:rPr lang="en-GB" dirty="0"/>
              <a:t>If the DW is running as a near-real-time system then the SQL query required to generate a ‘sales yesterday’ report can have a significant impact on the DW’s performance</a:t>
            </a:r>
          </a:p>
          <a:p>
            <a:r>
              <a:rPr lang="en-GB" dirty="0"/>
              <a:t>These are only required for large DWs where the organisation does not want to use data marts</a:t>
            </a:r>
          </a:p>
          <a:p>
            <a:r>
              <a:rPr lang="en-GB" dirty="0"/>
              <a:t>These tables summarise the day’s transactions and record comparisons between the current day and previous historical periods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8826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Aggregate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Each fact will have at least one aggregate data table</a:t>
            </a:r>
          </a:p>
          <a:p>
            <a:pPr lvl="1"/>
            <a:r>
              <a:rPr lang="en-GB" dirty="0"/>
              <a:t>It may have several, each aggregating the day’s data with respect to a different subset of dimensions</a:t>
            </a:r>
          </a:p>
          <a:p>
            <a:r>
              <a:rPr lang="en-GB" dirty="0"/>
              <a:t>The data recorded in an aggregate table depends on what types of reports will be needed</a:t>
            </a:r>
          </a:p>
          <a:p>
            <a:pPr lvl="1"/>
            <a:r>
              <a:rPr lang="en-GB" dirty="0"/>
              <a:t>Often these will add today’s sales to sales for various different accounting periods</a:t>
            </a:r>
          </a:p>
          <a:p>
            <a:r>
              <a:rPr lang="en-GB" dirty="0"/>
              <a:t>Any measure may be aggregated, not simply the total sales</a:t>
            </a:r>
          </a:p>
          <a:p>
            <a:pPr lvl="1"/>
            <a:r>
              <a:rPr lang="en-GB" dirty="0"/>
              <a:t>Sales, number of orders, number of units sold, amount of tax paid, number of discounts</a:t>
            </a:r>
          </a:p>
          <a:p>
            <a:r>
              <a:rPr lang="en-GB" dirty="0"/>
              <a:t>The development of aggregate tables requires the developer to work closely with business analysts to identify what needs aggregating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9234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Aggregate Data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0" y="964142"/>
            <a:ext cx="3808175" cy="5788426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3816635" y="980728"/>
            <a:ext cx="4870165" cy="5794659"/>
          </a:xfrm>
        </p:spPr>
        <p:txBody>
          <a:bodyPr/>
          <a:lstStyle/>
          <a:p>
            <a:r>
              <a:rPr lang="en-GB" dirty="0"/>
              <a:t>The aggregate table will contain AT LEAST</a:t>
            </a:r>
          </a:p>
          <a:p>
            <a:pPr lvl="1"/>
            <a:r>
              <a:rPr lang="en-GB" dirty="0"/>
              <a:t>The date for the data</a:t>
            </a:r>
          </a:p>
          <a:p>
            <a:pPr lvl="1"/>
            <a:r>
              <a:rPr lang="en-GB" dirty="0"/>
              <a:t>One or more attributes to provide more detail, e.g. </a:t>
            </a:r>
            <a:r>
              <a:rPr lang="en-GB" dirty="0" err="1"/>
              <a:t>ProductID</a:t>
            </a:r>
            <a:r>
              <a:rPr lang="en-GB" dirty="0"/>
              <a:t>, </a:t>
            </a:r>
            <a:r>
              <a:rPr lang="en-GB" dirty="0" err="1"/>
              <a:t>LocationID</a:t>
            </a:r>
            <a:endParaRPr lang="en-GB" dirty="0"/>
          </a:p>
          <a:p>
            <a:pPr lvl="1"/>
            <a:r>
              <a:rPr lang="en-GB" dirty="0"/>
              <a:t>The total amount of orders/sales etc. made that day for each combination of attributes included</a:t>
            </a:r>
          </a:p>
          <a:p>
            <a:pPr lvl="1"/>
            <a:r>
              <a:rPr lang="en-GB" dirty="0"/>
              <a:t>A r0lling total of the amount from the beginning of the appropriate accounting period</a:t>
            </a:r>
          </a:p>
          <a:p>
            <a:r>
              <a:rPr lang="en-GB" dirty="0"/>
              <a:t>It may also contain</a:t>
            </a:r>
          </a:p>
          <a:p>
            <a:pPr lvl="1"/>
            <a:r>
              <a:rPr lang="en-GB" dirty="0"/>
              <a:t>Comparison values for previous periods</a:t>
            </a:r>
          </a:p>
          <a:p>
            <a:pPr lvl="1"/>
            <a:r>
              <a:rPr lang="en-GB" dirty="0"/>
              <a:t>Target values for the current periods</a:t>
            </a:r>
          </a:p>
          <a:p>
            <a:pPr lvl="1"/>
            <a:r>
              <a:rPr lang="en-GB" dirty="0"/>
              <a:t>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40897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Aggregate Data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extra tools are usually needed to manage aggregate data</a:t>
            </a:r>
          </a:p>
          <a:p>
            <a:pPr lvl="1"/>
            <a:r>
              <a:rPr lang="en-GB" i="1" dirty="0"/>
              <a:t>Aggregate Navigators</a:t>
            </a:r>
            <a:r>
              <a:rPr lang="en-GB" dirty="0"/>
              <a:t> are included within OLAP engines and some BI server tools</a:t>
            </a:r>
            <a:endParaRPr lang="en-GB" i="1" dirty="0"/>
          </a:p>
          <a:p>
            <a:r>
              <a:rPr lang="en-GB" dirty="0"/>
              <a:t>Aggregate tables, like fact tables, are considered to be ‘standard’ business tables rather than metadata or master data</a:t>
            </a:r>
          </a:p>
          <a:p>
            <a:pPr lvl="1"/>
            <a:r>
              <a:rPr lang="en-GB" dirty="0"/>
              <a:t>An aggregate table will often have a metadata table to go with it</a:t>
            </a:r>
          </a:p>
          <a:p>
            <a:r>
              <a:rPr lang="en-GB" dirty="0"/>
              <a:t>Aggregate tables can become very large, with up to 1 row for each row of each dimension included within the aggregate</a:t>
            </a:r>
          </a:p>
          <a:p>
            <a:pPr lvl="1"/>
            <a:r>
              <a:rPr lang="en-GB" dirty="0"/>
              <a:t>E.g. </a:t>
            </a:r>
            <a:r>
              <a:rPr lang="en-GB" dirty="0" err="1"/>
              <a:t>SumOfSales</a:t>
            </a:r>
            <a:r>
              <a:rPr lang="en-GB" dirty="0"/>
              <a:t> over Product and Location</a:t>
            </a:r>
          </a:p>
          <a:p>
            <a:pPr lvl="1"/>
            <a:r>
              <a:rPr lang="en-GB" dirty="0"/>
              <a:t>1 row per product in EACH location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8774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/>
              <a:t>Metadata</a:t>
            </a:r>
          </a:p>
          <a:p>
            <a:pPr lvl="1"/>
            <a:r>
              <a:rPr lang="en-GB" dirty="0"/>
              <a:t>Data about data</a:t>
            </a:r>
          </a:p>
          <a:p>
            <a:pPr lvl="1"/>
            <a:r>
              <a:rPr lang="en-GB" dirty="0"/>
              <a:t>Applied to all levels of a DW</a:t>
            </a:r>
          </a:p>
          <a:p>
            <a:pPr lvl="1"/>
            <a:r>
              <a:rPr lang="en-GB" dirty="0"/>
              <a:t>Used to record operations upon the data</a:t>
            </a:r>
          </a:p>
          <a:p>
            <a:r>
              <a:rPr lang="en-GB" dirty="0"/>
              <a:t>Master Data</a:t>
            </a:r>
          </a:p>
          <a:p>
            <a:pPr lvl="1"/>
            <a:r>
              <a:rPr lang="en-GB" dirty="0"/>
              <a:t>The ‘reference material’ for the information system, </a:t>
            </a:r>
            <a:r>
              <a:rPr lang="en-GB" dirty="0" err="1"/>
              <a:t>e.g</a:t>
            </a:r>
            <a:r>
              <a:rPr lang="en-GB" dirty="0"/>
              <a:t> lists of customers and products</a:t>
            </a:r>
          </a:p>
          <a:p>
            <a:pPr lvl="1"/>
            <a:r>
              <a:rPr lang="en-GB" dirty="0"/>
              <a:t>Used for ensuring that every part of the system uses the same basic data</a:t>
            </a:r>
          </a:p>
          <a:p>
            <a:r>
              <a:rPr lang="en-GB" dirty="0"/>
              <a:t>Aggregate Data</a:t>
            </a:r>
          </a:p>
          <a:p>
            <a:pPr lvl="1"/>
            <a:r>
              <a:rPr lang="en-GB" dirty="0"/>
              <a:t>Summaries of a single day’s data</a:t>
            </a:r>
          </a:p>
          <a:p>
            <a:pPr lvl="1"/>
            <a:r>
              <a:rPr lang="en-GB" dirty="0"/>
              <a:t>Used for reporting the day’s business transactions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9246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7121" y="2852936"/>
            <a:ext cx="8229600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Questions &amp; Answers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27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0</TotalTime>
  <Words>1965</Words>
  <Application>Microsoft Office PowerPoint</Application>
  <PresentationFormat>On-screen Show (4:3)</PresentationFormat>
  <Paragraphs>347</Paragraphs>
  <Slides>27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Calibri</vt:lpstr>
      <vt:lpstr>Cambria</vt:lpstr>
      <vt:lpstr>Georgia</vt:lpstr>
      <vt:lpstr>Wingdings 2</vt:lpstr>
      <vt:lpstr>Nik2013</vt:lpstr>
      <vt:lpstr>Data Warehousing &amp; Data Mining</vt:lpstr>
      <vt:lpstr>Layers of a Data Warehouse</vt:lpstr>
      <vt:lpstr>Data Source Layer</vt:lpstr>
      <vt:lpstr>Data Extraction Layer</vt:lpstr>
      <vt:lpstr>Staging Area</vt:lpstr>
      <vt:lpstr>ETL Layer</vt:lpstr>
      <vt:lpstr>Data Storage Layer</vt:lpstr>
      <vt:lpstr>Data Logic Layer</vt:lpstr>
      <vt:lpstr>Data Presentation Layer</vt:lpstr>
      <vt:lpstr>Metadata Layer</vt:lpstr>
      <vt:lpstr>Systems Operations Layer</vt:lpstr>
      <vt:lpstr>Data Warehouse</vt:lpstr>
      <vt:lpstr>Data Warehouse with Data Marts</vt:lpstr>
      <vt:lpstr>Metadata</vt:lpstr>
      <vt:lpstr>Metadata</vt:lpstr>
      <vt:lpstr>Metadata</vt:lpstr>
      <vt:lpstr>Metadata management</vt:lpstr>
      <vt:lpstr>Metadata management</vt:lpstr>
      <vt:lpstr>Metadata management tools</vt:lpstr>
      <vt:lpstr>Master Data</vt:lpstr>
      <vt:lpstr>Master Data Management</vt:lpstr>
      <vt:lpstr>Aggregate Data</vt:lpstr>
      <vt:lpstr>Aggregate Data</vt:lpstr>
      <vt:lpstr>Aggregate Data</vt:lpstr>
      <vt:lpstr>Managing Aggregate Data</vt:lpstr>
      <vt:lpstr>Summary</vt:lpstr>
      <vt:lpstr>Questions &amp; Answers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Dr. Nik Whitehead</dc:creator>
  <cp:lastModifiedBy>Mobolanle Bello</cp:lastModifiedBy>
  <cp:revision>277</cp:revision>
  <dcterms:created xsi:type="dcterms:W3CDTF">2011-09-13T10:27:46Z</dcterms:created>
  <dcterms:modified xsi:type="dcterms:W3CDTF">2026-05-09T18:41:29Z</dcterms:modified>
</cp:coreProperties>
</file>