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277" r:id="rId2"/>
    <p:sldId id="455" r:id="rId3"/>
    <p:sldId id="456" r:id="rId4"/>
    <p:sldId id="464" r:id="rId5"/>
    <p:sldId id="465" r:id="rId6"/>
    <p:sldId id="442" r:id="rId7"/>
    <p:sldId id="461" r:id="rId8"/>
    <p:sldId id="458" r:id="rId9"/>
    <p:sldId id="457" r:id="rId10"/>
    <p:sldId id="460" r:id="rId11"/>
    <p:sldId id="452" r:id="rId12"/>
    <p:sldId id="459" r:id="rId13"/>
    <p:sldId id="462" r:id="rId14"/>
    <p:sldId id="454" r:id="rId15"/>
    <p:sldId id="450" r:id="rId16"/>
    <p:sldId id="463" r:id="rId17"/>
    <p:sldId id="466" r:id="rId1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3447" autoAdjust="0"/>
  </p:normalViewPr>
  <p:slideViewPr>
    <p:cSldViewPr>
      <p:cViewPr>
        <p:scale>
          <a:sx n="60" d="100"/>
          <a:sy n="60" d="100"/>
        </p:scale>
        <p:origin x="1388"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CVDs remain a major public health issue globally and in the UK. Stroke is particularly significant as it not only causes death but long-term disability. This presentation aims to link theory with practice through a patient-centred care plan.</a:t>
            </a:r>
          </a:p>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30865354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dirty="0">
                <a:solidFill>
                  <a:schemeClr val="tx1"/>
                </a:solidFill>
                <a:effectLst/>
                <a:latin typeface="Arial" panose="020B0604020202020204" pitchFamily="34" charset="0"/>
                <a:ea typeface="+mn-ea"/>
                <a:cs typeface="+mn-cs"/>
              </a:rPr>
              <a:t>This patient presents multiple risk factors that contribute to cardiovascular disease. Obesity, hypertension, and smoking significantly increase the likelihood of atherosclerosis and stroke.</a:t>
            </a:r>
          </a:p>
          <a:p>
            <a:r>
              <a:rPr kumimoji="1" lang="en-GB" sz="1200" kern="1200" dirty="0">
                <a:solidFill>
                  <a:schemeClr val="tx1"/>
                </a:solidFill>
                <a:effectLst/>
                <a:latin typeface="Arial" panose="020B0604020202020204" pitchFamily="34" charset="0"/>
                <a:ea typeface="+mn-ea"/>
                <a:cs typeface="+mn-cs"/>
              </a:rPr>
              <a:t> </a:t>
            </a:r>
          </a:p>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19010137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dirty="0">
                <a:solidFill>
                  <a:schemeClr val="tx1"/>
                </a:solidFill>
                <a:effectLst/>
                <a:latin typeface="Arial" panose="020B0604020202020204" pitchFamily="34" charset="0"/>
                <a:ea typeface="+mn-ea"/>
                <a:cs typeface="+mn-cs"/>
              </a:rPr>
              <a:t>The cardiovascular system is responsible for delivering oxygen and nutrients. The brain is particularly sensitive to interruptions in blood flow, making it highly vulnerable during a stroke.</a:t>
            </a:r>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42143752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dirty="0">
                <a:solidFill>
                  <a:schemeClr val="tx1"/>
                </a:solidFill>
                <a:effectLst/>
                <a:latin typeface="Arial" panose="020B0604020202020204" pitchFamily="34" charset="0"/>
                <a:ea typeface="+mn-ea"/>
                <a:cs typeface="+mn-cs"/>
              </a:rPr>
              <a:t>The brain is supplied with oxygenated blood through major arteries, including the carotid and vertebral arteries, which branch into smaller cerebral arteries. </a:t>
            </a:r>
          </a:p>
          <a:p>
            <a:r>
              <a:rPr kumimoji="1" lang="en-GB" sz="1200" kern="1200" dirty="0">
                <a:solidFill>
                  <a:schemeClr val="tx1"/>
                </a:solidFill>
                <a:effectLst/>
                <a:latin typeface="Arial" panose="020B0604020202020204" pitchFamily="34" charset="0"/>
                <a:ea typeface="+mn-ea"/>
                <a:cs typeface="+mn-cs"/>
              </a:rPr>
              <a:t>In an ischaemic stroke, a blockage</a:t>
            </a:r>
            <a:r>
              <a:rPr kumimoji="1" lang="en-GB" sz="1200" kern="1200" baseline="0" dirty="0">
                <a:solidFill>
                  <a:schemeClr val="tx1"/>
                </a:solidFill>
                <a:effectLst/>
                <a:latin typeface="Arial" panose="020B0604020202020204" pitchFamily="34" charset="0"/>
                <a:ea typeface="+mn-ea"/>
                <a:cs typeface="+mn-cs"/>
              </a:rPr>
              <a:t> </a:t>
            </a:r>
            <a:r>
              <a:rPr kumimoji="1" lang="en-GB" sz="1200" kern="1200" dirty="0">
                <a:solidFill>
                  <a:schemeClr val="tx1"/>
                </a:solidFill>
                <a:effectLst/>
                <a:latin typeface="Arial" panose="020B0604020202020204" pitchFamily="34" charset="0"/>
                <a:ea typeface="+mn-ea"/>
                <a:cs typeface="+mn-cs"/>
              </a:rPr>
              <a:t>either from a thrombus forming in the artery or an embolus travelling from elsewhere</a:t>
            </a:r>
            <a:r>
              <a:rPr kumimoji="1" lang="en-GB" sz="1200" kern="1200" baseline="0" dirty="0">
                <a:solidFill>
                  <a:schemeClr val="tx1"/>
                </a:solidFill>
                <a:effectLst/>
                <a:latin typeface="Arial" panose="020B0604020202020204" pitchFamily="34" charset="0"/>
                <a:ea typeface="+mn-ea"/>
                <a:cs typeface="+mn-cs"/>
              </a:rPr>
              <a:t> </a:t>
            </a:r>
            <a:r>
              <a:rPr kumimoji="1" lang="en-GB" sz="1200" kern="1200" dirty="0">
                <a:solidFill>
                  <a:schemeClr val="tx1"/>
                </a:solidFill>
                <a:effectLst/>
                <a:latin typeface="Arial" panose="020B0604020202020204" pitchFamily="34" charset="0"/>
                <a:ea typeface="+mn-ea"/>
                <a:cs typeface="+mn-cs"/>
              </a:rPr>
              <a:t>interrupts blood flow to a specific region of the brain. This results in reduced oxygen delivery, known as cerebral ischaemia.</a:t>
            </a:r>
          </a:p>
          <a:p>
            <a:r>
              <a:rPr kumimoji="1" lang="en-GB" sz="1200" kern="1200" dirty="0">
                <a:solidFill>
                  <a:schemeClr val="tx1"/>
                </a:solidFill>
                <a:effectLst/>
                <a:latin typeface="Arial" panose="020B0604020202020204" pitchFamily="34" charset="0"/>
                <a:ea typeface="+mn-ea"/>
                <a:cs typeface="+mn-cs"/>
              </a:rPr>
              <a:t>Within minutes, this lack of oxygen causes neuronal cells to become damaged and eventually die. The effects depend on the area of the brain affected. For example, damage to the motor cortex can lead to paralysis, while damage to language centres can result in speech difficulties such as aphasia</a:t>
            </a:r>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27661702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dirty="0">
                <a:solidFill>
                  <a:schemeClr val="tx1"/>
                </a:solidFill>
                <a:effectLst/>
                <a:latin typeface="Arial" panose="020B0604020202020204" pitchFamily="34" charset="0"/>
                <a:ea typeface="+mn-ea"/>
                <a:cs typeface="+mn-cs"/>
              </a:rPr>
              <a:t>In this case, the stroke is ischaemic, meaning a blockage prevents blood from reaching the brain. Without oxygen, brain cells begin to die within minutes.</a:t>
            </a:r>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9825670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Calibri" panose="020F0502020204030204" pitchFamily="34" charset="0"/>
                <a:ea typeface="Calibri" panose="020F0502020204030204" pitchFamily="34" charset="0"/>
                <a:cs typeface="Times New Roman" panose="02020603050405020304" pitchFamily="18" charset="0"/>
              </a:rPr>
              <a:t>These behaviours increase cardiovascular strain and risk of recurrence</a:t>
            </a:r>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15211450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dirty="0">
                <a:solidFill>
                  <a:schemeClr val="tx1"/>
                </a:solidFill>
                <a:effectLst/>
                <a:latin typeface="Arial" panose="020B0604020202020204" pitchFamily="34" charset="0"/>
                <a:ea typeface="+mn-ea"/>
                <a:cs typeface="+mn-cs"/>
              </a:rPr>
              <a:t>Continuous monitoring allows early detection of complications. A multidisciplinary team ensures holistic care covering physical, emotional, and social needs.</a:t>
            </a:r>
          </a:p>
          <a:p>
            <a:r>
              <a:rPr kumimoji="1" lang="en-GB" sz="1200" kern="1200" dirty="0">
                <a:solidFill>
                  <a:schemeClr val="tx1"/>
                </a:solidFill>
                <a:effectLst/>
                <a:latin typeface="Arial" panose="020B0604020202020204" pitchFamily="34" charset="0"/>
                <a:ea typeface="+mn-ea"/>
                <a:cs typeface="+mn-cs"/>
              </a:rPr>
              <a:t> </a:t>
            </a:r>
          </a:p>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23055097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Stroke recovery is long-term. Emotional and social support systems are crucial in maintaining patient wellbeing and preventing relapse.</a:t>
            </a:r>
          </a:p>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26041516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dirty="0">
                <a:solidFill>
                  <a:schemeClr val="tx1"/>
                </a:solidFill>
                <a:effectLst/>
                <a:latin typeface="Arial" panose="020B0604020202020204" pitchFamily="34" charset="0"/>
                <a:ea typeface="+mn-ea"/>
                <a:cs typeface="+mn-cs"/>
              </a:rPr>
              <a:t>Risk factors can be divided into those we cannot change and those we can. Addressing modifiable factors is essential for prevention.</a:t>
            </a:r>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27896746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These recommendations are evidence-based and target the underlying causes of cardiovascular disease, helping prevent recurrence.</a:t>
            </a:r>
          </a:p>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40506142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Continuous monitoring allows early detection of complications. A multidisciplinary team ensures holistic care covering physical, emotional, and social needs.</a:t>
            </a:r>
          </a:p>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23609802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Overall, managing cardiovascular disease requires a combination of prevention, treatment, and rehabilitation, supported by evidence-based care planning.</a:t>
            </a:r>
          </a:p>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14</a:t>
            </a:fld>
            <a:endParaRPr lang="en-GB" altLang="en-US"/>
          </a:p>
        </p:txBody>
      </p:sp>
    </p:spTree>
    <p:extLst>
      <p:ext uri="{BB962C8B-B14F-4D97-AF65-F5344CB8AC3E}">
        <p14:creationId xmlns:p14="http://schemas.microsoft.com/office/powerpoint/2010/main" val="21850089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5.jpe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researchgate.net/figure/a-Labeled-anatomical-illustration-of-the-anterior-circulation-of-the-Circle-of-Willis_fig6_313868260" TargetMode="External"/><Relationship Id="rId5" Type="http://schemas.openxmlformats.org/officeDocument/2006/relationships/hyperlink" Target="https://www.cdc.gov/heart-disease/about/coronary-artery-disease.html" TargetMode="External"/><Relationship Id="rId4" Type="http://schemas.openxmlformats.org/officeDocument/2006/relationships/hyperlink" Target="https://www.bhf.org.uk/"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nice.org.uk/guidance" TargetMode="External"/><Relationship Id="rId2" Type="http://schemas.openxmlformats.org/officeDocument/2006/relationships/hyperlink" Target="https://www.nhs.uk/conditions/stroke/" TargetMode="External"/><Relationship Id="rId1" Type="http://schemas.openxmlformats.org/officeDocument/2006/relationships/slideLayout" Target="../slideLayouts/slideLayout2.xml"/><Relationship Id="rId5" Type="http://schemas.openxmlformats.org/officeDocument/2006/relationships/hyperlink" Target="https://www.cpd4dentalhygienists.co.uk/PDFs/Medical%20Emergencies%20%E2%80%93%20Heart%20Disease%20and%20Cardiopulmonary%20Resuscitation%20FEB%202023H.pdf?utm_source=chatgpt.com" TargetMode="External"/><Relationship Id="rId4" Type="http://schemas.openxmlformats.org/officeDocument/2006/relationships/hyperlink" Target="https://www.nice.org.uk/guidance/ng128"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s://www.who.int/news-room/fact-sheets/detail/cardiovascular-diseas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2419596</a:t>
            </a:r>
          </a:p>
          <a:p>
            <a:pPr algn="l" eaLnBrk="1" hangingPunct="1"/>
            <a:r>
              <a:rPr lang="en-GB" altLang="en-US" sz="2800" b="1" dirty="0">
                <a:solidFill>
                  <a:schemeClr val="bg1"/>
                </a:solidFill>
              </a:rPr>
              <a:t>Student name: </a:t>
            </a:r>
            <a:r>
              <a:rPr lang="en-GB" altLang="en-US" sz="2800" b="1" dirty="0" err="1">
                <a:solidFill>
                  <a:schemeClr val="bg1"/>
                </a:solidFill>
              </a:rPr>
              <a:t>Ndeye</a:t>
            </a:r>
            <a:r>
              <a:rPr lang="en-GB" altLang="en-US" sz="2800" b="1" dirty="0">
                <a:solidFill>
                  <a:schemeClr val="bg1"/>
                </a:solidFill>
              </a:rPr>
              <a:t> </a:t>
            </a:r>
            <a:r>
              <a:rPr lang="en-GB" altLang="en-US" sz="2800" b="1" dirty="0" err="1">
                <a:solidFill>
                  <a:schemeClr val="bg1"/>
                </a:solidFill>
              </a:rPr>
              <a:t>Rokheya</a:t>
            </a:r>
            <a:r>
              <a:rPr lang="en-GB" altLang="en-US" sz="2800" b="1" dirty="0">
                <a:solidFill>
                  <a:schemeClr val="bg1"/>
                </a:solidFill>
              </a:rPr>
              <a:t> Bop</a:t>
            </a:r>
          </a:p>
          <a:p>
            <a:pPr algn="l" eaLnBrk="1" hangingPunct="1"/>
            <a:r>
              <a:rPr lang="en-GB" altLang="en-US" sz="2800" b="1" dirty="0">
                <a:solidFill>
                  <a:schemeClr val="bg1"/>
                </a:solidFill>
              </a:rPr>
              <a:t>Lecturer Name: </a:t>
            </a:r>
            <a:r>
              <a:rPr lang="en-GB" altLang="en-US" sz="2800" b="1" dirty="0" err="1">
                <a:solidFill>
                  <a:schemeClr val="bg1"/>
                </a:solidFill>
              </a:rPr>
              <a:t>Shaila</a:t>
            </a:r>
            <a:r>
              <a:rPr lang="en-GB" altLang="en-US" sz="2800" b="1" dirty="0">
                <a:solidFill>
                  <a:schemeClr val="bg1"/>
                </a:solidFill>
              </a:rPr>
              <a:t>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8" name="Audio 7">
            <a:hlinkClick r:id="" action="ppaction://media"/>
            <a:extLst>
              <a:ext uri="{FF2B5EF4-FFF2-40B4-BE49-F238E27FC236}">
                <a16:creationId xmlns:a16="http://schemas.microsoft.com/office/drawing/2014/main" id="{98DC0F63-407A-DE5C-8F4F-EC742E5CBB6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7500"/>
    </mc:Choice>
    <mc:Fallback>
      <p:transition spd="slow" advTm="37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a:lstStyle/>
          <a:p>
            <a:pPr lvl="0"/>
            <a:r>
              <a:rPr lang="en-GB" sz="2400" dirty="0">
                <a:latin typeface="Arial" panose="020B0604020202020204" pitchFamily="34" charset="0"/>
                <a:cs typeface="Arial" panose="020B0604020202020204" pitchFamily="34" charset="0"/>
              </a:rPr>
              <a:t>Cardiovascular diseases (CVDs) are responsible for ~27% of global deaths (WHO, 2023)</a:t>
            </a:r>
          </a:p>
          <a:p>
            <a:pPr lvl="0"/>
            <a:r>
              <a:rPr lang="en-GB" sz="2400" dirty="0">
                <a:latin typeface="Arial" panose="020B0604020202020204" pitchFamily="34" charset="0"/>
                <a:cs typeface="Arial" panose="020B0604020202020204" pitchFamily="34" charset="0"/>
              </a:rPr>
              <a:t>Includes coronary heart disease, stroke, and hypertension</a:t>
            </a:r>
          </a:p>
          <a:p>
            <a:pPr lvl="0"/>
            <a:r>
              <a:rPr lang="en-GB" sz="2400" dirty="0">
                <a:latin typeface="Arial" panose="020B0604020202020204" pitchFamily="34" charset="0"/>
                <a:cs typeface="Arial" panose="020B0604020202020204" pitchFamily="34" charset="0"/>
              </a:rPr>
              <a:t>Stroke occurs due to interrupted cerebral blood flow</a:t>
            </a:r>
          </a:p>
          <a:p>
            <a:pPr lvl="0"/>
            <a:r>
              <a:rPr lang="en-GB" sz="2400" dirty="0">
                <a:latin typeface="Arial" panose="020B0604020202020204" pitchFamily="34" charset="0"/>
                <a:cs typeface="Arial" panose="020B0604020202020204" pitchFamily="34" charset="0"/>
              </a:rPr>
              <a:t>Leading cause of disability in the UK (NHS, 2023)</a:t>
            </a:r>
          </a:p>
          <a:p>
            <a:pPr lvl="0"/>
            <a:r>
              <a:rPr lang="en-GB" sz="2400" dirty="0">
                <a:latin typeface="Arial" panose="020B0604020202020204" pitchFamily="34" charset="0"/>
                <a:cs typeface="Arial" panose="020B0604020202020204" pitchFamily="34" charset="0"/>
              </a:rPr>
              <a:t>Aim: Analyse condition and develop care plan</a:t>
            </a:r>
          </a:p>
          <a:p>
            <a:endParaRPr lang="en-GB" sz="24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16" name="Audio 15">
            <a:hlinkClick r:id="" action="ppaction://media"/>
            <a:extLst>
              <a:ext uri="{FF2B5EF4-FFF2-40B4-BE49-F238E27FC236}">
                <a16:creationId xmlns:a16="http://schemas.microsoft.com/office/drawing/2014/main" id="{523262CE-80F5-24BB-37FD-0267DD45AAC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39742"/>
    </mc:Choice>
    <mc:Fallback>
      <p:transition spd="slow" advTm="397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p:txBody>
          <a:bodyPr/>
          <a:lstStyle/>
          <a:p>
            <a:pPr marL="0" lvl="0" indent="0">
              <a:lnSpc>
                <a:spcPct val="107000"/>
              </a:lnSpc>
              <a:spcBef>
                <a:spcPts val="0"/>
              </a:spcBef>
              <a:spcAft>
                <a:spcPts val="800"/>
              </a:spcAft>
              <a:buSzPts val="1000"/>
              <a:buNone/>
              <a:tabLst>
                <a:tab pos="457200" algn="l"/>
              </a:tabLst>
            </a:pPr>
            <a:r>
              <a:rPr lang="en-GB" sz="2400" b="1" dirty="0">
                <a:latin typeface="Arial" panose="020B0604020202020204" pitchFamily="34" charset="0"/>
                <a:ea typeface="Calibri" panose="020F0502020204030204" pitchFamily="34" charset="0"/>
                <a:cs typeface="Arial" panose="020B0604020202020204" pitchFamily="34" charset="0"/>
              </a:rPr>
              <a:t>Name:</a:t>
            </a:r>
            <a:r>
              <a:rPr lang="en-GB" sz="2400" dirty="0">
                <a:latin typeface="Arial" panose="020B0604020202020204" pitchFamily="34" charset="0"/>
                <a:ea typeface="Calibri" panose="020F0502020204030204" pitchFamily="34" charset="0"/>
                <a:cs typeface="Arial" panose="020B0604020202020204" pitchFamily="34" charset="0"/>
              </a:rPr>
              <a:t> Mr J.S, a 62-year-old retire male</a:t>
            </a:r>
          </a:p>
          <a:p>
            <a:pPr marL="0" lvl="0" indent="0">
              <a:lnSpc>
                <a:spcPct val="107000"/>
              </a:lnSpc>
              <a:spcBef>
                <a:spcPts val="0"/>
              </a:spcBef>
              <a:spcAft>
                <a:spcPts val="800"/>
              </a:spcAft>
              <a:buSzPts val="1000"/>
              <a:buNone/>
              <a:tabLst>
                <a:tab pos="457200" algn="l"/>
              </a:tabLst>
            </a:pPr>
            <a:r>
              <a:rPr lang="en-GB" sz="2400" b="1" dirty="0">
                <a:latin typeface="Arial" panose="020B0604020202020204" pitchFamily="34" charset="0"/>
                <a:ea typeface="Calibri" panose="020F0502020204030204" pitchFamily="34" charset="0"/>
                <a:cs typeface="Arial" panose="020B0604020202020204" pitchFamily="34" charset="0"/>
              </a:rPr>
              <a:t>BMI:</a:t>
            </a:r>
            <a:r>
              <a:rPr lang="en-GB" sz="2400" dirty="0">
                <a:latin typeface="Arial" panose="020B0604020202020204" pitchFamily="34" charset="0"/>
                <a:ea typeface="Calibri" panose="020F0502020204030204" pitchFamily="34" charset="0"/>
                <a:cs typeface="Arial" panose="020B0604020202020204" pitchFamily="34" charset="0"/>
              </a:rPr>
              <a:t> 31 (classified as obese – NICE, 2023)</a:t>
            </a:r>
          </a:p>
          <a:p>
            <a:pPr marL="0" lvl="0" indent="0">
              <a:lnSpc>
                <a:spcPct val="107000"/>
              </a:lnSpc>
              <a:spcBef>
                <a:spcPts val="0"/>
              </a:spcBef>
              <a:spcAft>
                <a:spcPts val="800"/>
              </a:spcAft>
              <a:buSzPts val="1000"/>
              <a:buNone/>
              <a:tabLst>
                <a:tab pos="457200" algn="l"/>
              </a:tabLst>
            </a:pPr>
            <a:r>
              <a:rPr lang="en-GB" sz="2400" b="1" dirty="0">
                <a:latin typeface="Arial" panose="020B0604020202020204" pitchFamily="34" charset="0"/>
                <a:ea typeface="Calibri" panose="020F0502020204030204" pitchFamily="34" charset="0"/>
                <a:cs typeface="Arial" panose="020B0604020202020204" pitchFamily="34" charset="0"/>
              </a:rPr>
              <a:t>Blood Pressure</a:t>
            </a:r>
            <a:r>
              <a:rPr lang="en-GB" sz="2400" dirty="0">
                <a:latin typeface="Arial" panose="020B0604020202020204" pitchFamily="34" charset="0"/>
                <a:ea typeface="Calibri" panose="020F0502020204030204" pitchFamily="34" charset="0"/>
                <a:cs typeface="Arial" panose="020B0604020202020204" pitchFamily="34" charset="0"/>
              </a:rPr>
              <a:t>: 160/100 mmHg (stage 2 hypertension)</a:t>
            </a:r>
          </a:p>
          <a:p>
            <a:pPr marL="0" indent="0">
              <a:buNone/>
            </a:pPr>
            <a:r>
              <a:rPr lang="en-GB" sz="2400" b="1" dirty="0">
                <a:latin typeface="Arial" panose="020B0604020202020204" pitchFamily="34" charset="0"/>
                <a:ea typeface="Calibri" panose="020F0502020204030204" pitchFamily="34" charset="0"/>
                <a:cs typeface="Arial" panose="020B0604020202020204" pitchFamily="34" charset="0"/>
              </a:rPr>
              <a:t>Medical History:  </a:t>
            </a:r>
            <a:r>
              <a:rPr lang="en-GB" sz="2400" dirty="0">
                <a:latin typeface="Arial" panose="020B0604020202020204" pitchFamily="34" charset="0"/>
                <a:ea typeface="Calibri" panose="020F0502020204030204" pitchFamily="34" charset="0"/>
                <a:cs typeface="Arial" panose="020B0604020202020204" pitchFamily="34" charset="0"/>
              </a:rPr>
              <a:t>Hypertension, high cholesterol, </a:t>
            </a:r>
            <a:r>
              <a:rPr lang="en-GB" sz="2400" dirty="0"/>
              <a:t>Type 2 Diabetes</a:t>
            </a:r>
            <a:endParaRPr lang="en-GB" sz="2400"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ea typeface="Calibri" panose="020F0502020204030204" pitchFamily="34" charset="0"/>
                <a:cs typeface="Arial" panose="020B0604020202020204" pitchFamily="34" charset="0"/>
              </a:rPr>
              <a:t>Social History: </a:t>
            </a:r>
            <a:r>
              <a:rPr lang="en-GB" sz="2400" dirty="0">
                <a:latin typeface="Arial" panose="020B0604020202020204" pitchFamily="34" charset="0"/>
                <a:ea typeface="Calibri" panose="020F0502020204030204" pitchFamily="34" charset="0"/>
                <a:cs typeface="Arial" panose="020B0604020202020204" pitchFamily="34" charset="0"/>
              </a:rPr>
              <a:t>smoking</a:t>
            </a:r>
            <a:r>
              <a:rPr lang="en-GB" sz="2400" b="1" dirty="0">
                <a:latin typeface="Arial" panose="020B0604020202020204" pitchFamily="34" charset="0"/>
                <a:ea typeface="Calibri" panose="020F0502020204030204" pitchFamily="34" charset="0"/>
                <a:cs typeface="Arial" panose="020B0604020202020204" pitchFamily="34" charset="0"/>
              </a:rPr>
              <a:t> </a:t>
            </a:r>
            <a:r>
              <a:rPr lang="en-GB" sz="2400" dirty="0">
                <a:latin typeface="Arial" panose="020B0604020202020204" pitchFamily="34" charset="0"/>
                <a:ea typeface="Calibri" panose="020F0502020204030204" pitchFamily="34" charset="0"/>
                <a:cs typeface="Arial" panose="020B0604020202020204" pitchFamily="34" charset="0"/>
              </a:rPr>
              <a:t>(20+ years)</a:t>
            </a:r>
          </a:p>
          <a:p>
            <a:pPr marL="0" indent="0">
              <a:buNone/>
            </a:pPr>
            <a:r>
              <a:rPr lang="en-GB" sz="2400" b="1" dirty="0">
                <a:latin typeface="Arial" panose="020B0604020202020204" pitchFamily="34" charset="0"/>
                <a:ea typeface="Calibri" panose="020F0502020204030204" pitchFamily="34" charset="0"/>
                <a:cs typeface="Arial" panose="020B0604020202020204" pitchFamily="34" charset="0"/>
              </a:rPr>
              <a:t>Diagnosis</a:t>
            </a:r>
            <a:r>
              <a:rPr lang="en-GB" sz="2400" dirty="0">
                <a:latin typeface="Arial" panose="020B0604020202020204" pitchFamily="34" charset="0"/>
                <a:ea typeface="Calibri" panose="020F0502020204030204" pitchFamily="34" charset="0"/>
                <a:cs typeface="Arial" panose="020B0604020202020204" pitchFamily="34" charset="0"/>
              </a:rPr>
              <a:t>: Ischaemic stroke due to arterial blockage</a:t>
            </a:r>
          </a:p>
          <a:p>
            <a:endParaRPr lang="en-GB" sz="2400" dirty="0">
              <a:solidFill>
                <a:srgbClr val="0070C0"/>
              </a:solidFill>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19" name="Audio 18">
            <a:hlinkClick r:id="" action="ppaction://media"/>
            <a:extLst>
              <a:ext uri="{FF2B5EF4-FFF2-40B4-BE49-F238E27FC236}">
                <a16:creationId xmlns:a16="http://schemas.microsoft.com/office/drawing/2014/main" id="{9D08A4FD-A454-14C8-D053-4DAAAD2444D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61013"/>
    </mc:Choice>
    <mc:Fallback>
      <p:transition spd="slow" advTm="610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0" marR="0">
              <a:lnSpc>
                <a:spcPct val="107000"/>
              </a:lnSpc>
              <a:spcBef>
                <a:spcPts val="0"/>
              </a:spcBef>
              <a:spcAft>
                <a:spcPts val="800"/>
              </a:spcAft>
            </a:pPr>
            <a:br>
              <a:rPr lang="en-GB" b="1" dirty="0">
                <a:latin typeface="Calibri" panose="020F0502020204030204" pitchFamily="34" charset="0"/>
                <a:ea typeface="Calibri" panose="020F0502020204030204" pitchFamily="34" charset="0"/>
                <a:cs typeface="Times New Roman" panose="02020603050405020304" pitchFamily="18" charset="0"/>
              </a:rPr>
            </a:br>
            <a:r>
              <a:rPr lang="en-GB" sz="3600" b="1" dirty="0">
                <a:latin typeface="Calibri" panose="020F0502020204030204" pitchFamily="34" charset="0"/>
                <a:ea typeface="Calibri" panose="020F0502020204030204" pitchFamily="34" charset="0"/>
                <a:cs typeface="Times New Roman" panose="02020603050405020304" pitchFamily="18" charset="0"/>
              </a:rPr>
              <a:t>Brief Anatomy &amp; Physiology Of  Cardiovascular System</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6" name="Content Placeholder 5"/>
          <p:cNvSpPr>
            <a:spLocks noGrp="1"/>
          </p:cNvSpPr>
          <p:nvPr>
            <p:ph idx="1"/>
          </p:nvPr>
        </p:nvSpPr>
        <p:spPr/>
        <p:txBody>
          <a:bodyPr/>
          <a:lstStyle/>
          <a:p>
            <a:r>
              <a:rPr lang="en-GB" sz="2400" dirty="0"/>
              <a:t>Heart pumps oxygenated blood</a:t>
            </a:r>
          </a:p>
          <a:p>
            <a:r>
              <a:rPr lang="en-GB" sz="2400" dirty="0"/>
              <a:t>Arteries carry blood to organs</a:t>
            </a:r>
          </a:p>
          <a:p>
            <a:r>
              <a:rPr lang="en-GB" sz="2400" dirty="0"/>
              <a:t>Brain requires constant oxygen supply</a:t>
            </a:r>
          </a:p>
          <a:p>
            <a:r>
              <a:rPr lang="en-GB" sz="2400" dirty="0"/>
              <a:t>Blood pressure regulates circulation</a:t>
            </a:r>
          </a:p>
          <a:p>
            <a:pPr marL="0" indent="0">
              <a:buNone/>
            </a:pPr>
            <a:r>
              <a:rPr lang="en-GB" sz="2400" dirty="0"/>
              <a:t>CDC, 2024</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
        <p:nvSpPr>
          <p:cNvPr id="11" name="AutoShape 8" descr="Pathology of the Cardiovascular System ..."/>
          <p:cNvSpPr>
            <a:spLocks noChangeAspect="1" noChangeArrowheads="1"/>
          </p:cNvSpPr>
          <p:nvPr/>
        </p:nvSpPr>
        <p:spPr bwMode="auto">
          <a:xfrm>
            <a:off x="155574" y="-144463"/>
            <a:ext cx="1197195" cy="119719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6" name="Audio 15">
            <a:hlinkClick r:id="" action="ppaction://media"/>
            <a:extLst>
              <a:ext uri="{FF2B5EF4-FFF2-40B4-BE49-F238E27FC236}">
                <a16:creationId xmlns:a16="http://schemas.microsoft.com/office/drawing/2014/main" id="{933C449A-06C2-53C1-8B86-657F0F9C5AE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883288376"/>
      </p:ext>
    </p:extLst>
  </p:cSld>
  <p:clrMapOvr>
    <a:masterClrMapping/>
  </p:clrMapOvr>
  <mc:AlternateContent xmlns:mc="http://schemas.openxmlformats.org/markup-compatibility/2006">
    <mc:Choice xmlns:p14="http://schemas.microsoft.com/office/powerpoint/2010/main" Requires="p14">
      <p:transition spd="slow" p14:dur="2000" advTm="43885"/>
    </mc:Choice>
    <mc:Fallback>
      <p:transition spd="slow" advTm="438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CB9660C-21BF-3DCD-7EA8-8E4A1FF0DBA2}"/>
              </a:ext>
            </a:extLst>
          </p:cNvPr>
          <p:cNvSpPr>
            <a:spLocks noGrp="1"/>
          </p:cNvSpPr>
          <p:nvPr>
            <p:ph type="title"/>
          </p:nvPr>
        </p:nvSpPr>
        <p:spPr/>
        <p:txBody>
          <a:bodyPr/>
          <a:lstStyle/>
          <a:p>
            <a:pPr algn="l"/>
            <a:r>
              <a:rPr lang="en-US" sz="2000" dirty="0">
                <a:effectLst/>
                <a:latin typeface="Calibri" panose="020F0502020204030204" pitchFamily="34" charset="0"/>
                <a:ea typeface="Calibri" panose="020F0502020204030204" pitchFamily="34" charset="0"/>
                <a:cs typeface="Times New Roman" panose="02020603050405020304" pitchFamily="18" charset="0"/>
              </a:rPr>
              <a:t>Figure 1: Diagram of the cardiovascular system showing blood circulation pathways (PT Direct, 2013).</a:t>
            </a:r>
            <a:br>
              <a:rPr lang="en-US" sz="2400" dirty="0">
                <a:effectLst/>
                <a:latin typeface="Calibri" panose="020F0502020204030204" pitchFamily="34" charset="0"/>
                <a:ea typeface="Calibri" panose="020F0502020204030204" pitchFamily="34" charset="0"/>
                <a:cs typeface="Times New Roman" panose="02020603050405020304" pitchFamily="18" charset="0"/>
              </a:rPr>
            </a:br>
            <a:endParaRPr lang="en-US" sz="2400" dirty="0"/>
          </a:p>
        </p:txBody>
      </p:sp>
      <p:sp>
        <p:nvSpPr>
          <p:cNvPr id="5" name="Date Placeholder 4">
            <a:extLst>
              <a:ext uri="{FF2B5EF4-FFF2-40B4-BE49-F238E27FC236}">
                <a16:creationId xmlns:a16="http://schemas.microsoft.com/office/drawing/2014/main" id="{7D95E174-2B8E-BA6C-7229-C41918EAEA74}"/>
              </a:ext>
            </a:extLst>
          </p:cNvPr>
          <p:cNvSpPr>
            <a:spLocks noGrp="1"/>
          </p:cNvSpPr>
          <p:nvPr>
            <p:ph type="dt" sz="half" idx="10"/>
          </p:nvPr>
        </p:nvSpPr>
        <p:spPr/>
        <p:txBody>
          <a:bodyPr/>
          <a:lstStyle/>
          <a:p>
            <a:pPr>
              <a:defRPr/>
            </a:pPr>
            <a:fld id="{F7614AD2-EBEE-4B9C-B8EB-7B45076136C4}" type="datetime1">
              <a:rPr lang="en-GB" altLang="en-US" smtClean="0"/>
              <a:pPr>
                <a:defRPr/>
              </a:pPr>
              <a:t>18/04/2026</a:t>
            </a:fld>
            <a:endParaRPr lang="en-GB" altLang="en-US"/>
          </a:p>
        </p:txBody>
      </p:sp>
      <p:sp>
        <p:nvSpPr>
          <p:cNvPr id="6" name="Slide Number Placeholder 5">
            <a:extLst>
              <a:ext uri="{FF2B5EF4-FFF2-40B4-BE49-F238E27FC236}">
                <a16:creationId xmlns:a16="http://schemas.microsoft.com/office/drawing/2014/main" id="{35D438E0-150A-E761-B663-049364961AC2}"/>
              </a:ext>
            </a:extLst>
          </p:cNvPr>
          <p:cNvSpPr>
            <a:spLocks noGrp="1"/>
          </p:cNvSpPr>
          <p:nvPr>
            <p:ph type="sldNum" sz="quarter" idx="12"/>
          </p:nvPr>
        </p:nvSpPr>
        <p:spPr/>
        <p:txBody>
          <a:bodyPr/>
          <a:lstStyle/>
          <a:p>
            <a:pPr>
              <a:defRPr/>
            </a:pPr>
            <a:fld id="{386495F9-B3F5-4DDF-9323-6CEC80C52C17}" type="slidenum">
              <a:rPr lang="en-GB" altLang="en-US" smtClean="0"/>
              <a:pPr>
                <a:defRPr/>
              </a:pPr>
              <a:t>5</a:t>
            </a:fld>
            <a:endParaRPr lang="en-GB" altLang="en-US"/>
          </a:p>
        </p:txBody>
      </p:sp>
      <p:pic>
        <p:nvPicPr>
          <p:cNvPr id="9" name="Content Placeholder 7">
            <a:extLst>
              <a:ext uri="{FF2B5EF4-FFF2-40B4-BE49-F238E27FC236}">
                <a16:creationId xmlns:a16="http://schemas.microsoft.com/office/drawing/2014/main" id="{6FF7A45F-69DB-3BFF-3CE7-318D86A2DCD4}"/>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907704" y="1538421"/>
            <a:ext cx="5256584" cy="3491574"/>
          </a:xfrm>
        </p:spPr>
      </p:pic>
      <p:pic>
        <p:nvPicPr>
          <p:cNvPr id="13" name="Audio 12">
            <a:hlinkClick r:id="" action="ppaction://media"/>
            <a:extLst>
              <a:ext uri="{FF2B5EF4-FFF2-40B4-BE49-F238E27FC236}">
                <a16:creationId xmlns:a16="http://schemas.microsoft.com/office/drawing/2014/main" id="{DB75FF00-6C17-E840-DCBD-05E8EE3C7F7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483734563"/>
      </p:ext>
    </p:extLst>
  </p:cSld>
  <p:clrMapOvr>
    <a:masterClrMapping/>
  </p:clrMapOvr>
  <mc:AlternateContent xmlns:mc="http://schemas.openxmlformats.org/markup-compatibility/2006">
    <mc:Choice xmlns:p14="http://schemas.microsoft.com/office/powerpoint/2010/main" Requires="p14">
      <p:transition spd="slow" p14:dur="2000" advTm="16048"/>
    </mc:Choice>
    <mc:Fallback>
      <p:transition spd="slow" advTm="16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Pathophysiology of Ischemic Stroke</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457200" y="1340768"/>
            <a:ext cx="8229600" cy="4176465"/>
          </a:xfrm>
        </p:spPr>
        <p:txBody>
          <a:bodyPr/>
          <a:lstStyle/>
          <a:p>
            <a:pPr>
              <a:lnSpc>
                <a:spcPct val="107000"/>
              </a:lnSpc>
              <a:spcBef>
                <a:spcPts val="0"/>
              </a:spcBef>
              <a:spcAft>
                <a:spcPts val="800"/>
              </a:spcAft>
              <a:buSzPts val="1000"/>
              <a:buFont typeface="Wingdings" panose="05000000000000000000" pitchFamily="2" charset="2"/>
              <a:buChar char="§"/>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Brain supplied by cerebral arteries (</a:t>
            </a:r>
            <a:r>
              <a:rPr lang="en-GB" sz="2000" dirty="0">
                <a:latin typeface="Calibri" panose="020F0502020204030204" pitchFamily="34" charset="0"/>
                <a:ea typeface="Calibri" panose="020F0502020204030204" pitchFamily="34" charset="0"/>
                <a:cs typeface="Times New Roman" panose="02020603050405020304" pitchFamily="18" charset="0"/>
              </a:rPr>
              <a:t>e.g. carotid and vertebral arteries)</a:t>
            </a:r>
          </a:p>
          <a:p>
            <a:pPr>
              <a:lnSpc>
                <a:spcPct val="107000"/>
              </a:lnSpc>
              <a:spcBef>
                <a:spcPts val="0"/>
              </a:spcBef>
              <a:spcAft>
                <a:spcPts val="800"/>
              </a:spcAft>
              <a:buSzPts val="1000"/>
              <a:buFont typeface="Wingdings" panose="05000000000000000000" pitchFamily="2" charset="2"/>
              <a:buChar char="§"/>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Neurons require continuous oxygen and glucose supply</a:t>
            </a:r>
          </a:p>
          <a:p>
            <a:pPr>
              <a:lnSpc>
                <a:spcPct val="107000"/>
              </a:lnSpc>
              <a:spcBef>
                <a:spcPts val="0"/>
              </a:spcBef>
              <a:spcAft>
                <a:spcPts val="800"/>
              </a:spcAft>
              <a:buSzPts val="1000"/>
              <a:buFont typeface="Wingdings" panose="05000000000000000000" pitchFamily="2" charset="2"/>
              <a:buChar char="§"/>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Ischaemic stroke occurs due to arterial blockage </a:t>
            </a:r>
            <a:r>
              <a:rPr lang="en-GB" sz="2000" dirty="0">
                <a:latin typeface="Calibri" panose="020F0502020204030204" pitchFamily="34" charset="0"/>
                <a:ea typeface="Calibri" panose="020F0502020204030204" pitchFamily="34" charset="0"/>
                <a:cs typeface="Times New Roman" panose="02020603050405020304" pitchFamily="18" charset="0"/>
              </a:rPr>
              <a:t>(thrombus or embolus)</a:t>
            </a:r>
          </a:p>
          <a:p>
            <a:pPr>
              <a:lnSpc>
                <a:spcPct val="107000"/>
              </a:lnSpc>
              <a:spcBef>
                <a:spcPts val="0"/>
              </a:spcBef>
              <a:spcAft>
                <a:spcPts val="800"/>
              </a:spcAft>
              <a:buSzPts val="1000"/>
              <a:buFont typeface="Wingdings" panose="05000000000000000000" pitchFamily="2" charset="2"/>
              <a:buChar char="§"/>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Reduced blood flow leads to cerebral ischaemia</a:t>
            </a:r>
          </a:p>
          <a:p>
            <a:pPr>
              <a:lnSpc>
                <a:spcPct val="107000"/>
              </a:lnSpc>
              <a:spcBef>
                <a:spcPts val="0"/>
              </a:spcBef>
              <a:spcAft>
                <a:spcPts val="800"/>
              </a:spcAft>
              <a:buSzPts val="1000"/>
              <a:buFont typeface="Wingdings" panose="05000000000000000000" pitchFamily="2" charset="2"/>
              <a:buChar char="§"/>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Oxygen deprivation leads to neuronal cell death within minutes</a:t>
            </a:r>
          </a:p>
          <a:p>
            <a:pPr>
              <a:lnSpc>
                <a:spcPct val="107000"/>
              </a:lnSpc>
              <a:spcBef>
                <a:spcPts val="0"/>
              </a:spcBef>
              <a:spcAft>
                <a:spcPts val="800"/>
              </a:spcAft>
              <a:buSzPts val="1000"/>
              <a:buFont typeface="Wingdings" panose="05000000000000000000" pitchFamily="2" charset="2"/>
              <a:buChar char="§"/>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Commonly affects areas controlling movement, speech, and cognition</a:t>
            </a:r>
          </a:p>
          <a:p>
            <a:pPr>
              <a:lnSpc>
                <a:spcPct val="107000"/>
              </a:lnSpc>
              <a:spcBef>
                <a:spcPts val="0"/>
              </a:spcBef>
              <a:spcAft>
                <a:spcPts val="800"/>
              </a:spcAft>
              <a:buFont typeface="Wingdings" panose="05000000000000000000" pitchFamily="2" charset="2"/>
              <a:buChar char="§"/>
            </a:pPr>
            <a:r>
              <a:rPr lang="en-GB" sz="2400" i="1" dirty="0">
                <a:latin typeface="Calibri" panose="020F0502020204030204" pitchFamily="34" charset="0"/>
                <a:ea typeface="Calibri" panose="020F0502020204030204" pitchFamily="34" charset="0"/>
                <a:cs typeface="Times New Roman" panose="02020603050405020304" pitchFamily="18" charset="0"/>
              </a:rPr>
              <a:t>(</a:t>
            </a:r>
            <a:r>
              <a:rPr lang="en-GB" sz="2400" i="1" dirty="0" err="1">
                <a:latin typeface="Calibri" panose="020F0502020204030204" pitchFamily="34" charset="0"/>
                <a:ea typeface="Calibri" panose="020F0502020204030204" pitchFamily="34" charset="0"/>
                <a:cs typeface="Times New Roman" panose="02020603050405020304" pitchFamily="18" charset="0"/>
              </a:rPr>
              <a:t>Feigin</a:t>
            </a:r>
            <a:r>
              <a:rPr lang="en-GB" sz="2400" i="1" dirty="0">
                <a:latin typeface="Calibri" panose="020F0502020204030204" pitchFamily="34" charset="0"/>
                <a:ea typeface="Calibri" panose="020F0502020204030204" pitchFamily="34" charset="0"/>
                <a:cs typeface="Times New Roman" panose="02020603050405020304" pitchFamily="18" charset="0"/>
              </a:rPr>
              <a:t> et al., 2021; NHS, 2023)</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
            </a:pPr>
            <a:endParaRPr lang="en-GB" sz="2400" dirty="0">
              <a:solidFill>
                <a:srgbClr val="0070C0"/>
              </a:solidFill>
            </a:endParaRPr>
          </a:p>
        </p:txBody>
      </p:sp>
      <p:pic>
        <p:nvPicPr>
          <p:cNvPr id="10" name="Audio 9">
            <a:hlinkClick r:id="" action="ppaction://media"/>
            <a:extLst>
              <a:ext uri="{FF2B5EF4-FFF2-40B4-BE49-F238E27FC236}">
                <a16:creationId xmlns:a16="http://schemas.microsoft.com/office/drawing/2014/main" id="{1F79E2D4-DB49-EAA0-2F56-80796DE646F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129388"/>
    </mc:Choice>
    <mc:Fallback>
      <p:transition spd="slow" advTm="1293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2000" dirty="0"/>
              <a:t>Figure 2: Illustration of </a:t>
            </a:r>
            <a:r>
              <a:rPr lang="en-US" sz="2000" dirty="0" err="1"/>
              <a:t>ischaemic</a:t>
            </a:r>
            <a:r>
              <a:rPr lang="en-US" sz="2000" dirty="0"/>
              <a:t> stroke mechanisms showing thrombosis and embolism in cerebral arteries (Hsu et al., 2017).</a:t>
            </a:r>
            <a:endParaRPr lang="en-GB" sz="2000" dirty="0"/>
          </a:p>
        </p:txBody>
      </p:sp>
      <p:pic>
        <p:nvPicPr>
          <p:cNvPr id="1026" name="Picture 2" descr="Pathology, anatomy, and pathophysiology of stroke (Chapter 2 ..."/>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2023315" y="1417638"/>
            <a:ext cx="5097370" cy="3811562"/>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9" name="Audio 8">
            <a:hlinkClick r:id="" action="ppaction://media"/>
            <a:extLst>
              <a:ext uri="{FF2B5EF4-FFF2-40B4-BE49-F238E27FC236}">
                <a16:creationId xmlns:a16="http://schemas.microsoft.com/office/drawing/2014/main" id="{788E1B49-AC42-4860-26C9-C806B42CD6B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34097837"/>
      </p:ext>
    </p:extLst>
  </p:cSld>
  <p:clrMapOvr>
    <a:masterClrMapping/>
  </p:clrMapOvr>
  <mc:AlternateContent xmlns:mc="http://schemas.openxmlformats.org/markup-compatibility/2006">
    <mc:Choice xmlns:p14="http://schemas.microsoft.com/office/powerpoint/2010/main" Requires="p14">
      <p:transition spd="slow" p14:dur="2000" advTm="31594"/>
    </mc:Choice>
    <mc:Fallback>
      <p:transition spd="slow" advTm="31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dirty="0"/>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457200" y="1196752"/>
            <a:ext cx="8229600" cy="4320481"/>
          </a:xfrm>
        </p:spPr>
        <p:txBody>
          <a:bodyPr/>
          <a:lstStyle/>
          <a:p>
            <a:pPr>
              <a:lnSpc>
                <a:spcPct val="107000"/>
              </a:lnSpc>
              <a:spcBef>
                <a:spcPts val="0"/>
              </a:spcBef>
              <a:spcAft>
                <a:spcPts val="800"/>
              </a:spcAft>
              <a:buSzPts val="1000"/>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Current lifestyle:</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Smoking</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Poor diet (high fat, salt)</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Lack of physical activity</a:t>
            </a:r>
          </a:p>
          <a:p>
            <a:pPr>
              <a:lnSpc>
                <a:spcPct val="107000"/>
              </a:lnSpc>
              <a:spcBef>
                <a:spcPts val="0"/>
              </a:spcBef>
              <a:spcAft>
                <a:spcPts val="800"/>
              </a:spcAft>
              <a:buSzPts val="1000"/>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Behavioural concerns:</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Poor medication adherence</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Limited awareness of stroke risks</a:t>
            </a:r>
          </a:p>
          <a:p>
            <a:pPr>
              <a:lnSpc>
                <a:spcPct val="107000"/>
              </a:lnSpc>
              <a:spcBef>
                <a:spcPts val="0"/>
              </a:spcBef>
              <a:spcAft>
                <a:spcPts val="800"/>
              </a:spcAft>
              <a:buSzPts val="1000"/>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These behaviours increase cardiovascular strain and risk of recurrence (NHS, 2023)</a:t>
            </a:r>
          </a:p>
          <a:p>
            <a:endParaRPr lang="en-GB" sz="2400" dirty="0">
              <a:solidFill>
                <a:srgbClr val="0070C0"/>
              </a:solidFill>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8" name="Audio 7">
            <a:hlinkClick r:id="" action="ppaction://media"/>
            <a:extLst>
              <a:ext uri="{FF2B5EF4-FFF2-40B4-BE49-F238E27FC236}">
                <a16:creationId xmlns:a16="http://schemas.microsoft.com/office/drawing/2014/main" id="{EAA21387-F241-00DF-3391-1F9AB0B207E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51551"/>
    </mc:Choice>
    <mc:Fallback>
      <p:transition spd="slow" advTm="515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p:txBody>
          <a:bodyPr/>
          <a:lstStyle/>
          <a:p>
            <a:r>
              <a:rPr lang="en-GB" sz="3600"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sz="half" idx="1"/>
          </p:nvPr>
        </p:nvSpPr>
        <p:spPr>
          <a:xfrm>
            <a:off x="457200" y="1268760"/>
            <a:ext cx="4038600" cy="4320481"/>
          </a:xfrm>
        </p:spPr>
        <p:txBody>
          <a:bodyPr/>
          <a:lstStyle/>
          <a:p>
            <a:pPr marL="0" lvl="0" indent="0">
              <a:lnSpc>
                <a:spcPct val="107000"/>
              </a:lnSpc>
              <a:spcBef>
                <a:spcPts val="0"/>
              </a:spcBef>
              <a:spcAft>
                <a:spcPts val="800"/>
              </a:spcAft>
              <a:buSzPts val="1000"/>
              <a:buNone/>
              <a:tabLst>
                <a:tab pos="457200" algn="l"/>
              </a:tabLst>
            </a:pPr>
            <a:r>
              <a:rPr lang="en-GB" sz="2400" dirty="0">
                <a:solidFill>
                  <a:srgbClr val="0070C0"/>
                </a:solidFill>
              </a:rPr>
              <a:t> </a:t>
            </a:r>
            <a:r>
              <a:rPr lang="en-GB" sz="2400" dirty="0">
                <a:latin typeface="Calibri" panose="020F0502020204030204" pitchFamily="34" charset="0"/>
                <a:ea typeface="Calibri" panose="020F0502020204030204" pitchFamily="34" charset="0"/>
                <a:cs typeface="Times New Roman" panose="02020603050405020304" pitchFamily="18" charset="0"/>
              </a:rPr>
              <a:t>Requires assistance with:</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latin typeface="Calibri" panose="020F0502020204030204" pitchFamily="34" charset="0"/>
                <a:ea typeface="Calibri" panose="020F0502020204030204" pitchFamily="34" charset="0"/>
                <a:cs typeface="Times New Roman" panose="02020603050405020304" pitchFamily="18" charset="0"/>
              </a:rPr>
              <a:t>Mobility (walking support)</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latin typeface="Calibri" panose="020F0502020204030204" pitchFamily="34" charset="0"/>
                <a:ea typeface="Calibri" panose="020F0502020204030204" pitchFamily="34" charset="0"/>
                <a:cs typeface="Times New Roman" panose="02020603050405020304" pitchFamily="18" charset="0"/>
              </a:rPr>
              <a:t>Personal hygiene</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latin typeface="Calibri" panose="020F0502020204030204" pitchFamily="34" charset="0"/>
                <a:ea typeface="Calibri" panose="020F0502020204030204" pitchFamily="34" charset="0"/>
                <a:cs typeface="Times New Roman" panose="02020603050405020304" pitchFamily="18" charset="0"/>
              </a:rPr>
              <a:t>Meal preparation</a:t>
            </a:r>
          </a:p>
          <a:p>
            <a:pPr marL="0" lvl="0" indent="0">
              <a:lnSpc>
                <a:spcPct val="107000"/>
              </a:lnSpc>
              <a:spcBef>
                <a:spcPts val="0"/>
              </a:spcBef>
              <a:spcAft>
                <a:spcPts val="800"/>
              </a:spcAft>
              <a:buSzPts val="1000"/>
              <a:buNone/>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Daily routine includes:</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latin typeface="Calibri" panose="020F0502020204030204" pitchFamily="34" charset="0"/>
                <a:ea typeface="Calibri" panose="020F0502020204030204" pitchFamily="34" charset="0"/>
                <a:cs typeface="Times New Roman" panose="02020603050405020304" pitchFamily="18" charset="0"/>
              </a:rPr>
              <a:t>Physiotherapy exercises</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latin typeface="Calibri" panose="020F0502020204030204" pitchFamily="34" charset="0"/>
                <a:ea typeface="Calibri" panose="020F0502020204030204" pitchFamily="34" charset="0"/>
                <a:cs typeface="Times New Roman" panose="02020603050405020304" pitchFamily="18" charset="0"/>
              </a:rPr>
              <a:t>Medication schedule</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latin typeface="Calibri" panose="020F0502020204030204" pitchFamily="34" charset="0"/>
                <a:ea typeface="Calibri" panose="020F0502020204030204" pitchFamily="34" charset="0"/>
                <a:cs typeface="Times New Roman" panose="02020603050405020304" pitchFamily="18" charset="0"/>
              </a:rPr>
              <a:t>Blood pressure monitoring</a:t>
            </a:r>
          </a:p>
          <a:p>
            <a:pPr marL="0" indent="0">
              <a:buNone/>
            </a:pPr>
            <a:endParaRPr lang="en-GB" sz="2400" dirty="0">
              <a:solidFill>
                <a:srgbClr val="0070C0"/>
              </a:solidFill>
            </a:endParaRPr>
          </a:p>
        </p:txBody>
      </p:sp>
      <p:sp>
        <p:nvSpPr>
          <p:cNvPr id="6" name="Content Placeholder 5"/>
          <p:cNvSpPr>
            <a:spLocks noGrp="1"/>
          </p:cNvSpPr>
          <p:nvPr>
            <p:ph sz="half" idx="2"/>
          </p:nvPr>
        </p:nvSpPr>
        <p:spPr>
          <a:xfrm>
            <a:off x="4648200" y="1268760"/>
            <a:ext cx="4038600" cy="4320481"/>
          </a:xfrm>
        </p:spPr>
        <p:txBody>
          <a:bodyPr/>
          <a:lstStyle/>
          <a:p>
            <a:pPr marL="0" lvl="0" indent="0">
              <a:lnSpc>
                <a:spcPct val="107000"/>
              </a:lnSpc>
              <a:spcBef>
                <a:spcPts val="0"/>
              </a:spcBef>
              <a:spcAft>
                <a:spcPts val="800"/>
              </a:spcAft>
              <a:buSzPts val="1000"/>
              <a:buNone/>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Goal:</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latin typeface="Calibri" panose="020F0502020204030204" pitchFamily="34" charset="0"/>
                <a:ea typeface="Calibri" panose="020F0502020204030204" pitchFamily="34" charset="0"/>
                <a:cs typeface="Times New Roman" panose="02020603050405020304" pitchFamily="18" charset="0"/>
              </a:rPr>
              <a:t>Promote independence and recovery</a:t>
            </a:r>
          </a:p>
          <a:p>
            <a:pPr marL="0" marR="0" indent="0">
              <a:lnSpc>
                <a:spcPct val="107000"/>
              </a:lnSpc>
              <a:spcBef>
                <a:spcPts val="0"/>
              </a:spcBef>
              <a:spcAft>
                <a:spcPts val="800"/>
              </a:spcAft>
              <a:buNone/>
            </a:pPr>
            <a:r>
              <a:rPr lang="en-GB" sz="2400" dirty="0">
                <a:latin typeface="Calibri" panose="020F0502020204030204" pitchFamily="34" charset="0"/>
                <a:ea typeface="Calibri" panose="020F0502020204030204" pitchFamily="34" charset="0"/>
                <a:cs typeface="Times New Roman" panose="02020603050405020304" pitchFamily="18" charset="0"/>
              </a:rPr>
              <a:t>(NICE, 2022)</a:t>
            </a:r>
          </a:p>
          <a:p>
            <a:endParaRPr lang="en-GB" sz="2400" dirty="0"/>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4294967295"/>
          </p:nvPr>
        </p:nvSpPr>
        <p:spPr>
          <a:xfrm>
            <a:off x="8413750" y="6381750"/>
            <a:ext cx="730250" cy="339725"/>
          </a:xfrm>
        </p:spPr>
        <p:txBody>
          <a:bodyPr/>
          <a:lstStyle/>
          <a:p>
            <a:pPr>
              <a:defRPr/>
            </a:pPr>
            <a:fld id="{6550E941-99E4-4403-A917-B30FF69A9617}" type="slidenum">
              <a:rPr lang="en-GB" altLang="en-US" smtClean="0"/>
              <a:pPr>
                <a:defRPr/>
              </a:pPr>
              <a:t>9</a:t>
            </a:fld>
            <a:endParaRPr lang="en-GB" altLang="en-US"/>
          </a:p>
        </p:txBody>
      </p:sp>
      <p:pic>
        <p:nvPicPr>
          <p:cNvPr id="9" name="Audio 8">
            <a:hlinkClick r:id="" action="ppaction://media"/>
            <a:extLst>
              <a:ext uri="{FF2B5EF4-FFF2-40B4-BE49-F238E27FC236}">
                <a16:creationId xmlns:a16="http://schemas.microsoft.com/office/drawing/2014/main" id="{D5A5E62D-A403-91E2-F714-062A5949BE4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38360"/>
    </mc:Choice>
    <mc:Fallback>
      <p:transition spd="slow" advTm="383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p:txBody>
          <a:bodyPr/>
          <a:lstStyle/>
          <a:p>
            <a:r>
              <a:rPr lang="en-GB" sz="3600" b="1"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sz="half" idx="1"/>
          </p:nvPr>
        </p:nvSpPr>
        <p:spPr>
          <a:xfrm>
            <a:off x="457200" y="1417638"/>
            <a:ext cx="4038600" cy="4171603"/>
          </a:xfrm>
        </p:spPr>
        <p:txBody>
          <a:bodyPr/>
          <a:lstStyle/>
          <a:p>
            <a:pPr marL="0" lvl="0" indent="0">
              <a:lnSpc>
                <a:spcPct val="107000"/>
              </a:lnSpc>
              <a:spcBef>
                <a:spcPts val="0"/>
              </a:spcBef>
              <a:spcAft>
                <a:spcPts val="800"/>
              </a:spcAft>
              <a:buSzPts val="1000"/>
              <a:buNone/>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Communication needs:</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latin typeface="Calibri" panose="020F0502020204030204" pitchFamily="34" charset="0"/>
                <a:ea typeface="Calibri" panose="020F0502020204030204" pitchFamily="34" charset="0"/>
                <a:cs typeface="Times New Roman" panose="02020603050405020304" pitchFamily="18" charset="0"/>
              </a:rPr>
              <a:t>Use simple language due to speech impairment</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latin typeface="Calibri" panose="020F0502020204030204" pitchFamily="34" charset="0"/>
                <a:ea typeface="Calibri" panose="020F0502020204030204" pitchFamily="34" charset="0"/>
                <a:cs typeface="Times New Roman" panose="02020603050405020304" pitchFamily="18" charset="0"/>
              </a:rPr>
              <a:t>Allow time for responses</a:t>
            </a:r>
          </a:p>
          <a:p>
            <a:pPr marL="0" lvl="0" indent="0">
              <a:lnSpc>
                <a:spcPct val="107000"/>
              </a:lnSpc>
              <a:spcBef>
                <a:spcPts val="0"/>
              </a:spcBef>
              <a:spcAft>
                <a:spcPts val="800"/>
              </a:spcAft>
              <a:buSzPts val="1000"/>
              <a:buNone/>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Ethical considerations:</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latin typeface="Calibri" panose="020F0502020204030204" pitchFamily="34" charset="0"/>
                <a:ea typeface="Calibri" panose="020F0502020204030204" pitchFamily="34" charset="0"/>
                <a:cs typeface="Times New Roman" panose="02020603050405020304" pitchFamily="18" charset="0"/>
              </a:rPr>
              <a:t>Respect autonomy</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latin typeface="Calibri" panose="020F0502020204030204" pitchFamily="34" charset="0"/>
                <a:ea typeface="Calibri" panose="020F0502020204030204" pitchFamily="34" charset="0"/>
                <a:cs typeface="Times New Roman" panose="02020603050405020304" pitchFamily="18" charset="0"/>
              </a:rPr>
              <a:t>Maintain confidentiality</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latin typeface="Calibri" panose="020F0502020204030204" pitchFamily="34" charset="0"/>
                <a:ea typeface="Calibri" panose="020F0502020204030204" pitchFamily="34" charset="0"/>
                <a:cs typeface="Times New Roman" panose="02020603050405020304" pitchFamily="18" charset="0"/>
              </a:rPr>
              <a:t>Informed consent for treatments</a:t>
            </a:r>
          </a:p>
        </p:txBody>
      </p:sp>
      <p:sp>
        <p:nvSpPr>
          <p:cNvPr id="6" name="Content Placeholder 5"/>
          <p:cNvSpPr>
            <a:spLocks noGrp="1"/>
          </p:cNvSpPr>
          <p:nvPr>
            <p:ph sz="half" idx="2"/>
          </p:nvPr>
        </p:nvSpPr>
        <p:spPr>
          <a:xfrm>
            <a:off x="4648200" y="1417638"/>
            <a:ext cx="4038600" cy="4171603"/>
          </a:xfrm>
        </p:spPr>
        <p:txBody>
          <a:bodyPr/>
          <a:lstStyle/>
          <a:p>
            <a:pPr marL="0" lvl="0" indent="0">
              <a:lnSpc>
                <a:spcPct val="107000"/>
              </a:lnSpc>
              <a:spcBef>
                <a:spcPts val="0"/>
              </a:spcBef>
              <a:spcAft>
                <a:spcPts val="800"/>
              </a:spcAft>
              <a:buSzPts val="1000"/>
              <a:buNone/>
              <a:tabLst>
                <a:tab pos="457200" algn="l"/>
              </a:tabLst>
            </a:pPr>
            <a:r>
              <a:rPr lang="en-GB" sz="2400" dirty="0">
                <a:solidFill>
                  <a:prstClr val="black"/>
                </a:solidFill>
                <a:latin typeface="Calibri" panose="020F0502020204030204" pitchFamily="34" charset="0"/>
                <a:ea typeface="Calibri" panose="020F0502020204030204" pitchFamily="34" charset="0"/>
                <a:cs typeface="Times New Roman" panose="02020603050405020304" pitchFamily="18" charset="0"/>
              </a:rPr>
              <a:t>Person-centred care approach is essential</a:t>
            </a:r>
          </a:p>
          <a:p>
            <a:pPr marL="0" lvl="0" indent="0">
              <a:buNone/>
            </a:pPr>
            <a:r>
              <a:rPr lang="en-GB" sz="2400" dirty="0">
                <a:solidFill>
                  <a:prstClr val="black"/>
                </a:solidFill>
                <a:latin typeface="Calibri" panose="020F0502020204030204" pitchFamily="34" charset="0"/>
                <a:ea typeface="Calibri" panose="020F0502020204030204" pitchFamily="34" charset="0"/>
                <a:cs typeface="Times New Roman" panose="02020603050405020304" pitchFamily="18" charset="0"/>
              </a:rPr>
              <a:t>(Department of Health, 2021)</a:t>
            </a:r>
            <a:endParaRPr lang="en-GB" sz="2400" dirty="0">
              <a:solidFill>
                <a:srgbClr val="0070C0"/>
              </a:solidFill>
            </a:endParaRPr>
          </a:p>
          <a:p>
            <a:pPr marL="0" indent="0">
              <a:buNone/>
            </a:pPr>
            <a:endParaRPr lang="en-GB" sz="2400" dirty="0"/>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4294967295"/>
          </p:nvPr>
        </p:nvSpPr>
        <p:spPr>
          <a:xfrm>
            <a:off x="8413750" y="6381750"/>
            <a:ext cx="730250" cy="339725"/>
          </a:xfrm>
        </p:spPr>
        <p:txBody>
          <a:bodyPr/>
          <a:lstStyle/>
          <a:p>
            <a:pPr>
              <a:defRPr/>
            </a:pPr>
            <a:fld id="{6550E941-99E4-4403-A917-B30FF69A9617}" type="slidenum">
              <a:rPr lang="en-GB" altLang="en-US" smtClean="0"/>
              <a:pPr>
                <a:defRPr/>
              </a:pPr>
              <a:t>10</a:t>
            </a:fld>
            <a:endParaRPr lang="en-GB" altLang="en-US"/>
          </a:p>
        </p:txBody>
      </p:sp>
      <p:pic>
        <p:nvPicPr>
          <p:cNvPr id="9" name="Audio 8">
            <a:hlinkClick r:id="" action="ppaction://media"/>
            <a:extLst>
              <a:ext uri="{FF2B5EF4-FFF2-40B4-BE49-F238E27FC236}">
                <a16:creationId xmlns:a16="http://schemas.microsoft.com/office/drawing/2014/main" id="{071B6BF4-567F-4798-A9FE-3EAE1FD3EA0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42457"/>
    </mc:Choice>
    <mc:Fallback>
      <p:transition spd="slow" advTm="42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sz="half" idx="1"/>
          </p:nvPr>
        </p:nvSpPr>
        <p:spPr>
          <a:xfrm>
            <a:off x="457200" y="1417638"/>
            <a:ext cx="4038600" cy="4171603"/>
          </a:xfrm>
        </p:spPr>
        <p:txBody>
          <a:bodyPr/>
          <a:lstStyle/>
          <a:p>
            <a:pPr marL="0" marR="0" indent="0">
              <a:lnSpc>
                <a:spcPct val="107000"/>
              </a:lnSpc>
              <a:spcBef>
                <a:spcPts val="0"/>
              </a:spcBef>
              <a:spcAft>
                <a:spcPts val="800"/>
              </a:spcAft>
              <a:buNone/>
            </a:pPr>
            <a:r>
              <a:rPr lang="en-GB" sz="2400" b="1" dirty="0">
                <a:latin typeface="Calibri" panose="020F0502020204030204" pitchFamily="34" charset="0"/>
                <a:ea typeface="Calibri" panose="020F0502020204030204" pitchFamily="34" charset="0"/>
                <a:cs typeface="Times New Roman" panose="02020603050405020304" pitchFamily="18" charset="0"/>
              </a:rPr>
              <a:t>Non-modifiable:</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Bef>
                <a:spcPts val="0"/>
              </a:spcBef>
              <a:spcAft>
                <a:spcPts val="800"/>
              </a:spcAft>
              <a:buSzPts val="1000"/>
              <a:buFont typeface="Wingdings" panose="05000000000000000000" pitchFamily="2" charset="2"/>
              <a:buChar char="q"/>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Age</a:t>
            </a:r>
          </a:p>
          <a:p>
            <a:pPr lvl="0">
              <a:lnSpc>
                <a:spcPct val="107000"/>
              </a:lnSpc>
              <a:spcBef>
                <a:spcPts val="0"/>
              </a:spcBef>
              <a:spcAft>
                <a:spcPts val="800"/>
              </a:spcAft>
              <a:buSzPts val="1000"/>
              <a:buFont typeface="Wingdings" panose="05000000000000000000" pitchFamily="2" charset="2"/>
              <a:buChar char="q"/>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Gender</a:t>
            </a:r>
          </a:p>
          <a:p>
            <a:pPr marL="0" indent="0">
              <a:buNone/>
            </a:pPr>
            <a:endParaRPr lang="en-GB" sz="2400" dirty="0">
              <a:solidFill>
                <a:srgbClr val="0070C0"/>
              </a:solidFill>
            </a:endParaRPr>
          </a:p>
        </p:txBody>
      </p:sp>
      <p:sp>
        <p:nvSpPr>
          <p:cNvPr id="4" name="Content Placeholder 3"/>
          <p:cNvSpPr>
            <a:spLocks noGrp="1"/>
          </p:cNvSpPr>
          <p:nvPr>
            <p:ph sz="half" idx="2"/>
          </p:nvPr>
        </p:nvSpPr>
        <p:spPr>
          <a:xfrm>
            <a:off x="4648200" y="1417638"/>
            <a:ext cx="4038600" cy="4171603"/>
          </a:xfrm>
        </p:spPr>
        <p:txBody>
          <a:bodyPr/>
          <a:lstStyle/>
          <a:p>
            <a:pPr marL="0" marR="0" indent="0">
              <a:lnSpc>
                <a:spcPct val="107000"/>
              </a:lnSpc>
              <a:spcBef>
                <a:spcPts val="0"/>
              </a:spcBef>
              <a:spcAft>
                <a:spcPts val="800"/>
              </a:spcAft>
              <a:buNone/>
            </a:pPr>
            <a:r>
              <a:rPr lang="en-GB" sz="2400" b="1" dirty="0">
                <a:latin typeface="Calibri" panose="020F0502020204030204" pitchFamily="34" charset="0"/>
                <a:ea typeface="Calibri" panose="020F0502020204030204" pitchFamily="34" charset="0"/>
                <a:cs typeface="Times New Roman" panose="02020603050405020304" pitchFamily="18" charset="0"/>
              </a:rPr>
              <a:t>Modifiable:</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Bef>
                <a:spcPts val="0"/>
              </a:spcBef>
              <a:spcAft>
                <a:spcPts val="800"/>
              </a:spcAft>
              <a:buSzPts val="1000"/>
              <a:buFont typeface="Wingdings" panose="05000000000000000000" pitchFamily="2" charset="2"/>
              <a:buChar char="q"/>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Smoking</a:t>
            </a:r>
          </a:p>
          <a:p>
            <a:pPr lvl="0">
              <a:lnSpc>
                <a:spcPct val="107000"/>
              </a:lnSpc>
              <a:spcBef>
                <a:spcPts val="0"/>
              </a:spcBef>
              <a:spcAft>
                <a:spcPts val="800"/>
              </a:spcAft>
              <a:buSzPts val="1000"/>
              <a:buFont typeface="Wingdings" panose="05000000000000000000" pitchFamily="2" charset="2"/>
              <a:buChar char="q"/>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Hypertension</a:t>
            </a:r>
          </a:p>
          <a:p>
            <a:pPr lvl="0">
              <a:lnSpc>
                <a:spcPct val="107000"/>
              </a:lnSpc>
              <a:spcBef>
                <a:spcPts val="0"/>
              </a:spcBef>
              <a:spcAft>
                <a:spcPts val="800"/>
              </a:spcAft>
              <a:buSzPts val="1000"/>
              <a:buFont typeface="Wingdings" panose="05000000000000000000" pitchFamily="2" charset="2"/>
              <a:buChar char="q"/>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Diabetes</a:t>
            </a:r>
          </a:p>
          <a:p>
            <a:pPr lvl="0">
              <a:lnSpc>
                <a:spcPct val="107000"/>
              </a:lnSpc>
              <a:spcBef>
                <a:spcPts val="0"/>
              </a:spcBef>
              <a:spcAft>
                <a:spcPts val="800"/>
              </a:spcAft>
              <a:buSzPts val="1000"/>
              <a:buFont typeface="Wingdings" panose="05000000000000000000" pitchFamily="2" charset="2"/>
              <a:buChar char="q"/>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Obesity</a:t>
            </a:r>
          </a:p>
          <a:p>
            <a:pPr lvl="0">
              <a:lnSpc>
                <a:spcPct val="107000"/>
              </a:lnSpc>
              <a:spcBef>
                <a:spcPts val="0"/>
              </a:spcBef>
              <a:spcAft>
                <a:spcPts val="800"/>
              </a:spcAft>
              <a:buSzPts val="1000"/>
              <a:buFont typeface="Wingdings" panose="05000000000000000000" pitchFamily="2" charset="2"/>
              <a:buChar char="q"/>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Physical inactivity</a:t>
            </a:r>
          </a:p>
          <a:p>
            <a:pPr lvl="0">
              <a:lnSpc>
                <a:spcPct val="107000"/>
              </a:lnSpc>
              <a:spcBef>
                <a:spcPts val="0"/>
              </a:spcBef>
              <a:spcAft>
                <a:spcPts val="800"/>
              </a:spcAft>
              <a:buSzPts val="1000"/>
              <a:buFont typeface="Wingdings" panose="05000000000000000000" pitchFamily="2" charset="2"/>
              <a:buChar char="q"/>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These factors significantly increase stroke risk (WHO, 2023)</a:t>
            </a:r>
          </a:p>
          <a:p>
            <a:endParaRPr lang="en-GB" sz="2400" dirty="0"/>
          </a:p>
        </p:txBody>
      </p:sp>
      <p:pic>
        <p:nvPicPr>
          <p:cNvPr id="7" name="Audio 6">
            <a:hlinkClick r:id="" action="ppaction://media"/>
            <a:extLst>
              <a:ext uri="{FF2B5EF4-FFF2-40B4-BE49-F238E27FC236}">
                <a16:creationId xmlns:a16="http://schemas.microsoft.com/office/drawing/2014/main" id="{CA2AB5A2-6820-D25A-3E95-D39943CCC99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39598"/>
    </mc:Choice>
    <mc:Fallback>
      <p:transition spd="slow" advTm="395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sz="half" idx="1"/>
          </p:nvPr>
        </p:nvSpPr>
        <p:spPr/>
        <p:txBody>
          <a:bodyPr/>
          <a:lstStyle/>
          <a:p>
            <a:pPr lvl="0">
              <a:lnSpc>
                <a:spcPct val="107000"/>
              </a:lnSpc>
              <a:spcBef>
                <a:spcPts val="0"/>
              </a:spcBef>
              <a:spcAft>
                <a:spcPts val="800"/>
              </a:spcAft>
              <a:buSzPts val="1000"/>
              <a:buFont typeface="Wingdings" panose="05000000000000000000" pitchFamily="2" charset="2"/>
              <a:buChar char="§"/>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Smoking cessation programmes</a:t>
            </a:r>
          </a:p>
          <a:p>
            <a:pPr lvl="0">
              <a:lnSpc>
                <a:spcPct val="107000"/>
              </a:lnSpc>
              <a:spcBef>
                <a:spcPts val="0"/>
              </a:spcBef>
              <a:spcAft>
                <a:spcPts val="800"/>
              </a:spcAft>
              <a:buSzPts val="1000"/>
              <a:buFont typeface="Wingdings" panose="05000000000000000000" pitchFamily="2" charset="2"/>
              <a:buChar char="§"/>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Healthy diet (low salt, low fat)</a:t>
            </a:r>
          </a:p>
          <a:p>
            <a:pPr lvl="0">
              <a:lnSpc>
                <a:spcPct val="107000"/>
              </a:lnSpc>
              <a:spcBef>
                <a:spcPts val="0"/>
              </a:spcBef>
              <a:spcAft>
                <a:spcPts val="800"/>
              </a:spcAft>
              <a:buSzPts val="1000"/>
              <a:buFont typeface="Wingdings" panose="05000000000000000000" pitchFamily="2" charset="2"/>
              <a:buChar char="§"/>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Regular exercise </a:t>
            </a:r>
            <a:r>
              <a:rPr lang="en-GB" sz="2000" dirty="0">
                <a:latin typeface="Calibri" panose="020F0502020204030204" pitchFamily="34" charset="0"/>
                <a:ea typeface="Calibri" panose="020F0502020204030204" pitchFamily="34" charset="0"/>
                <a:cs typeface="Times New Roman" panose="02020603050405020304" pitchFamily="18" charset="0"/>
              </a:rPr>
              <a:t>(150 </a:t>
            </a:r>
            <a:r>
              <a:rPr lang="en-GB" sz="2000" dirty="0" err="1">
                <a:latin typeface="Calibri" panose="020F0502020204030204" pitchFamily="34" charset="0"/>
                <a:ea typeface="Calibri" panose="020F0502020204030204" pitchFamily="34" charset="0"/>
                <a:cs typeface="Times New Roman" panose="02020603050405020304" pitchFamily="18" charset="0"/>
              </a:rPr>
              <a:t>mins</a:t>
            </a:r>
            <a:r>
              <a:rPr lang="en-GB" sz="2000" dirty="0">
                <a:latin typeface="Calibri" panose="020F0502020204030204" pitchFamily="34" charset="0"/>
                <a:ea typeface="Calibri" panose="020F0502020204030204" pitchFamily="34" charset="0"/>
                <a:cs typeface="Times New Roman" panose="02020603050405020304" pitchFamily="18" charset="0"/>
              </a:rPr>
              <a:t>/week)</a:t>
            </a:r>
          </a:p>
          <a:p>
            <a:pPr>
              <a:buFont typeface="Wingdings" panose="05000000000000000000" pitchFamily="2" charset="2"/>
              <a:buChar char="§"/>
            </a:pPr>
            <a:endParaRPr lang="en-GB" dirty="0">
              <a:solidFill>
                <a:srgbClr val="0070C0"/>
              </a:solidFill>
            </a:endParaRPr>
          </a:p>
        </p:txBody>
      </p:sp>
      <p:sp>
        <p:nvSpPr>
          <p:cNvPr id="9" name="Content Placeholder 8"/>
          <p:cNvSpPr>
            <a:spLocks noGrp="1"/>
          </p:cNvSpPr>
          <p:nvPr>
            <p:ph sz="half" idx="2"/>
          </p:nvPr>
        </p:nvSpPr>
        <p:spPr/>
        <p:txBody>
          <a:bodyPr/>
          <a:lstStyle/>
          <a:p>
            <a:pPr>
              <a:lnSpc>
                <a:spcPct val="107000"/>
              </a:lnSpc>
              <a:spcBef>
                <a:spcPts val="0"/>
              </a:spcBef>
              <a:spcAft>
                <a:spcPts val="800"/>
              </a:spcAft>
              <a:buSzPts val="1000"/>
              <a:tabLst>
                <a:tab pos="457200" algn="l"/>
              </a:tabLst>
            </a:pPr>
            <a:r>
              <a:rPr lang="en-GB" sz="2400" dirty="0">
                <a:solidFill>
                  <a:prstClr val="black"/>
                </a:solidFill>
                <a:latin typeface="Calibri" panose="020F0502020204030204" pitchFamily="34" charset="0"/>
                <a:ea typeface="Calibri" panose="020F0502020204030204" pitchFamily="34" charset="0"/>
                <a:cs typeface="Times New Roman" panose="02020603050405020304" pitchFamily="18" charset="0"/>
              </a:rPr>
              <a:t>Medication adherence:</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err="1">
                <a:solidFill>
                  <a:prstClr val="black"/>
                </a:solidFill>
                <a:latin typeface="Calibri" panose="020F0502020204030204" pitchFamily="34" charset="0"/>
                <a:ea typeface="Calibri" panose="020F0502020204030204" pitchFamily="34" charset="0"/>
                <a:cs typeface="Times New Roman" panose="02020603050405020304" pitchFamily="18" charset="0"/>
              </a:rPr>
              <a:t>Antihypertensives</a:t>
            </a:r>
            <a:endParaRPr lang="en-GB"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err="1">
                <a:solidFill>
                  <a:prstClr val="black"/>
                </a:solidFill>
                <a:latin typeface="Calibri" panose="020F0502020204030204" pitchFamily="34" charset="0"/>
                <a:ea typeface="Calibri" panose="020F0502020204030204" pitchFamily="34" charset="0"/>
                <a:cs typeface="Times New Roman" panose="02020603050405020304" pitchFamily="18" charset="0"/>
              </a:rPr>
              <a:t>Antiplatelets</a:t>
            </a:r>
            <a:endParaRPr lang="en-GB"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tabLst>
                <a:tab pos="457200" algn="l"/>
              </a:tabLst>
            </a:pPr>
            <a:r>
              <a:rPr lang="en-GB" sz="2400" dirty="0">
                <a:solidFill>
                  <a:prstClr val="black"/>
                </a:solidFill>
                <a:latin typeface="Calibri" panose="020F0502020204030204" pitchFamily="34" charset="0"/>
                <a:ea typeface="Calibri" panose="020F0502020204030204" pitchFamily="34" charset="0"/>
                <a:cs typeface="Times New Roman" panose="02020603050405020304" pitchFamily="18" charset="0"/>
              </a:rPr>
              <a:t>Monitoring:</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solidFill>
                  <a:prstClr val="black"/>
                </a:solidFill>
                <a:latin typeface="Calibri" panose="020F0502020204030204" pitchFamily="34" charset="0"/>
                <a:ea typeface="Calibri" panose="020F0502020204030204" pitchFamily="34" charset="0"/>
                <a:cs typeface="Times New Roman" panose="02020603050405020304" pitchFamily="18" charset="0"/>
              </a:rPr>
              <a:t>Blood pressure</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solidFill>
                  <a:prstClr val="black"/>
                </a:solidFill>
                <a:latin typeface="Calibri" panose="020F0502020204030204" pitchFamily="34" charset="0"/>
                <a:ea typeface="Calibri" panose="020F0502020204030204" pitchFamily="34" charset="0"/>
                <a:cs typeface="Times New Roman" panose="02020603050405020304" pitchFamily="18" charset="0"/>
              </a:rPr>
              <a:t>Blood glucose </a:t>
            </a:r>
            <a:r>
              <a:rPr lang="en-GB" sz="2400" dirty="0">
                <a:solidFill>
                  <a:prstClr val="black"/>
                </a:solidFill>
                <a:latin typeface="Calibri" panose="020F0502020204030204" pitchFamily="34" charset="0"/>
                <a:ea typeface="Calibri" panose="020F0502020204030204" pitchFamily="34" charset="0"/>
                <a:cs typeface="Times New Roman" panose="02020603050405020304" pitchFamily="18" charset="0"/>
              </a:rPr>
              <a:t>(NICE, 2022; NHS, 2023)</a:t>
            </a:r>
          </a:p>
          <a:p>
            <a:endParaRPr lang="en-GB" sz="2400" dirty="0"/>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4294967295"/>
          </p:nvPr>
        </p:nvSpPr>
        <p:spPr>
          <a:xfrm>
            <a:off x="8413750" y="6381750"/>
            <a:ext cx="730250" cy="339725"/>
          </a:xfrm>
        </p:spPr>
        <p:txBody>
          <a:bodyPr/>
          <a:lstStyle/>
          <a:p>
            <a:pPr>
              <a:defRPr/>
            </a:pPr>
            <a:fld id="{6550E941-99E4-4403-A917-B30FF69A9617}" type="slidenum">
              <a:rPr lang="en-GB" altLang="en-US" smtClean="0"/>
              <a:pPr>
                <a:defRPr/>
              </a:pPr>
              <a:t>12</a:t>
            </a:fld>
            <a:endParaRPr lang="en-GB" altLang="en-US"/>
          </a:p>
        </p:txBody>
      </p:sp>
      <p:pic>
        <p:nvPicPr>
          <p:cNvPr id="8" name="Audio 7">
            <a:hlinkClick r:id="" action="ppaction://media"/>
            <a:extLst>
              <a:ext uri="{FF2B5EF4-FFF2-40B4-BE49-F238E27FC236}">
                <a16:creationId xmlns:a16="http://schemas.microsoft.com/office/drawing/2014/main" id="{77A694E0-3011-A1DE-7F28-5B1D03B373C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42444"/>
    </mc:Choice>
    <mc:Fallback>
      <p:transition spd="slow" advTm="424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br>
              <a:rPr lang="en-GB" sz="3600" b="1" dirty="0"/>
            </a:br>
            <a:r>
              <a:rPr lang="en-GB" sz="3600" b="1" dirty="0"/>
              <a:t>Monitoring &amp; Care Planning</a:t>
            </a:r>
            <a:br>
              <a:rPr lang="en-GB" dirty="0"/>
            </a:br>
            <a:endParaRPr lang="en-GB" dirty="0"/>
          </a:p>
        </p:txBody>
      </p:sp>
      <p:sp>
        <p:nvSpPr>
          <p:cNvPr id="8" name="Content Placeholder 7"/>
          <p:cNvSpPr>
            <a:spLocks noGrp="1"/>
          </p:cNvSpPr>
          <p:nvPr>
            <p:ph sz="half" idx="1"/>
          </p:nvPr>
        </p:nvSpPr>
        <p:spPr/>
        <p:txBody>
          <a:bodyPr/>
          <a:lstStyle/>
          <a:p>
            <a:pPr>
              <a:lnSpc>
                <a:spcPct val="107000"/>
              </a:lnSpc>
              <a:spcBef>
                <a:spcPts val="0"/>
              </a:spcBef>
              <a:spcAft>
                <a:spcPts val="800"/>
              </a:spcAft>
              <a:buSzPts val="1000"/>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Regular GP check-ups</a:t>
            </a:r>
          </a:p>
          <a:p>
            <a:pPr>
              <a:lnSpc>
                <a:spcPct val="107000"/>
              </a:lnSpc>
              <a:spcBef>
                <a:spcPts val="0"/>
              </a:spcBef>
              <a:spcAft>
                <a:spcPts val="800"/>
              </a:spcAft>
              <a:buSzPts val="1000"/>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Stroke rehabilitation:</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latin typeface="Calibri" panose="020F0502020204030204" pitchFamily="34" charset="0"/>
                <a:ea typeface="Calibri" panose="020F0502020204030204" pitchFamily="34" charset="0"/>
                <a:cs typeface="Times New Roman" panose="02020603050405020304" pitchFamily="18" charset="0"/>
              </a:rPr>
              <a:t>Physiotherapy</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latin typeface="Calibri" panose="020F0502020204030204" pitchFamily="34" charset="0"/>
                <a:ea typeface="Calibri" panose="020F0502020204030204" pitchFamily="34" charset="0"/>
                <a:cs typeface="Times New Roman" panose="02020603050405020304" pitchFamily="18" charset="0"/>
              </a:rPr>
              <a:t>Speech therapy</a:t>
            </a:r>
          </a:p>
          <a:p>
            <a:endParaRPr lang="en-GB" dirty="0"/>
          </a:p>
        </p:txBody>
      </p:sp>
      <p:sp>
        <p:nvSpPr>
          <p:cNvPr id="10" name="Content Placeholder 9"/>
          <p:cNvSpPr>
            <a:spLocks noGrp="1"/>
          </p:cNvSpPr>
          <p:nvPr>
            <p:ph sz="half" idx="2"/>
          </p:nvPr>
        </p:nvSpPr>
        <p:spPr/>
        <p:txBody>
          <a:bodyPr/>
          <a:lstStyle/>
          <a:p>
            <a:pPr>
              <a:lnSpc>
                <a:spcPct val="107000"/>
              </a:lnSpc>
              <a:spcBef>
                <a:spcPts val="0"/>
              </a:spcBef>
              <a:spcAft>
                <a:spcPts val="800"/>
              </a:spcAft>
              <a:buSzPts val="1000"/>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Multidisciplinary approach:</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latin typeface="Calibri" panose="020F0502020204030204" pitchFamily="34" charset="0"/>
                <a:ea typeface="Calibri" panose="020F0502020204030204" pitchFamily="34" charset="0"/>
                <a:cs typeface="Times New Roman" panose="02020603050405020304" pitchFamily="18" charset="0"/>
              </a:rPr>
              <a:t>Nurses</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latin typeface="Calibri" panose="020F0502020204030204" pitchFamily="34" charset="0"/>
                <a:ea typeface="Calibri" panose="020F0502020204030204" pitchFamily="34" charset="0"/>
                <a:cs typeface="Times New Roman" panose="02020603050405020304" pitchFamily="18" charset="0"/>
              </a:rPr>
              <a:t>Doctors</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latin typeface="Calibri" panose="020F0502020204030204" pitchFamily="34" charset="0"/>
                <a:ea typeface="Calibri" panose="020F0502020204030204" pitchFamily="34" charset="0"/>
                <a:cs typeface="Times New Roman" panose="02020603050405020304" pitchFamily="18" charset="0"/>
              </a:rPr>
              <a:t>Therapists</a:t>
            </a:r>
          </a:p>
          <a:p>
            <a:pPr>
              <a:lnSpc>
                <a:spcPct val="107000"/>
              </a:lnSpc>
              <a:spcBef>
                <a:spcPts val="0"/>
              </a:spcBef>
              <a:spcAft>
                <a:spcPts val="800"/>
              </a:spcAft>
              <a:buSzPts val="1000"/>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Prevent recurrence and improve quality of life (WHO, 2023)</a:t>
            </a:r>
          </a:p>
          <a:p>
            <a:endParaRPr lang="en-GB" dirty="0"/>
          </a:p>
        </p:txBody>
      </p:sp>
      <p:sp>
        <p:nvSpPr>
          <p:cNvPr id="5" name="Date Placeholder 4"/>
          <p:cNvSpPr>
            <a:spLocks noGrp="1"/>
          </p:cNvSpPr>
          <p:nvPr>
            <p:ph type="dt" sz="half" idx="10"/>
          </p:nvPr>
        </p:nvSpPr>
        <p:spPr/>
        <p:txBody>
          <a:bodyPr/>
          <a:lstStyle/>
          <a:p>
            <a:pPr>
              <a:defRPr/>
            </a:pPr>
            <a:fld id="{F7614AD2-EBEE-4B9C-B8EB-7B45076136C4}" type="datetime1">
              <a:rPr lang="en-GB" altLang="en-US" smtClean="0"/>
              <a:pPr>
                <a:defRPr/>
              </a:pPr>
              <a:t>18/04/2026</a:t>
            </a:fld>
            <a:endParaRPr lang="en-GB" altLang="en-US"/>
          </a:p>
        </p:txBody>
      </p:sp>
      <p:sp>
        <p:nvSpPr>
          <p:cNvPr id="6" name="Slide Number Placeholder 5"/>
          <p:cNvSpPr>
            <a:spLocks noGrp="1"/>
          </p:cNvSpPr>
          <p:nvPr>
            <p:ph type="sldNum" sz="quarter" idx="11"/>
          </p:nvPr>
        </p:nvSpPr>
        <p:spPr/>
        <p:txBody>
          <a:bodyPr/>
          <a:lstStyle/>
          <a:p>
            <a:pPr>
              <a:defRPr/>
            </a:pPr>
            <a:fld id="{386495F9-B3F5-4DDF-9323-6CEC80C52C17}" type="slidenum">
              <a:rPr lang="en-GB" altLang="en-US" smtClean="0"/>
              <a:pPr>
                <a:defRPr/>
              </a:pPr>
              <a:t>13</a:t>
            </a:fld>
            <a:endParaRPr lang="en-GB" altLang="en-US"/>
          </a:p>
        </p:txBody>
      </p:sp>
      <p:pic>
        <p:nvPicPr>
          <p:cNvPr id="4" name="Audio 3">
            <a:hlinkClick r:id="" action="ppaction://media"/>
            <a:extLst>
              <a:ext uri="{FF2B5EF4-FFF2-40B4-BE49-F238E27FC236}">
                <a16:creationId xmlns:a16="http://schemas.microsoft.com/office/drawing/2014/main" id="{B82446EE-4146-EEEA-60D9-7AEFD805D04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779166586"/>
      </p:ext>
    </p:extLst>
  </p:cSld>
  <p:clrMapOvr>
    <a:masterClrMapping/>
  </p:clrMapOvr>
  <mc:AlternateContent xmlns:mc="http://schemas.openxmlformats.org/markup-compatibility/2006">
    <mc:Choice xmlns:p14="http://schemas.microsoft.com/office/powerpoint/2010/main" Requires="p14">
      <p:transition spd="slow" p14:dur="2000" advTm="45943"/>
    </mc:Choice>
    <mc:Fallback>
      <p:transition spd="slow" advTm="45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1417638"/>
            <a:ext cx="8229600" cy="4099595"/>
          </a:xfrm>
        </p:spPr>
        <p:txBody>
          <a:bodyPr/>
          <a:lstStyle/>
          <a:p>
            <a:pPr>
              <a:lnSpc>
                <a:spcPct val="107000"/>
              </a:lnSpc>
              <a:spcBef>
                <a:spcPts val="0"/>
              </a:spcBef>
              <a:spcAft>
                <a:spcPts val="800"/>
              </a:spcAft>
              <a:buSzPts val="1000"/>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Stroke is a serious cardiovascular condition</a:t>
            </a:r>
          </a:p>
          <a:p>
            <a:pPr>
              <a:lnSpc>
                <a:spcPct val="107000"/>
              </a:lnSpc>
              <a:spcBef>
                <a:spcPts val="0"/>
              </a:spcBef>
              <a:spcAft>
                <a:spcPts val="800"/>
              </a:spcAft>
              <a:buSzPts val="1000"/>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Caused by disruption of cerebral blood flow</a:t>
            </a:r>
          </a:p>
          <a:p>
            <a:pPr>
              <a:lnSpc>
                <a:spcPct val="107000"/>
              </a:lnSpc>
              <a:spcBef>
                <a:spcPts val="0"/>
              </a:spcBef>
              <a:spcAft>
                <a:spcPts val="800"/>
              </a:spcAft>
              <a:buSzPts val="1000"/>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Strongly linked to lifestyle factors</a:t>
            </a:r>
          </a:p>
          <a:p>
            <a:pPr>
              <a:lnSpc>
                <a:spcPct val="107000"/>
              </a:lnSpc>
              <a:spcBef>
                <a:spcPts val="0"/>
              </a:spcBef>
              <a:spcAft>
                <a:spcPts val="800"/>
              </a:spcAft>
              <a:buSzPts val="1000"/>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Effective care plan includes:</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Lifestyle modification</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Medical treatment</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Rehabilitation</a:t>
            </a:r>
          </a:p>
          <a:p>
            <a:pPr>
              <a:lnSpc>
                <a:spcPct val="107000"/>
              </a:lnSpc>
              <a:spcBef>
                <a:spcPts val="0"/>
              </a:spcBef>
              <a:spcAft>
                <a:spcPts val="800"/>
              </a:spcAft>
              <a:buSzPts val="1000"/>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Early intervention improves outcomes</a:t>
            </a:r>
          </a:p>
          <a:p>
            <a:endParaRPr lang="en-GB" sz="2400" dirty="0">
              <a:solidFill>
                <a:srgbClr val="0070C0"/>
              </a:solidFil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8" name="Audio 7">
            <a:hlinkClick r:id="" action="ppaction://media"/>
            <a:extLst>
              <a:ext uri="{FF2B5EF4-FFF2-40B4-BE49-F238E27FC236}">
                <a16:creationId xmlns:a16="http://schemas.microsoft.com/office/drawing/2014/main" id="{0F6168D2-FE6A-DF04-E848-6879BBCA6CA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64197"/>
    </mc:Choice>
    <mc:Fallback>
      <p:transition spd="slow" advTm="641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1196752"/>
            <a:ext cx="8229600" cy="4320481"/>
          </a:xfrm>
        </p:spPr>
        <p:txBody>
          <a:bodyPr/>
          <a:lstStyle/>
          <a:p>
            <a:pPr marL="0" indent="0">
              <a:lnSpc>
                <a:spcPct val="107000"/>
              </a:lnSpc>
              <a:spcBef>
                <a:spcPts val="0"/>
              </a:spcBef>
              <a:spcAft>
                <a:spcPts val="800"/>
              </a:spcAft>
              <a:buNone/>
            </a:pPr>
            <a:r>
              <a:rPr lang="en-GB" sz="1600" dirty="0">
                <a:latin typeface="Calibri" panose="020F0502020204030204" pitchFamily="34" charset="0"/>
                <a:ea typeface="Calibri" panose="020F0502020204030204" pitchFamily="34" charset="0"/>
                <a:cs typeface="Times New Roman" panose="02020603050405020304" pitchFamily="18" charset="0"/>
              </a:rPr>
              <a:t>British Heart Foundation (2024) </a:t>
            </a:r>
            <a:r>
              <a:rPr lang="en-GB" sz="1600" i="1" dirty="0">
                <a:latin typeface="Calibri" panose="020F0502020204030204" pitchFamily="34" charset="0"/>
                <a:ea typeface="Calibri" panose="020F0502020204030204" pitchFamily="34" charset="0"/>
                <a:cs typeface="Times New Roman" panose="02020603050405020304" pitchFamily="18" charset="0"/>
              </a:rPr>
              <a:t>UK factsheet</a:t>
            </a:r>
            <a:r>
              <a:rPr lang="en-GB" sz="1600" dirty="0">
                <a:latin typeface="Calibri" panose="020F0502020204030204" pitchFamily="34" charset="0"/>
                <a:ea typeface="Calibri" panose="020F0502020204030204" pitchFamily="34" charset="0"/>
                <a:cs typeface="Times New Roman" panose="02020603050405020304" pitchFamily="18" charset="0"/>
              </a:rPr>
              <a:t>. Available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https://www.bhf.org.uk</a:t>
            </a:r>
            <a:r>
              <a:rPr lang="en-GB" sz="1600" dirty="0">
                <a:latin typeface="Calibri" panose="020F0502020204030204" pitchFamily="34" charset="0"/>
                <a:ea typeface="Calibri" panose="020F0502020204030204" pitchFamily="34" charset="0"/>
                <a:cs typeface="Times New Roman" panose="02020603050405020304" pitchFamily="18" charset="0"/>
              </a:rPr>
              <a:t> (Accessed: 12 April 2026).</a:t>
            </a:r>
          </a:p>
          <a:p>
            <a:pPr marL="0" marR="0" indent="0">
              <a:lnSpc>
                <a:spcPct val="107000"/>
              </a:lnSpc>
              <a:spcBef>
                <a:spcPts val="0"/>
              </a:spcBef>
              <a:spcAft>
                <a:spcPts val="800"/>
              </a:spcAft>
              <a:buNone/>
            </a:pPr>
            <a:r>
              <a:rPr lang="en-GB" sz="1600" dirty="0" err="1">
                <a:latin typeface="Calibri" panose="020F0502020204030204" pitchFamily="34" charset="0"/>
                <a:ea typeface="Calibri" panose="020F0502020204030204" pitchFamily="34" charset="0"/>
                <a:cs typeface="Times New Roman" panose="02020603050405020304" pitchFamily="18" charset="0"/>
              </a:rPr>
              <a:t>Centers</a:t>
            </a:r>
            <a:r>
              <a:rPr lang="en-GB" sz="1600" dirty="0">
                <a:latin typeface="Calibri" panose="020F0502020204030204" pitchFamily="34" charset="0"/>
                <a:ea typeface="Calibri" panose="020F0502020204030204" pitchFamily="34" charset="0"/>
                <a:cs typeface="Times New Roman" panose="02020603050405020304" pitchFamily="18" charset="0"/>
              </a:rPr>
              <a:t> for Disease Control and Prevention (2024) </a:t>
            </a:r>
            <a:r>
              <a:rPr lang="en-GB" sz="1600" i="1" dirty="0">
                <a:latin typeface="Calibri" panose="020F0502020204030204" pitchFamily="34" charset="0"/>
                <a:ea typeface="Calibri" panose="020F0502020204030204" pitchFamily="34" charset="0"/>
                <a:cs typeface="Times New Roman" panose="02020603050405020304" pitchFamily="18" charset="0"/>
              </a:rPr>
              <a:t>About coronary artery disease (CAD)</a:t>
            </a:r>
            <a:r>
              <a:rPr lang="en-GB" sz="1600" dirty="0">
                <a:latin typeface="Calibri" panose="020F0502020204030204" pitchFamily="34" charset="0"/>
                <a:ea typeface="Calibri" panose="020F0502020204030204" pitchFamily="34" charset="0"/>
                <a:cs typeface="Times New Roman" panose="02020603050405020304" pitchFamily="18" charset="0"/>
              </a:rPr>
              <a:t>. Available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https://www.cdc.gov/heart-disease/about/coronary-artery-disease.html</a:t>
            </a:r>
            <a:r>
              <a:rPr lang="en-GB" sz="1600" dirty="0">
                <a:latin typeface="Calibri" panose="020F0502020204030204" pitchFamily="34" charset="0"/>
                <a:ea typeface="Calibri" panose="020F0502020204030204" pitchFamily="34" charset="0"/>
                <a:cs typeface="Times New Roman" panose="02020603050405020304" pitchFamily="18" charset="0"/>
              </a:rPr>
              <a:t> (Accessed: 12 April 2026). </a:t>
            </a:r>
          </a:p>
          <a:p>
            <a:pPr marL="0" marR="0" indent="0">
              <a:lnSpc>
                <a:spcPct val="107000"/>
              </a:lnSpc>
              <a:spcBef>
                <a:spcPts val="0"/>
              </a:spcBef>
              <a:spcAft>
                <a:spcPts val="800"/>
              </a:spcAft>
              <a:buNone/>
            </a:pPr>
            <a:r>
              <a:rPr lang="en-GB" sz="1600" dirty="0">
                <a:latin typeface="Calibri" panose="020F0502020204030204" pitchFamily="34" charset="0"/>
                <a:ea typeface="Calibri" panose="020F0502020204030204" pitchFamily="34" charset="0"/>
                <a:cs typeface="Times New Roman" panose="02020603050405020304" pitchFamily="18" charset="0"/>
              </a:rPr>
              <a:t>Feigin, V.L., Brainin, M., </a:t>
            </a:r>
            <a:r>
              <a:rPr lang="en-GB" sz="1600" dirty="0" err="1">
                <a:latin typeface="Calibri" panose="020F0502020204030204" pitchFamily="34" charset="0"/>
                <a:ea typeface="Calibri" panose="020F0502020204030204" pitchFamily="34" charset="0"/>
                <a:cs typeface="Times New Roman" panose="02020603050405020304" pitchFamily="18" charset="0"/>
              </a:rPr>
              <a:t>Norrving</a:t>
            </a:r>
            <a:r>
              <a:rPr lang="en-GB" sz="1600" dirty="0">
                <a:latin typeface="Calibri" panose="020F0502020204030204" pitchFamily="34" charset="0"/>
                <a:ea typeface="Calibri" panose="020F0502020204030204" pitchFamily="34" charset="0"/>
                <a:cs typeface="Times New Roman" panose="02020603050405020304" pitchFamily="18" charset="0"/>
              </a:rPr>
              <a:t>, B., Martins, S., Sacco, R.L., </a:t>
            </a:r>
            <a:r>
              <a:rPr lang="en-GB" sz="1600" dirty="0" err="1">
                <a:latin typeface="Calibri" panose="020F0502020204030204" pitchFamily="34" charset="0"/>
                <a:ea typeface="Calibri" panose="020F0502020204030204" pitchFamily="34" charset="0"/>
                <a:cs typeface="Times New Roman" panose="02020603050405020304" pitchFamily="18" charset="0"/>
              </a:rPr>
              <a:t>Hacke</a:t>
            </a:r>
            <a:r>
              <a:rPr lang="en-GB" sz="1600" dirty="0">
                <a:latin typeface="Calibri" panose="020F0502020204030204" pitchFamily="34" charset="0"/>
                <a:ea typeface="Calibri" panose="020F0502020204030204" pitchFamily="34" charset="0"/>
                <a:cs typeface="Times New Roman" panose="02020603050405020304" pitchFamily="18" charset="0"/>
              </a:rPr>
              <a:t>, W., Fisher, M., Pandian, J. and Lindsay, P. (2021b) ‘World Stroke Organization (WSO): Global Stroke Fact Sheet 2022’, </a:t>
            </a:r>
            <a:r>
              <a:rPr lang="en-GB" sz="1600" i="1" dirty="0">
                <a:latin typeface="Calibri" panose="020F0502020204030204" pitchFamily="34" charset="0"/>
                <a:ea typeface="Calibri" panose="020F0502020204030204" pitchFamily="34" charset="0"/>
                <a:cs typeface="Times New Roman" panose="02020603050405020304" pitchFamily="18" charset="0"/>
              </a:rPr>
              <a:t>The Lancet Neurology</a:t>
            </a:r>
            <a:r>
              <a:rPr lang="en-GB" sz="1600" dirty="0">
                <a:latin typeface="Calibri" panose="020F0502020204030204" pitchFamily="34" charset="0"/>
                <a:ea typeface="Calibri" panose="020F0502020204030204" pitchFamily="34" charset="0"/>
                <a:cs typeface="Times New Roman" panose="02020603050405020304" pitchFamily="18" charset="0"/>
              </a:rPr>
              <a:t>, 21(10), pp. 795–820. doi:10.1016/S1474-4422(22)00238-7</a:t>
            </a:r>
          </a:p>
          <a:p>
            <a:pPr marL="0" indent="0">
              <a:buNone/>
            </a:pPr>
            <a:r>
              <a:rPr lang="en-GB" sz="1600" dirty="0">
                <a:latin typeface="Calibri" panose="020F0502020204030204" pitchFamily="34" charset="0"/>
                <a:ea typeface="Calibri" panose="020F0502020204030204" pitchFamily="34" charset="0"/>
                <a:cs typeface="Times New Roman" panose="02020603050405020304" pitchFamily="18" charset="0"/>
              </a:rPr>
              <a:t>Hsu, C.C.T., Kwan, G.N.C., </a:t>
            </a:r>
            <a:r>
              <a:rPr lang="en-GB" sz="1600" dirty="0" err="1">
                <a:latin typeface="Calibri" panose="020F0502020204030204" pitchFamily="34" charset="0"/>
                <a:ea typeface="Calibri" panose="020F0502020204030204" pitchFamily="34" charset="0"/>
                <a:cs typeface="Times New Roman" panose="02020603050405020304" pitchFamily="18" charset="0"/>
              </a:rPr>
              <a:t>Hapugoda</a:t>
            </a:r>
            <a:r>
              <a:rPr lang="en-GB" sz="1600" dirty="0">
                <a:latin typeface="Calibri" panose="020F0502020204030204" pitchFamily="34" charset="0"/>
                <a:ea typeface="Calibri" panose="020F0502020204030204" pitchFamily="34" charset="0"/>
                <a:cs typeface="Times New Roman" panose="02020603050405020304" pitchFamily="18" charset="0"/>
              </a:rPr>
              <a:t>, S. and Haacke, M. (2017) ‘Susceptibility weighted imaging in acute cerebral ischemia: review of emerging technical concepts and clinical applications’, </a:t>
            </a:r>
            <a:r>
              <a:rPr lang="en-GB" sz="1600" i="1" dirty="0">
                <a:latin typeface="Calibri" panose="020F0502020204030204" pitchFamily="34" charset="0"/>
                <a:ea typeface="Calibri" panose="020F0502020204030204" pitchFamily="34" charset="0"/>
                <a:cs typeface="Times New Roman" panose="02020603050405020304" pitchFamily="18" charset="0"/>
              </a:rPr>
              <a:t>The Neuroradiology Journal</a:t>
            </a:r>
            <a:r>
              <a:rPr lang="en-GB" sz="1600" dirty="0">
                <a:latin typeface="Calibri" panose="020F0502020204030204" pitchFamily="34" charset="0"/>
                <a:ea typeface="Calibri" panose="020F0502020204030204" pitchFamily="34" charset="0"/>
                <a:cs typeface="Times New Roman" panose="02020603050405020304" pitchFamily="18" charset="0"/>
              </a:rPr>
              <a:t>. Available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https://www.researchgate.net/figure/a-Labeled-anatomical-illustration-of-the-anterior-circulation-of-the-Circle-of-Willis_fig6_313868260</a:t>
            </a:r>
            <a:r>
              <a:rPr lang="en-GB" sz="1600" dirty="0">
                <a:latin typeface="Calibri" panose="020F0502020204030204" pitchFamily="34" charset="0"/>
                <a:ea typeface="Calibri" panose="020F0502020204030204" pitchFamily="34" charset="0"/>
                <a:cs typeface="Times New Roman" panose="02020603050405020304" pitchFamily="18" charset="0"/>
              </a:rPr>
              <a:t> (Accessed: 12 April 2026).</a:t>
            </a:r>
          </a:p>
          <a:p>
            <a:pPr marL="0" indent="0">
              <a:buNone/>
            </a:pPr>
            <a:endParaRPr lang="en-GB" sz="1600"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pic>
        <p:nvPicPr>
          <p:cNvPr id="8" name="Audio 7">
            <a:hlinkClick r:id="" action="ppaction://media"/>
            <a:extLst>
              <a:ext uri="{FF2B5EF4-FFF2-40B4-BE49-F238E27FC236}">
                <a16:creationId xmlns:a16="http://schemas.microsoft.com/office/drawing/2014/main" id="{01F00161-7519-0F42-D24F-08FA2D238BF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12805"/>
    </mc:Choice>
    <mc:Fallback>
      <p:transition spd="slow" advTm="128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4704"/>
            <a:ext cx="8229600" cy="4752529"/>
          </a:xfrm>
        </p:spPr>
        <p:txBody>
          <a:bodyPr/>
          <a:lstStyle/>
          <a:p>
            <a:pPr marL="0" lvl="0" indent="0">
              <a:lnSpc>
                <a:spcPct val="107000"/>
              </a:lnSpc>
              <a:spcBef>
                <a:spcPts val="0"/>
              </a:spcBef>
              <a:spcAft>
                <a:spcPts val="800"/>
              </a:spcAft>
              <a:buSzPts val="1000"/>
              <a:buNone/>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a:t>
            </a:r>
          </a:p>
          <a:p>
            <a:pPr marL="0" lvl="0" indent="0">
              <a:lnSpc>
                <a:spcPct val="107000"/>
              </a:lnSpc>
              <a:spcBef>
                <a:spcPts val="0"/>
              </a:spcBef>
              <a:spcAft>
                <a:spcPts val="800"/>
              </a:spcAft>
              <a:buSzPts val="1000"/>
              <a:buNone/>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O’Donnell, M.J., Chin, S.L., </a:t>
            </a:r>
            <a:r>
              <a:rPr lang="en-GB" sz="1600" dirty="0" err="1">
                <a:latin typeface="Calibri" panose="020F0502020204030204" pitchFamily="34" charset="0"/>
                <a:ea typeface="Calibri" panose="020F0502020204030204" pitchFamily="34" charset="0"/>
                <a:cs typeface="Times New Roman" panose="02020603050405020304" pitchFamily="18" charset="0"/>
              </a:rPr>
              <a:t>Rangarajan</a:t>
            </a:r>
            <a:r>
              <a:rPr lang="en-GB" sz="1600" dirty="0">
                <a:latin typeface="Calibri" panose="020F0502020204030204" pitchFamily="34" charset="0"/>
                <a:ea typeface="Calibri" panose="020F0502020204030204" pitchFamily="34" charset="0"/>
                <a:cs typeface="Times New Roman" panose="02020603050405020304" pitchFamily="18" charset="0"/>
              </a:rPr>
              <a:t>, S., Xavier, D., Liu, L., Zhang, H., Rao-</a:t>
            </a:r>
            <a:r>
              <a:rPr lang="en-GB" sz="1600" dirty="0" err="1">
                <a:latin typeface="Calibri" panose="020F0502020204030204" pitchFamily="34" charset="0"/>
                <a:ea typeface="Calibri" panose="020F0502020204030204" pitchFamily="34" charset="0"/>
                <a:cs typeface="Times New Roman" panose="02020603050405020304" pitchFamily="18" charset="0"/>
              </a:rPr>
              <a:t>Melacini</a:t>
            </a:r>
            <a:r>
              <a:rPr lang="en-GB" sz="1600" dirty="0">
                <a:latin typeface="Calibri" panose="020F0502020204030204" pitchFamily="34" charset="0"/>
                <a:ea typeface="Calibri" panose="020F0502020204030204" pitchFamily="34" charset="0"/>
                <a:cs typeface="Times New Roman" panose="02020603050405020304" pitchFamily="18" charset="0"/>
              </a:rPr>
              <a:t>, P., Zhang, X., </a:t>
            </a:r>
            <a:r>
              <a:rPr lang="en-GB" sz="1600" dirty="0" err="1">
                <a:latin typeface="Calibri" panose="020F0502020204030204" pitchFamily="34" charset="0"/>
                <a:ea typeface="Calibri" panose="020F0502020204030204" pitchFamily="34" charset="0"/>
                <a:cs typeface="Times New Roman" panose="02020603050405020304" pitchFamily="18" charset="0"/>
              </a:rPr>
              <a:t>Pais</a:t>
            </a:r>
            <a:r>
              <a:rPr lang="en-GB" sz="1600" dirty="0">
                <a:latin typeface="Calibri" panose="020F0502020204030204" pitchFamily="34" charset="0"/>
                <a:ea typeface="Calibri" panose="020F0502020204030204" pitchFamily="34" charset="0"/>
                <a:cs typeface="Times New Roman" panose="02020603050405020304" pitchFamily="18" charset="0"/>
              </a:rPr>
              <a:t>, P. and </a:t>
            </a:r>
            <a:r>
              <a:rPr lang="en-GB" sz="1600" dirty="0" err="1">
                <a:latin typeface="Calibri" panose="020F0502020204030204" pitchFamily="34" charset="0"/>
                <a:ea typeface="Calibri" panose="020F0502020204030204" pitchFamily="34" charset="0"/>
                <a:cs typeface="Times New Roman" panose="02020603050405020304" pitchFamily="18" charset="0"/>
              </a:rPr>
              <a:t>Agapay</a:t>
            </a:r>
            <a:r>
              <a:rPr lang="en-GB" sz="1600" dirty="0">
                <a:latin typeface="Calibri" panose="020F0502020204030204" pitchFamily="34" charset="0"/>
                <a:ea typeface="Calibri" panose="020F0502020204030204" pitchFamily="34" charset="0"/>
                <a:cs typeface="Times New Roman" panose="02020603050405020304" pitchFamily="18" charset="0"/>
              </a:rPr>
              <a:t>, S. (2016) ‘Global and regional effects of potentially modifiable risk factors associated with acute stroke’, </a:t>
            </a:r>
            <a:r>
              <a:rPr lang="en-GB" sz="1600" i="1" dirty="0">
                <a:latin typeface="Calibri" panose="020F0502020204030204" pitchFamily="34" charset="0"/>
                <a:ea typeface="Calibri" panose="020F0502020204030204" pitchFamily="34" charset="0"/>
                <a:cs typeface="Times New Roman" panose="02020603050405020304" pitchFamily="18" charset="0"/>
              </a:rPr>
              <a:t>The Lancet</a:t>
            </a:r>
            <a:r>
              <a:rPr lang="en-GB" sz="1600" dirty="0">
                <a:latin typeface="Calibri" panose="020F0502020204030204" pitchFamily="34" charset="0"/>
                <a:ea typeface="Calibri" panose="020F0502020204030204" pitchFamily="34" charset="0"/>
                <a:cs typeface="Times New Roman" panose="02020603050405020304" pitchFamily="18" charset="0"/>
              </a:rPr>
              <a:t>, 388(10046), pp. 761–775. doi:10.1016/S0140-6736(16)30506-2.</a:t>
            </a:r>
          </a:p>
          <a:p>
            <a:pPr marL="0" lvl="0" indent="0">
              <a:lnSpc>
                <a:spcPct val="107000"/>
              </a:lnSpc>
              <a:spcBef>
                <a:spcPts val="0"/>
              </a:spcBef>
              <a:spcAft>
                <a:spcPts val="800"/>
              </a:spcAft>
              <a:buSzPts val="1000"/>
              <a:buNone/>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NHS (2023) </a:t>
            </a:r>
            <a:r>
              <a:rPr lang="en-GB" sz="1600" i="1" dirty="0">
                <a:latin typeface="Calibri" panose="020F0502020204030204" pitchFamily="34" charset="0"/>
                <a:ea typeface="Calibri" panose="020F0502020204030204" pitchFamily="34" charset="0"/>
                <a:cs typeface="Times New Roman" panose="02020603050405020304" pitchFamily="18" charset="0"/>
              </a:rPr>
              <a:t>Stroke</a:t>
            </a:r>
            <a:r>
              <a:rPr lang="en-GB" sz="1600" dirty="0">
                <a:latin typeface="Calibri" panose="020F0502020204030204" pitchFamily="34" charset="0"/>
                <a:ea typeface="Calibri" panose="020F0502020204030204" pitchFamily="34" charset="0"/>
                <a:cs typeface="Times New Roman" panose="02020603050405020304" pitchFamily="18" charset="0"/>
              </a:rPr>
              <a:t>. Available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https://www.nhs.uk/conditions/stroke/</a:t>
            </a:r>
            <a:r>
              <a:rPr lang="en-GB" sz="1600" dirty="0">
                <a:latin typeface="Calibri" panose="020F0502020204030204" pitchFamily="34" charset="0"/>
                <a:ea typeface="Calibri" panose="020F0502020204030204" pitchFamily="34" charset="0"/>
                <a:cs typeface="Times New Roman" panose="02020603050405020304" pitchFamily="18" charset="0"/>
              </a:rPr>
              <a:t> (Accessed: 12 April 2026).</a:t>
            </a:r>
          </a:p>
          <a:p>
            <a:pPr marL="0" lvl="0" indent="0">
              <a:lnSpc>
                <a:spcPct val="107000"/>
              </a:lnSpc>
              <a:spcBef>
                <a:spcPts val="0"/>
              </a:spcBef>
              <a:spcAft>
                <a:spcPts val="800"/>
              </a:spcAft>
              <a:buSzPts val="1000"/>
              <a:buNone/>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National Institute for Health and Care Excellence (2023a) </a:t>
            </a:r>
            <a:r>
              <a:rPr lang="en-GB" sz="1600" i="1" dirty="0">
                <a:latin typeface="Calibri" panose="020F0502020204030204" pitchFamily="34" charset="0"/>
                <a:ea typeface="Calibri" panose="020F0502020204030204" pitchFamily="34" charset="0"/>
                <a:cs typeface="Times New Roman" panose="02020603050405020304" pitchFamily="18" charset="0"/>
              </a:rPr>
              <a:t>Stroke rehabilitation in adults</a:t>
            </a:r>
            <a:r>
              <a:rPr lang="en-GB" sz="1600" dirty="0">
                <a:latin typeface="Calibri" panose="020F0502020204030204" pitchFamily="34" charset="0"/>
                <a:ea typeface="Calibri" panose="020F0502020204030204" pitchFamily="34" charset="0"/>
                <a:cs typeface="Times New Roman" panose="02020603050405020304" pitchFamily="18" charset="0"/>
              </a:rPr>
              <a:t>. Available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https://www.nice.org.uk/guidance</a:t>
            </a:r>
            <a:r>
              <a:rPr lang="en-GB" sz="1600" dirty="0">
                <a:latin typeface="Calibri" panose="020F0502020204030204" pitchFamily="34" charset="0"/>
                <a:ea typeface="Calibri" panose="020F0502020204030204" pitchFamily="34" charset="0"/>
                <a:cs typeface="Times New Roman" panose="02020603050405020304" pitchFamily="18" charset="0"/>
              </a:rPr>
              <a:t> (Accessed: 12 April 2026).</a:t>
            </a:r>
          </a:p>
          <a:p>
            <a:pPr marL="0" lvl="0" indent="0">
              <a:lnSpc>
                <a:spcPct val="107000"/>
              </a:lnSpc>
              <a:spcBef>
                <a:spcPts val="0"/>
              </a:spcBef>
              <a:spcAft>
                <a:spcPts val="800"/>
              </a:spcAft>
              <a:buSzPts val="1000"/>
              <a:buNone/>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National Institute for Health and Care Excellence (2023b) </a:t>
            </a:r>
            <a:r>
              <a:rPr lang="en-GB" sz="1600" i="1" dirty="0">
                <a:latin typeface="Calibri" panose="020F0502020204030204" pitchFamily="34" charset="0"/>
                <a:ea typeface="Calibri" panose="020F0502020204030204" pitchFamily="34" charset="0"/>
                <a:cs typeface="Times New Roman" panose="02020603050405020304" pitchFamily="18" charset="0"/>
              </a:rPr>
              <a:t>Stroke and transient ischaemic attack in over 16s: diagnosis and initial management (NG128)</a:t>
            </a:r>
            <a:r>
              <a:rPr lang="en-GB" sz="1600" dirty="0">
                <a:latin typeface="Calibri" panose="020F0502020204030204" pitchFamily="34" charset="0"/>
                <a:ea typeface="Calibri" panose="020F0502020204030204" pitchFamily="34" charset="0"/>
                <a:cs typeface="Times New Roman" panose="02020603050405020304" pitchFamily="18" charset="0"/>
              </a:rPr>
              <a:t>. Available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https://www.nice.org.uk/guidance/ng128</a:t>
            </a:r>
            <a:r>
              <a:rPr lang="en-GB" sz="1600" dirty="0">
                <a:latin typeface="Calibri" panose="020F0502020204030204" pitchFamily="34" charset="0"/>
                <a:ea typeface="Calibri" panose="020F0502020204030204" pitchFamily="34" charset="0"/>
                <a:cs typeface="Times New Roman" panose="02020603050405020304" pitchFamily="18" charset="0"/>
              </a:rPr>
              <a:t> (Accessed: 12 April 2026).</a:t>
            </a:r>
          </a:p>
          <a:p>
            <a:pPr marL="0" lvl="0" indent="0">
              <a:lnSpc>
                <a:spcPct val="107000"/>
              </a:lnSpc>
              <a:spcBef>
                <a:spcPts val="0"/>
              </a:spcBef>
              <a:spcAft>
                <a:spcPts val="800"/>
              </a:spcAft>
              <a:buSzPts val="1000"/>
              <a:buNone/>
              <a:tabLst>
                <a:tab pos="457200" algn="l"/>
              </a:tabLst>
            </a:pPr>
            <a:r>
              <a:rPr lang="en-US" sz="1600" dirty="0">
                <a:effectLst/>
                <a:latin typeface="Calibri" panose="020F0502020204030204" pitchFamily="34" charset="0"/>
                <a:ea typeface="Calibri" panose="020F0502020204030204" pitchFamily="34" charset="0"/>
                <a:cs typeface="Times New Roman" panose="02020603050405020304" pitchFamily="18" charset="0"/>
              </a:rPr>
              <a:t>PT Direct (2013)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Major functions of the cardiovascular system: A closer look</a:t>
            </a:r>
            <a:r>
              <a:rPr lang="en-US" sz="16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Major functions of the cardiovascular system</a:t>
            </a:r>
            <a:r>
              <a:rPr lang="en-US" sz="1600" dirty="0">
                <a:effectLst/>
                <a:latin typeface="Calibri" panose="020F0502020204030204" pitchFamily="34" charset="0"/>
                <a:ea typeface="Calibri" panose="020F0502020204030204" pitchFamily="34" charset="0"/>
                <a:cs typeface="Times New Roman" panose="02020603050405020304" pitchFamily="18" charset="0"/>
              </a:rPr>
              <a:t> (Accessed: 18 April 2026)</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endParaRPr lang="en-GB" sz="16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1186583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964BA-A281-DB8A-1BBE-D92774D60A1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0290F56-9EB3-90B2-7BED-2FC7EC311707}"/>
              </a:ext>
            </a:extLst>
          </p:cNvPr>
          <p:cNvSpPr>
            <a:spLocks noGrp="1"/>
          </p:cNvSpPr>
          <p:nvPr>
            <p:ph idx="1"/>
          </p:nvPr>
        </p:nvSpPr>
        <p:spPr/>
        <p:txBody>
          <a:bodyPr/>
          <a:lstStyle/>
          <a:p>
            <a:pPr marL="0" lvl="0" indent="0">
              <a:lnSpc>
                <a:spcPct val="107000"/>
              </a:lnSpc>
              <a:spcBef>
                <a:spcPts val="0"/>
              </a:spcBef>
              <a:spcAft>
                <a:spcPts val="800"/>
              </a:spcAft>
              <a:buSzPts val="1000"/>
              <a:buNone/>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Townsend, N., </a:t>
            </a:r>
            <a:r>
              <a:rPr lang="en-GB" sz="1600" dirty="0" err="1">
                <a:latin typeface="Calibri" panose="020F0502020204030204" pitchFamily="34" charset="0"/>
                <a:ea typeface="Calibri" panose="020F0502020204030204" pitchFamily="34" charset="0"/>
                <a:cs typeface="Times New Roman" panose="02020603050405020304" pitchFamily="18" charset="0"/>
              </a:rPr>
              <a:t>Kazakiewicz</a:t>
            </a:r>
            <a:r>
              <a:rPr lang="en-GB" sz="1600" dirty="0">
                <a:latin typeface="Calibri" panose="020F0502020204030204" pitchFamily="34" charset="0"/>
                <a:ea typeface="Calibri" panose="020F0502020204030204" pitchFamily="34" charset="0"/>
                <a:cs typeface="Times New Roman" panose="02020603050405020304" pitchFamily="18" charset="0"/>
              </a:rPr>
              <a:t>, D., Wright, F.L., </a:t>
            </a:r>
            <a:r>
              <a:rPr lang="en-GB" sz="1600" dirty="0" err="1">
                <a:latin typeface="Calibri" panose="020F0502020204030204" pitchFamily="34" charset="0"/>
                <a:ea typeface="Calibri" panose="020F0502020204030204" pitchFamily="34" charset="0"/>
                <a:cs typeface="Times New Roman" panose="02020603050405020304" pitchFamily="18" charset="0"/>
              </a:rPr>
              <a:t>Timmis</a:t>
            </a:r>
            <a:r>
              <a:rPr lang="en-GB" sz="1600" dirty="0">
                <a:latin typeface="Calibri" panose="020F0502020204030204" pitchFamily="34" charset="0"/>
                <a:ea typeface="Calibri" panose="020F0502020204030204" pitchFamily="34" charset="0"/>
                <a:cs typeface="Times New Roman" panose="02020603050405020304" pitchFamily="18" charset="0"/>
              </a:rPr>
              <a:t>, A., </a:t>
            </a:r>
            <a:r>
              <a:rPr lang="en-GB" sz="1600" dirty="0" err="1">
                <a:latin typeface="Calibri" panose="020F0502020204030204" pitchFamily="34" charset="0"/>
                <a:ea typeface="Calibri" panose="020F0502020204030204" pitchFamily="34" charset="0"/>
                <a:cs typeface="Times New Roman" panose="02020603050405020304" pitchFamily="18" charset="0"/>
              </a:rPr>
              <a:t>Huculeci</a:t>
            </a:r>
            <a:r>
              <a:rPr lang="en-GB" sz="1600" dirty="0">
                <a:latin typeface="Calibri" panose="020F0502020204030204" pitchFamily="34" charset="0"/>
                <a:ea typeface="Calibri" panose="020F0502020204030204" pitchFamily="34" charset="0"/>
                <a:cs typeface="Times New Roman" panose="02020603050405020304" pitchFamily="18" charset="0"/>
              </a:rPr>
              <a:t>, R., </a:t>
            </a:r>
            <a:r>
              <a:rPr lang="en-GB" sz="1600" dirty="0" err="1">
                <a:latin typeface="Calibri" panose="020F0502020204030204" pitchFamily="34" charset="0"/>
                <a:ea typeface="Calibri" panose="020F0502020204030204" pitchFamily="34" charset="0"/>
                <a:cs typeface="Times New Roman" panose="02020603050405020304" pitchFamily="18" charset="0"/>
              </a:rPr>
              <a:t>Torbica</a:t>
            </a:r>
            <a:r>
              <a:rPr lang="en-GB" sz="1600" dirty="0">
                <a:latin typeface="Calibri" panose="020F0502020204030204" pitchFamily="34" charset="0"/>
                <a:ea typeface="Calibri" panose="020F0502020204030204" pitchFamily="34" charset="0"/>
                <a:cs typeface="Times New Roman" panose="02020603050405020304" pitchFamily="18" charset="0"/>
              </a:rPr>
              <a:t>, A. and Gale, C.P. (2022) ‘Epidemiology of cardiovascular disease in Europe’, </a:t>
            </a:r>
            <a:r>
              <a:rPr lang="en-GB" sz="1600" i="1" dirty="0">
                <a:latin typeface="Calibri" panose="020F0502020204030204" pitchFamily="34" charset="0"/>
                <a:ea typeface="Calibri" panose="020F0502020204030204" pitchFamily="34" charset="0"/>
                <a:cs typeface="Times New Roman" panose="02020603050405020304" pitchFamily="18" charset="0"/>
              </a:rPr>
              <a:t>European Heart Journal</a:t>
            </a:r>
            <a:r>
              <a:rPr lang="en-GB" sz="1600" dirty="0">
                <a:latin typeface="Calibri" panose="020F0502020204030204" pitchFamily="34" charset="0"/>
                <a:ea typeface="Calibri" panose="020F0502020204030204" pitchFamily="34" charset="0"/>
                <a:cs typeface="Times New Roman" panose="02020603050405020304" pitchFamily="18" charset="0"/>
              </a:rPr>
              <a:t>, 43(8), pp. 716–799. doi:10.1093/</a:t>
            </a:r>
            <a:r>
              <a:rPr lang="en-GB" sz="1600" dirty="0" err="1">
                <a:latin typeface="Calibri" panose="020F0502020204030204" pitchFamily="34" charset="0"/>
                <a:ea typeface="Calibri" panose="020F0502020204030204" pitchFamily="34" charset="0"/>
                <a:cs typeface="Times New Roman" panose="02020603050405020304" pitchFamily="18" charset="0"/>
              </a:rPr>
              <a:t>eurheartj</a:t>
            </a:r>
            <a:r>
              <a:rPr lang="en-GB" sz="1600" dirty="0">
                <a:latin typeface="Calibri" panose="020F0502020204030204" pitchFamily="34" charset="0"/>
                <a:ea typeface="Calibri" panose="020F0502020204030204" pitchFamily="34" charset="0"/>
                <a:cs typeface="Times New Roman" panose="02020603050405020304" pitchFamily="18" charset="0"/>
              </a:rPr>
              <a:t>/ehab892.</a:t>
            </a:r>
          </a:p>
          <a:p>
            <a:pPr marL="0" lvl="0" indent="0">
              <a:lnSpc>
                <a:spcPct val="107000"/>
              </a:lnSpc>
              <a:spcBef>
                <a:spcPts val="0"/>
              </a:spcBef>
              <a:spcAft>
                <a:spcPts val="800"/>
              </a:spcAft>
              <a:buSzPts val="1000"/>
              <a:buNone/>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Tortora, G.J. and Derrickson, B.H. (2021) </a:t>
            </a:r>
            <a:r>
              <a:rPr lang="en-GB" sz="1600" i="1" dirty="0">
                <a:latin typeface="Calibri" panose="020F0502020204030204" pitchFamily="34" charset="0"/>
                <a:ea typeface="Calibri" panose="020F0502020204030204" pitchFamily="34" charset="0"/>
                <a:cs typeface="Times New Roman" panose="02020603050405020304" pitchFamily="18" charset="0"/>
              </a:rPr>
              <a:t>Principles of anatomy and physiology</a:t>
            </a:r>
            <a:r>
              <a:rPr lang="en-GB" sz="1600" dirty="0">
                <a:latin typeface="Calibri" panose="020F0502020204030204" pitchFamily="34" charset="0"/>
                <a:ea typeface="Calibri" panose="020F0502020204030204" pitchFamily="34" charset="0"/>
                <a:cs typeface="Times New Roman" panose="02020603050405020304" pitchFamily="18" charset="0"/>
              </a:rPr>
              <a:t>. 16th </a:t>
            </a:r>
            <a:r>
              <a:rPr lang="en-GB" sz="1600" dirty="0" err="1">
                <a:latin typeface="Calibri" panose="020F0502020204030204" pitchFamily="34" charset="0"/>
                <a:ea typeface="Calibri" panose="020F0502020204030204" pitchFamily="34" charset="0"/>
                <a:cs typeface="Times New Roman" panose="02020603050405020304" pitchFamily="18" charset="0"/>
              </a:rPr>
              <a:t>edn</a:t>
            </a:r>
            <a:r>
              <a:rPr lang="en-GB" sz="1600" dirty="0">
                <a:latin typeface="Calibri" panose="020F0502020204030204" pitchFamily="34" charset="0"/>
                <a:ea typeface="Calibri" panose="020F0502020204030204" pitchFamily="34" charset="0"/>
                <a:cs typeface="Times New Roman" panose="02020603050405020304" pitchFamily="18" charset="0"/>
              </a:rPr>
              <a:t>. Hoboken: Wiley.</a:t>
            </a:r>
          </a:p>
          <a:p>
            <a:pPr marL="0" indent="0">
              <a:lnSpc>
                <a:spcPct val="107000"/>
              </a:lnSpc>
              <a:spcBef>
                <a:spcPts val="0"/>
              </a:spcBef>
              <a:spcAft>
                <a:spcPts val="800"/>
              </a:spcAft>
              <a:buSzPts val="1000"/>
              <a:buNone/>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World Health Organization (2023) </a:t>
            </a:r>
            <a:r>
              <a:rPr lang="en-GB" sz="1600" i="1" dirty="0">
                <a:latin typeface="Calibri" panose="020F0502020204030204" pitchFamily="34" charset="0"/>
                <a:ea typeface="Calibri" panose="020F0502020204030204" pitchFamily="34" charset="0"/>
                <a:cs typeface="Times New Roman" panose="02020603050405020304" pitchFamily="18" charset="0"/>
              </a:rPr>
              <a:t>Cardiovascular diseases (CVDs)</a:t>
            </a:r>
            <a:r>
              <a:rPr lang="en-GB" sz="1600" dirty="0">
                <a:latin typeface="Calibri" panose="020F0502020204030204" pitchFamily="34" charset="0"/>
                <a:ea typeface="Calibri" panose="020F0502020204030204" pitchFamily="34" charset="0"/>
                <a:cs typeface="Times New Roman" panose="02020603050405020304" pitchFamily="18" charset="0"/>
              </a:rPr>
              <a:t>. Available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https://www.who.int/news-room/fact-sheets/detail/cardiovascular-diseases</a:t>
            </a:r>
            <a:r>
              <a:rPr lang="en-GB" sz="1600" dirty="0">
                <a:latin typeface="Calibri" panose="020F0502020204030204" pitchFamily="34" charset="0"/>
                <a:ea typeface="Calibri" panose="020F0502020204030204" pitchFamily="34" charset="0"/>
                <a:cs typeface="Times New Roman" panose="02020603050405020304" pitchFamily="18" charset="0"/>
              </a:rPr>
              <a:t> (Accessed: 12 April 2026).</a:t>
            </a:r>
          </a:p>
          <a:p>
            <a:pPr marL="0" lvl="0" indent="0">
              <a:lnSpc>
                <a:spcPct val="107000"/>
              </a:lnSpc>
              <a:spcBef>
                <a:spcPts val="0"/>
              </a:spcBef>
              <a:spcAft>
                <a:spcPts val="800"/>
              </a:spcAft>
              <a:buSzPts val="1000"/>
              <a:buNone/>
              <a:tabLst>
                <a:tab pos="457200" algn="l"/>
              </a:tabLst>
            </a:pPr>
            <a:endParaRPr lang="en-GB" sz="1600" dirty="0">
              <a:latin typeface="Calibri" panose="020F0502020204030204" pitchFamily="34" charset="0"/>
              <a:ea typeface="Calibri" panose="020F0502020204030204" pitchFamily="34" charset="0"/>
              <a:cs typeface="Times New Roman" panose="02020603050405020304" pitchFamily="18" charset="0"/>
            </a:endParaRPr>
          </a:p>
          <a:p>
            <a:endParaRPr lang="en-US" sz="1600" dirty="0"/>
          </a:p>
        </p:txBody>
      </p:sp>
      <p:sp>
        <p:nvSpPr>
          <p:cNvPr id="4" name="Date Placeholder 3">
            <a:extLst>
              <a:ext uri="{FF2B5EF4-FFF2-40B4-BE49-F238E27FC236}">
                <a16:creationId xmlns:a16="http://schemas.microsoft.com/office/drawing/2014/main" id="{85266E63-5820-40C8-B2A2-60B34D660C1A}"/>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CE6AE82C-0EA5-EA71-50CC-6EEF912DBD9B}"/>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412064736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382</TotalTime>
  <Words>1551</Words>
  <Application>Microsoft Office PowerPoint</Application>
  <PresentationFormat>On-screen Show (4:3)</PresentationFormat>
  <Paragraphs>178</Paragraphs>
  <Slides>17</Slides>
  <Notes>12</Notes>
  <HiddenSlides>0</HiddenSlides>
  <MMClips>15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Myriad Pro</vt:lpstr>
      <vt:lpstr>Verdana</vt:lpstr>
      <vt:lpstr>Wingdings</vt:lpstr>
      <vt:lpstr>20140311PresentationUWTSDTemplate</vt:lpstr>
      <vt:lpstr>PowerPoint Presentation</vt:lpstr>
      <vt:lpstr>Introduction</vt:lpstr>
      <vt:lpstr>Information about the person</vt:lpstr>
      <vt:lpstr> Brief Anatomy &amp; Physiology Of  Cardiovascular System </vt:lpstr>
      <vt:lpstr>Figure 1: Diagram of the cardiovascular system showing blood circulation pathways (PT Direct, 2013). </vt:lpstr>
      <vt:lpstr>Pathophysiology of Ischemic Stroke</vt:lpstr>
      <vt:lpstr>Figure 2: Illustration of ischaemic stroke mechanisms showing thrombosis and embolism in cerebral arteries (Hsu et al., 2017).</vt:lpstr>
      <vt:lpstr>Care Plan (1/3)</vt:lpstr>
      <vt:lpstr>Care Plan (2/3)</vt:lpstr>
      <vt:lpstr>Care Plan (3/3) </vt:lpstr>
      <vt:lpstr>Risk factors</vt:lpstr>
      <vt:lpstr>Recommendations</vt:lpstr>
      <vt:lpstr> Monitoring &amp; Care Planning </vt:lpstr>
      <vt:lpstr>Conclusion</vt:lpstr>
      <vt:lpstr>References</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Ndeye rokheya Bop</cp:lastModifiedBy>
  <cp:revision>246</cp:revision>
  <cp:lastPrinted>2018-07-09T15:27:01Z</cp:lastPrinted>
  <dcterms:created xsi:type="dcterms:W3CDTF">2002-10-07T19:43:58Z</dcterms:created>
  <dcterms:modified xsi:type="dcterms:W3CDTF">2026-04-18T08:52:02Z</dcterms:modified>
</cp:coreProperties>
</file>