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66" r:id="rId2"/>
    <p:sldId id="274" r:id="rId3"/>
    <p:sldId id="358" r:id="rId4"/>
    <p:sldId id="332" r:id="rId5"/>
    <p:sldId id="326" r:id="rId6"/>
    <p:sldId id="327" r:id="rId7"/>
    <p:sldId id="412" r:id="rId8"/>
    <p:sldId id="328" r:id="rId9"/>
    <p:sldId id="387" r:id="rId10"/>
    <p:sldId id="386" r:id="rId11"/>
    <p:sldId id="396" r:id="rId12"/>
    <p:sldId id="397" r:id="rId13"/>
    <p:sldId id="400" r:id="rId14"/>
    <p:sldId id="398" r:id="rId15"/>
    <p:sldId id="359" r:id="rId16"/>
    <p:sldId id="401" r:id="rId17"/>
    <p:sldId id="403" r:id="rId18"/>
    <p:sldId id="399" r:id="rId19"/>
    <p:sldId id="360" r:id="rId20"/>
    <p:sldId id="361" r:id="rId21"/>
    <p:sldId id="362" r:id="rId22"/>
    <p:sldId id="363" r:id="rId23"/>
    <p:sldId id="314" r:id="rId24"/>
    <p:sldId id="316" r:id="rId25"/>
    <p:sldId id="379" r:id="rId26"/>
    <p:sldId id="329" r:id="rId27"/>
    <p:sldId id="342" r:id="rId28"/>
    <p:sldId id="341" r:id="rId29"/>
    <p:sldId id="340" r:id="rId30"/>
    <p:sldId id="338" r:id="rId31"/>
    <p:sldId id="390" r:id="rId32"/>
    <p:sldId id="343" r:id="rId33"/>
    <p:sldId id="346" r:id="rId34"/>
    <p:sldId id="381" r:id="rId35"/>
    <p:sldId id="392" r:id="rId36"/>
    <p:sldId id="350" r:id="rId37"/>
    <p:sldId id="351" r:id="rId38"/>
    <p:sldId id="384" r:id="rId39"/>
    <p:sldId id="382" r:id="rId40"/>
    <p:sldId id="391" r:id="rId41"/>
    <p:sldId id="404" r:id="rId42"/>
    <p:sldId id="394" r:id="rId43"/>
    <p:sldId id="406" r:id="rId44"/>
    <p:sldId id="405" r:id="rId45"/>
    <p:sldId id="407" r:id="rId46"/>
    <p:sldId id="408" r:id="rId47"/>
    <p:sldId id="349" r:id="rId48"/>
    <p:sldId id="354" r:id="rId49"/>
    <p:sldId id="353" r:id="rId50"/>
    <p:sldId id="385" r:id="rId51"/>
    <p:sldId id="307" r:id="rId52"/>
    <p:sldId id="312" r:id="rId53"/>
  </p:sldIdLst>
  <p:sldSz cx="12192000" cy="6858000"/>
  <p:notesSz cx="6886575" cy="100171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86" autoAdjust="0"/>
    <p:restoredTop sz="94310" autoAdjust="0"/>
  </p:normalViewPr>
  <p:slideViewPr>
    <p:cSldViewPr snapToGrid="0" showGuides="1">
      <p:cViewPr varScale="1">
        <p:scale>
          <a:sx n="104" d="100"/>
          <a:sy n="104" d="100"/>
        </p:scale>
        <p:origin x="882"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6E7E89-E91B-402C-89BE-83C087B1DA05}" type="doc">
      <dgm:prSet loTypeId="urn:microsoft.com/office/officeart/2008/layout/RadialCluster" loCatId="relationship" qsTypeId="urn:microsoft.com/office/officeart/2005/8/quickstyle/simple1#1" qsCatId="simple" csTypeId="urn:microsoft.com/office/officeart/2005/8/colors/colorful5#1" csCatId="colorful" phldr="1"/>
      <dgm:spPr/>
      <dgm:t>
        <a:bodyPr/>
        <a:lstStyle/>
        <a:p>
          <a:endParaRPr lang="en-GB"/>
        </a:p>
      </dgm:t>
    </dgm:pt>
    <dgm:pt modelId="{A8B283B0-8CE8-4C47-83A6-06823B147968}">
      <dgm:prSet phldrT="[Text]" phldr="0"/>
      <dgm:spPr>
        <a:solidFill>
          <a:schemeClr val="accent5">
            <a:lumMod val="60000"/>
            <a:lumOff val="40000"/>
          </a:schemeClr>
        </a:solidFill>
        <a:ln w="38100"/>
      </dgm:spPr>
      <dgm:t>
        <a:bodyPr/>
        <a:lstStyle/>
        <a:p>
          <a:r>
            <a:rPr lang="en-GB" b="1" dirty="0">
              <a:solidFill>
                <a:schemeClr val="tx1"/>
              </a:solidFill>
            </a:rPr>
            <a:t>SUPERMARKET</a:t>
          </a:r>
        </a:p>
      </dgm:t>
    </dgm:pt>
    <dgm:pt modelId="{E4FE7C95-2540-43AD-9E4B-E0D296680F4F}" type="parTrans" cxnId="{592E66D4-445D-4E87-A30D-F010B7A17A8A}">
      <dgm:prSet/>
      <dgm:spPr/>
      <dgm:t>
        <a:bodyPr/>
        <a:lstStyle/>
        <a:p>
          <a:endParaRPr lang="en-GB"/>
        </a:p>
      </dgm:t>
    </dgm:pt>
    <dgm:pt modelId="{A56404BE-1F2D-454D-B525-C7669ED17318}" type="sibTrans" cxnId="{592E66D4-445D-4E87-A30D-F010B7A17A8A}">
      <dgm:prSet/>
      <dgm:spPr/>
      <dgm:t>
        <a:bodyPr/>
        <a:lstStyle/>
        <a:p>
          <a:endParaRPr lang="en-GB"/>
        </a:p>
      </dgm:t>
    </dgm:pt>
    <dgm:pt modelId="{D2A758E7-6B20-43A3-B524-BCF65032248B}">
      <dgm:prSet phldrT="[Text]" phldr="0" custT="1"/>
      <dgm:spPr>
        <a:solidFill>
          <a:srgbClr val="FF0000"/>
        </a:solidFill>
        <a:ln w="38100"/>
      </dgm:spPr>
      <dgm:t>
        <a:bodyPr/>
        <a:lstStyle/>
        <a:p>
          <a:r>
            <a:rPr lang="en-GB" sz="2400" b="1" dirty="0">
              <a:solidFill>
                <a:schemeClr val="tx1"/>
              </a:solidFill>
            </a:rPr>
            <a:t>Customer Service</a:t>
          </a:r>
        </a:p>
      </dgm:t>
    </dgm:pt>
    <dgm:pt modelId="{3E22CD75-88EB-4131-B684-BB4141B43656}" type="parTrans" cxnId="{7EBB91E3-B66A-4A80-8B35-123C9778979E}">
      <dgm:prSet/>
      <dgm:spPr>
        <a:ln w="38100">
          <a:solidFill>
            <a:schemeClr val="tx1"/>
          </a:solidFill>
        </a:ln>
      </dgm:spPr>
      <dgm:t>
        <a:bodyPr/>
        <a:lstStyle/>
        <a:p>
          <a:endParaRPr lang="en-GB"/>
        </a:p>
      </dgm:t>
    </dgm:pt>
    <dgm:pt modelId="{D8D1547F-C204-4466-B6E8-4EFA524CA0A7}" type="sibTrans" cxnId="{7EBB91E3-B66A-4A80-8B35-123C9778979E}">
      <dgm:prSet/>
      <dgm:spPr/>
      <dgm:t>
        <a:bodyPr/>
        <a:lstStyle/>
        <a:p>
          <a:endParaRPr lang="en-GB"/>
        </a:p>
      </dgm:t>
    </dgm:pt>
    <dgm:pt modelId="{035642CC-FC52-4E4C-A1E7-5F19E72F19FE}">
      <dgm:prSet phldrT="[Text]" phldr="0"/>
      <dgm:spPr>
        <a:solidFill>
          <a:srgbClr val="FFC000"/>
        </a:solidFill>
        <a:ln w="38100"/>
      </dgm:spPr>
      <dgm:t>
        <a:bodyPr/>
        <a:lstStyle/>
        <a:p>
          <a:r>
            <a:rPr lang="en-GB" b="1" dirty="0">
              <a:solidFill>
                <a:schemeClr val="tx1"/>
              </a:solidFill>
            </a:rPr>
            <a:t>Warehouse</a:t>
          </a:r>
        </a:p>
      </dgm:t>
    </dgm:pt>
    <dgm:pt modelId="{0C5205D9-8518-49A3-B3B6-72150A4F7306}" type="parTrans" cxnId="{6288969C-D877-46F7-B30E-79E200CE7DF5}">
      <dgm:prSet/>
      <dgm:spPr>
        <a:ln w="38100">
          <a:solidFill>
            <a:schemeClr val="tx1"/>
          </a:solidFill>
        </a:ln>
      </dgm:spPr>
      <dgm:t>
        <a:bodyPr/>
        <a:lstStyle/>
        <a:p>
          <a:endParaRPr lang="en-GB"/>
        </a:p>
      </dgm:t>
    </dgm:pt>
    <dgm:pt modelId="{E32674E3-3F59-4363-A6D0-E088618A8AF0}" type="sibTrans" cxnId="{6288969C-D877-46F7-B30E-79E200CE7DF5}">
      <dgm:prSet/>
      <dgm:spPr/>
      <dgm:t>
        <a:bodyPr/>
        <a:lstStyle/>
        <a:p>
          <a:endParaRPr lang="en-GB"/>
        </a:p>
      </dgm:t>
    </dgm:pt>
    <dgm:pt modelId="{EB1F52BF-47B4-4555-A5A6-3652920A8DC1}">
      <dgm:prSet phldrT="[Text]" phldr="0"/>
      <dgm:spPr>
        <a:solidFill>
          <a:srgbClr val="FFFF00"/>
        </a:solidFill>
        <a:ln w="38100"/>
      </dgm:spPr>
      <dgm:t>
        <a:bodyPr/>
        <a:lstStyle/>
        <a:p>
          <a:r>
            <a:rPr lang="en-GB" b="1" dirty="0">
              <a:solidFill>
                <a:schemeClr val="tx1"/>
              </a:solidFill>
            </a:rPr>
            <a:t>Deliveries</a:t>
          </a:r>
        </a:p>
      </dgm:t>
    </dgm:pt>
    <dgm:pt modelId="{C20CA5D4-7F4B-42D8-BFFE-6C9DCBA667A8}" type="parTrans" cxnId="{86AD7D9A-C89E-4FD9-BD3B-D8F9CF3B0844}">
      <dgm:prSet/>
      <dgm:spPr>
        <a:ln w="38100">
          <a:solidFill>
            <a:schemeClr val="tx1"/>
          </a:solidFill>
        </a:ln>
      </dgm:spPr>
      <dgm:t>
        <a:bodyPr/>
        <a:lstStyle/>
        <a:p>
          <a:endParaRPr lang="en-GB"/>
        </a:p>
      </dgm:t>
    </dgm:pt>
    <dgm:pt modelId="{9FF529CC-7CC5-4060-BA48-9E93F45CCBA0}" type="sibTrans" cxnId="{86AD7D9A-C89E-4FD9-BD3B-D8F9CF3B0844}">
      <dgm:prSet/>
      <dgm:spPr/>
      <dgm:t>
        <a:bodyPr/>
        <a:lstStyle/>
        <a:p>
          <a:endParaRPr lang="en-GB"/>
        </a:p>
      </dgm:t>
    </dgm:pt>
    <dgm:pt modelId="{399E96D6-89EB-4969-8492-F7B1B6A812DD}">
      <dgm:prSet custT="1"/>
      <dgm:spPr>
        <a:solidFill>
          <a:srgbClr val="92D050"/>
        </a:solidFill>
        <a:ln w="38100"/>
      </dgm:spPr>
      <dgm:t>
        <a:bodyPr/>
        <a:lstStyle/>
        <a:p>
          <a:r>
            <a:rPr lang="en-GB" sz="2500" b="1" dirty="0">
              <a:solidFill>
                <a:schemeClr val="tx1"/>
              </a:solidFill>
            </a:rPr>
            <a:t>Shop Floor</a:t>
          </a:r>
        </a:p>
      </dgm:t>
    </dgm:pt>
    <dgm:pt modelId="{C9C3F010-3B3B-4340-8F89-AF3C3BD584F0}" type="parTrans" cxnId="{1B3110EA-9191-4E72-A80A-1F24EF1583FC}">
      <dgm:prSet/>
      <dgm:spPr>
        <a:ln w="38100">
          <a:solidFill>
            <a:schemeClr val="tx1"/>
          </a:solidFill>
        </a:ln>
      </dgm:spPr>
      <dgm:t>
        <a:bodyPr/>
        <a:lstStyle/>
        <a:p>
          <a:endParaRPr lang="en-GB"/>
        </a:p>
      </dgm:t>
    </dgm:pt>
    <dgm:pt modelId="{8B47309B-1DFD-42AB-9F89-49ED63FC89EF}" type="sibTrans" cxnId="{1B3110EA-9191-4E72-A80A-1F24EF1583FC}">
      <dgm:prSet/>
      <dgm:spPr/>
      <dgm:t>
        <a:bodyPr/>
        <a:lstStyle/>
        <a:p>
          <a:endParaRPr lang="en-GB"/>
        </a:p>
      </dgm:t>
    </dgm:pt>
    <dgm:pt modelId="{823BF79F-4BE6-4918-96A1-0200CF13273A}">
      <dgm:prSet/>
      <dgm:spPr>
        <a:solidFill>
          <a:srgbClr val="00B0F0"/>
        </a:solidFill>
        <a:ln w="38100"/>
      </dgm:spPr>
      <dgm:t>
        <a:bodyPr/>
        <a:lstStyle/>
        <a:p>
          <a:r>
            <a:rPr lang="en-GB" b="1" dirty="0">
              <a:solidFill>
                <a:schemeClr val="tx1"/>
              </a:solidFill>
            </a:rPr>
            <a:t>IT Dept.</a:t>
          </a:r>
        </a:p>
      </dgm:t>
    </dgm:pt>
    <dgm:pt modelId="{ACB228C2-481B-4505-B961-F7FEC58A81D0}" type="parTrans" cxnId="{AE4B24E0-5FFF-4C86-AF52-C4FB52B070B2}">
      <dgm:prSet/>
      <dgm:spPr>
        <a:ln w="38100">
          <a:solidFill>
            <a:schemeClr val="tx1"/>
          </a:solidFill>
        </a:ln>
      </dgm:spPr>
      <dgm:t>
        <a:bodyPr/>
        <a:lstStyle/>
        <a:p>
          <a:endParaRPr lang="en-GB"/>
        </a:p>
      </dgm:t>
    </dgm:pt>
    <dgm:pt modelId="{CA9D27B4-47ED-4375-B965-DE7F7431C7BD}" type="sibTrans" cxnId="{AE4B24E0-5FFF-4C86-AF52-C4FB52B070B2}">
      <dgm:prSet/>
      <dgm:spPr/>
      <dgm:t>
        <a:bodyPr/>
        <a:lstStyle/>
        <a:p>
          <a:endParaRPr lang="en-GB"/>
        </a:p>
      </dgm:t>
    </dgm:pt>
    <dgm:pt modelId="{E3211D52-1508-4455-B254-3FAEF0A59322}" type="pres">
      <dgm:prSet presAssocID="{866E7E89-E91B-402C-89BE-83C087B1DA05}" presName="Name0" presStyleCnt="0">
        <dgm:presLayoutVars>
          <dgm:chMax val="1"/>
          <dgm:chPref val="1"/>
          <dgm:dir/>
          <dgm:animOne val="branch"/>
          <dgm:animLvl val="lvl"/>
        </dgm:presLayoutVars>
      </dgm:prSet>
      <dgm:spPr/>
    </dgm:pt>
    <dgm:pt modelId="{E5EF390F-F5DE-4462-BDD2-372B59C94482}" type="pres">
      <dgm:prSet presAssocID="{A8B283B0-8CE8-4C47-83A6-06823B147968}" presName="singleCycle" presStyleCnt="0"/>
      <dgm:spPr/>
    </dgm:pt>
    <dgm:pt modelId="{98906B3A-423C-43C1-A093-FC5D77874D1A}" type="pres">
      <dgm:prSet presAssocID="{A8B283B0-8CE8-4C47-83A6-06823B147968}" presName="singleCenter" presStyleLbl="node1" presStyleIdx="0" presStyleCnt="6" custScaleX="126132" custScaleY="58215" custLinFactNeighborX="1089">
        <dgm:presLayoutVars>
          <dgm:chMax val="7"/>
          <dgm:chPref val="7"/>
        </dgm:presLayoutVars>
      </dgm:prSet>
      <dgm:spPr/>
    </dgm:pt>
    <dgm:pt modelId="{0B29BD9B-E998-4968-A9A9-4EBD65BE0F1F}" type="pres">
      <dgm:prSet presAssocID="{3E22CD75-88EB-4131-B684-BB4141B43656}" presName="Name56" presStyleLbl="parChTrans1D2" presStyleIdx="0" presStyleCnt="5"/>
      <dgm:spPr/>
    </dgm:pt>
    <dgm:pt modelId="{9457EE76-A560-4EF7-8041-5C55605BED04}" type="pres">
      <dgm:prSet presAssocID="{D2A758E7-6B20-43A3-B524-BCF65032248B}" presName="text0" presStyleLbl="node1" presStyleIdx="1" presStyleCnt="6" custScaleX="144813" custScaleY="57925">
        <dgm:presLayoutVars>
          <dgm:bulletEnabled val="1"/>
        </dgm:presLayoutVars>
      </dgm:prSet>
      <dgm:spPr/>
    </dgm:pt>
    <dgm:pt modelId="{1CEC1AB7-CB3E-4328-8A56-981E018CF00D}" type="pres">
      <dgm:prSet presAssocID="{0C5205D9-8518-49A3-B3B6-72150A4F7306}" presName="Name56" presStyleLbl="parChTrans1D2" presStyleIdx="1" presStyleCnt="5"/>
      <dgm:spPr/>
    </dgm:pt>
    <dgm:pt modelId="{F914A1A2-81FD-4965-A1B1-1C2FB83B7342}" type="pres">
      <dgm:prSet presAssocID="{035642CC-FC52-4E4C-A1E7-5F19E72F19FE}" presName="text0" presStyleLbl="node1" presStyleIdx="2" presStyleCnt="6" custScaleX="144813" custScaleY="57925">
        <dgm:presLayoutVars>
          <dgm:bulletEnabled val="1"/>
        </dgm:presLayoutVars>
      </dgm:prSet>
      <dgm:spPr/>
    </dgm:pt>
    <dgm:pt modelId="{075B40CB-926A-4B75-AB0F-C77CA39B2ABD}" type="pres">
      <dgm:prSet presAssocID="{C20CA5D4-7F4B-42D8-BFFE-6C9DCBA667A8}" presName="Name56" presStyleLbl="parChTrans1D2" presStyleIdx="2" presStyleCnt="5"/>
      <dgm:spPr/>
    </dgm:pt>
    <dgm:pt modelId="{F3E78BCC-6C37-410E-8C0C-6AAA46AB17CF}" type="pres">
      <dgm:prSet presAssocID="{EB1F52BF-47B4-4555-A5A6-3652920A8DC1}" presName="text0" presStyleLbl="node1" presStyleIdx="3" presStyleCnt="6" custScaleX="144813" custScaleY="57925">
        <dgm:presLayoutVars>
          <dgm:bulletEnabled val="1"/>
        </dgm:presLayoutVars>
      </dgm:prSet>
      <dgm:spPr/>
    </dgm:pt>
    <dgm:pt modelId="{18D3DC5B-8783-4B50-A2EF-415D412C9310}" type="pres">
      <dgm:prSet presAssocID="{C9C3F010-3B3B-4340-8F89-AF3C3BD584F0}" presName="Name56" presStyleLbl="parChTrans1D2" presStyleIdx="3" presStyleCnt="5"/>
      <dgm:spPr/>
    </dgm:pt>
    <dgm:pt modelId="{F05B1A8D-7E66-46B6-BCF1-7CC356C75F4F}" type="pres">
      <dgm:prSet presAssocID="{399E96D6-89EB-4969-8492-F7B1B6A812DD}" presName="text0" presStyleLbl="node1" presStyleIdx="4" presStyleCnt="6" custScaleX="144813" custScaleY="57925">
        <dgm:presLayoutVars>
          <dgm:bulletEnabled val="1"/>
        </dgm:presLayoutVars>
      </dgm:prSet>
      <dgm:spPr/>
    </dgm:pt>
    <dgm:pt modelId="{0C476AAF-87DB-46ED-BD54-ABCFADBE01E5}" type="pres">
      <dgm:prSet presAssocID="{ACB228C2-481B-4505-B961-F7FEC58A81D0}" presName="Name56" presStyleLbl="parChTrans1D2" presStyleIdx="4" presStyleCnt="5"/>
      <dgm:spPr/>
    </dgm:pt>
    <dgm:pt modelId="{359DDFC2-CF25-47F8-8D88-2132600BD0EF}" type="pres">
      <dgm:prSet presAssocID="{823BF79F-4BE6-4918-96A1-0200CF13273A}" presName="text0" presStyleLbl="node1" presStyleIdx="5" presStyleCnt="6" custScaleX="144813" custScaleY="57925">
        <dgm:presLayoutVars>
          <dgm:bulletEnabled val="1"/>
        </dgm:presLayoutVars>
      </dgm:prSet>
      <dgm:spPr/>
    </dgm:pt>
  </dgm:ptLst>
  <dgm:cxnLst>
    <dgm:cxn modelId="{DAC43405-8240-4B8C-A54C-FC771D49021E}" type="presOf" srcId="{EB1F52BF-47B4-4555-A5A6-3652920A8DC1}" destId="{F3E78BCC-6C37-410E-8C0C-6AAA46AB17CF}" srcOrd="0" destOrd="0" presId="urn:microsoft.com/office/officeart/2008/layout/RadialCluster"/>
    <dgm:cxn modelId="{EA8F8728-710E-45AC-9251-342704BA35C4}" type="presOf" srcId="{035642CC-FC52-4E4C-A1E7-5F19E72F19FE}" destId="{F914A1A2-81FD-4965-A1B1-1C2FB83B7342}" srcOrd="0" destOrd="0" presId="urn:microsoft.com/office/officeart/2008/layout/RadialCluster"/>
    <dgm:cxn modelId="{38746A2E-0588-4660-82AE-7162769769B8}" type="presOf" srcId="{D2A758E7-6B20-43A3-B524-BCF65032248B}" destId="{9457EE76-A560-4EF7-8041-5C55605BED04}" srcOrd="0" destOrd="0" presId="urn:microsoft.com/office/officeart/2008/layout/RadialCluster"/>
    <dgm:cxn modelId="{51369147-5E22-4089-ADE0-3073DF13978B}" type="presOf" srcId="{ACB228C2-481B-4505-B961-F7FEC58A81D0}" destId="{0C476AAF-87DB-46ED-BD54-ABCFADBE01E5}" srcOrd="0" destOrd="0" presId="urn:microsoft.com/office/officeart/2008/layout/RadialCluster"/>
    <dgm:cxn modelId="{CFF9FC88-979F-4113-BC19-5D4FB93F7C91}" type="presOf" srcId="{0C5205D9-8518-49A3-B3B6-72150A4F7306}" destId="{1CEC1AB7-CB3E-4328-8A56-981E018CF00D}" srcOrd="0" destOrd="0" presId="urn:microsoft.com/office/officeart/2008/layout/RadialCluster"/>
    <dgm:cxn modelId="{5DB8F199-2045-4AF6-9526-A8D2DA812CF1}" type="presOf" srcId="{A8B283B0-8CE8-4C47-83A6-06823B147968}" destId="{98906B3A-423C-43C1-A093-FC5D77874D1A}" srcOrd="0" destOrd="0" presId="urn:microsoft.com/office/officeart/2008/layout/RadialCluster"/>
    <dgm:cxn modelId="{86AD7D9A-C89E-4FD9-BD3B-D8F9CF3B0844}" srcId="{A8B283B0-8CE8-4C47-83A6-06823B147968}" destId="{EB1F52BF-47B4-4555-A5A6-3652920A8DC1}" srcOrd="2" destOrd="0" parTransId="{C20CA5D4-7F4B-42D8-BFFE-6C9DCBA667A8}" sibTransId="{9FF529CC-7CC5-4060-BA48-9E93F45CCBA0}"/>
    <dgm:cxn modelId="{6288969C-D877-46F7-B30E-79E200CE7DF5}" srcId="{A8B283B0-8CE8-4C47-83A6-06823B147968}" destId="{035642CC-FC52-4E4C-A1E7-5F19E72F19FE}" srcOrd="1" destOrd="0" parTransId="{0C5205D9-8518-49A3-B3B6-72150A4F7306}" sibTransId="{E32674E3-3F59-4363-A6D0-E088618A8AF0}"/>
    <dgm:cxn modelId="{2E0D2BB3-F82E-44D9-ADAB-BB12A00BD419}" type="presOf" srcId="{399E96D6-89EB-4969-8492-F7B1B6A812DD}" destId="{F05B1A8D-7E66-46B6-BCF1-7CC356C75F4F}" srcOrd="0" destOrd="0" presId="urn:microsoft.com/office/officeart/2008/layout/RadialCluster"/>
    <dgm:cxn modelId="{D39D0AB9-2D4A-489E-8A3C-897376A3C7BC}" type="presOf" srcId="{823BF79F-4BE6-4918-96A1-0200CF13273A}" destId="{359DDFC2-CF25-47F8-8D88-2132600BD0EF}" srcOrd="0" destOrd="0" presId="urn:microsoft.com/office/officeart/2008/layout/RadialCluster"/>
    <dgm:cxn modelId="{D5CE33D3-C482-4D05-85AA-A1798FE1C439}" type="presOf" srcId="{3E22CD75-88EB-4131-B684-BB4141B43656}" destId="{0B29BD9B-E998-4968-A9A9-4EBD65BE0F1F}" srcOrd="0" destOrd="0" presId="urn:microsoft.com/office/officeart/2008/layout/RadialCluster"/>
    <dgm:cxn modelId="{592E66D4-445D-4E87-A30D-F010B7A17A8A}" srcId="{866E7E89-E91B-402C-89BE-83C087B1DA05}" destId="{A8B283B0-8CE8-4C47-83A6-06823B147968}" srcOrd="0" destOrd="0" parTransId="{E4FE7C95-2540-43AD-9E4B-E0D296680F4F}" sibTransId="{A56404BE-1F2D-454D-B525-C7669ED17318}"/>
    <dgm:cxn modelId="{A6A280D7-F8A4-4757-8968-1C0BAE7E77AC}" type="presOf" srcId="{C9C3F010-3B3B-4340-8F89-AF3C3BD584F0}" destId="{18D3DC5B-8783-4B50-A2EF-415D412C9310}" srcOrd="0" destOrd="0" presId="urn:microsoft.com/office/officeart/2008/layout/RadialCluster"/>
    <dgm:cxn modelId="{AE4B24E0-5FFF-4C86-AF52-C4FB52B070B2}" srcId="{A8B283B0-8CE8-4C47-83A6-06823B147968}" destId="{823BF79F-4BE6-4918-96A1-0200CF13273A}" srcOrd="4" destOrd="0" parTransId="{ACB228C2-481B-4505-B961-F7FEC58A81D0}" sibTransId="{CA9D27B4-47ED-4375-B965-DE7F7431C7BD}"/>
    <dgm:cxn modelId="{7EBB91E3-B66A-4A80-8B35-123C9778979E}" srcId="{A8B283B0-8CE8-4C47-83A6-06823B147968}" destId="{D2A758E7-6B20-43A3-B524-BCF65032248B}" srcOrd="0" destOrd="0" parTransId="{3E22CD75-88EB-4131-B684-BB4141B43656}" sibTransId="{D8D1547F-C204-4466-B6E8-4EFA524CA0A7}"/>
    <dgm:cxn modelId="{84F76DE9-F477-44EC-AC79-1F13780D4D45}" type="presOf" srcId="{C20CA5D4-7F4B-42D8-BFFE-6C9DCBA667A8}" destId="{075B40CB-926A-4B75-AB0F-C77CA39B2ABD}" srcOrd="0" destOrd="0" presId="urn:microsoft.com/office/officeart/2008/layout/RadialCluster"/>
    <dgm:cxn modelId="{1B3110EA-9191-4E72-A80A-1F24EF1583FC}" srcId="{A8B283B0-8CE8-4C47-83A6-06823B147968}" destId="{399E96D6-89EB-4969-8492-F7B1B6A812DD}" srcOrd="3" destOrd="0" parTransId="{C9C3F010-3B3B-4340-8F89-AF3C3BD584F0}" sibTransId="{8B47309B-1DFD-42AB-9F89-49ED63FC89EF}"/>
    <dgm:cxn modelId="{69E3FBF6-2E5C-486E-96FC-A7E5B9437168}" type="presOf" srcId="{866E7E89-E91B-402C-89BE-83C087B1DA05}" destId="{E3211D52-1508-4455-B254-3FAEF0A59322}" srcOrd="0" destOrd="0" presId="urn:microsoft.com/office/officeart/2008/layout/RadialCluster"/>
    <dgm:cxn modelId="{C587F4B1-DDE6-4F5D-BB09-7026416C67CE}" type="presParOf" srcId="{E3211D52-1508-4455-B254-3FAEF0A59322}" destId="{E5EF390F-F5DE-4462-BDD2-372B59C94482}" srcOrd="0" destOrd="0" presId="urn:microsoft.com/office/officeart/2008/layout/RadialCluster"/>
    <dgm:cxn modelId="{0D1F4E52-A832-4D22-8E2E-AC6DED8A84DD}" type="presParOf" srcId="{E5EF390F-F5DE-4462-BDD2-372B59C94482}" destId="{98906B3A-423C-43C1-A093-FC5D77874D1A}" srcOrd="0" destOrd="0" presId="urn:microsoft.com/office/officeart/2008/layout/RadialCluster"/>
    <dgm:cxn modelId="{DFBBF845-68D0-4290-8747-02B6F994FAD7}" type="presParOf" srcId="{E5EF390F-F5DE-4462-BDD2-372B59C94482}" destId="{0B29BD9B-E998-4968-A9A9-4EBD65BE0F1F}" srcOrd="1" destOrd="0" presId="urn:microsoft.com/office/officeart/2008/layout/RadialCluster"/>
    <dgm:cxn modelId="{2F9FD646-7DAD-4125-ACFA-547855AF7F46}" type="presParOf" srcId="{E5EF390F-F5DE-4462-BDD2-372B59C94482}" destId="{9457EE76-A560-4EF7-8041-5C55605BED04}" srcOrd="2" destOrd="0" presId="urn:microsoft.com/office/officeart/2008/layout/RadialCluster"/>
    <dgm:cxn modelId="{5E56980C-8B0B-4E6F-9662-8C95D2CD85EB}" type="presParOf" srcId="{E5EF390F-F5DE-4462-BDD2-372B59C94482}" destId="{1CEC1AB7-CB3E-4328-8A56-981E018CF00D}" srcOrd="3" destOrd="0" presId="urn:microsoft.com/office/officeart/2008/layout/RadialCluster"/>
    <dgm:cxn modelId="{0DB250CA-0DC9-4DFC-9FA4-1533CA3DBA11}" type="presParOf" srcId="{E5EF390F-F5DE-4462-BDD2-372B59C94482}" destId="{F914A1A2-81FD-4965-A1B1-1C2FB83B7342}" srcOrd="4" destOrd="0" presId="urn:microsoft.com/office/officeart/2008/layout/RadialCluster"/>
    <dgm:cxn modelId="{0D65A5F5-4B2E-45B2-998D-416419D42E86}" type="presParOf" srcId="{E5EF390F-F5DE-4462-BDD2-372B59C94482}" destId="{075B40CB-926A-4B75-AB0F-C77CA39B2ABD}" srcOrd="5" destOrd="0" presId="urn:microsoft.com/office/officeart/2008/layout/RadialCluster"/>
    <dgm:cxn modelId="{8BB8C882-2005-4D71-BEA3-7FB53D4AC78A}" type="presParOf" srcId="{E5EF390F-F5DE-4462-BDD2-372B59C94482}" destId="{F3E78BCC-6C37-410E-8C0C-6AAA46AB17CF}" srcOrd="6" destOrd="0" presId="urn:microsoft.com/office/officeart/2008/layout/RadialCluster"/>
    <dgm:cxn modelId="{E901AE4E-88F0-4559-B148-F4B8BC5FD89F}" type="presParOf" srcId="{E5EF390F-F5DE-4462-BDD2-372B59C94482}" destId="{18D3DC5B-8783-4B50-A2EF-415D412C9310}" srcOrd="7" destOrd="0" presId="urn:microsoft.com/office/officeart/2008/layout/RadialCluster"/>
    <dgm:cxn modelId="{28279B6C-7091-4987-9AAE-61038BC9649A}" type="presParOf" srcId="{E5EF390F-F5DE-4462-BDD2-372B59C94482}" destId="{F05B1A8D-7E66-46B6-BCF1-7CC356C75F4F}" srcOrd="8" destOrd="0" presId="urn:microsoft.com/office/officeart/2008/layout/RadialCluster"/>
    <dgm:cxn modelId="{38E7E308-4DF2-4C41-87B5-45C954E2AD8B}" type="presParOf" srcId="{E5EF390F-F5DE-4462-BDD2-372B59C94482}" destId="{0C476AAF-87DB-46ED-BD54-ABCFADBE01E5}" srcOrd="9" destOrd="0" presId="urn:microsoft.com/office/officeart/2008/layout/RadialCluster"/>
    <dgm:cxn modelId="{BAAFF105-772A-48FC-B0FA-462B0851FAB7}" type="presParOf" srcId="{E5EF390F-F5DE-4462-BDD2-372B59C94482}" destId="{359DDFC2-CF25-47F8-8D88-2132600BD0EF}" srcOrd="10" destOrd="0" presId="urn:microsoft.com/office/officeart/2008/layout/RadialCluster"/>
  </dgm:cxnLst>
  <dgm:bg/>
  <dgm:whole>
    <a:ln w="28575"/>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906B3A-423C-43C1-A093-FC5D77874D1A}">
      <dsp:nvSpPr>
        <dsp:cNvPr id="0" name=""/>
        <dsp:cNvSpPr/>
      </dsp:nvSpPr>
      <dsp:spPr>
        <a:xfrm>
          <a:off x="1978552" y="2809388"/>
          <a:ext cx="2339994" cy="1080001"/>
        </a:xfrm>
        <a:prstGeom prst="roundRect">
          <a:avLst/>
        </a:prstGeom>
        <a:solidFill>
          <a:schemeClr val="accent5">
            <a:lumMod val="60000"/>
            <a:lumOff val="40000"/>
          </a:schemeClr>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SUPERMARKET</a:t>
          </a:r>
        </a:p>
      </dsp:txBody>
      <dsp:txXfrm>
        <a:off x="2031273" y="2862109"/>
        <a:ext cx="2234552" cy="974559"/>
      </dsp:txXfrm>
    </dsp:sp>
    <dsp:sp modelId="{0B29BD9B-E998-4968-A9A9-4EBD65BE0F1F}">
      <dsp:nvSpPr>
        <dsp:cNvPr id="0" name=""/>
        <dsp:cNvSpPr/>
      </dsp:nvSpPr>
      <dsp:spPr>
        <a:xfrm rot="16125138">
          <a:off x="2269713" y="1960993"/>
          <a:ext cx="1697193" cy="0"/>
        </a:xfrm>
        <a:custGeom>
          <a:avLst/>
          <a:gdLst/>
          <a:ahLst/>
          <a:cxnLst/>
          <a:rect l="0" t="0" r="0" b="0"/>
          <a:pathLst>
            <a:path>
              <a:moveTo>
                <a:pt x="0" y="0"/>
              </a:moveTo>
              <a:lnTo>
                <a:pt x="1697193" y="0"/>
              </a:lnTo>
            </a:path>
          </a:pathLst>
        </a:custGeom>
        <a:noFill/>
        <a:ln w="381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9457EE76-A560-4EF7-8041-5C55605BED04}">
      <dsp:nvSpPr>
        <dsp:cNvPr id="0" name=""/>
        <dsp:cNvSpPr/>
      </dsp:nvSpPr>
      <dsp:spPr>
        <a:xfrm>
          <a:off x="2191992" y="392601"/>
          <a:ext cx="1799997" cy="719996"/>
        </a:xfrm>
        <a:prstGeom prst="roundRect">
          <a:avLst/>
        </a:prstGeom>
        <a:solidFill>
          <a:srgbClr val="FF0000"/>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Customer Service</a:t>
          </a:r>
        </a:p>
      </dsp:txBody>
      <dsp:txXfrm>
        <a:off x="2227139" y="427748"/>
        <a:ext cx="1729703" cy="649702"/>
      </dsp:txXfrm>
    </dsp:sp>
    <dsp:sp modelId="{1CEC1AB7-CB3E-4328-8A56-981E018CF00D}">
      <dsp:nvSpPr>
        <dsp:cNvPr id="0" name=""/>
        <dsp:cNvSpPr/>
      </dsp:nvSpPr>
      <dsp:spPr>
        <a:xfrm rot="20496374">
          <a:off x="4309309" y="2903271"/>
          <a:ext cx="361614" cy="0"/>
        </a:xfrm>
        <a:custGeom>
          <a:avLst/>
          <a:gdLst/>
          <a:ahLst/>
          <a:cxnLst/>
          <a:rect l="0" t="0" r="0" b="0"/>
          <a:pathLst>
            <a:path>
              <a:moveTo>
                <a:pt x="0" y="0"/>
              </a:moveTo>
              <a:lnTo>
                <a:pt x="361614" y="0"/>
              </a:lnTo>
            </a:path>
          </a:pathLst>
        </a:custGeom>
        <a:noFill/>
        <a:ln w="381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F914A1A2-81FD-4965-A1B1-1C2FB83B7342}">
      <dsp:nvSpPr>
        <dsp:cNvPr id="0" name=""/>
        <dsp:cNvSpPr/>
      </dsp:nvSpPr>
      <dsp:spPr>
        <a:xfrm>
          <a:off x="4661686" y="2186939"/>
          <a:ext cx="1799997" cy="719996"/>
        </a:xfrm>
        <a:prstGeom prst="roundRect">
          <a:avLst/>
        </a:prstGeom>
        <a:solidFill>
          <a:srgbClr val="FFC000"/>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Warehouse</a:t>
          </a:r>
        </a:p>
      </dsp:txBody>
      <dsp:txXfrm>
        <a:off x="4696833" y="2222086"/>
        <a:ext cx="1729703" cy="649702"/>
      </dsp:txXfrm>
    </dsp:sp>
    <dsp:sp modelId="{075B40CB-926A-4B75-AB0F-C77CA39B2ABD}">
      <dsp:nvSpPr>
        <dsp:cNvPr id="0" name=""/>
        <dsp:cNvSpPr/>
      </dsp:nvSpPr>
      <dsp:spPr>
        <a:xfrm rot="3301353">
          <a:off x="3213634" y="4489814"/>
          <a:ext cx="1465560" cy="0"/>
        </a:xfrm>
        <a:custGeom>
          <a:avLst/>
          <a:gdLst/>
          <a:ahLst/>
          <a:cxnLst/>
          <a:rect l="0" t="0" r="0" b="0"/>
          <a:pathLst>
            <a:path>
              <a:moveTo>
                <a:pt x="0" y="0"/>
              </a:moveTo>
              <a:lnTo>
                <a:pt x="1465560" y="0"/>
              </a:lnTo>
            </a:path>
          </a:pathLst>
        </a:custGeom>
        <a:noFill/>
        <a:ln w="381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F3E78BCC-6C37-410E-8C0C-6AAA46AB17CF}">
      <dsp:nvSpPr>
        <dsp:cNvPr id="0" name=""/>
        <dsp:cNvSpPr/>
      </dsp:nvSpPr>
      <dsp:spPr>
        <a:xfrm>
          <a:off x="3718347" y="5090238"/>
          <a:ext cx="1799997" cy="719996"/>
        </a:xfrm>
        <a:prstGeom prst="roundRect">
          <a:avLst/>
        </a:prstGeom>
        <a:solidFill>
          <a:srgbClr val="FFFF00"/>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200150">
            <a:lnSpc>
              <a:spcPct val="90000"/>
            </a:lnSpc>
            <a:spcBef>
              <a:spcPct val="0"/>
            </a:spcBef>
            <a:spcAft>
              <a:spcPct val="35000"/>
            </a:spcAft>
            <a:buNone/>
          </a:pPr>
          <a:r>
            <a:rPr lang="en-GB" sz="2700" b="1" kern="1200" dirty="0">
              <a:solidFill>
                <a:schemeClr val="tx1"/>
              </a:solidFill>
            </a:rPr>
            <a:t>Deliveries</a:t>
          </a:r>
        </a:p>
      </dsp:txBody>
      <dsp:txXfrm>
        <a:off x="3753494" y="5125385"/>
        <a:ext cx="1729703" cy="649702"/>
      </dsp:txXfrm>
    </dsp:sp>
    <dsp:sp modelId="{18D3DC5B-8783-4B50-A2EF-415D412C9310}">
      <dsp:nvSpPr>
        <dsp:cNvPr id="0" name=""/>
        <dsp:cNvSpPr/>
      </dsp:nvSpPr>
      <dsp:spPr>
        <a:xfrm rot="7619803">
          <a:off x="1537500" y="4489814"/>
          <a:ext cx="1503559" cy="0"/>
        </a:xfrm>
        <a:custGeom>
          <a:avLst/>
          <a:gdLst/>
          <a:ahLst/>
          <a:cxnLst/>
          <a:rect l="0" t="0" r="0" b="0"/>
          <a:pathLst>
            <a:path>
              <a:moveTo>
                <a:pt x="0" y="0"/>
              </a:moveTo>
              <a:lnTo>
                <a:pt x="1503559" y="0"/>
              </a:lnTo>
            </a:path>
          </a:pathLst>
        </a:custGeom>
        <a:noFill/>
        <a:ln w="381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F05B1A8D-7E66-46B6-BCF1-7CC356C75F4F}">
      <dsp:nvSpPr>
        <dsp:cNvPr id="0" name=""/>
        <dsp:cNvSpPr/>
      </dsp:nvSpPr>
      <dsp:spPr>
        <a:xfrm>
          <a:off x="665638" y="5090238"/>
          <a:ext cx="1799997" cy="719996"/>
        </a:xfrm>
        <a:prstGeom prst="roundRect">
          <a:avLst/>
        </a:prstGeom>
        <a:solidFill>
          <a:srgbClr val="92D050"/>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1111250">
            <a:lnSpc>
              <a:spcPct val="90000"/>
            </a:lnSpc>
            <a:spcBef>
              <a:spcPct val="0"/>
            </a:spcBef>
            <a:spcAft>
              <a:spcPct val="35000"/>
            </a:spcAft>
            <a:buNone/>
          </a:pPr>
          <a:r>
            <a:rPr lang="en-GB" sz="2500" b="1" kern="1200" dirty="0">
              <a:solidFill>
                <a:schemeClr val="tx1"/>
              </a:solidFill>
            </a:rPr>
            <a:t>Shop Floor</a:t>
          </a:r>
        </a:p>
      </dsp:txBody>
      <dsp:txXfrm>
        <a:off x="700785" y="5125385"/>
        <a:ext cx="1729703" cy="649702"/>
      </dsp:txXfrm>
    </dsp:sp>
    <dsp:sp modelId="{0C476AAF-87DB-46ED-BD54-ABCFADBE01E5}">
      <dsp:nvSpPr>
        <dsp:cNvPr id="0" name=""/>
        <dsp:cNvSpPr/>
      </dsp:nvSpPr>
      <dsp:spPr>
        <a:xfrm rot="11857332">
          <a:off x="1511064" y="2905281"/>
          <a:ext cx="478720" cy="0"/>
        </a:xfrm>
        <a:custGeom>
          <a:avLst/>
          <a:gdLst/>
          <a:ahLst/>
          <a:cxnLst/>
          <a:rect l="0" t="0" r="0" b="0"/>
          <a:pathLst>
            <a:path>
              <a:moveTo>
                <a:pt x="0" y="0"/>
              </a:moveTo>
              <a:lnTo>
                <a:pt x="478720" y="0"/>
              </a:lnTo>
            </a:path>
          </a:pathLst>
        </a:custGeom>
        <a:noFill/>
        <a:ln w="38100" cap="flat" cmpd="sng" algn="ctr">
          <a:solidFill>
            <a:schemeClr val="tx1"/>
          </a:solidFill>
          <a:prstDash val="solid"/>
          <a:miter lim="800000"/>
        </a:ln>
        <a:effectLst/>
      </dsp:spPr>
      <dsp:style>
        <a:lnRef idx="2">
          <a:scrgbClr r="0" g="0" b="0"/>
        </a:lnRef>
        <a:fillRef idx="0">
          <a:scrgbClr r="0" g="0" b="0"/>
        </a:fillRef>
        <a:effectRef idx="0">
          <a:scrgbClr r="0" g="0" b="0"/>
        </a:effectRef>
        <a:fontRef idx="minor"/>
      </dsp:style>
    </dsp:sp>
    <dsp:sp modelId="{359DDFC2-CF25-47F8-8D88-2132600BD0EF}">
      <dsp:nvSpPr>
        <dsp:cNvPr id="0" name=""/>
        <dsp:cNvSpPr/>
      </dsp:nvSpPr>
      <dsp:spPr>
        <a:xfrm>
          <a:off x="-277701" y="2186939"/>
          <a:ext cx="1799997" cy="719996"/>
        </a:xfrm>
        <a:prstGeom prst="roundRect">
          <a:avLst/>
        </a:prstGeom>
        <a:solidFill>
          <a:srgbClr val="00B0F0"/>
        </a:solidFill>
        <a:ln w="38100" cap="flat" cmpd="sng" algn="ctr">
          <a:solidFill>
            <a:scrgbClr r="0" g="0" b="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IT Dept.</a:t>
          </a:r>
        </a:p>
      </dsp:txBody>
      <dsp:txXfrm>
        <a:off x="-242554" y="2222086"/>
        <a:ext cx="1729703" cy="649702"/>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65E2C-EF9F-1403-DC0E-34F1BB1AE49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DC11B1D-4AE7-79B7-A579-D3D6C4B46C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501B868-E0EF-A705-E1D1-9D33A95ECD04}"/>
              </a:ext>
            </a:extLst>
          </p:cNvPr>
          <p:cNvSpPr>
            <a:spLocks noGrp="1"/>
          </p:cNvSpPr>
          <p:nvPr>
            <p:ph type="dt" sz="half" idx="10"/>
          </p:nvPr>
        </p:nvSpPr>
        <p:spPr/>
        <p:txBody>
          <a:bodyPr/>
          <a:lstStyle/>
          <a:p>
            <a:fld id="{0148937A-5FC1-49C6-894A-22D11D71FDAA}" type="datetimeFigureOut">
              <a:rPr lang="en-GB" smtClean="0"/>
              <a:t>05/09/2026</a:t>
            </a:fld>
            <a:endParaRPr lang="en-GB"/>
          </a:p>
        </p:txBody>
      </p:sp>
      <p:sp>
        <p:nvSpPr>
          <p:cNvPr id="5" name="Footer Placeholder 4">
            <a:extLst>
              <a:ext uri="{FF2B5EF4-FFF2-40B4-BE49-F238E27FC236}">
                <a16:creationId xmlns:a16="http://schemas.microsoft.com/office/drawing/2014/main" id="{BD385A0A-5562-AAAC-6F87-4202B5403A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26AC63-77DF-552E-C4FD-BD1C7AD8185C}"/>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4264936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7D72D-B730-D4A0-0DCD-3B1D9688766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126385-B964-AEC3-DB48-EB54B784621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278DD3A-C4D5-B8DA-F40C-FE45CB7C7FDD}"/>
              </a:ext>
            </a:extLst>
          </p:cNvPr>
          <p:cNvSpPr>
            <a:spLocks noGrp="1"/>
          </p:cNvSpPr>
          <p:nvPr>
            <p:ph type="dt" sz="half" idx="10"/>
          </p:nvPr>
        </p:nvSpPr>
        <p:spPr/>
        <p:txBody>
          <a:bodyPr/>
          <a:lstStyle/>
          <a:p>
            <a:fld id="{0148937A-5FC1-49C6-894A-22D11D71FDAA}" type="datetimeFigureOut">
              <a:rPr lang="en-GB" smtClean="0"/>
              <a:t>05/09/2026</a:t>
            </a:fld>
            <a:endParaRPr lang="en-GB"/>
          </a:p>
        </p:txBody>
      </p:sp>
      <p:sp>
        <p:nvSpPr>
          <p:cNvPr id="5" name="Footer Placeholder 4">
            <a:extLst>
              <a:ext uri="{FF2B5EF4-FFF2-40B4-BE49-F238E27FC236}">
                <a16:creationId xmlns:a16="http://schemas.microsoft.com/office/drawing/2014/main" id="{F7509ECD-ACD2-DC95-F963-4891C33889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50DAD8-178B-6C5E-3830-D07940B37AF2}"/>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2808015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3DC00-9639-854A-0C23-F8571A0DA4B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5CC087F-A8D2-E5C3-A75D-2FDD7B93ED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658A0C7-7861-866D-1135-FBA3A7217665}"/>
              </a:ext>
            </a:extLst>
          </p:cNvPr>
          <p:cNvSpPr>
            <a:spLocks noGrp="1"/>
          </p:cNvSpPr>
          <p:nvPr>
            <p:ph type="dt" sz="half" idx="10"/>
          </p:nvPr>
        </p:nvSpPr>
        <p:spPr/>
        <p:txBody>
          <a:bodyPr/>
          <a:lstStyle/>
          <a:p>
            <a:fld id="{0148937A-5FC1-49C6-894A-22D11D71FDAA}" type="datetimeFigureOut">
              <a:rPr lang="en-GB" smtClean="0"/>
              <a:t>05/09/2026</a:t>
            </a:fld>
            <a:endParaRPr lang="en-GB"/>
          </a:p>
        </p:txBody>
      </p:sp>
      <p:sp>
        <p:nvSpPr>
          <p:cNvPr id="5" name="Footer Placeholder 4">
            <a:extLst>
              <a:ext uri="{FF2B5EF4-FFF2-40B4-BE49-F238E27FC236}">
                <a16:creationId xmlns:a16="http://schemas.microsoft.com/office/drawing/2014/main" id="{A4CE2869-C5C2-F74C-449F-000C713274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C4F28F-2320-2BFF-E0DB-602C7EB96698}"/>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15750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49CA8-6805-0A77-02CC-B7A101B0C61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D7F8370-B2E6-07EC-6974-382297A70D3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360D4D9-6FFA-57CA-9137-8F8D14DC934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DFC70110-0765-5ECD-634C-F648ACBCAAB5}"/>
              </a:ext>
            </a:extLst>
          </p:cNvPr>
          <p:cNvSpPr>
            <a:spLocks noGrp="1"/>
          </p:cNvSpPr>
          <p:nvPr>
            <p:ph type="dt" sz="half" idx="10"/>
          </p:nvPr>
        </p:nvSpPr>
        <p:spPr/>
        <p:txBody>
          <a:bodyPr/>
          <a:lstStyle/>
          <a:p>
            <a:fld id="{0148937A-5FC1-49C6-894A-22D11D71FDAA}" type="datetimeFigureOut">
              <a:rPr lang="en-GB" smtClean="0"/>
              <a:t>05/09/2026</a:t>
            </a:fld>
            <a:endParaRPr lang="en-GB"/>
          </a:p>
        </p:txBody>
      </p:sp>
      <p:sp>
        <p:nvSpPr>
          <p:cNvPr id="6" name="Footer Placeholder 5">
            <a:extLst>
              <a:ext uri="{FF2B5EF4-FFF2-40B4-BE49-F238E27FC236}">
                <a16:creationId xmlns:a16="http://schemas.microsoft.com/office/drawing/2014/main" id="{C1CC38F9-F988-FF78-0857-BF72BF6DF3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3FE7BD-0F17-1592-295E-282D91528592}"/>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3503950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5CBF2-BC29-9C4A-BEE0-B7DF8EA10E6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E9A4A46-99A5-347A-4CED-2B942A6CBA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56F3A31-CC84-288B-F350-AB820D96139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07971D9-9213-CF3F-DCF7-76223B810B6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0E20CD4-0CE6-C590-450F-AFF6D80A2E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FE63DC6-C876-B1F5-46D9-5E3B0A09C0E7}"/>
              </a:ext>
            </a:extLst>
          </p:cNvPr>
          <p:cNvSpPr>
            <a:spLocks noGrp="1"/>
          </p:cNvSpPr>
          <p:nvPr>
            <p:ph type="dt" sz="half" idx="10"/>
          </p:nvPr>
        </p:nvSpPr>
        <p:spPr/>
        <p:txBody>
          <a:bodyPr/>
          <a:lstStyle/>
          <a:p>
            <a:fld id="{0148937A-5FC1-49C6-894A-22D11D71FDAA}" type="datetimeFigureOut">
              <a:rPr lang="en-GB" smtClean="0"/>
              <a:t>05/09/2026</a:t>
            </a:fld>
            <a:endParaRPr lang="en-GB"/>
          </a:p>
        </p:txBody>
      </p:sp>
      <p:sp>
        <p:nvSpPr>
          <p:cNvPr id="8" name="Footer Placeholder 7">
            <a:extLst>
              <a:ext uri="{FF2B5EF4-FFF2-40B4-BE49-F238E27FC236}">
                <a16:creationId xmlns:a16="http://schemas.microsoft.com/office/drawing/2014/main" id="{14408D59-C90B-63E8-9BE6-B5A88ED23D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9C7D39-3B88-2D36-760A-2FB5236C3C9C}"/>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3563008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CE2CA-63D9-4108-B40A-A1B22D63ECE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04B39B-ADBB-20E3-1677-4BF8FC007BA0}"/>
              </a:ext>
            </a:extLst>
          </p:cNvPr>
          <p:cNvSpPr>
            <a:spLocks noGrp="1"/>
          </p:cNvSpPr>
          <p:nvPr>
            <p:ph type="dt" sz="half" idx="10"/>
          </p:nvPr>
        </p:nvSpPr>
        <p:spPr/>
        <p:txBody>
          <a:bodyPr/>
          <a:lstStyle/>
          <a:p>
            <a:fld id="{0148937A-5FC1-49C6-894A-22D11D71FDAA}" type="datetimeFigureOut">
              <a:rPr lang="en-GB" smtClean="0"/>
              <a:t>05/09/2026</a:t>
            </a:fld>
            <a:endParaRPr lang="en-GB"/>
          </a:p>
        </p:txBody>
      </p:sp>
      <p:sp>
        <p:nvSpPr>
          <p:cNvPr id="4" name="Footer Placeholder 3">
            <a:extLst>
              <a:ext uri="{FF2B5EF4-FFF2-40B4-BE49-F238E27FC236}">
                <a16:creationId xmlns:a16="http://schemas.microsoft.com/office/drawing/2014/main" id="{3511CC04-CF6D-EB30-2E70-31CBB0EAEC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2F5F38-463A-8314-8A7A-D8D2822BBAB7}"/>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1809279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517356-794B-5EF4-F7BF-DAE209212507}"/>
              </a:ext>
            </a:extLst>
          </p:cNvPr>
          <p:cNvSpPr>
            <a:spLocks noGrp="1"/>
          </p:cNvSpPr>
          <p:nvPr>
            <p:ph type="dt" sz="half" idx="10"/>
          </p:nvPr>
        </p:nvSpPr>
        <p:spPr/>
        <p:txBody>
          <a:bodyPr/>
          <a:lstStyle/>
          <a:p>
            <a:fld id="{0148937A-5FC1-49C6-894A-22D11D71FDAA}" type="datetimeFigureOut">
              <a:rPr lang="en-GB" smtClean="0"/>
              <a:t>05/09/2026</a:t>
            </a:fld>
            <a:endParaRPr lang="en-GB"/>
          </a:p>
        </p:txBody>
      </p:sp>
      <p:sp>
        <p:nvSpPr>
          <p:cNvPr id="3" name="Footer Placeholder 2">
            <a:extLst>
              <a:ext uri="{FF2B5EF4-FFF2-40B4-BE49-F238E27FC236}">
                <a16:creationId xmlns:a16="http://schemas.microsoft.com/office/drawing/2014/main" id="{9300DAAA-3627-9A39-8BD1-5B250DDBF8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C11785-EC4D-8C9F-D2B3-773437D72BAC}"/>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13097128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4B5EA-11DE-7630-D9B9-0634ACB05B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6D2E5D8-DF94-3717-578E-BC2B5F216B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04B046A-5432-0E25-91B8-C9CBD11E14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146CFB-0EFF-85BE-DBB8-6E709631E5F2}"/>
              </a:ext>
            </a:extLst>
          </p:cNvPr>
          <p:cNvSpPr>
            <a:spLocks noGrp="1"/>
          </p:cNvSpPr>
          <p:nvPr>
            <p:ph type="dt" sz="half" idx="10"/>
          </p:nvPr>
        </p:nvSpPr>
        <p:spPr/>
        <p:txBody>
          <a:bodyPr/>
          <a:lstStyle/>
          <a:p>
            <a:fld id="{0148937A-5FC1-49C6-894A-22D11D71FDAA}" type="datetimeFigureOut">
              <a:rPr lang="en-GB" smtClean="0"/>
              <a:t>05/09/2026</a:t>
            </a:fld>
            <a:endParaRPr lang="en-GB"/>
          </a:p>
        </p:txBody>
      </p:sp>
      <p:sp>
        <p:nvSpPr>
          <p:cNvPr id="6" name="Footer Placeholder 5">
            <a:extLst>
              <a:ext uri="{FF2B5EF4-FFF2-40B4-BE49-F238E27FC236}">
                <a16:creationId xmlns:a16="http://schemas.microsoft.com/office/drawing/2014/main" id="{9148FFEF-E288-F650-30E0-5105AEB1A2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47F36F-4104-D0F2-C062-83C260622739}"/>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627698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4C69-8B05-85F4-32AD-2DCA2CFFCC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E9AA6BC-C5B8-A4C7-797A-B5F626A368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0ABEE9-A286-C8C2-28C5-68B5F15D97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FE80D6-2729-6E76-911D-6282FE9C82A0}"/>
              </a:ext>
            </a:extLst>
          </p:cNvPr>
          <p:cNvSpPr>
            <a:spLocks noGrp="1"/>
          </p:cNvSpPr>
          <p:nvPr>
            <p:ph type="dt" sz="half" idx="10"/>
          </p:nvPr>
        </p:nvSpPr>
        <p:spPr/>
        <p:txBody>
          <a:bodyPr/>
          <a:lstStyle/>
          <a:p>
            <a:fld id="{0148937A-5FC1-49C6-894A-22D11D71FDAA}" type="datetimeFigureOut">
              <a:rPr lang="en-GB" smtClean="0"/>
              <a:t>05/09/2026</a:t>
            </a:fld>
            <a:endParaRPr lang="en-GB"/>
          </a:p>
        </p:txBody>
      </p:sp>
      <p:sp>
        <p:nvSpPr>
          <p:cNvPr id="6" name="Footer Placeholder 5">
            <a:extLst>
              <a:ext uri="{FF2B5EF4-FFF2-40B4-BE49-F238E27FC236}">
                <a16:creationId xmlns:a16="http://schemas.microsoft.com/office/drawing/2014/main" id="{40749B97-5231-A1E9-656C-3CAF2A326E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8D0A1-A31E-68EF-EA8F-37CB3E0B8620}"/>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2024176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A79BD-499D-016D-7EB5-72DF6613F43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651D0DF-7BC5-FDC4-E097-6AF45D2094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B9452E-DFE7-A672-E462-14FFA14A68E5}"/>
              </a:ext>
            </a:extLst>
          </p:cNvPr>
          <p:cNvSpPr>
            <a:spLocks noGrp="1"/>
          </p:cNvSpPr>
          <p:nvPr>
            <p:ph type="dt" sz="half" idx="10"/>
          </p:nvPr>
        </p:nvSpPr>
        <p:spPr/>
        <p:txBody>
          <a:bodyPr/>
          <a:lstStyle/>
          <a:p>
            <a:fld id="{0148937A-5FC1-49C6-894A-22D11D71FDAA}" type="datetimeFigureOut">
              <a:rPr lang="en-GB" smtClean="0"/>
              <a:t>05/09/2026</a:t>
            </a:fld>
            <a:endParaRPr lang="en-GB"/>
          </a:p>
        </p:txBody>
      </p:sp>
      <p:sp>
        <p:nvSpPr>
          <p:cNvPr id="5" name="Footer Placeholder 4">
            <a:extLst>
              <a:ext uri="{FF2B5EF4-FFF2-40B4-BE49-F238E27FC236}">
                <a16:creationId xmlns:a16="http://schemas.microsoft.com/office/drawing/2014/main" id="{37B0CC5A-7A0E-CC64-72BF-E29681D4D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0345E2-7FD5-0B27-6CA7-885BA7985EF9}"/>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4160344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F1AED0-444A-083F-7A4F-411C629CB5A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CEC6530-DD2B-6755-2364-29684BC2C1F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559C1DB-148D-116D-C55D-6D11193668EC}"/>
              </a:ext>
            </a:extLst>
          </p:cNvPr>
          <p:cNvSpPr>
            <a:spLocks noGrp="1"/>
          </p:cNvSpPr>
          <p:nvPr>
            <p:ph type="dt" sz="half" idx="10"/>
          </p:nvPr>
        </p:nvSpPr>
        <p:spPr/>
        <p:txBody>
          <a:bodyPr/>
          <a:lstStyle/>
          <a:p>
            <a:fld id="{0148937A-5FC1-49C6-894A-22D11D71FDAA}" type="datetimeFigureOut">
              <a:rPr lang="en-GB" smtClean="0"/>
              <a:t>05/09/2026</a:t>
            </a:fld>
            <a:endParaRPr lang="en-GB"/>
          </a:p>
        </p:txBody>
      </p:sp>
      <p:sp>
        <p:nvSpPr>
          <p:cNvPr id="5" name="Footer Placeholder 4">
            <a:extLst>
              <a:ext uri="{FF2B5EF4-FFF2-40B4-BE49-F238E27FC236}">
                <a16:creationId xmlns:a16="http://schemas.microsoft.com/office/drawing/2014/main" id="{2F887D15-58E1-EDEF-5BC1-F55344CA2F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A9DBC6-8475-823B-8771-670D4E928E4E}"/>
              </a:ext>
            </a:extLst>
          </p:cNvPr>
          <p:cNvSpPr>
            <a:spLocks noGrp="1"/>
          </p:cNvSpPr>
          <p:nvPr>
            <p:ph type="sldNum" sz="quarter" idx="12"/>
          </p:nvPr>
        </p:nvSpPr>
        <p:spPr/>
        <p:txBody>
          <a:bodyPr/>
          <a:lstStyle/>
          <a:p>
            <a:fld id="{3F83A864-CEA4-42D1-8445-58259ED315CB}" type="slidenum">
              <a:rPr lang="en-GB" smtClean="0"/>
              <a:t>‹#›</a:t>
            </a:fld>
            <a:endParaRPr lang="en-GB"/>
          </a:p>
        </p:txBody>
      </p:sp>
    </p:spTree>
    <p:extLst>
      <p:ext uri="{BB962C8B-B14F-4D97-AF65-F5344CB8AC3E}">
        <p14:creationId xmlns:p14="http://schemas.microsoft.com/office/powerpoint/2010/main" val="39073381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80075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2B750B-050C-280A-7441-DA5546414C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6F20F11-24BC-EA5C-2AC2-0A4B6D14E1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C231B6C-D4C1-6C17-4554-A5FD85198C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148937A-5FC1-49C6-894A-22D11D71FDAA}" type="datetimeFigureOut">
              <a:rPr lang="en-GB" smtClean="0"/>
              <a:t>05/09/2026</a:t>
            </a:fld>
            <a:endParaRPr lang="en-GB"/>
          </a:p>
        </p:txBody>
      </p:sp>
      <p:sp>
        <p:nvSpPr>
          <p:cNvPr id="5" name="Footer Placeholder 4">
            <a:extLst>
              <a:ext uri="{FF2B5EF4-FFF2-40B4-BE49-F238E27FC236}">
                <a16:creationId xmlns:a16="http://schemas.microsoft.com/office/drawing/2014/main" id="{15CA0093-219C-2F08-00B8-53263BE039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F209C93-BEAD-08AE-D71B-343D6438C0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83A864-CEA4-42D1-8445-58259ED315CB}" type="slidenum">
              <a:rPr lang="en-GB" smtClean="0"/>
              <a:t>‹#›</a:t>
            </a:fld>
            <a:endParaRPr lang="en-GB"/>
          </a:p>
        </p:txBody>
      </p:sp>
    </p:spTree>
    <p:extLst>
      <p:ext uri="{BB962C8B-B14F-4D97-AF65-F5344CB8AC3E}">
        <p14:creationId xmlns:p14="http://schemas.microsoft.com/office/powerpoint/2010/main" val="4608687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digitalservices.uwtsd.ac.uk/library/academic-and-infoskills/" TargetMode="External"/><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5.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7.png"/><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3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1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4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17.pn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hyperlink" Target="https://www.ncass.org.uk/news/the-sandwich-revolution-from-humble-sarnie-to-hottest-food-trend/" TargetMode="External"/><Relationship Id="rId2" Type="http://schemas.openxmlformats.org/officeDocument/2006/relationships/image" Target="../media/image48.png"/><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9.png"/><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0.png"/><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3" Type="http://schemas.openxmlformats.org/officeDocument/2006/relationships/hyperlink" Target="https://digitalservices.uwtsd.ac.uk/library/academic-and-infoskills/" TargetMode="External"/><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52.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F2272C-4813-0DA6-95FA-C8551AB0E59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2B7A587-F48A-976F-D9E7-ACBDF72A113C}"/>
              </a:ext>
            </a:extLst>
          </p:cNvPr>
          <p:cNvSpPr>
            <a:spLocks noGrp="1"/>
          </p:cNvSpPr>
          <p:nvPr>
            <p:ph type="pic" sz="quarter" idx="11"/>
          </p:nvPr>
        </p:nvSpPr>
        <p:spPr>
          <a:xfrm>
            <a:off x="987552" y="1697479"/>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7A9233F-6023-1AC9-57CA-0D88C786C145}"/>
              </a:ext>
            </a:extLst>
          </p:cNvPr>
          <p:cNvSpPr txBox="1"/>
          <p:nvPr/>
        </p:nvSpPr>
        <p:spPr>
          <a:xfrm>
            <a:off x="835980" y="497150"/>
            <a:ext cx="10520039" cy="58477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Module: Problem Solving and Decision Making</a:t>
            </a:r>
          </a:p>
        </p:txBody>
      </p:sp>
      <p:sp>
        <p:nvSpPr>
          <p:cNvPr id="4" name="TextBox 3">
            <a:extLst>
              <a:ext uri="{FF2B5EF4-FFF2-40B4-BE49-F238E27FC236}">
                <a16:creationId xmlns:a16="http://schemas.microsoft.com/office/drawing/2014/main" id="{3EDDAE6A-D361-1CEE-F354-BE001CF45EC1}"/>
              </a:ext>
            </a:extLst>
          </p:cNvPr>
          <p:cNvSpPr txBox="1"/>
          <p:nvPr/>
        </p:nvSpPr>
        <p:spPr>
          <a:xfrm>
            <a:off x="2709495" y="1523412"/>
            <a:ext cx="6773008" cy="3970318"/>
          </a:xfrm>
          <a:prstGeom prst="rect">
            <a:avLst/>
          </a:prstGeom>
          <a:noFill/>
        </p:spPr>
        <p:txBody>
          <a:bodyPr wrap="none" rtlCol="0">
            <a:spAutoFit/>
          </a:bodyPr>
          <a:lstStyle/>
          <a:p>
            <a:pPr algn="ctr"/>
            <a:r>
              <a:rPr lang="en-GB" sz="8000" b="1" dirty="0">
                <a:solidFill>
                  <a:srgbClr val="FF0000"/>
                </a:solidFill>
                <a:latin typeface="Arial" panose="020B0604020202020204" pitchFamily="34" charset="0"/>
                <a:cs typeface="Arial" panose="020B0604020202020204" pitchFamily="34" charset="0"/>
              </a:rPr>
              <a:t>Week 2</a:t>
            </a:r>
          </a:p>
          <a:p>
            <a:pPr algn="ctr"/>
            <a:endParaRPr lang="en-GB" sz="2800" b="1" dirty="0">
              <a:latin typeface="Arial" panose="020B0604020202020204" pitchFamily="34" charset="0"/>
              <a:cs typeface="Arial" panose="020B0604020202020204" pitchFamily="34" charset="0"/>
            </a:endParaRPr>
          </a:p>
          <a:p>
            <a:pPr marL="685800" indent="-685800">
              <a:buFont typeface="Arial" panose="020B0604020202020204" pitchFamily="34" charset="0"/>
              <a:buChar char="•"/>
            </a:pPr>
            <a:r>
              <a:rPr lang="en-GB" sz="4800" dirty="0">
                <a:latin typeface="Arial" panose="020B0604020202020204" pitchFamily="34" charset="0"/>
                <a:cs typeface="Arial" panose="020B0604020202020204" pitchFamily="34" charset="0"/>
              </a:rPr>
              <a:t>Component 1 Launch</a:t>
            </a:r>
          </a:p>
          <a:p>
            <a:pPr marL="685800" indent="-685800">
              <a:buFont typeface="Arial" panose="020B0604020202020204" pitchFamily="34" charset="0"/>
              <a:buChar char="•"/>
            </a:pPr>
            <a:r>
              <a:rPr lang="en-GB" sz="4800" dirty="0">
                <a:latin typeface="Arial" panose="020B0604020202020204" pitchFamily="34" charset="0"/>
                <a:cs typeface="Arial" panose="020B0604020202020204" pitchFamily="34" charset="0"/>
              </a:rPr>
              <a:t>Task 1 and 2</a:t>
            </a:r>
          </a:p>
          <a:p>
            <a:pPr marL="685800" indent="-685800">
              <a:buFont typeface="Arial" panose="020B0604020202020204" pitchFamily="34" charset="0"/>
              <a:buChar char="•"/>
            </a:pPr>
            <a:r>
              <a:rPr lang="en-GB" sz="4800" dirty="0">
                <a:latin typeface="Arial" panose="020B0604020202020204" pitchFamily="34" charset="0"/>
                <a:cs typeface="Arial" panose="020B0604020202020204" pitchFamily="34" charset="0"/>
              </a:rPr>
              <a:t>Defining a Problem</a:t>
            </a:r>
          </a:p>
        </p:txBody>
      </p:sp>
    </p:spTree>
    <p:extLst>
      <p:ext uri="{BB962C8B-B14F-4D97-AF65-F5344CB8AC3E}">
        <p14:creationId xmlns:p14="http://schemas.microsoft.com/office/powerpoint/2010/main" val="3700277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08FF8E-1534-48CE-E43B-61B3F5BCBC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D872D72-8EA6-54D1-695F-FEA4ED78D359}"/>
              </a:ext>
            </a:extLst>
          </p:cNvPr>
          <p:cNvSpPr>
            <a:spLocks noGrp="1"/>
          </p:cNvSpPr>
          <p:nvPr>
            <p:ph type="pic" sz="quarter" idx="11"/>
          </p:nvPr>
        </p:nvSpPr>
        <p:spPr>
          <a:xfrm>
            <a:off x="680255" y="569438"/>
            <a:ext cx="5669281" cy="5360307"/>
          </a:xfrm>
        </p:spPr>
        <p:txBody>
          <a:bodyPr>
            <a:normAutofit fontScale="77500" lnSpcReduction="20000"/>
          </a:bodyPr>
          <a:lstStyle/>
          <a:p>
            <a:pPr>
              <a:lnSpc>
                <a:spcPct val="120000"/>
              </a:lnSpc>
            </a:pPr>
            <a:r>
              <a:rPr lang="en-GB" sz="3100" dirty="0">
                <a:latin typeface="Arial" panose="020B0604020202020204" pitchFamily="34" charset="0"/>
                <a:cs typeface="Arial" panose="020B0604020202020204" pitchFamily="34" charset="0"/>
              </a:rPr>
              <a:t>Provided an overview of the module.</a:t>
            </a:r>
          </a:p>
          <a:p>
            <a:pPr marL="0" indent="0">
              <a:lnSpc>
                <a:spcPct val="120000"/>
              </a:lnSpc>
              <a:buNone/>
            </a:pPr>
            <a:endParaRPr lang="en-GB" sz="1600" dirty="0">
              <a:latin typeface="Arial" panose="020B0604020202020204" pitchFamily="34" charset="0"/>
              <a:cs typeface="Arial" panose="020B0604020202020204" pitchFamily="34" charset="0"/>
            </a:endParaRPr>
          </a:p>
          <a:p>
            <a:pPr>
              <a:lnSpc>
                <a:spcPct val="120000"/>
              </a:lnSpc>
            </a:pPr>
            <a:r>
              <a:rPr lang="en-GB" sz="3100" dirty="0">
                <a:latin typeface="Arial" panose="020B0604020202020204" pitchFamily="34" charset="0"/>
                <a:cs typeface="Arial" panose="020B0604020202020204" pitchFamily="34" charset="0"/>
              </a:rPr>
              <a:t>Provided a brief overview of the assessments.</a:t>
            </a:r>
          </a:p>
          <a:p>
            <a:pPr marL="0" indent="0">
              <a:lnSpc>
                <a:spcPct val="120000"/>
              </a:lnSpc>
              <a:buNone/>
            </a:pPr>
            <a:endParaRPr lang="en-GB" sz="1500" dirty="0">
              <a:latin typeface="Arial" panose="020B0604020202020204" pitchFamily="34" charset="0"/>
              <a:cs typeface="Arial" panose="020B0604020202020204" pitchFamily="34" charset="0"/>
            </a:endParaRPr>
          </a:p>
          <a:p>
            <a:pPr>
              <a:lnSpc>
                <a:spcPct val="120000"/>
              </a:lnSpc>
            </a:pPr>
            <a:r>
              <a:rPr lang="en-GB" sz="3100" dirty="0">
                <a:latin typeface="Arial" panose="020B0604020202020204" pitchFamily="34" charset="0"/>
                <a:cs typeface="Arial" panose="020B0604020202020204" pitchFamily="34" charset="0"/>
              </a:rPr>
              <a:t>Got to know each other.</a:t>
            </a:r>
          </a:p>
          <a:p>
            <a:pPr marL="0" indent="0">
              <a:lnSpc>
                <a:spcPct val="120000"/>
              </a:lnSpc>
              <a:buNone/>
            </a:pPr>
            <a:endParaRPr lang="en-GB" sz="1500" dirty="0">
              <a:latin typeface="Arial" panose="020B0604020202020204" pitchFamily="34" charset="0"/>
              <a:cs typeface="Arial" panose="020B0604020202020204" pitchFamily="34" charset="0"/>
            </a:endParaRPr>
          </a:p>
          <a:p>
            <a:pPr>
              <a:lnSpc>
                <a:spcPct val="120000"/>
              </a:lnSpc>
            </a:pPr>
            <a:r>
              <a:rPr lang="en-GB" sz="3100" dirty="0">
                <a:latin typeface="Arial" panose="020B0604020202020204" pitchFamily="34" charset="0"/>
                <a:cs typeface="Arial" panose="020B0604020202020204" pitchFamily="34" charset="0"/>
              </a:rPr>
              <a:t>Discussed The Student Code of Conduct.</a:t>
            </a:r>
          </a:p>
          <a:p>
            <a:pPr marL="0" indent="0">
              <a:lnSpc>
                <a:spcPct val="120000"/>
              </a:lnSpc>
              <a:buNone/>
            </a:pPr>
            <a:endParaRPr lang="en-GB" sz="1500" dirty="0">
              <a:latin typeface="Arial" panose="020B0604020202020204" pitchFamily="34" charset="0"/>
              <a:cs typeface="Arial" panose="020B0604020202020204" pitchFamily="34" charset="0"/>
            </a:endParaRPr>
          </a:p>
          <a:p>
            <a:pPr>
              <a:lnSpc>
                <a:spcPct val="120000"/>
              </a:lnSpc>
            </a:pPr>
            <a:r>
              <a:rPr lang="en-GB" sz="3100" dirty="0">
                <a:latin typeface="Arial" panose="020B0604020202020204" pitchFamily="34" charset="0"/>
                <a:cs typeface="Arial" panose="020B0604020202020204" pitchFamily="34" charset="0"/>
              </a:rPr>
              <a:t>Provided guidance on the material available on Moodle.</a:t>
            </a:r>
          </a:p>
        </p:txBody>
      </p:sp>
      <p:pic>
        <p:nvPicPr>
          <p:cNvPr id="6146" name="Picture 2" descr="Life and Love. Multiplied.: What We Did ...">
            <a:extLst>
              <a:ext uri="{FF2B5EF4-FFF2-40B4-BE49-F238E27FC236}">
                <a16:creationId xmlns:a16="http://schemas.microsoft.com/office/drawing/2014/main" id="{9988765C-FD5E-8CC0-80EB-352F107AF6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65446" y="2011680"/>
            <a:ext cx="4002361" cy="2084831"/>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2360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69932-1EF0-4E5C-E18E-A12072935E2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6587B64-342E-F44D-9080-4A7BD5F31CAF}"/>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p:txBody>
      </p:sp>
      <p:pic>
        <p:nvPicPr>
          <p:cNvPr id="1026" name="Picture 2" descr="Important Notice Images – Browse 99,806 ...">
            <a:extLst>
              <a:ext uri="{FF2B5EF4-FFF2-40B4-BE49-F238E27FC236}">
                <a16:creationId xmlns:a16="http://schemas.microsoft.com/office/drawing/2014/main" id="{84D6B97A-C04C-7FBC-0190-A90F61ADA1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982" y="2331720"/>
            <a:ext cx="3708586" cy="1856232"/>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8EF155-A060-3F0D-CE56-03D9FCC24BF7}"/>
              </a:ext>
            </a:extLst>
          </p:cNvPr>
          <p:cNvSpPr txBox="1"/>
          <p:nvPr/>
        </p:nvSpPr>
        <p:spPr>
          <a:xfrm>
            <a:off x="5253921" y="955779"/>
            <a:ext cx="6102097" cy="440120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you were absent from class last week, it is </a:t>
            </a:r>
            <a:r>
              <a:rPr lang="en-GB" sz="2400" b="1" u="sng" dirty="0">
                <a:latin typeface="Arial" panose="020B0604020202020204" pitchFamily="34" charset="0"/>
                <a:cs typeface="Arial" panose="020B0604020202020204" pitchFamily="34" charset="0"/>
              </a:rPr>
              <a:t>YOUR</a:t>
            </a:r>
            <a:r>
              <a:rPr lang="en-GB" sz="2400" dirty="0">
                <a:latin typeface="Arial" panose="020B0604020202020204" pitchFamily="34" charset="0"/>
                <a:cs typeface="Arial" panose="020B0604020202020204" pitchFamily="34" charset="0"/>
              </a:rPr>
              <a:t> responsibility to ‘catch-up’ on the work you have missed.</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Please ensure you have accessed and reviewed:</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lecture pp slides</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The lecture recording</a:t>
            </a:r>
          </a:p>
          <a:p>
            <a:endParaRPr lang="en-GB" sz="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Completed the workshop and homework tasks.</a:t>
            </a:r>
          </a:p>
          <a:p>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7504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7CF80C-9A55-C0FF-E441-45015F20CF3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7319F06-0E6A-70A8-E63D-D1883722A2AC}"/>
              </a:ext>
            </a:extLst>
          </p:cNvPr>
          <p:cNvSpPr>
            <a:spLocks noGrp="1"/>
          </p:cNvSpPr>
          <p:nvPr>
            <p:ph type="pic" sz="quarter" idx="11"/>
          </p:nvPr>
        </p:nvSpPr>
        <p:spPr>
          <a:xfrm>
            <a:off x="5596127" y="647209"/>
            <a:ext cx="5486401" cy="5534135"/>
          </a:xfrm>
        </p:spPr>
        <p:txBody>
          <a:bodyPr>
            <a:normAutofit/>
          </a:bodyPr>
          <a:lstStyle/>
          <a:p>
            <a:r>
              <a:rPr lang="en-GB" sz="2200" dirty="0">
                <a:latin typeface="Arial" panose="020B0604020202020204" pitchFamily="34" charset="0"/>
                <a:cs typeface="Arial" panose="020B0604020202020204" pitchFamily="34" charset="0"/>
              </a:rPr>
              <a:t>Launch Component 1.</a:t>
            </a:r>
          </a:p>
          <a:p>
            <a:pPr marL="0" indent="0">
              <a:buNone/>
            </a:pPr>
            <a:endParaRPr lang="en-GB" sz="11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Discuss the assignment tasks.</a:t>
            </a:r>
          </a:p>
          <a:p>
            <a:endParaRPr lang="en-GB" sz="1100" dirty="0">
              <a:latin typeface="Arial" panose="020B0604020202020204" pitchFamily="34" charset="0"/>
              <a:cs typeface="Arial" panose="020B0604020202020204" pitchFamily="34" charset="0"/>
            </a:endParaRPr>
          </a:p>
          <a:p>
            <a:pPr>
              <a:lnSpc>
                <a:spcPct val="110000"/>
              </a:lnSpc>
            </a:pPr>
            <a:r>
              <a:rPr lang="en-GB" sz="2200" dirty="0">
                <a:latin typeface="Arial" panose="020B0604020202020204" pitchFamily="34" charset="0"/>
                <a:cs typeface="Arial" panose="020B0604020202020204" pitchFamily="34" charset="0"/>
              </a:rPr>
              <a:t>Review the ‘suggested structure’ for the presentation power-point slides.</a:t>
            </a:r>
          </a:p>
          <a:p>
            <a:pPr marL="0" indent="0">
              <a:buNone/>
            </a:pPr>
            <a:endParaRPr lang="en-GB" sz="11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Define the nature and scope of a Problem.</a:t>
            </a:r>
          </a:p>
          <a:p>
            <a:pPr marL="0" indent="0">
              <a:buNone/>
            </a:pPr>
            <a:endParaRPr lang="en-GB" sz="11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Distinguish between an ‘internal’ and ‘external’ issue.</a:t>
            </a:r>
          </a:p>
          <a:p>
            <a:pPr marL="0" indent="0">
              <a:buNone/>
            </a:pPr>
            <a:endParaRPr lang="en-GB" sz="11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Review the Harvard style of Referencing sources.</a:t>
            </a:r>
          </a:p>
          <a:p>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2FCACAE-DF15-3BCE-58B7-E4B299976CE2}"/>
              </a:ext>
            </a:extLst>
          </p:cNvPr>
          <p:cNvPicPr>
            <a:picLocks noChangeAspect="1"/>
          </p:cNvPicPr>
          <p:nvPr/>
        </p:nvPicPr>
        <p:blipFill>
          <a:blip r:embed="rId2"/>
          <a:stretch>
            <a:fillRect/>
          </a:stretch>
        </p:blipFill>
        <p:spPr>
          <a:xfrm>
            <a:off x="1444752" y="1749552"/>
            <a:ext cx="3188208" cy="3188208"/>
          </a:xfrm>
          <a:prstGeom prst="rect">
            <a:avLst/>
          </a:prstGeom>
          <a:ln w="38100">
            <a:solidFill>
              <a:schemeClr val="tx1"/>
            </a:solidFill>
          </a:ln>
        </p:spPr>
      </p:pic>
    </p:spTree>
    <p:extLst>
      <p:ext uri="{BB962C8B-B14F-4D97-AF65-F5344CB8AC3E}">
        <p14:creationId xmlns:p14="http://schemas.microsoft.com/office/powerpoint/2010/main" val="3880883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D0C46-5EDD-CDB0-63C4-16A9EEEE116E}"/>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83D3030-97DA-EE07-66EC-C8503C5848E0}"/>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BF1D74CC-F8C5-F541-AFB2-751BBF52E6E6}"/>
              </a:ext>
            </a:extLst>
          </p:cNvPr>
          <p:cNvSpPr txBox="1"/>
          <p:nvPr/>
        </p:nvSpPr>
        <p:spPr>
          <a:xfrm>
            <a:off x="835980" y="497150"/>
            <a:ext cx="6641145"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1006507-1452-4AE3-EA9E-5D56DE923A40}"/>
              </a:ext>
            </a:extLst>
          </p:cNvPr>
          <p:cNvPicPr>
            <a:picLocks noChangeAspect="1"/>
          </p:cNvPicPr>
          <p:nvPr/>
        </p:nvPicPr>
        <p:blipFill>
          <a:blip r:embed="rId2"/>
          <a:stretch>
            <a:fillRect/>
          </a:stretch>
        </p:blipFill>
        <p:spPr>
          <a:xfrm>
            <a:off x="342900" y="726989"/>
            <a:ext cx="4886325" cy="1877454"/>
          </a:xfrm>
          <a:prstGeom prst="rect">
            <a:avLst/>
          </a:prstGeom>
          <a:ln w="57150">
            <a:solidFill>
              <a:schemeClr val="tx1"/>
            </a:solidFill>
          </a:ln>
        </p:spPr>
      </p:pic>
      <p:sp>
        <p:nvSpPr>
          <p:cNvPr id="10" name="TextBox 9">
            <a:extLst>
              <a:ext uri="{FF2B5EF4-FFF2-40B4-BE49-F238E27FC236}">
                <a16:creationId xmlns:a16="http://schemas.microsoft.com/office/drawing/2014/main" id="{A0865FC1-5470-F35D-5AA7-B5C90BDFF407}"/>
              </a:ext>
            </a:extLst>
          </p:cNvPr>
          <p:cNvSpPr txBox="1"/>
          <p:nvPr/>
        </p:nvSpPr>
        <p:spPr>
          <a:xfrm>
            <a:off x="7143765" y="1142307"/>
            <a:ext cx="4383999" cy="172354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Access, download and save:</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Assessment Specifications – LCLM4004 – Component One – Individual Presentation</a:t>
            </a:r>
          </a:p>
        </p:txBody>
      </p:sp>
      <p:cxnSp>
        <p:nvCxnSpPr>
          <p:cNvPr id="12" name="Straight Arrow Connector 11">
            <a:extLst>
              <a:ext uri="{FF2B5EF4-FFF2-40B4-BE49-F238E27FC236}">
                <a16:creationId xmlns:a16="http://schemas.microsoft.com/office/drawing/2014/main" id="{E491B453-6630-8AB3-9AFE-2B578FDAA768}"/>
              </a:ext>
            </a:extLst>
          </p:cNvPr>
          <p:cNvCxnSpPr>
            <a:cxnSpLocks/>
          </p:cNvCxnSpPr>
          <p:nvPr/>
        </p:nvCxnSpPr>
        <p:spPr>
          <a:xfrm flipH="1">
            <a:off x="5361432" y="2126361"/>
            <a:ext cx="1652016" cy="0"/>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7" name="Picture 6">
            <a:extLst>
              <a:ext uri="{FF2B5EF4-FFF2-40B4-BE49-F238E27FC236}">
                <a16:creationId xmlns:a16="http://schemas.microsoft.com/office/drawing/2014/main" id="{F0C64C11-1C7D-1D6D-E18B-86357088D59D}"/>
              </a:ext>
            </a:extLst>
          </p:cNvPr>
          <p:cNvPicPr>
            <a:picLocks noChangeAspect="1"/>
          </p:cNvPicPr>
          <p:nvPr/>
        </p:nvPicPr>
        <p:blipFill>
          <a:blip r:embed="rId3"/>
          <a:stretch>
            <a:fillRect/>
          </a:stretch>
        </p:blipFill>
        <p:spPr>
          <a:xfrm>
            <a:off x="4707048" y="4204445"/>
            <a:ext cx="6582694" cy="12955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5" name="Straight Arrow Connector 14">
            <a:extLst>
              <a:ext uri="{FF2B5EF4-FFF2-40B4-BE49-F238E27FC236}">
                <a16:creationId xmlns:a16="http://schemas.microsoft.com/office/drawing/2014/main" id="{35197AEF-F248-BC59-53A4-5356EA0E7020}"/>
              </a:ext>
            </a:extLst>
          </p:cNvPr>
          <p:cNvCxnSpPr>
            <a:cxnSpLocks/>
          </p:cNvCxnSpPr>
          <p:nvPr/>
        </p:nvCxnSpPr>
        <p:spPr>
          <a:xfrm>
            <a:off x="7013448" y="2125676"/>
            <a:ext cx="0" cy="2926615"/>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6" name="Picture 5">
            <a:extLst>
              <a:ext uri="{FF2B5EF4-FFF2-40B4-BE49-F238E27FC236}">
                <a16:creationId xmlns:a16="http://schemas.microsoft.com/office/drawing/2014/main" id="{5D33915A-2AF4-0B99-1BE8-1394ED89AF2D}"/>
              </a:ext>
            </a:extLst>
          </p:cNvPr>
          <p:cNvPicPr>
            <a:picLocks noChangeAspect="1"/>
          </p:cNvPicPr>
          <p:nvPr/>
        </p:nvPicPr>
        <p:blipFill>
          <a:blip r:embed="rId4"/>
          <a:stretch>
            <a:fillRect/>
          </a:stretch>
        </p:blipFill>
        <p:spPr>
          <a:xfrm>
            <a:off x="743616" y="3271846"/>
            <a:ext cx="2950501" cy="22281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3" name="Straight Arrow Connector 12">
            <a:extLst>
              <a:ext uri="{FF2B5EF4-FFF2-40B4-BE49-F238E27FC236}">
                <a16:creationId xmlns:a16="http://schemas.microsoft.com/office/drawing/2014/main" id="{2C8D9C61-7693-3BC5-0FBC-BB9DF34EE256}"/>
              </a:ext>
            </a:extLst>
          </p:cNvPr>
          <p:cNvCxnSpPr>
            <a:cxnSpLocks/>
          </p:cNvCxnSpPr>
          <p:nvPr/>
        </p:nvCxnSpPr>
        <p:spPr>
          <a:xfrm flipH="1">
            <a:off x="3192532" y="2125676"/>
            <a:ext cx="3770245" cy="1539557"/>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873843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79656-1BE7-C2C4-8BB6-773B6E2CFDEF}"/>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AAACD6D-3B48-127B-425A-B7BDF67240F4}"/>
              </a:ext>
            </a:extLst>
          </p:cNvPr>
          <p:cNvSpPr>
            <a:spLocks noGrp="1"/>
          </p:cNvSpPr>
          <p:nvPr>
            <p:ph type="pic" sz="quarter" idx="11"/>
          </p:nvPr>
        </p:nvSpPr>
        <p:spPr>
          <a:xfrm>
            <a:off x="664234" y="1956039"/>
            <a:ext cx="5355566"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7CA76EDD-DA5B-4A4A-EB43-E24B92E4F493}"/>
              </a:ext>
            </a:extLst>
          </p:cNvPr>
          <p:cNvSpPr txBox="1"/>
          <p:nvPr/>
        </p:nvSpPr>
        <p:spPr>
          <a:xfrm>
            <a:off x="769008" y="1043489"/>
            <a:ext cx="5174591" cy="3970318"/>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Has everyone accessed the assignment??</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Okay, let’s take our time and go through the assignment brief together.</a:t>
            </a:r>
          </a:p>
        </p:txBody>
      </p:sp>
      <p:pic>
        <p:nvPicPr>
          <p:cNvPr id="6" name="Picture 5">
            <a:extLst>
              <a:ext uri="{FF2B5EF4-FFF2-40B4-BE49-F238E27FC236}">
                <a16:creationId xmlns:a16="http://schemas.microsoft.com/office/drawing/2014/main" id="{D9385165-59FF-9373-FCCF-F0DF7B411C85}"/>
              </a:ext>
            </a:extLst>
          </p:cNvPr>
          <p:cNvPicPr>
            <a:picLocks noChangeAspect="1"/>
          </p:cNvPicPr>
          <p:nvPr/>
        </p:nvPicPr>
        <p:blipFill>
          <a:blip r:embed="rId2"/>
          <a:srcRect l="3568" t="2847" b="1960"/>
          <a:stretch>
            <a:fillRect/>
          </a:stretch>
        </p:blipFill>
        <p:spPr>
          <a:xfrm>
            <a:off x="6908799" y="414600"/>
            <a:ext cx="4257964" cy="60287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46118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7DB04C-0FC7-8620-7B7D-054A7AB6B7BC}"/>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EE57EF79-4273-EB72-4B81-745CF1ACCA2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B894D25C-B145-D763-5582-EB39B67A10C5}"/>
              </a:ext>
            </a:extLst>
          </p:cNvPr>
          <p:cNvSpPr txBox="1"/>
          <p:nvPr/>
        </p:nvSpPr>
        <p:spPr>
          <a:xfrm>
            <a:off x="835980" y="497150"/>
            <a:ext cx="6641145"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FE716EF-6FA0-595F-02DA-5C3A608C26D5}"/>
              </a:ext>
            </a:extLst>
          </p:cNvPr>
          <p:cNvPicPr>
            <a:picLocks noChangeAspect="1"/>
          </p:cNvPicPr>
          <p:nvPr/>
        </p:nvPicPr>
        <p:blipFill>
          <a:blip r:embed="rId2"/>
          <a:stretch>
            <a:fillRect/>
          </a:stretch>
        </p:blipFill>
        <p:spPr>
          <a:xfrm>
            <a:off x="342900" y="726989"/>
            <a:ext cx="4886325" cy="1877454"/>
          </a:xfrm>
          <a:prstGeom prst="rect">
            <a:avLst/>
          </a:prstGeom>
          <a:ln w="57150">
            <a:solidFill>
              <a:schemeClr val="tx1"/>
            </a:solidFill>
          </a:ln>
        </p:spPr>
      </p:pic>
      <p:sp>
        <p:nvSpPr>
          <p:cNvPr id="10" name="TextBox 9">
            <a:extLst>
              <a:ext uri="{FF2B5EF4-FFF2-40B4-BE49-F238E27FC236}">
                <a16:creationId xmlns:a16="http://schemas.microsoft.com/office/drawing/2014/main" id="{2BED08CA-D6F2-F8EF-94B5-D709E506D53C}"/>
              </a:ext>
            </a:extLst>
          </p:cNvPr>
          <p:cNvSpPr txBox="1"/>
          <p:nvPr/>
        </p:nvSpPr>
        <p:spPr>
          <a:xfrm>
            <a:off x="7143766" y="1142307"/>
            <a:ext cx="4212254" cy="172354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Access, download and save:</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LCLM4004 C1 – Sample Presentation Slides – Basil’s Bakery</a:t>
            </a:r>
          </a:p>
        </p:txBody>
      </p:sp>
      <p:cxnSp>
        <p:nvCxnSpPr>
          <p:cNvPr id="12" name="Straight Arrow Connector 11">
            <a:extLst>
              <a:ext uri="{FF2B5EF4-FFF2-40B4-BE49-F238E27FC236}">
                <a16:creationId xmlns:a16="http://schemas.microsoft.com/office/drawing/2014/main" id="{820D89BB-4705-6663-723F-B9F184006FE6}"/>
              </a:ext>
            </a:extLst>
          </p:cNvPr>
          <p:cNvCxnSpPr>
            <a:cxnSpLocks/>
          </p:cNvCxnSpPr>
          <p:nvPr/>
        </p:nvCxnSpPr>
        <p:spPr>
          <a:xfrm flipH="1">
            <a:off x="5361432" y="2126361"/>
            <a:ext cx="1652016" cy="0"/>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8" name="Picture 7">
            <a:extLst>
              <a:ext uri="{FF2B5EF4-FFF2-40B4-BE49-F238E27FC236}">
                <a16:creationId xmlns:a16="http://schemas.microsoft.com/office/drawing/2014/main" id="{A490593E-5A09-479A-516A-EBFA4C9D82B5}"/>
              </a:ext>
            </a:extLst>
          </p:cNvPr>
          <p:cNvPicPr>
            <a:picLocks noChangeAspect="1"/>
          </p:cNvPicPr>
          <p:nvPr/>
        </p:nvPicPr>
        <p:blipFill>
          <a:blip r:embed="rId3"/>
          <a:stretch>
            <a:fillRect/>
          </a:stretch>
        </p:blipFill>
        <p:spPr>
          <a:xfrm>
            <a:off x="5361432" y="4243071"/>
            <a:ext cx="5201376" cy="13051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5" name="Straight Arrow Connector 14">
            <a:extLst>
              <a:ext uri="{FF2B5EF4-FFF2-40B4-BE49-F238E27FC236}">
                <a16:creationId xmlns:a16="http://schemas.microsoft.com/office/drawing/2014/main" id="{EE7FA5FB-4BE0-9D66-3F9D-ADF7F9D5226A}"/>
              </a:ext>
            </a:extLst>
          </p:cNvPr>
          <p:cNvCxnSpPr>
            <a:cxnSpLocks/>
          </p:cNvCxnSpPr>
          <p:nvPr/>
        </p:nvCxnSpPr>
        <p:spPr>
          <a:xfrm>
            <a:off x="7004304" y="2125676"/>
            <a:ext cx="9144" cy="2921812"/>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pic>
        <p:nvPicPr>
          <p:cNvPr id="7" name="Picture 6">
            <a:extLst>
              <a:ext uri="{FF2B5EF4-FFF2-40B4-BE49-F238E27FC236}">
                <a16:creationId xmlns:a16="http://schemas.microsoft.com/office/drawing/2014/main" id="{5FFB8A2B-E643-BEC1-B985-5E347489F81B}"/>
              </a:ext>
            </a:extLst>
          </p:cNvPr>
          <p:cNvPicPr>
            <a:picLocks noChangeAspect="1"/>
          </p:cNvPicPr>
          <p:nvPr/>
        </p:nvPicPr>
        <p:blipFill>
          <a:blip r:embed="rId4"/>
          <a:stretch>
            <a:fillRect/>
          </a:stretch>
        </p:blipFill>
        <p:spPr>
          <a:xfrm>
            <a:off x="775014" y="3319883"/>
            <a:ext cx="2950501" cy="22281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3" name="Straight Arrow Connector 12">
            <a:extLst>
              <a:ext uri="{FF2B5EF4-FFF2-40B4-BE49-F238E27FC236}">
                <a16:creationId xmlns:a16="http://schemas.microsoft.com/office/drawing/2014/main" id="{C4233ACC-78B7-D69B-45A3-F82F51E02BF0}"/>
              </a:ext>
            </a:extLst>
          </p:cNvPr>
          <p:cNvCxnSpPr>
            <a:cxnSpLocks/>
          </p:cNvCxnSpPr>
          <p:nvPr/>
        </p:nvCxnSpPr>
        <p:spPr>
          <a:xfrm flipH="1">
            <a:off x="2786062" y="2125676"/>
            <a:ext cx="4176715" cy="1707817"/>
          </a:xfrm>
          <a:prstGeom prst="straightConnector1">
            <a:avLst/>
          </a:prstGeom>
          <a:ln w="57150">
            <a:solidFill>
              <a:schemeClr val="tx1"/>
            </a:solidFill>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583771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C50641-EA7D-D16F-5B46-34074675760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1130905-2160-005E-6CB8-9B533253A2F2}"/>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589873D3-28EF-1FEB-6FEB-14108F7C366F}"/>
              </a:ext>
            </a:extLst>
          </p:cNvPr>
          <p:cNvSpPr txBox="1"/>
          <p:nvPr/>
        </p:nvSpPr>
        <p:spPr>
          <a:xfrm>
            <a:off x="6834788" y="1192381"/>
            <a:ext cx="5167474"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Has everyone accessed the LCLM4004 C1 – Sample Presentation Slides – Basil’s Bakery?</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Okay, let’s take our time and go through this suggested presentation structure together.</a:t>
            </a:r>
          </a:p>
        </p:txBody>
      </p:sp>
      <p:pic>
        <p:nvPicPr>
          <p:cNvPr id="7" name="Picture 6">
            <a:extLst>
              <a:ext uri="{FF2B5EF4-FFF2-40B4-BE49-F238E27FC236}">
                <a16:creationId xmlns:a16="http://schemas.microsoft.com/office/drawing/2014/main" id="{D2C7A6B3-E605-0A46-EB41-3623C1761CE2}"/>
              </a:ext>
            </a:extLst>
          </p:cNvPr>
          <p:cNvPicPr>
            <a:picLocks noChangeAspect="1"/>
          </p:cNvPicPr>
          <p:nvPr/>
        </p:nvPicPr>
        <p:blipFill>
          <a:blip r:embed="rId2"/>
          <a:srcRect t="6919"/>
          <a:stretch>
            <a:fillRect/>
          </a:stretch>
        </p:blipFill>
        <p:spPr>
          <a:xfrm>
            <a:off x="450632" y="751344"/>
            <a:ext cx="5268324" cy="26776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57B45B75-EA39-CF2F-129F-0054535C6446}"/>
              </a:ext>
            </a:extLst>
          </p:cNvPr>
          <p:cNvPicPr>
            <a:picLocks noChangeAspect="1"/>
          </p:cNvPicPr>
          <p:nvPr/>
        </p:nvPicPr>
        <p:blipFill>
          <a:blip r:embed="rId3"/>
          <a:stretch>
            <a:fillRect/>
          </a:stretch>
        </p:blipFill>
        <p:spPr>
          <a:xfrm>
            <a:off x="1008548" y="2853830"/>
            <a:ext cx="5268324" cy="26776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97326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C08CD7-5105-726A-518F-F6E408015BFC}"/>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89C5CEC-83DA-3EEA-FADD-1C7EA70D556B}"/>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D4F9260C-3CDC-8A12-A0D7-E11000F837C4}"/>
              </a:ext>
            </a:extLst>
          </p:cNvPr>
          <p:cNvSpPr txBox="1"/>
          <p:nvPr/>
        </p:nvSpPr>
        <p:spPr>
          <a:xfrm>
            <a:off x="-6560141" y="-1086788"/>
            <a:ext cx="13219096"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C62A4ED-4DD4-4A95-450E-983B935F9802}"/>
              </a:ext>
            </a:extLst>
          </p:cNvPr>
          <p:cNvSpPr txBox="1"/>
          <p:nvPr/>
        </p:nvSpPr>
        <p:spPr>
          <a:xfrm>
            <a:off x="5773288" y="534490"/>
            <a:ext cx="5754478" cy="5262979"/>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In academic writing, we </a:t>
            </a:r>
            <a:r>
              <a:rPr lang="en-GB" sz="2400" b="1" u="sng" dirty="0">
                <a:latin typeface="Arial" panose="020B0604020202020204" pitchFamily="34" charset="0"/>
                <a:cs typeface="Arial" panose="020B0604020202020204" pitchFamily="34" charset="0"/>
              </a:rPr>
              <a:t>MUST</a:t>
            </a:r>
            <a:r>
              <a:rPr lang="en-GB" sz="2400" dirty="0">
                <a:latin typeface="Arial" panose="020B0604020202020204" pitchFamily="34" charset="0"/>
                <a:cs typeface="Arial" panose="020B0604020202020204" pitchFamily="34" charset="0"/>
              </a:rPr>
              <a:t> defend our arguments with reliable evidence.</a:t>
            </a:r>
          </a:p>
          <a:p>
            <a:r>
              <a:rPr lang="en-GB" sz="24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400" i="1" dirty="0">
                <a:latin typeface="Arial" panose="020B0604020202020204" pitchFamily="34" charset="0"/>
                <a:cs typeface="Arial" panose="020B0604020202020204" pitchFamily="34" charset="0"/>
              </a:rPr>
              <a:t>…otherwise, we could simply ‘make things up’ to win an argument!!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In academic writing, we do this by stating where we got our information and data from.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This allows the reader the opportunity to ‘check’ and to have ‘trust’ in the arguments we are making.</a:t>
            </a:r>
          </a:p>
          <a:p>
            <a:endParaRPr lang="en-GB" sz="2400" dirty="0">
              <a:latin typeface="Arial" panose="020B0604020202020204" pitchFamily="34" charset="0"/>
              <a:cs typeface="Arial" panose="020B0604020202020204" pitchFamily="34" charset="0"/>
            </a:endParaRPr>
          </a:p>
        </p:txBody>
      </p:sp>
      <p:pic>
        <p:nvPicPr>
          <p:cNvPr id="1028" name="Picture 4" descr="What is Forensic Evidence Bag ...">
            <a:extLst>
              <a:ext uri="{FF2B5EF4-FFF2-40B4-BE49-F238E27FC236}">
                <a16:creationId xmlns:a16="http://schemas.microsoft.com/office/drawing/2014/main" id="{B923EA96-CF37-8760-3219-7B6CA2AF86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2061" y="1956039"/>
            <a:ext cx="4326229" cy="2422689"/>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45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077CF5-1082-110B-55D8-AAEF0B234BA6}"/>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B7159F3-8102-2D76-6C77-EDCC9C5C9D74}"/>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AEDADBAA-278A-CF3C-6370-495765CE94B5}"/>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FA3387BC-7324-05A2-6C82-8AB002622129}"/>
              </a:ext>
            </a:extLst>
          </p:cNvPr>
          <p:cNvPicPr>
            <a:picLocks noChangeAspect="1"/>
          </p:cNvPicPr>
          <p:nvPr/>
        </p:nvPicPr>
        <p:blipFill>
          <a:blip r:embed="rId2"/>
          <a:stretch>
            <a:fillRect/>
          </a:stretch>
        </p:blipFill>
        <p:spPr>
          <a:xfrm>
            <a:off x="6887968" y="2187835"/>
            <a:ext cx="3587968" cy="3318027"/>
          </a:xfrm>
          <a:prstGeom prst="rect">
            <a:avLst/>
          </a:prstGeom>
          <a:ln w="38100">
            <a:solidFill>
              <a:schemeClr val="tx1"/>
            </a:solidFill>
          </a:ln>
        </p:spPr>
      </p:pic>
      <p:sp>
        <p:nvSpPr>
          <p:cNvPr id="11" name="TextBox 10">
            <a:extLst>
              <a:ext uri="{FF2B5EF4-FFF2-40B4-BE49-F238E27FC236}">
                <a16:creationId xmlns:a16="http://schemas.microsoft.com/office/drawing/2014/main" id="{B91181AD-3A96-0E8F-3F80-F5FD63CC04C8}"/>
              </a:ext>
            </a:extLst>
          </p:cNvPr>
          <p:cNvSpPr txBox="1"/>
          <p:nvPr/>
        </p:nvSpPr>
        <p:spPr>
          <a:xfrm>
            <a:off x="664234" y="526183"/>
            <a:ext cx="10676211"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‘evidence’ that you will need for your assignment has already been ‘collected’ for you and is available in the Online Reading List</a:t>
            </a:r>
          </a:p>
        </p:txBody>
      </p:sp>
      <p:cxnSp>
        <p:nvCxnSpPr>
          <p:cNvPr id="26" name="Straight Arrow Connector 25">
            <a:extLst>
              <a:ext uri="{FF2B5EF4-FFF2-40B4-BE49-F238E27FC236}">
                <a16:creationId xmlns:a16="http://schemas.microsoft.com/office/drawing/2014/main" id="{E5D69CEE-8516-0687-2F2C-3EE33E3ADA45}"/>
              </a:ext>
            </a:extLst>
          </p:cNvPr>
          <p:cNvCxnSpPr>
            <a:cxnSpLocks/>
          </p:cNvCxnSpPr>
          <p:nvPr/>
        </p:nvCxnSpPr>
        <p:spPr>
          <a:xfrm>
            <a:off x="5750351" y="2997724"/>
            <a:ext cx="1470581" cy="0"/>
          </a:xfrm>
          <a:prstGeom prst="straightConnector1">
            <a:avLst/>
          </a:prstGeom>
          <a:ln w="57150">
            <a:solidFill>
              <a:srgbClr val="FF0000"/>
            </a:solidFill>
            <a:tailEnd type="triangle"/>
          </a:ln>
        </p:spPr>
        <p:style>
          <a:lnRef idx="2">
            <a:schemeClr val="dk1"/>
          </a:lnRef>
          <a:fillRef idx="0">
            <a:schemeClr val="dk1"/>
          </a:fillRef>
          <a:effectRef idx="1">
            <a:schemeClr val="dk1"/>
          </a:effectRef>
          <a:fontRef idx="minor">
            <a:schemeClr val="tx1"/>
          </a:fontRef>
        </p:style>
      </p:cxnSp>
      <p:pic>
        <p:nvPicPr>
          <p:cNvPr id="28" name="Picture 27" descr="A screenshot of a web page&#10;&#10;AI-generated content may be incorrect.">
            <a:extLst>
              <a:ext uri="{FF2B5EF4-FFF2-40B4-BE49-F238E27FC236}">
                <a16:creationId xmlns:a16="http://schemas.microsoft.com/office/drawing/2014/main" id="{8A9622DA-27A4-6283-29E4-B625A6262919}"/>
              </a:ext>
            </a:extLst>
          </p:cNvPr>
          <p:cNvPicPr>
            <a:picLocks noChangeAspect="1"/>
          </p:cNvPicPr>
          <p:nvPr/>
        </p:nvPicPr>
        <p:blipFill>
          <a:blip r:embed="rId3"/>
          <a:stretch>
            <a:fillRect/>
          </a:stretch>
        </p:blipFill>
        <p:spPr>
          <a:xfrm>
            <a:off x="1116663" y="2238331"/>
            <a:ext cx="4505954" cy="32675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24" name="Straight Arrow Connector 23">
            <a:extLst>
              <a:ext uri="{FF2B5EF4-FFF2-40B4-BE49-F238E27FC236}">
                <a16:creationId xmlns:a16="http://schemas.microsoft.com/office/drawing/2014/main" id="{7D328BBD-C8A6-9B6A-6B23-E3263828A64B}"/>
              </a:ext>
            </a:extLst>
          </p:cNvPr>
          <p:cNvCxnSpPr>
            <a:cxnSpLocks/>
          </p:cNvCxnSpPr>
          <p:nvPr/>
        </p:nvCxnSpPr>
        <p:spPr>
          <a:xfrm flipH="1">
            <a:off x="1831942" y="1519349"/>
            <a:ext cx="1480008" cy="1336973"/>
          </a:xfrm>
          <a:prstGeom prst="straightConnector1">
            <a:avLst/>
          </a:prstGeom>
          <a:ln w="57150">
            <a:solidFill>
              <a:srgbClr val="FF0000"/>
            </a:solidFill>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234017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E6ED7-C4AA-4C3A-D371-E3E8E70C243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411C3B9-12DB-663C-3884-A7D54447B877}"/>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11" name="TextBox 10">
            <a:extLst>
              <a:ext uri="{FF2B5EF4-FFF2-40B4-BE49-F238E27FC236}">
                <a16:creationId xmlns:a16="http://schemas.microsoft.com/office/drawing/2014/main" id="{6A06081F-0E8B-D2B8-DB1D-4767EFEFAB74}"/>
              </a:ext>
            </a:extLst>
          </p:cNvPr>
          <p:cNvSpPr txBox="1"/>
          <p:nvPr/>
        </p:nvSpPr>
        <p:spPr>
          <a:xfrm>
            <a:off x="493971" y="793572"/>
            <a:ext cx="4859931" cy="4678204"/>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Let’s make sure everyone knows how to access the Online Reading List.</a:t>
            </a:r>
          </a:p>
          <a:p>
            <a:endParaRPr lang="en-GB" sz="26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514350" indent="-514350">
              <a:buAutoNum type="arabicParenR"/>
            </a:pPr>
            <a:r>
              <a:rPr lang="en-GB" sz="2600" dirty="0">
                <a:latin typeface="Arial" panose="020B0604020202020204" pitchFamily="34" charset="0"/>
                <a:cs typeface="Arial" panose="020B0604020202020204" pitchFamily="34" charset="0"/>
              </a:rPr>
              <a:t>Access the module Home Page on Moodle.</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2)  Scroll Down</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3)  Click on the Online Reading</a:t>
            </a:r>
          </a:p>
          <a:p>
            <a:r>
              <a:rPr lang="en-GB" sz="2600" dirty="0">
                <a:latin typeface="Arial" panose="020B0604020202020204" pitchFamily="34" charset="0"/>
                <a:cs typeface="Arial" panose="020B0604020202020204" pitchFamily="34" charset="0"/>
              </a:rPr>
              <a:t>     List.</a:t>
            </a:r>
          </a:p>
        </p:txBody>
      </p:sp>
      <p:pic>
        <p:nvPicPr>
          <p:cNvPr id="28" name="Picture 27" descr="A screenshot of a web page&#10;&#10;AI-generated content may be incorrect.">
            <a:extLst>
              <a:ext uri="{FF2B5EF4-FFF2-40B4-BE49-F238E27FC236}">
                <a16:creationId xmlns:a16="http://schemas.microsoft.com/office/drawing/2014/main" id="{25BCE373-902C-8BE6-25A2-F50E6284EC03}"/>
              </a:ext>
            </a:extLst>
          </p:cNvPr>
          <p:cNvPicPr>
            <a:picLocks noChangeAspect="1"/>
          </p:cNvPicPr>
          <p:nvPr/>
        </p:nvPicPr>
        <p:blipFill>
          <a:blip r:embed="rId2"/>
          <a:stretch>
            <a:fillRect/>
          </a:stretch>
        </p:blipFill>
        <p:spPr>
          <a:xfrm>
            <a:off x="6760234" y="3429000"/>
            <a:ext cx="4182159" cy="30327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973D798C-632E-4A08-44E9-3FA8AA9DC837}"/>
              </a:ext>
            </a:extLst>
          </p:cNvPr>
          <p:cNvPicPr>
            <a:picLocks noChangeAspect="1"/>
          </p:cNvPicPr>
          <p:nvPr/>
        </p:nvPicPr>
        <p:blipFill>
          <a:blip r:embed="rId3"/>
          <a:stretch>
            <a:fillRect/>
          </a:stretch>
        </p:blipFill>
        <p:spPr>
          <a:xfrm>
            <a:off x="5888809" y="574308"/>
            <a:ext cx="5638957" cy="2400675"/>
          </a:xfrm>
          <a:prstGeom prst="rect">
            <a:avLst/>
          </a:prstGeom>
          <a:ln w="38100">
            <a:solidFill>
              <a:schemeClr val="tx1"/>
            </a:solidFill>
          </a:ln>
        </p:spPr>
      </p:pic>
      <p:cxnSp>
        <p:nvCxnSpPr>
          <p:cNvPr id="7" name="Straight Arrow Connector 6">
            <a:extLst>
              <a:ext uri="{FF2B5EF4-FFF2-40B4-BE49-F238E27FC236}">
                <a16:creationId xmlns:a16="http://schemas.microsoft.com/office/drawing/2014/main" id="{316DA256-FEBF-670B-3356-A6769F69B7E2}"/>
              </a:ext>
            </a:extLst>
          </p:cNvPr>
          <p:cNvCxnSpPr>
            <a:cxnSpLocks/>
          </p:cNvCxnSpPr>
          <p:nvPr/>
        </p:nvCxnSpPr>
        <p:spPr>
          <a:xfrm flipV="1">
            <a:off x="4184892" y="1874982"/>
            <a:ext cx="3065653" cy="1394691"/>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64F2289A-0034-5393-3DE4-7CFEBCB93E4D}"/>
              </a:ext>
            </a:extLst>
          </p:cNvPr>
          <p:cNvCxnSpPr>
            <a:cxnSpLocks/>
          </p:cNvCxnSpPr>
          <p:nvPr/>
        </p:nvCxnSpPr>
        <p:spPr>
          <a:xfrm flipV="1">
            <a:off x="4535055" y="4221018"/>
            <a:ext cx="2364509" cy="951346"/>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9789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04834-5067-F5C0-4865-D2C9663CD04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51EBC7E-883D-44BF-45E6-F7A5F71F5CFB}"/>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5B83EB35-BAEF-26A3-DD10-4E720E608C79}"/>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58622252-6329-4A82-1476-6D025D4118C6}"/>
              </a:ext>
            </a:extLst>
          </p:cNvPr>
          <p:cNvPicPr>
            <a:picLocks noChangeAspect="1"/>
          </p:cNvPicPr>
          <p:nvPr/>
        </p:nvPicPr>
        <p:blipFill>
          <a:blip r:embed="rId2"/>
          <a:stretch>
            <a:fillRect/>
          </a:stretch>
        </p:blipFill>
        <p:spPr>
          <a:xfrm>
            <a:off x="5941833" y="710902"/>
            <a:ext cx="5708593" cy="5279107"/>
          </a:xfrm>
          <a:prstGeom prst="rect">
            <a:avLst/>
          </a:prstGeom>
          <a:ln w="38100">
            <a:solidFill>
              <a:schemeClr val="tx1"/>
            </a:solidFill>
          </a:ln>
        </p:spPr>
      </p:pic>
      <p:sp>
        <p:nvSpPr>
          <p:cNvPr id="11" name="TextBox 10">
            <a:extLst>
              <a:ext uri="{FF2B5EF4-FFF2-40B4-BE49-F238E27FC236}">
                <a16:creationId xmlns:a16="http://schemas.microsoft.com/office/drawing/2014/main" id="{15A60E8F-AAB1-96C2-6C83-FBA3D2BAB6E0}"/>
              </a:ext>
            </a:extLst>
          </p:cNvPr>
          <p:cNvSpPr txBox="1"/>
          <p:nvPr/>
        </p:nvSpPr>
        <p:spPr>
          <a:xfrm>
            <a:off x="664234" y="1289798"/>
            <a:ext cx="4713402" cy="3508653"/>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When you click on the Online Reading List, it will bring you to a list of Essential Reading material.</a:t>
            </a:r>
          </a:p>
          <a:p>
            <a:endParaRPr lang="en-GB" sz="26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Each week, you will be directed to undertake reading from these sources.</a:t>
            </a:r>
          </a:p>
        </p:txBody>
      </p:sp>
    </p:spTree>
    <p:extLst>
      <p:ext uri="{BB962C8B-B14F-4D97-AF65-F5344CB8AC3E}">
        <p14:creationId xmlns:p14="http://schemas.microsoft.com/office/powerpoint/2010/main" val="2380706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E8277-1D2B-FE4F-8986-09322090725D}"/>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B40B999-D1A4-86DF-961D-0D6839461909}"/>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65AF87B5-C4F6-2A1E-9665-E909B3DAFD19}"/>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4" name="Picture 2" descr="Referencing - Virtual ​Library">
            <a:extLst>
              <a:ext uri="{FF2B5EF4-FFF2-40B4-BE49-F238E27FC236}">
                <a16:creationId xmlns:a16="http://schemas.microsoft.com/office/drawing/2014/main" id="{71507D04-AABD-99E5-5677-1488CAF1F89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0749" y="944371"/>
            <a:ext cx="4801938" cy="4225705"/>
          </a:xfrm>
          <a:prstGeom prst="rect">
            <a:avLst/>
          </a:prstGeom>
          <a:solidFill>
            <a:srgbClr val="FFFFFF"/>
          </a:solidFill>
          <a:ln w="38100">
            <a:solidFill>
              <a:schemeClr val="tx1"/>
            </a:solidFill>
          </a:ln>
        </p:spPr>
      </p:pic>
      <p:sp>
        <p:nvSpPr>
          <p:cNvPr id="5" name="TextBox 4">
            <a:extLst>
              <a:ext uri="{FF2B5EF4-FFF2-40B4-BE49-F238E27FC236}">
                <a16:creationId xmlns:a16="http://schemas.microsoft.com/office/drawing/2014/main" id="{E38F07AE-9BCF-E823-AD8B-B0D0FF90D54E}"/>
              </a:ext>
            </a:extLst>
          </p:cNvPr>
          <p:cNvSpPr txBox="1"/>
          <p:nvPr/>
        </p:nvSpPr>
        <p:spPr>
          <a:xfrm>
            <a:off x="6384305" y="498241"/>
            <a:ext cx="5116946" cy="5724644"/>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Academic writing is like learning another language – it has its own rules that you need to follow if you want to communicate effectively.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The most important rule in academic writing is that you </a:t>
            </a:r>
            <a:r>
              <a:rPr lang="en-GB" sz="2600" b="1" u="sng" dirty="0">
                <a:latin typeface="Arial" panose="020B0604020202020204" pitchFamily="34" charset="0"/>
                <a:cs typeface="Arial" panose="020B0604020202020204" pitchFamily="34" charset="0"/>
              </a:rPr>
              <a:t>MUST</a:t>
            </a:r>
            <a:r>
              <a:rPr lang="en-GB" sz="2600" dirty="0">
                <a:latin typeface="Arial" panose="020B0604020202020204" pitchFamily="34" charset="0"/>
                <a:cs typeface="Arial" panose="020B0604020202020204" pitchFamily="34" charset="0"/>
              </a:rPr>
              <a:t> tell the reader where you got your information from…or…as we say in academic writing, Reference your Source.</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228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378F99-1878-46D0-C7B7-DFC5CEDA8F7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B1B392D-93B8-D6F4-F43C-B238B701336B}"/>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11" name="TextBox 10">
            <a:extLst>
              <a:ext uri="{FF2B5EF4-FFF2-40B4-BE49-F238E27FC236}">
                <a16:creationId xmlns:a16="http://schemas.microsoft.com/office/drawing/2014/main" id="{89F544C5-105F-1521-572E-D45D5177FA4F}"/>
              </a:ext>
            </a:extLst>
          </p:cNvPr>
          <p:cNvSpPr txBox="1"/>
          <p:nvPr/>
        </p:nvSpPr>
        <p:spPr>
          <a:xfrm>
            <a:off x="493971" y="793572"/>
            <a:ext cx="4859931" cy="5078313"/>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Let’s make sure everyone knows how to access the Harvard Reference Handbook.</a:t>
            </a:r>
          </a:p>
          <a:p>
            <a:endParaRPr lang="en-GB" sz="26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514350" indent="-514350">
              <a:buAutoNum type="arabicParenR"/>
            </a:pPr>
            <a:r>
              <a:rPr lang="en-GB" sz="2600" dirty="0">
                <a:latin typeface="Arial" panose="020B0604020202020204" pitchFamily="34" charset="0"/>
                <a:cs typeface="Arial" panose="020B0604020202020204" pitchFamily="34" charset="0"/>
              </a:rPr>
              <a:t>Access the module Home Page on Moodle.</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2)  Scroll Down</a:t>
            </a:r>
          </a:p>
          <a:p>
            <a:endParaRPr lang="en-GB" sz="2600" dirty="0">
              <a:latin typeface="Arial" panose="020B0604020202020204" pitchFamily="34" charset="0"/>
              <a:cs typeface="Arial" panose="020B0604020202020204" pitchFamily="34" charset="0"/>
            </a:endParaRPr>
          </a:p>
          <a:p>
            <a:pPr marL="514350" indent="-514350">
              <a:buAutoNum type="arabicParenR" startAt="3"/>
            </a:pPr>
            <a:r>
              <a:rPr lang="en-GB" sz="2600" dirty="0">
                <a:latin typeface="Arial" panose="020B0604020202020204" pitchFamily="34" charset="0"/>
                <a:cs typeface="Arial" panose="020B0604020202020204" pitchFamily="34" charset="0"/>
              </a:rPr>
              <a:t>Click on the Harvard</a:t>
            </a:r>
          </a:p>
          <a:p>
            <a:r>
              <a:rPr lang="en-GB" sz="2600" dirty="0">
                <a:latin typeface="Arial" panose="020B0604020202020204" pitchFamily="34" charset="0"/>
                <a:cs typeface="Arial" panose="020B0604020202020204" pitchFamily="34" charset="0"/>
              </a:rPr>
              <a:t>      Reference Handbook.</a:t>
            </a:r>
          </a:p>
          <a:p>
            <a:r>
              <a:rPr lang="en-GB" sz="2600" dirty="0">
                <a:latin typeface="Arial" panose="020B0604020202020204" pitchFamily="34" charset="0"/>
                <a:cs typeface="Arial" panose="020B0604020202020204" pitchFamily="34" charset="0"/>
              </a:rPr>
              <a:t>     </a:t>
            </a:r>
          </a:p>
        </p:txBody>
      </p:sp>
      <p:pic>
        <p:nvPicPr>
          <p:cNvPr id="28" name="Picture 27" descr="A screenshot of a web page&#10;&#10;AI-generated content may be incorrect.">
            <a:extLst>
              <a:ext uri="{FF2B5EF4-FFF2-40B4-BE49-F238E27FC236}">
                <a16:creationId xmlns:a16="http://schemas.microsoft.com/office/drawing/2014/main" id="{0D8A3B99-04B8-0540-34AE-BAADB2D2393C}"/>
              </a:ext>
            </a:extLst>
          </p:cNvPr>
          <p:cNvPicPr>
            <a:picLocks noChangeAspect="1"/>
          </p:cNvPicPr>
          <p:nvPr/>
        </p:nvPicPr>
        <p:blipFill>
          <a:blip r:embed="rId2"/>
          <a:stretch>
            <a:fillRect/>
          </a:stretch>
        </p:blipFill>
        <p:spPr>
          <a:xfrm>
            <a:off x="6760234" y="3429000"/>
            <a:ext cx="4182159" cy="30327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60918273-A03A-B610-2311-82E2EB0776BD}"/>
              </a:ext>
            </a:extLst>
          </p:cNvPr>
          <p:cNvPicPr>
            <a:picLocks noChangeAspect="1"/>
          </p:cNvPicPr>
          <p:nvPr/>
        </p:nvPicPr>
        <p:blipFill>
          <a:blip r:embed="rId3"/>
          <a:stretch>
            <a:fillRect/>
          </a:stretch>
        </p:blipFill>
        <p:spPr>
          <a:xfrm>
            <a:off x="5888809" y="574308"/>
            <a:ext cx="5638957" cy="2400675"/>
          </a:xfrm>
          <a:prstGeom prst="rect">
            <a:avLst/>
          </a:prstGeom>
          <a:ln w="38100">
            <a:solidFill>
              <a:schemeClr val="tx1"/>
            </a:solidFill>
          </a:ln>
        </p:spPr>
      </p:pic>
      <p:cxnSp>
        <p:nvCxnSpPr>
          <p:cNvPr id="7" name="Straight Arrow Connector 6">
            <a:extLst>
              <a:ext uri="{FF2B5EF4-FFF2-40B4-BE49-F238E27FC236}">
                <a16:creationId xmlns:a16="http://schemas.microsoft.com/office/drawing/2014/main" id="{0B906BD2-B856-7E0A-FBA7-FFD3564C6836}"/>
              </a:ext>
            </a:extLst>
          </p:cNvPr>
          <p:cNvCxnSpPr/>
          <p:nvPr/>
        </p:nvCxnSpPr>
        <p:spPr>
          <a:xfrm flipV="1">
            <a:off x="4461164" y="1774645"/>
            <a:ext cx="2678545" cy="1495028"/>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6F2E752B-30FE-87F1-8EC0-07FB6AB1ED69}"/>
              </a:ext>
            </a:extLst>
          </p:cNvPr>
          <p:cNvCxnSpPr>
            <a:cxnSpLocks/>
          </p:cNvCxnSpPr>
          <p:nvPr/>
        </p:nvCxnSpPr>
        <p:spPr>
          <a:xfrm flipV="1">
            <a:off x="4608945" y="4682836"/>
            <a:ext cx="2392219" cy="471055"/>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1869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C37886-F40E-FC1A-4B6C-9C2D02CF9DF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FB70428-6A2C-E7EC-4DC6-0BC63C70CA72}"/>
              </a:ext>
            </a:extLst>
          </p:cNvPr>
          <p:cNvPicPr>
            <a:picLocks noChangeAspect="1"/>
          </p:cNvPicPr>
          <p:nvPr/>
        </p:nvPicPr>
        <p:blipFill>
          <a:blip r:embed="rId2"/>
          <a:stretch>
            <a:fillRect/>
          </a:stretch>
        </p:blipFill>
        <p:spPr>
          <a:xfrm>
            <a:off x="438633" y="839642"/>
            <a:ext cx="2960349" cy="46744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6ADB8633-2F8D-58F5-68E1-BCB0F0327025}"/>
              </a:ext>
            </a:extLst>
          </p:cNvPr>
          <p:cNvPicPr>
            <a:picLocks noChangeAspect="1"/>
          </p:cNvPicPr>
          <p:nvPr/>
        </p:nvPicPr>
        <p:blipFill>
          <a:blip r:embed="rId3"/>
          <a:stretch>
            <a:fillRect/>
          </a:stretch>
        </p:blipFill>
        <p:spPr>
          <a:xfrm>
            <a:off x="3837853" y="839641"/>
            <a:ext cx="2960349" cy="467446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6FF1AF8B-6BC7-1480-17F6-EF3FB9AFFBAC}"/>
              </a:ext>
            </a:extLst>
          </p:cNvPr>
          <p:cNvSpPr txBox="1"/>
          <p:nvPr/>
        </p:nvSpPr>
        <p:spPr>
          <a:xfrm>
            <a:off x="7172418" y="1020569"/>
            <a:ext cx="4687073" cy="4493538"/>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The Referencing Handbook tells you exactly how you </a:t>
            </a:r>
            <a:r>
              <a:rPr lang="en-GB" sz="2200" b="1" u="sng" dirty="0">
                <a:latin typeface="Arial" panose="020B0604020202020204" pitchFamily="34" charset="0"/>
                <a:cs typeface="Arial" panose="020B0604020202020204" pitchFamily="34" charset="0"/>
              </a:rPr>
              <a:t>MUST</a:t>
            </a:r>
            <a:r>
              <a:rPr lang="en-GB" sz="2200" dirty="0">
                <a:latin typeface="Arial" panose="020B0604020202020204" pitchFamily="34" charset="0"/>
                <a:cs typeface="Arial" panose="020B0604020202020204" pitchFamily="34" charset="0"/>
              </a:rPr>
              <a:t> reference the sources you have used in your assignments.</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You are </a:t>
            </a:r>
            <a:r>
              <a:rPr lang="en-GB" sz="2200" b="1" u="sng" dirty="0">
                <a:latin typeface="Arial" panose="020B0604020202020204" pitchFamily="34" charset="0"/>
                <a:cs typeface="Arial" panose="020B0604020202020204" pitchFamily="34" charset="0"/>
              </a:rPr>
              <a:t>NOT</a:t>
            </a:r>
            <a:r>
              <a:rPr lang="en-GB" sz="2200" dirty="0">
                <a:latin typeface="Arial" panose="020B0604020202020204" pitchFamily="34" charset="0"/>
                <a:cs typeface="Arial" panose="020B0604020202020204" pitchFamily="34" charset="0"/>
              </a:rPr>
              <a:t> expected to memorise how to reference each source. </a:t>
            </a:r>
          </a:p>
          <a:p>
            <a:endParaRPr lang="en-GB" sz="2200" dirty="0">
              <a:latin typeface="Arial" panose="020B0604020202020204" pitchFamily="34" charset="0"/>
              <a:cs typeface="Arial" panose="020B0604020202020204" pitchFamily="34" charset="0"/>
            </a:endParaRPr>
          </a:p>
          <a:p>
            <a:r>
              <a:rPr lang="en-GB" sz="2200" b="1" u="sng" dirty="0">
                <a:latin typeface="Arial" panose="020B0604020202020204" pitchFamily="34" charset="0"/>
                <a:cs typeface="Arial" panose="020B0604020202020204" pitchFamily="34" charset="0"/>
              </a:rPr>
              <a:t>Instead</a:t>
            </a:r>
            <a:r>
              <a:rPr lang="en-GB" sz="2200" dirty="0">
                <a:latin typeface="Arial" panose="020B0604020202020204" pitchFamily="34" charset="0"/>
                <a:cs typeface="Arial" panose="020B0604020202020204" pitchFamily="34" charset="0"/>
              </a:rPr>
              <a:t>, you are expected to have a copy of the Referencing Handbook </a:t>
            </a:r>
            <a:r>
              <a:rPr lang="en-GB" sz="2200" b="1" u="sng" dirty="0">
                <a:latin typeface="Arial" panose="020B0604020202020204" pitchFamily="34" charset="0"/>
                <a:cs typeface="Arial" panose="020B0604020202020204" pitchFamily="34" charset="0"/>
              </a:rPr>
              <a:t>OPEN</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on your computer so that you can simply refer to it as you work through your assignment.</a:t>
            </a:r>
          </a:p>
        </p:txBody>
      </p:sp>
    </p:spTree>
    <p:extLst>
      <p:ext uri="{BB962C8B-B14F-4D97-AF65-F5344CB8AC3E}">
        <p14:creationId xmlns:p14="http://schemas.microsoft.com/office/powerpoint/2010/main" val="37385520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FC9FE-97DA-1149-FAB3-AFC6DBE8BC4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C4B5666-0785-C887-C3AA-5D395FADDBCE}"/>
              </a:ext>
            </a:extLst>
          </p:cNvPr>
          <p:cNvPicPr>
            <a:picLocks noChangeAspect="1"/>
          </p:cNvPicPr>
          <p:nvPr/>
        </p:nvPicPr>
        <p:blipFill>
          <a:blip r:embed="rId2"/>
          <a:stretch>
            <a:fillRect/>
          </a:stretch>
        </p:blipFill>
        <p:spPr>
          <a:xfrm>
            <a:off x="6969766" y="258619"/>
            <a:ext cx="4292232" cy="6096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FB287A00-62F3-C659-3BBF-E11F34773444}"/>
              </a:ext>
            </a:extLst>
          </p:cNvPr>
          <p:cNvSpPr txBox="1"/>
          <p:nvPr/>
        </p:nvSpPr>
        <p:spPr>
          <a:xfrm>
            <a:off x="683491" y="554182"/>
            <a:ext cx="5412509" cy="5324535"/>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There are two types of referencing styles.</a:t>
            </a:r>
          </a:p>
          <a:p>
            <a:endParaRPr lang="en-GB" sz="2600" dirty="0">
              <a:latin typeface="Arial" panose="020B0604020202020204" pitchFamily="34" charset="0"/>
              <a:cs typeface="Arial" panose="020B0604020202020204" pitchFamily="34" charset="0"/>
            </a:endParaRPr>
          </a:p>
          <a:p>
            <a:r>
              <a:rPr lang="en-GB" sz="2600" b="1" u="sng" dirty="0">
                <a:latin typeface="Arial" panose="020B0604020202020204" pitchFamily="34" charset="0"/>
                <a:cs typeface="Arial" panose="020B0604020202020204" pitchFamily="34" charset="0"/>
              </a:rPr>
              <a:t>In-text citation:</a:t>
            </a:r>
            <a:r>
              <a:rPr lang="en-GB" sz="2600" b="1"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this style of referencing is used for sources that are included </a:t>
            </a:r>
            <a:r>
              <a:rPr lang="en-GB" sz="2600" b="1" u="sng" dirty="0">
                <a:latin typeface="Arial" panose="020B0604020202020204" pitchFamily="34" charset="0"/>
                <a:cs typeface="Arial" panose="020B0604020202020204" pitchFamily="34" charset="0"/>
              </a:rPr>
              <a:t>inside</a:t>
            </a:r>
            <a:r>
              <a:rPr lang="en-GB" sz="2600" dirty="0">
                <a:latin typeface="Arial" panose="020B0604020202020204" pitchFamily="34" charset="0"/>
                <a:cs typeface="Arial" panose="020B0604020202020204" pitchFamily="34" charset="0"/>
              </a:rPr>
              <a:t> the body of the assignment.</a:t>
            </a:r>
          </a:p>
          <a:p>
            <a:endParaRPr lang="en-GB" sz="2600" dirty="0">
              <a:latin typeface="Arial" panose="020B0604020202020204" pitchFamily="34" charset="0"/>
              <a:cs typeface="Arial" panose="020B0604020202020204" pitchFamily="34" charset="0"/>
            </a:endParaRPr>
          </a:p>
          <a:p>
            <a:r>
              <a:rPr lang="en-GB" sz="2600" b="1" u="sng" dirty="0">
                <a:latin typeface="Arial" panose="020B0604020202020204" pitchFamily="34" charset="0"/>
                <a:cs typeface="Arial" panose="020B0604020202020204" pitchFamily="34" charset="0"/>
              </a:rPr>
              <a:t>Reference list:</a:t>
            </a:r>
            <a:r>
              <a:rPr lang="en-GB" sz="2600" b="1"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this style of referencing is used for sources that are detailed </a:t>
            </a:r>
            <a:r>
              <a:rPr lang="en-GB" sz="2600" b="1" u="sng" dirty="0">
                <a:latin typeface="Arial" panose="020B0604020202020204" pitchFamily="34" charset="0"/>
                <a:cs typeface="Arial" panose="020B0604020202020204" pitchFamily="34" charset="0"/>
              </a:rPr>
              <a:t>at the end </a:t>
            </a:r>
            <a:r>
              <a:rPr lang="en-GB" sz="2600" dirty="0">
                <a:latin typeface="Arial" panose="020B0604020202020204" pitchFamily="34" charset="0"/>
                <a:cs typeface="Arial" panose="020B0604020202020204" pitchFamily="34" charset="0"/>
              </a:rPr>
              <a:t>of the assignment.</a:t>
            </a:r>
          </a:p>
          <a:p>
            <a:endParaRPr lang="en-GB" sz="2800" dirty="0">
              <a:latin typeface="Arial" panose="020B0604020202020204" pitchFamily="34" charset="0"/>
              <a:cs typeface="Arial" panose="020B0604020202020204" pitchFamily="34" charset="0"/>
            </a:endParaRPr>
          </a:p>
        </p:txBody>
      </p:sp>
      <p:cxnSp>
        <p:nvCxnSpPr>
          <p:cNvPr id="9" name="Straight Arrow Connector 8">
            <a:extLst>
              <a:ext uri="{FF2B5EF4-FFF2-40B4-BE49-F238E27FC236}">
                <a16:creationId xmlns:a16="http://schemas.microsoft.com/office/drawing/2014/main" id="{F5719891-5789-9AA0-26E2-4BA99A5F0F60}"/>
              </a:ext>
            </a:extLst>
          </p:cNvPr>
          <p:cNvCxnSpPr/>
          <p:nvPr/>
        </p:nvCxnSpPr>
        <p:spPr>
          <a:xfrm flipV="1">
            <a:off x="5024582" y="1838036"/>
            <a:ext cx="2346036" cy="1366982"/>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E2EC4901-939E-87A1-4339-0C98ED2B3140}"/>
              </a:ext>
            </a:extLst>
          </p:cNvPr>
          <p:cNvCxnSpPr>
            <a:cxnSpLocks/>
          </p:cNvCxnSpPr>
          <p:nvPr/>
        </p:nvCxnSpPr>
        <p:spPr>
          <a:xfrm flipV="1">
            <a:off x="5024582" y="1838036"/>
            <a:ext cx="4230254" cy="3387322"/>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8840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DCCA40-93F0-55CB-412B-9128005161F4}"/>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2AF3926-1E6A-A80A-4525-D4140BD00424}"/>
              </a:ext>
            </a:extLst>
          </p:cNvPr>
          <p:cNvSpPr>
            <a:spLocks noGrp="1"/>
          </p:cNvSpPr>
          <p:nvPr>
            <p:ph type="pic" sz="quarter" idx="11"/>
          </p:nvPr>
        </p:nvSpPr>
        <p:spPr>
          <a:xfrm>
            <a:off x="517236" y="4562917"/>
            <a:ext cx="10907707" cy="461665"/>
          </a:xfrm>
        </p:spPr>
        <p:txBody>
          <a:bodyPr/>
          <a:lstStyle/>
          <a:p>
            <a:pPr marL="0" indent="0">
              <a:buNone/>
            </a:pPr>
            <a:r>
              <a:rPr lang="en-GB" sz="2400" b="1" dirty="0">
                <a:latin typeface="Arial" panose="020B0604020202020204" pitchFamily="34" charset="0"/>
                <a:cs typeface="Arial" panose="020B0604020202020204" pitchFamily="34" charset="0"/>
              </a:rPr>
              <a:t>Note: Use can use the below link to access the support you require </a:t>
            </a:r>
          </a:p>
        </p:txBody>
      </p:sp>
      <p:pic>
        <p:nvPicPr>
          <p:cNvPr id="5" name="Picture 4">
            <a:extLst>
              <a:ext uri="{FF2B5EF4-FFF2-40B4-BE49-F238E27FC236}">
                <a16:creationId xmlns:a16="http://schemas.microsoft.com/office/drawing/2014/main" id="{49B3FD4E-3FFA-E2D4-9486-A2E055F70D45}"/>
              </a:ext>
            </a:extLst>
          </p:cNvPr>
          <p:cNvPicPr>
            <a:picLocks noChangeAspect="1"/>
          </p:cNvPicPr>
          <p:nvPr/>
        </p:nvPicPr>
        <p:blipFill>
          <a:blip r:embed="rId2"/>
          <a:stretch>
            <a:fillRect/>
          </a:stretch>
        </p:blipFill>
        <p:spPr>
          <a:xfrm>
            <a:off x="711640" y="683008"/>
            <a:ext cx="6281494" cy="3387081"/>
          </a:xfrm>
          <a:prstGeom prst="rect">
            <a:avLst/>
          </a:prstGeom>
          <a:ln w="38100">
            <a:solidFill>
              <a:schemeClr val="tx1"/>
            </a:solidFill>
          </a:ln>
        </p:spPr>
      </p:pic>
      <p:sp>
        <p:nvSpPr>
          <p:cNvPr id="11" name="TextBox 10">
            <a:extLst>
              <a:ext uri="{FF2B5EF4-FFF2-40B4-BE49-F238E27FC236}">
                <a16:creationId xmlns:a16="http://schemas.microsoft.com/office/drawing/2014/main" id="{ABBD69F3-7416-8E52-2297-6469E39C0FA4}"/>
              </a:ext>
            </a:extLst>
          </p:cNvPr>
          <p:cNvSpPr txBox="1"/>
          <p:nvPr/>
        </p:nvSpPr>
        <p:spPr>
          <a:xfrm>
            <a:off x="517236" y="5115846"/>
            <a:ext cx="11351491" cy="461665"/>
          </a:xfrm>
          <a:prstGeom prst="rect">
            <a:avLst/>
          </a:prstGeom>
          <a:noFill/>
        </p:spPr>
        <p:txBody>
          <a:bodyPr wrap="square">
            <a:spAutoFit/>
          </a:bodyPr>
          <a:lstStyle/>
          <a:p>
            <a:r>
              <a:rPr lang="en-GB" sz="2400" b="1" dirty="0">
                <a:solidFill>
                  <a:srgbClr val="FF0000"/>
                </a:solidFill>
                <a:hlinkClick r:id="rId3">
                  <a:extLst>
                    <a:ext uri="{A12FA001-AC4F-418D-AE19-62706E023703}">
                      <ahyp:hlinkClr xmlns:ahyp="http://schemas.microsoft.com/office/drawing/2018/hyperlinkcolor" val="tx"/>
                    </a:ext>
                  </a:extLst>
                </a:hlinkClick>
              </a:rPr>
              <a:t>Academic and </a:t>
            </a:r>
            <a:r>
              <a:rPr lang="en-GB" sz="2400" b="1" dirty="0" err="1">
                <a:solidFill>
                  <a:srgbClr val="FF0000"/>
                </a:solidFill>
                <a:hlinkClick r:id="rId3">
                  <a:extLst>
                    <a:ext uri="{A12FA001-AC4F-418D-AE19-62706E023703}">
                      <ahyp:hlinkClr xmlns:ahyp="http://schemas.microsoft.com/office/drawing/2018/hyperlinkcolor" val="tx"/>
                    </a:ext>
                  </a:extLst>
                </a:hlinkClick>
              </a:rPr>
              <a:t>InfoSkills</a:t>
            </a:r>
            <a:r>
              <a:rPr lang="en-GB" sz="2400" b="1" dirty="0">
                <a:solidFill>
                  <a:srgbClr val="FF0000"/>
                </a:solidFill>
                <a:hlinkClick r:id="rId3">
                  <a:extLst>
                    <a:ext uri="{A12FA001-AC4F-418D-AE19-62706E023703}">
                      <ahyp:hlinkClr xmlns:ahyp="http://schemas.microsoft.com/office/drawing/2018/hyperlinkcolor" val="tx"/>
                    </a:ext>
                  </a:extLst>
                </a:hlinkClick>
              </a:rPr>
              <a:t> - Digital Services | University of Wales Trinity Saint David</a:t>
            </a:r>
            <a:endParaRPr lang="en-GB" sz="2400" b="1" dirty="0">
              <a:solidFill>
                <a:srgbClr val="FF0000"/>
              </a:solidFill>
            </a:endParaRPr>
          </a:p>
        </p:txBody>
      </p:sp>
      <p:sp>
        <p:nvSpPr>
          <p:cNvPr id="3" name="TextBox 2">
            <a:extLst>
              <a:ext uri="{FF2B5EF4-FFF2-40B4-BE49-F238E27FC236}">
                <a16:creationId xmlns:a16="http://schemas.microsoft.com/office/drawing/2014/main" id="{8B5DBE30-1556-6C6C-C1A6-34DD460F4A9F}"/>
              </a:ext>
            </a:extLst>
          </p:cNvPr>
          <p:cNvSpPr txBox="1"/>
          <p:nvPr/>
        </p:nvSpPr>
        <p:spPr>
          <a:xfrm>
            <a:off x="7546108" y="683008"/>
            <a:ext cx="4082474" cy="338554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There is plenty of support available to help you with ‘Referencing’.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Please ensure you reach out and make appointments with the Library Team for assistance.</a:t>
            </a:r>
          </a:p>
          <a:p>
            <a:endParaRPr lang="en-GB" sz="2200" dirty="0">
              <a:latin typeface="Arial" panose="020B0604020202020204" pitchFamily="34" charset="0"/>
              <a:cs typeface="Arial" panose="020B0604020202020204" pitchFamily="34" charset="0"/>
            </a:endParaRPr>
          </a:p>
        </p:txBody>
      </p:sp>
      <p:cxnSp>
        <p:nvCxnSpPr>
          <p:cNvPr id="6" name="Straight Arrow Connector 5">
            <a:extLst>
              <a:ext uri="{FF2B5EF4-FFF2-40B4-BE49-F238E27FC236}">
                <a16:creationId xmlns:a16="http://schemas.microsoft.com/office/drawing/2014/main" id="{33E1C97F-50EC-F618-E726-6566F3B12FE7}"/>
              </a:ext>
            </a:extLst>
          </p:cNvPr>
          <p:cNvCxnSpPr/>
          <p:nvPr/>
        </p:nvCxnSpPr>
        <p:spPr>
          <a:xfrm>
            <a:off x="10464800" y="4690973"/>
            <a:ext cx="0" cy="424873"/>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9842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26663-F4D8-2719-D13D-191D31C90FEC}"/>
            </a:ext>
          </a:extLst>
        </p:cNvPr>
        <p:cNvGrpSpPr/>
        <p:nvPr/>
      </p:nvGrpSpPr>
      <p:grpSpPr>
        <a:xfrm>
          <a:off x="0" y="0"/>
          <a:ext cx="0" cy="0"/>
          <a:chOff x="0" y="0"/>
          <a:chExt cx="0" cy="0"/>
        </a:xfrm>
      </p:grpSpPr>
      <p:pic>
        <p:nvPicPr>
          <p:cNvPr id="1026" name="Picture 2" descr="Best Presentation Tips for Students ...">
            <a:extLst>
              <a:ext uri="{FF2B5EF4-FFF2-40B4-BE49-F238E27FC236}">
                <a16:creationId xmlns:a16="http://schemas.microsoft.com/office/drawing/2014/main" id="{65458E05-56BD-EFF8-B7A2-9E95CCE3AC6E}"/>
              </a:ext>
            </a:extLst>
          </p:cNvPr>
          <p:cNvPicPr>
            <a:picLocks noGrp="1" noChangeAspect="1" noChangeArrowheads="1"/>
          </p:cNvPicPr>
          <p:nvPr>
            <p:ph type="pic" sz="quarter" idx="11"/>
          </p:nvPr>
        </p:nvPicPr>
        <p:blipFill>
          <a:blip r:embed="rId2">
            <a:extLst>
              <a:ext uri="{BEBA8EAE-BF5A-486C-A8C5-ECC9F3942E4B}">
                <a14:imgProps xmlns:a14="http://schemas.microsoft.com/office/drawing/2010/main">
                  <a14:imgLayer r:embed="rId3">
                    <a14:imgEffect>
                      <a14:sharpenSoften amount="25000"/>
                    </a14:imgEffect>
                    <a14:imgEffect>
                      <a14:saturation sat="200000"/>
                    </a14:imgEffect>
                  </a14:imgLayer>
                </a14:imgProps>
              </a:ext>
              <a:ext uri="{28A0092B-C50C-407E-A947-70E740481C1C}">
                <a14:useLocalDpi xmlns:a14="http://schemas.microsoft.com/office/drawing/2010/main" val="0"/>
              </a:ext>
            </a:extLst>
          </a:blip>
          <a:srcRect t="7736" b="7736"/>
          <a:stretch>
            <a:fillRect/>
          </a:stretch>
        </p:blipFill>
        <p:spPr bwMode="auto">
          <a:xfrm>
            <a:off x="885825" y="1247775"/>
            <a:ext cx="4920615" cy="3505199"/>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41D05D9-6920-75EB-CD54-DDD9EB015FAA}"/>
              </a:ext>
            </a:extLst>
          </p:cNvPr>
          <p:cNvSpPr txBox="1"/>
          <p:nvPr/>
        </p:nvSpPr>
        <p:spPr>
          <a:xfrm>
            <a:off x="6565392" y="713232"/>
            <a:ext cx="5120641" cy="5016758"/>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Now, let’s have an honest chat…</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How do you feel about undertaking an individual presentation?</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How do you feel about presenting in front of </a:t>
            </a:r>
            <a:r>
              <a:rPr lang="en-GB" sz="3200" b="1" u="sng" dirty="0">
                <a:latin typeface="Arial" panose="020B0604020202020204" pitchFamily="34" charset="0"/>
                <a:cs typeface="Arial" panose="020B0604020202020204" pitchFamily="34" charset="0"/>
              </a:rPr>
              <a:t>some</a:t>
            </a:r>
            <a:r>
              <a:rPr lang="en-GB" sz="3200" dirty="0">
                <a:latin typeface="Arial" panose="020B0604020202020204" pitchFamily="34" charset="0"/>
                <a:cs typeface="Arial" panose="020B0604020202020204" pitchFamily="34" charset="0"/>
              </a:rPr>
              <a:t> of the other students?</a:t>
            </a:r>
          </a:p>
        </p:txBody>
      </p:sp>
    </p:spTree>
    <p:extLst>
      <p:ext uri="{BB962C8B-B14F-4D97-AF65-F5344CB8AC3E}">
        <p14:creationId xmlns:p14="http://schemas.microsoft.com/office/powerpoint/2010/main" val="1071730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3EB2E1-0630-78F1-18ED-A969D49F4006}"/>
            </a:ext>
          </a:extLst>
        </p:cNvPr>
        <p:cNvGrpSpPr/>
        <p:nvPr/>
      </p:nvGrpSpPr>
      <p:grpSpPr>
        <a:xfrm>
          <a:off x="0" y="0"/>
          <a:ext cx="0" cy="0"/>
          <a:chOff x="0" y="0"/>
          <a:chExt cx="0" cy="0"/>
        </a:xfrm>
      </p:grpSpPr>
      <p:pic>
        <p:nvPicPr>
          <p:cNvPr id="2050" name="Picture 2" descr="1+ Thousand Anxious Emoji Royalty-Free ...">
            <a:extLst>
              <a:ext uri="{FF2B5EF4-FFF2-40B4-BE49-F238E27FC236}">
                <a16:creationId xmlns:a16="http://schemas.microsoft.com/office/drawing/2014/main" id="{BA6D656F-2675-6FD6-2248-43E683CED20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9839" r="-1" b="16305"/>
          <a:stretch>
            <a:fillRect/>
          </a:stretch>
        </p:blipFill>
        <p:spPr bwMode="auto">
          <a:xfrm>
            <a:off x="7440169" y="1647088"/>
            <a:ext cx="3715512" cy="2933802"/>
          </a:xfrm>
          <a:prstGeom prst="rect">
            <a:avLst/>
          </a:prstGeom>
          <a:solidFill>
            <a:srgbClr val="FFFFFF"/>
          </a:solidFill>
          <a:ln w="38100">
            <a:solidFill>
              <a:schemeClr val="tx1"/>
            </a:solidFill>
          </a:ln>
        </p:spPr>
      </p:pic>
      <p:sp>
        <p:nvSpPr>
          <p:cNvPr id="2057" name="Text Placeholder 3">
            <a:extLst>
              <a:ext uri="{FF2B5EF4-FFF2-40B4-BE49-F238E27FC236}">
                <a16:creationId xmlns:a16="http://schemas.microsoft.com/office/drawing/2014/main" id="{BE90C6D6-90EC-4862-B89B-795B98AF06A9}"/>
              </a:ext>
            </a:extLst>
          </p:cNvPr>
          <p:cNvSpPr>
            <a:spLocks noGrp="1"/>
          </p:cNvSpPr>
          <p:nvPr>
            <p:ph type="body" sz="half" idx="2"/>
          </p:nvPr>
        </p:nvSpPr>
        <p:spPr>
          <a:xfrm>
            <a:off x="611188" y="649224"/>
            <a:ext cx="5652452" cy="5431536"/>
          </a:xfrm>
        </p:spPr>
        <p:txBody>
          <a:bodyPr>
            <a:normAutofit fontScale="85000" lnSpcReduction="10000"/>
          </a:bodyPr>
          <a:lstStyle/>
          <a:p>
            <a:pPr>
              <a:lnSpc>
                <a:spcPct val="120000"/>
              </a:lnSpc>
            </a:pPr>
            <a:r>
              <a:rPr lang="en-US" sz="2800" dirty="0">
                <a:latin typeface="Arial" panose="020B0604020202020204" pitchFamily="34" charset="0"/>
                <a:cs typeface="Arial" panose="020B0604020202020204" pitchFamily="34" charset="0"/>
              </a:rPr>
              <a:t>It is totally understandable if you are anxious/worried/scared about undertaking a presentation …especially when it is in front of some of your peers.</a:t>
            </a:r>
          </a:p>
          <a:p>
            <a:pPr>
              <a:lnSpc>
                <a:spcPct val="120000"/>
              </a:lnSpc>
            </a:pPr>
            <a:endParaRPr lang="en-US" sz="2800" dirty="0">
              <a:latin typeface="Arial" panose="020B0604020202020204" pitchFamily="34" charset="0"/>
              <a:cs typeface="Arial" panose="020B0604020202020204" pitchFamily="34" charset="0"/>
            </a:endParaRPr>
          </a:p>
          <a:p>
            <a:pPr>
              <a:lnSpc>
                <a:spcPct val="120000"/>
              </a:lnSpc>
            </a:pPr>
            <a:r>
              <a:rPr lang="en-US" sz="2800" dirty="0">
                <a:latin typeface="Arial" panose="020B0604020202020204" pitchFamily="34" charset="0"/>
                <a:cs typeface="Arial" panose="020B0604020202020204" pitchFamily="34" charset="0"/>
              </a:rPr>
              <a:t>It is perfectly normal to have these feelings (</a:t>
            </a:r>
            <a:r>
              <a:rPr lang="en-US" sz="2800" i="1" dirty="0">
                <a:latin typeface="Arial" panose="020B0604020202020204" pitchFamily="34" charset="0"/>
                <a:cs typeface="Arial" panose="020B0604020202020204" pitchFamily="34" charset="0"/>
              </a:rPr>
              <a:t>there would be something VERY wrong with you if you didn’t!!).</a:t>
            </a:r>
          </a:p>
          <a:p>
            <a:pPr>
              <a:lnSpc>
                <a:spcPct val="120000"/>
              </a:lnSpc>
            </a:pPr>
            <a:endParaRPr lang="en-US" sz="2800" dirty="0">
              <a:latin typeface="Arial" panose="020B0604020202020204" pitchFamily="34" charset="0"/>
              <a:cs typeface="Arial" panose="020B0604020202020204" pitchFamily="34" charset="0"/>
            </a:endParaRPr>
          </a:p>
          <a:p>
            <a:pPr>
              <a:lnSpc>
                <a:spcPct val="120000"/>
              </a:lnSpc>
            </a:pPr>
            <a:r>
              <a:rPr lang="en-US" sz="2800" dirty="0">
                <a:latin typeface="Arial" panose="020B0604020202020204" pitchFamily="34" charset="0"/>
                <a:cs typeface="Arial" panose="020B0604020202020204" pitchFamily="34" charset="0"/>
              </a:rPr>
              <a:t>So…try and make ‘peace’ with these feelings and accept that it is, simply, part of the learning process.</a:t>
            </a:r>
          </a:p>
        </p:txBody>
      </p:sp>
    </p:spTree>
    <p:extLst>
      <p:ext uri="{BB962C8B-B14F-4D97-AF65-F5344CB8AC3E}">
        <p14:creationId xmlns:p14="http://schemas.microsoft.com/office/powerpoint/2010/main" val="17696831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7F845F-3328-6069-639F-8207BD4EC2D5}"/>
            </a:ext>
          </a:extLst>
        </p:cNvPr>
        <p:cNvGrpSpPr/>
        <p:nvPr/>
      </p:nvGrpSpPr>
      <p:grpSpPr>
        <a:xfrm>
          <a:off x="0" y="0"/>
          <a:ext cx="0" cy="0"/>
          <a:chOff x="0" y="0"/>
          <a:chExt cx="0" cy="0"/>
        </a:xfrm>
      </p:grpSpPr>
      <p:pic>
        <p:nvPicPr>
          <p:cNvPr id="3074" name="Picture 2" descr="Help Support Those Who Care.">
            <a:extLst>
              <a:ext uri="{FF2B5EF4-FFF2-40B4-BE49-F238E27FC236}">
                <a16:creationId xmlns:a16="http://schemas.microsoft.com/office/drawing/2014/main" id="{6C5DA40F-D86D-10EB-2133-9DD5C86E3F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251" y="2700904"/>
            <a:ext cx="3484813" cy="145619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5649159-7973-A878-D33E-EB4E34D6FCC6}"/>
              </a:ext>
            </a:extLst>
          </p:cNvPr>
          <p:cNvSpPr txBox="1"/>
          <p:nvPr/>
        </p:nvSpPr>
        <p:spPr>
          <a:xfrm>
            <a:off x="4142232" y="428178"/>
            <a:ext cx="7406641" cy="6001643"/>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you come to your classes prepared to </a:t>
            </a:r>
            <a:r>
              <a:rPr lang="en-GB" sz="2000" b="1" u="sng" dirty="0">
                <a:latin typeface="Arial" panose="020B0604020202020204" pitchFamily="34" charset="0"/>
                <a:cs typeface="Arial" panose="020B0604020202020204" pitchFamily="34" charset="0"/>
              </a:rPr>
              <a:t>actively</a:t>
            </a:r>
            <a:r>
              <a:rPr lang="en-GB" sz="2000" dirty="0">
                <a:latin typeface="Arial" panose="020B0604020202020204" pitchFamily="34" charset="0"/>
                <a:cs typeface="Arial" panose="020B0604020202020204" pitchFamily="34" charset="0"/>
              </a:rPr>
              <a:t> </a:t>
            </a:r>
            <a:r>
              <a:rPr lang="en-GB" sz="2000" b="1" u="sng" dirty="0">
                <a:latin typeface="Arial" panose="020B0604020202020204" pitchFamily="34" charset="0"/>
                <a:cs typeface="Arial" panose="020B0604020202020204" pitchFamily="34" charset="0"/>
              </a:rPr>
              <a:t>learn and engage</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with the lecture material.</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If you are absent from a class, ensure that you access the lecture material and ‘catch-up’ on what you have missed.</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you undertake the necessary research/reading each week.</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you work on your presentation each week.</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you bring a draft of your presentation to the class each week and discuss your progress with your lecturer.</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you attend your English in Academic Practice (EAP) sessions. </a:t>
            </a:r>
          </a:p>
          <a:p>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you ask for help in a timely manner.</a:t>
            </a:r>
          </a:p>
          <a:p>
            <a:endParaRPr lang="en-GB"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8ACD180-18C3-33EE-D1B3-BD6D2A83B584}"/>
              </a:ext>
            </a:extLst>
          </p:cNvPr>
          <p:cNvSpPr txBox="1"/>
          <p:nvPr/>
        </p:nvSpPr>
        <p:spPr>
          <a:xfrm>
            <a:off x="456250" y="1810512"/>
            <a:ext cx="3484813"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What will help….</a:t>
            </a:r>
          </a:p>
        </p:txBody>
      </p:sp>
    </p:spTree>
    <p:extLst>
      <p:ext uri="{BB962C8B-B14F-4D97-AF65-F5344CB8AC3E}">
        <p14:creationId xmlns:p14="http://schemas.microsoft.com/office/powerpoint/2010/main" val="662315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627652-0C85-E89F-7192-3116D44578A1}"/>
            </a:ext>
          </a:extLst>
        </p:cNvPr>
        <p:cNvGrpSpPr/>
        <p:nvPr/>
      </p:nvGrpSpPr>
      <p:grpSpPr>
        <a:xfrm>
          <a:off x="0" y="0"/>
          <a:ext cx="0" cy="0"/>
          <a:chOff x="0" y="0"/>
          <a:chExt cx="0" cy="0"/>
        </a:xfrm>
      </p:grpSpPr>
      <p:sp>
        <p:nvSpPr>
          <p:cNvPr id="2057" name="Text Placeholder 3">
            <a:extLst>
              <a:ext uri="{FF2B5EF4-FFF2-40B4-BE49-F238E27FC236}">
                <a16:creationId xmlns:a16="http://schemas.microsoft.com/office/drawing/2014/main" id="{9B37C547-39A9-E1D0-4B4E-B95BD493A70A}"/>
              </a:ext>
            </a:extLst>
          </p:cNvPr>
          <p:cNvSpPr>
            <a:spLocks noGrp="1"/>
          </p:cNvSpPr>
          <p:nvPr>
            <p:ph type="body" sz="half" idx="2"/>
          </p:nvPr>
        </p:nvSpPr>
        <p:spPr>
          <a:xfrm>
            <a:off x="611188" y="512064"/>
            <a:ext cx="5853620" cy="5431536"/>
          </a:xfrm>
        </p:spPr>
        <p:txBody>
          <a:bodyPr>
            <a:normAutofit fontScale="92500"/>
          </a:bodyPr>
          <a:lstStyle/>
          <a:p>
            <a:pPr>
              <a:lnSpc>
                <a:spcPct val="120000"/>
              </a:lnSpc>
            </a:pPr>
            <a:r>
              <a:rPr lang="en-US" sz="2400" dirty="0">
                <a:latin typeface="Arial" panose="020B0604020202020204" pitchFamily="34" charset="0"/>
                <a:cs typeface="Arial" panose="020B0604020202020204" pitchFamily="34" charset="0"/>
              </a:rPr>
              <a:t>From about week 4 (or when your presentation starts to take shape) you are strongly advised to start practicing your presentation.</a:t>
            </a:r>
          </a:p>
          <a:p>
            <a:pPr>
              <a:lnSpc>
                <a:spcPct val="120000"/>
              </a:lnSpc>
            </a:pPr>
            <a:endParaRPr lang="en-US" sz="1300" dirty="0">
              <a:latin typeface="Arial" panose="020B0604020202020204" pitchFamily="34" charset="0"/>
              <a:cs typeface="Arial" panose="020B0604020202020204" pitchFamily="34" charset="0"/>
            </a:endParaRPr>
          </a:p>
          <a:p>
            <a:pPr>
              <a:lnSpc>
                <a:spcPct val="120000"/>
              </a:lnSpc>
            </a:pPr>
            <a:r>
              <a:rPr lang="en-US" sz="2400" dirty="0">
                <a:latin typeface="Arial" panose="020B0604020202020204" pitchFamily="34" charset="0"/>
                <a:cs typeface="Arial" panose="020B0604020202020204" pitchFamily="34" charset="0"/>
              </a:rPr>
              <a:t>Moreover, you are strongly encouraged to ‘record’ yourself doing your presentation, so that you can see what you need to improve. </a:t>
            </a:r>
          </a:p>
          <a:p>
            <a:pPr>
              <a:lnSpc>
                <a:spcPct val="120000"/>
              </a:lnSpc>
            </a:pPr>
            <a:endParaRPr lang="en-US" sz="1300" dirty="0">
              <a:latin typeface="Arial" panose="020B0604020202020204" pitchFamily="34" charset="0"/>
              <a:cs typeface="Arial" panose="020B0604020202020204" pitchFamily="34" charset="0"/>
            </a:endParaRPr>
          </a:p>
          <a:p>
            <a:pPr>
              <a:lnSpc>
                <a:spcPct val="120000"/>
              </a:lnSpc>
            </a:pPr>
            <a:r>
              <a:rPr lang="en-US" sz="2400" dirty="0">
                <a:latin typeface="Arial" panose="020B0604020202020204" pitchFamily="34" charset="0"/>
                <a:cs typeface="Arial" panose="020B0604020202020204" pitchFamily="34" charset="0"/>
              </a:rPr>
              <a:t>Practicing your presentation will </a:t>
            </a:r>
            <a:r>
              <a:rPr lang="en-US" sz="2400" b="1" u="sng" dirty="0">
                <a:latin typeface="Arial" panose="020B0604020202020204" pitchFamily="34" charset="0"/>
                <a:cs typeface="Arial" panose="020B0604020202020204" pitchFamily="34" charset="0"/>
              </a:rPr>
              <a:t>significantly</a:t>
            </a:r>
            <a:r>
              <a:rPr lang="en-US" sz="2400" dirty="0">
                <a:latin typeface="Arial" panose="020B0604020202020204" pitchFamily="34" charset="0"/>
                <a:cs typeface="Arial" panose="020B0604020202020204" pitchFamily="34" charset="0"/>
              </a:rPr>
              <a:t> </a:t>
            </a:r>
            <a:r>
              <a:rPr lang="en-US" sz="2400" b="1" u="sng" dirty="0">
                <a:latin typeface="Arial" panose="020B0604020202020204" pitchFamily="34" charset="0"/>
                <a:cs typeface="Arial" panose="020B0604020202020204" pitchFamily="34" charset="0"/>
              </a:rPr>
              <a:t>help you</a:t>
            </a:r>
            <a:r>
              <a:rPr lang="en-US" sz="2400" dirty="0">
                <a:latin typeface="Arial" panose="020B0604020202020204" pitchFamily="34" charset="0"/>
                <a:cs typeface="Arial" panose="020B0604020202020204" pitchFamily="34" charset="0"/>
              </a:rPr>
              <a:t> with your nerves – it will ensure that you are more confident with the content you need to deliver.</a:t>
            </a:r>
          </a:p>
        </p:txBody>
      </p:sp>
      <p:pic>
        <p:nvPicPr>
          <p:cNvPr id="4098" name="Picture 2" descr="Vlogs, Blogs, and Videotape | CLE ...">
            <a:extLst>
              <a:ext uri="{FF2B5EF4-FFF2-40B4-BE49-F238E27FC236}">
                <a16:creationId xmlns:a16="http://schemas.microsoft.com/office/drawing/2014/main" id="{FF7956F6-15FE-A5C2-5674-87200EEAF3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371959" y="2286000"/>
            <a:ext cx="3946415" cy="255117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1C310DB-9D01-F1A5-5997-C85E72BABFAB}"/>
              </a:ext>
            </a:extLst>
          </p:cNvPr>
          <p:cNvSpPr txBox="1"/>
          <p:nvPr/>
        </p:nvSpPr>
        <p:spPr>
          <a:xfrm>
            <a:off x="6903719" y="1591056"/>
            <a:ext cx="4882896"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Practice, Practice, Practice!</a:t>
            </a:r>
          </a:p>
        </p:txBody>
      </p:sp>
    </p:spTree>
    <p:extLst>
      <p:ext uri="{BB962C8B-B14F-4D97-AF65-F5344CB8AC3E}">
        <p14:creationId xmlns:p14="http://schemas.microsoft.com/office/powerpoint/2010/main" val="15506418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BB081-E396-D8D3-2BD8-AD4BB6FD737E}"/>
            </a:ext>
          </a:extLst>
        </p:cNvPr>
        <p:cNvGrpSpPr/>
        <p:nvPr/>
      </p:nvGrpSpPr>
      <p:grpSpPr>
        <a:xfrm>
          <a:off x="0" y="0"/>
          <a:ext cx="0" cy="0"/>
          <a:chOff x="0" y="0"/>
          <a:chExt cx="0" cy="0"/>
        </a:xfrm>
      </p:grpSpPr>
      <p:pic>
        <p:nvPicPr>
          <p:cNvPr id="5124" name="Picture 4" descr="Progress over perfection">
            <a:extLst>
              <a:ext uri="{FF2B5EF4-FFF2-40B4-BE49-F238E27FC236}">
                <a16:creationId xmlns:a16="http://schemas.microsoft.com/office/drawing/2014/main" id="{0821AC1C-E1FD-9836-6A11-6493BD5CE1B7}"/>
              </a:ext>
            </a:extLst>
          </p:cNvPr>
          <p:cNvPicPr>
            <a:picLocks noGrp="1" noChangeAspect="1" noChangeArrowheads="1"/>
          </p:cNvPicPr>
          <p:nvPr>
            <p:ph idx="1"/>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l="9251" t="10526" r="9566" b="10619"/>
          <a:stretch>
            <a:fillRect/>
          </a:stretch>
        </p:blipFill>
        <p:spPr bwMode="auto">
          <a:xfrm>
            <a:off x="1024128" y="1600198"/>
            <a:ext cx="3643150" cy="353872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4E066B0-0FF4-0B18-4CF3-9D5303AC96AC}"/>
              </a:ext>
            </a:extLst>
          </p:cNvPr>
          <p:cNvSpPr txBox="1"/>
          <p:nvPr/>
        </p:nvSpPr>
        <p:spPr>
          <a:xfrm>
            <a:off x="5029200" y="1486882"/>
            <a:ext cx="6345937" cy="4524315"/>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We do not expect your presentation to be ‘perfect’.</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We know that this is, possibly, your first ever presentation.</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We know that, for many of you, English may not be your first language.</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We are on your side…we want you to do your best.</a:t>
            </a:r>
          </a:p>
          <a:p>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83DD224-FE6B-2133-4C05-9E5BC79BC58A}"/>
              </a:ext>
            </a:extLst>
          </p:cNvPr>
          <p:cNvSpPr txBox="1"/>
          <p:nvPr/>
        </p:nvSpPr>
        <p:spPr>
          <a:xfrm>
            <a:off x="5376672" y="484632"/>
            <a:ext cx="3566160"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Remember…</a:t>
            </a:r>
          </a:p>
        </p:txBody>
      </p:sp>
    </p:spTree>
    <p:extLst>
      <p:ext uri="{BB962C8B-B14F-4D97-AF65-F5344CB8AC3E}">
        <p14:creationId xmlns:p14="http://schemas.microsoft.com/office/powerpoint/2010/main" val="3282870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2963B-02FB-36DB-F5BD-0AD11F2BDDD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F60C897C-0958-E91E-A5BB-4CF1B88816A1}"/>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9220" name="Picture 4">
            <a:extLst>
              <a:ext uri="{FF2B5EF4-FFF2-40B4-BE49-F238E27FC236}">
                <a16:creationId xmlns:a16="http://schemas.microsoft.com/office/drawing/2014/main" id="{3DFC4D7C-067E-3B33-25D0-733A9929A1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03"/>
          <a:stretch/>
        </p:blipFill>
        <p:spPr bwMode="auto">
          <a:xfrm>
            <a:off x="2943694" y="1058662"/>
            <a:ext cx="6304612" cy="459933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0401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4762E3-3CAB-FD37-D641-B095D496FDF1}"/>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596D26E-AD5C-5A0D-81C7-9EB44B27F39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084449CF-AEB2-388D-0860-4C0C3533A98A}"/>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242" name="Picture 2">
            <a:extLst>
              <a:ext uri="{FF2B5EF4-FFF2-40B4-BE49-F238E27FC236}">
                <a16:creationId xmlns:a16="http://schemas.microsoft.com/office/drawing/2014/main" id="{FCE77C96-5F40-926A-293D-2121688DB1B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67" b="10972"/>
          <a:stretch/>
        </p:blipFill>
        <p:spPr bwMode="auto">
          <a:xfrm>
            <a:off x="1204102" y="1967448"/>
            <a:ext cx="4069233" cy="285624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7734092-C1E7-B869-67B8-933E4F25D3D9}"/>
              </a:ext>
            </a:extLst>
          </p:cNvPr>
          <p:cNvSpPr txBox="1"/>
          <p:nvPr/>
        </p:nvSpPr>
        <p:spPr>
          <a:xfrm>
            <a:off x="6215397" y="2392251"/>
            <a:ext cx="3563427" cy="1754326"/>
          </a:xfrm>
          <a:prstGeom prst="rect">
            <a:avLst/>
          </a:prstGeom>
          <a:noFill/>
        </p:spPr>
        <p:txBody>
          <a:bodyPr wrap="square" rtlCol="0">
            <a:spAutoFit/>
          </a:bodyPr>
          <a:lstStyle/>
          <a:p>
            <a:pPr algn="ctr"/>
            <a:r>
              <a:rPr lang="en-GB" sz="5400" b="1" dirty="0">
                <a:latin typeface="Arial" panose="020B0604020202020204" pitchFamily="34" charset="0"/>
                <a:cs typeface="Arial" panose="020B0604020202020204" pitchFamily="34" charset="0"/>
              </a:rPr>
              <a:t>Week 2  Session 2</a:t>
            </a:r>
          </a:p>
        </p:txBody>
      </p:sp>
    </p:spTree>
    <p:extLst>
      <p:ext uri="{BB962C8B-B14F-4D97-AF65-F5344CB8AC3E}">
        <p14:creationId xmlns:p14="http://schemas.microsoft.com/office/powerpoint/2010/main" val="2307382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D79656-1BE7-C2C4-8BB6-773B6E2CFDEF}"/>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AAACD6D-3B48-127B-425A-B7BDF67240F4}"/>
              </a:ext>
            </a:extLst>
          </p:cNvPr>
          <p:cNvSpPr>
            <a:spLocks noGrp="1"/>
          </p:cNvSpPr>
          <p:nvPr>
            <p:ph type="pic" sz="quarter" idx="11"/>
          </p:nvPr>
        </p:nvSpPr>
        <p:spPr>
          <a:xfrm>
            <a:off x="664234" y="1956039"/>
            <a:ext cx="5355566" cy="6858000"/>
          </a:xfrm>
        </p:spPr>
        <p:txBody>
          <a:bodyPr/>
          <a:lstStyle/>
          <a:p>
            <a:pPr marL="0" indent="0">
              <a:buNone/>
            </a:pPr>
            <a:endParaRPr lang="en-GB" dirty="0"/>
          </a:p>
          <a:p>
            <a:pPr marL="0" indent="0">
              <a:buNone/>
            </a:pPr>
            <a:endParaRPr lang="en-GB" dirty="0"/>
          </a:p>
        </p:txBody>
      </p:sp>
      <p:sp>
        <p:nvSpPr>
          <p:cNvPr id="7" name="TextBox 6">
            <a:extLst>
              <a:ext uri="{FF2B5EF4-FFF2-40B4-BE49-F238E27FC236}">
                <a16:creationId xmlns:a16="http://schemas.microsoft.com/office/drawing/2014/main" id="{A3D96E9D-DAAB-0396-E731-7AC37B3D877C}"/>
              </a:ext>
            </a:extLst>
          </p:cNvPr>
          <p:cNvSpPr txBox="1"/>
          <p:nvPr/>
        </p:nvSpPr>
        <p:spPr>
          <a:xfrm>
            <a:off x="5497068" y="1540540"/>
            <a:ext cx="5342381" cy="954107"/>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This week we will be focusing on the assignment tasks 1 and 2</a:t>
            </a:r>
          </a:p>
        </p:txBody>
      </p:sp>
      <p:cxnSp>
        <p:nvCxnSpPr>
          <p:cNvPr id="9" name="Straight Arrow Connector 8">
            <a:extLst>
              <a:ext uri="{FF2B5EF4-FFF2-40B4-BE49-F238E27FC236}">
                <a16:creationId xmlns:a16="http://schemas.microsoft.com/office/drawing/2014/main" id="{9353B708-5286-2DE4-5CF4-7094DAAD77B2}"/>
              </a:ext>
            </a:extLst>
          </p:cNvPr>
          <p:cNvCxnSpPr>
            <a:cxnSpLocks/>
          </p:cNvCxnSpPr>
          <p:nvPr/>
        </p:nvCxnSpPr>
        <p:spPr>
          <a:xfrm flipH="1">
            <a:off x="4407408" y="1939103"/>
            <a:ext cx="1307592" cy="0"/>
          </a:xfrm>
          <a:prstGeom prst="straightConnector1">
            <a:avLst/>
          </a:prstGeom>
          <a:ln w="38100">
            <a:solidFill>
              <a:schemeClr val="tx1"/>
            </a:solidFill>
            <a:tailEnd type="triangle"/>
          </a:ln>
        </p:spPr>
        <p:style>
          <a:lnRef idx="2">
            <a:schemeClr val="dk1"/>
          </a:lnRef>
          <a:fillRef idx="0">
            <a:schemeClr val="dk1"/>
          </a:fillRef>
          <a:effectRef idx="1">
            <a:schemeClr val="dk1"/>
          </a:effectRef>
          <a:fontRef idx="minor">
            <a:schemeClr val="tx1"/>
          </a:fontRef>
        </p:style>
      </p:cxnSp>
      <p:cxnSp>
        <p:nvCxnSpPr>
          <p:cNvPr id="13" name="Straight Arrow Connector 12">
            <a:extLst>
              <a:ext uri="{FF2B5EF4-FFF2-40B4-BE49-F238E27FC236}">
                <a16:creationId xmlns:a16="http://schemas.microsoft.com/office/drawing/2014/main" id="{C9F2B424-2961-C4F8-24C5-108BA1F50EB4}"/>
              </a:ext>
            </a:extLst>
          </p:cNvPr>
          <p:cNvCxnSpPr>
            <a:cxnSpLocks/>
          </p:cNvCxnSpPr>
          <p:nvPr/>
        </p:nvCxnSpPr>
        <p:spPr>
          <a:xfrm>
            <a:off x="8191500" y="2514600"/>
            <a:ext cx="0" cy="717193"/>
          </a:xfrm>
          <a:prstGeom prst="straightConnector1">
            <a:avLst/>
          </a:prstGeom>
          <a:ln w="38100">
            <a:solidFill>
              <a:schemeClr val="tx1"/>
            </a:solidFill>
            <a:tailEnd type="triangle"/>
          </a:ln>
        </p:spPr>
        <p:style>
          <a:lnRef idx="2">
            <a:schemeClr val="accent1"/>
          </a:lnRef>
          <a:fillRef idx="0">
            <a:schemeClr val="accent1"/>
          </a:fillRef>
          <a:effectRef idx="1">
            <a:schemeClr val="accent1"/>
          </a:effectRef>
          <a:fontRef idx="minor">
            <a:schemeClr val="tx1"/>
          </a:fontRef>
        </p:style>
      </p:cxnSp>
      <p:pic>
        <p:nvPicPr>
          <p:cNvPr id="10" name="Picture 9">
            <a:extLst>
              <a:ext uri="{FF2B5EF4-FFF2-40B4-BE49-F238E27FC236}">
                <a16:creationId xmlns:a16="http://schemas.microsoft.com/office/drawing/2014/main" id="{F3B0BE62-6A73-CF7D-2012-0145E16FEB22}"/>
              </a:ext>
            </a:extLst>
          </p:cNvPr>
          <p:cNvPicPr>
            <a:picLocks noChangeAspect="1"/>
          </p:cNvPicPr>
          <p:nvPr/>
        </p:nvPicPr>
        <p:blipFill>
          <a:blip r:embed="rId2"/>
          <a:stretch>
            <a:fillRect/>
          </a:stretch>
        </p:blipFill>
        <p:spPr>
          <a:xfrm>
            <a:off x="4276442" y="3428999"/>
            <a:ext cx="7396092" cy="1207655"/>
          </a:xfrm>
          <a:prstGeom prst="rect">
            <a:avLst/>
          </a:prstGeom>
          <a:ln w="38100">
            <a:solidFill>
              <a:schemeClr val="tx1"/>
            </a:solidFill>
          </a:ln>
        </p:spPr>
      </p:pic>
      <p:pic>
        <p:nvPicPr>
          <p:cNvPr id="5" name="Picture 4">
            <a:extLst>
              <a:ext uri="{FF2B5EF4-FFF2-40B4-BE49-F238E27FC236}">
                <a16:creationId xmlns:a16="http://schemas.microsoft.com/office/drawing/2014/main" id="{1CD7B953-2409-6C39-0CCB-5100262152A4}"/>
              </a:ext>
            </a:extLst>
          </p:cNvPr>
          <p:cNvPicPr>
            <a:picLocks noChangeAspect="1"/>
          </p:cNvPicPr>
          <p:nvPr/>
        </p:nvPicPr>
        <p:blipFill>
          <a:blip r:embed="rId3"/>
          <a:srcRect l="3568" t="2847" b="1960"/>
          <a:stretch>
            <a:fillRect/>
          </a:stretch>
        </p:blipFill>
        <p:spPr>
          <a:xfrm>
            <a:off x="325396" y="544944"/>
            <a:ext cx="3558691" cy="50387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738323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3C561-568A-ACE6-DB1D-7D7AACCDBE2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618580E-6CDD-128D-604A-186C24871660}"/>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EC4CF531-491D-E260-7E7B-9437B49A88EF}"/>
              </a:ext>
            </a:extLst>
          </p:cNvPr>
          <p:cNvSpPr txBox="1"/>
          <p:nvPr/>
        </p:nvSpPr>
        <p:spPr>
          <a:xfrm>
            <a:off x="-2455860" y="-590986"/>
            <a:ext cx="10520039"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A5159C3E-9033-1D03-8906-1144876571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2640" y="2107913"/>
            <a:ext cx="3092727" cy="2577273"/>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F85A3F9-E2CD-1BCB-C0EC-DBB2D864E30B}"/>
              </a:ext>
            </a:extLst>
          </p:cNvPr>
          <p:cNvSpPr txBox="1"/>
          <p:nvPr/>
        </p:nvSpPr>
        <p:spPr>
          <a:xfrm>
            <a:off x="5420411" y="1310326"/>
            <a:ext cx="5608949" cy="353943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Problems come in all forms, shapes and sizes.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But…lets discuss what do we mean by a problem??</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Can you provide a definition of the word ‘problem’??</a:t>
            </a:r>
          </a:p>
        </p:txBody>
      </p:sp>
    </p:spTree>
    <p:extLst>
      <p:ext uri="{BB962C8B-B14F-4D97-AF65-F5344CB8AC3E}">
        <p14:creationId xmlns:p14="http://schemas.microsoft.com/office/powerpoint/2010/main" val="14686277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113113-DC35-69F4-DF5E-E786E268130A}"/>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0672DA0-3513-22AD-9C8C-2B2BC9391A7B}"/>
              </a:ext>
            </a:extLst>
          </p:cNvPr>
          <p:cNvSpPr>
            <a:spLocks noGrp="1"/>
          </p:cNvSpPr>
          <p:nvPr>
            <p:ph type="pic" sz="quarter" idx="11"/>
          </p:nvPr>
        </p:nvSpPr>
        <p:spPr>
          <a:xfrm>
            <a:off x="664234" y="1956039"/>
            <a:ext cx="5041622"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BC699129-DFC6-38F0-3EB1-E8A4CB467BC6}"/>
              </a:ext>
            </a:extLst>
          </p:cNvPr>
          <p:cNvSpPr txBox="1"/>
          <p:nvPr/>
        </p:nvSpPr>
        <p:spPr>
          <a:xfrm>
            <a:off x="2929956" y="406536"/>
            <a:ext cx="10520039"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559984B-2B33-8E52-4FFD-792AD2DE1243}"/>
              </a:ext>
            </a:extLst>
          </p:cNvPr>
          <p:cNvSpPr txBox="1"/>
          <p:nvPr/>
        </p:nvSpPr>
        <p:spPr>
          <a:xfrm rot="769213">
            <a:off x="7033732" y="781038"/>
            <a:ext cx="4355342" cy="461665"/>
          </a:xfrm>
          <a:prstGeom prst="rect">
            <a:avLst/>
          </a:prstGeom>
          <a:solidFill>
            <a:srgbClr val="FF0000"/>
          </a:solidFill>
          <a:ln w="38100">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Something hard to understand</a:t>
            </a:r>
          </a:p>
        </p:txBody>
      </p:sp>
      <p:sp>
        <p:nvSpPr>
          <p:cNvPr id="6" name="TextBox 5">
            <a:extLst>
              <a:ext uri="{FF2B5EF4-FFF2-40B4-BE49-F238E27FC236}">
                <a16:creationId xmlns:a16="http://schemas.microsoft.com/office/drawing/2014/main" id="{54D5B371-ECF1-892F-2D21-8C252EAEE1CF}"/>
              </a:ext>
            </a:extLst>
          </p:cNvPr>
          <p:cNvSpPr txBox="1"/>
          <p:nvPr/>
        </p:nvSpPr>
        <p:spPr>
          <a:xfrm rot="477434">
            <a:off x="7326403" y="2968071"/>
            <a:ext cx="4047134" cy="461665"/>
          </a:xfrm>
          <a:prstGeom prst="rect">
            <a:avLst/>
          </a:prstGeom>
          <a:solidFill>
            <a:srgbClr val="92D050"/>
          </a:solidFill>
          <a:ln w="38100">
            <a:solidFill>
              <a:schemeClr val="tx1"/>
            </a:solidFill>
          </a:ln>
        </p:spPr>
        <p:txBody>
          <a:bodyPr wrap="none" rtlCol="0">
            <a:spAutoFit/>
          </a:bodyPr>
          <a:lstStyle/>
          <a:p>
            <a:r>
              <a:rPr lang="en-GB" sz="2400" dirty="0">
                <a:latin typeface="Arial" panose="020B0604020202020204" pitchFamily="34" charset="0"/>
                <a:cs typeface="Arial" panose="020B0604020202020204" pitchFamily="34" charset="0"/>
              </a:rPr>
              <a:t>Something difficult to control</a:t>
            </a:r>
          </a:p>
        </p:txBody>
      </p:sp>
      <p:sp>
        <p:nvSpPr>
          <p:cNvPr id="7" name="TextBox 6">
            <a:extLst>
              <a:ext uri="{FF2B5EF4-FFF2-40B4-BE49-F238E27FC236}">
                <a16:creationId xmlns:a16="http://schemas.microsoft.com/office/drawing/2014/main" id="{129D3AA0-BF53-3F28-749C-A130012A60F7}"/>
              </a:ext>
            </a:extLst>
          </p:cNvPr>
          <p:cNvSpPr txBox="1"/>
          <p:nvPr/>
        </p:nvSpPr>
        <p:spPr>
          <a:xfrm rot="20894673">
            <a:off x="5473988" y="1966716"/>
            <a:ext cx="4155305" cy="461665"/>
          </a:xfrm>
          <a:prstGeom prst="rect">
            <a:avLst/>
          </a:prstGeom>
          <a:solidFill>
            <a:srgbClr val="FFFF00"/>
          </a:solidFill>
          <a:ln w="38100">
            <a:solidFill>
              <a:schemeClr val="tx1"/>
            </a:solidFill>
          </a:ln>
        </p:spPr>
        <p:txBody>
          <a:bodyPr wrap="none" rtlCol="0">
            <a:spAutoFit/>
          </a:bodyPr>
          <a:lstStyle/>
          <a:p>
            <a:r>
              <a:rPr lang="en-GB" sz="2400" dirty="0">
                <a:latin typeface="Arial" panose="020B0604020202020204" pitchFamily="34" charset="0"/>
                <a:cs typeface="Arial" panose="020B0604020202020204" pitchFamily="34" charset="0"/>
              </a:rPr>
              <a:t>Something that causes upset</a:t>
            </a:r>
          </a:p>
        </p:txBody>
      </p:sp>
      <p:sp>
        <p:nvSpPr>
          <p:cNvPr id="8" name="TextBox 7">
            <a:extLst>
              <a:ext uri="{FF2B5EF4-FFF2-40B4-BE49-F238E27FC236}">
                <a16:creationId xmlns:a16="http://schemas.microsoft.com/office/drawing/2014/main" id="{799FA703-5DA4-CB41-D506-7E4D5F8A96E5}"/>
              </a:ext>
            </a:extLst>
          </p:cNvPr>
          <p:cNvSpPr txBox="1"/>
          <p:nvPr/>
        </p:nvSpPr>
        <p:spPr>
          <a:xfrm rot="21214200">
            <a:off x="6049356" y="4116874"/>
            <a:ext cx="4636206" cy="461665"/>
          </a:xfrm>
          <a:prstGeom prst="rect">
            <a:avLst/>
          </a:prstGeom>
          <a:solidFill>
            <a:srgbClr val="00B0F0"/>
          </a:solidFill>
          <a:ln w="38100">
            <a:solidFill>
              <a:schemeClr val="tx1"/>
            </a:solidFill>
          </a:ln>
        </p:spPr>
        <p:txBody>
          <a:bodyPr wrap="none" rtlCol="0">
            <a:spAutoFit/>
          </a:bodyPr>
          <a:lstStyle/>
          <a:p>
            <a:r>
              <a:rPr lang="en-GB" sz="2400" dirty="0">
                <a:latin typeface="Arial" panose="020B0604020202020204" pitchFamily="34" charset="0"/>
                <a:cs typeface="Arial" panose="020B0604020202020204" pitchFamily="34" charset="0"/>
              </a:rPr>
              <a:t>Something that hinders progress</a:t>
            </a:r>
          </a:p>
        </p:txBody>
      </p:sp>
      <p:sp>
        <p:nvSpPr>
          <p:cNvPr id="9" name="TextBox 8">
            <a:extLst>
              <a:ext uri="{FF2B5EF4-FFF2-40B4-BE49-F238E27FC236}">
                <a16:creationId xmlns:a16="http://schemas.microsoft.com/office/drawing/2014/main" id="{7FE72CCF-ED3E-2F62-7E3E-60647D41E06B}"/>
              </a:ext>
            </a:extLst>
          </p:cNvPr>
          <p:cNvSpPr txBox="1"/>
          <p:nvPr/>
        </p:nvSpPr>
        <p:spPr>
          <a:xfrm rot="745208">
            <a:off x="6576709" y="5569321"/>
            <a:ext cx="5269391" cy="461665"/>
          </a:xfrm>
          <a:prstGeom prst="rect">
            <a:avLst/>
          </a:prstGeom>
          <a:solidFill>
            <a:schemeClr val="accent5">
              <a:lumMod val="60000"/>
              <a:lumOff val="40000"/>
            </a:schemeClr>
          </a:solidFill>
          <a:ln w="38100">
            <a:solidFill>
              <a:schemeClr val="tx1"/>
            </a:solidFill>
          </a:ln>
        </p:spPr>
        <p:txBody>
          <a:bodyPr wrap="none" rtlCol="0">
            <a:spAutoFit/>
          </a:bodyPr>
          <a:lstStyle/>
          <a:p>
            <a:r>
              <a:rPr lang="en-GB" sz="2400" dirty="0">
                <a:latin typeface="Arial" panose="020B0604020202020204" pitchFamily="34" charset="0"/>
                <a:cs typeface="Arial" panose="020B0604020202020204" pitchFamily="34" charset="0"/>
              </a:rPr>
              <a:t>Something that doesn’t work properly</a:t>
            </a:r>
          </a:p>
        </p:txBody>
      </p:sp>
      <p:sp>
        <p:nvSpPr>
          <p:cNvPr id="10" name="TextBox 9">
            <a:extLst>
              <a:ext uri="{FF2B5EF4-FFF2-40B4-BE49-F238E27FC236}">
                <a16:creationId xmlns:a16="http://schemas.microsoft.com/office/drawing/2014/main" id="{AB5AD8FD-0E57-E2C0-B057-92A389186E28}"/>
              </a:ext>
            </a:extLst>
          </p:cNvPr>
          <p:cNvSpPr txBox="1"/>
          <p:nvPr/>
        </p:nvSpPr>
        <p:spPr>
          <a:xfrm>
            <a:off x="649628" y="749808"/>
            <a:ext cx="4584422" cy="449353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All of these are correct.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definition provided by </a:t>
            </a:r>
          </a:p>
          <a:p>
            <a:r>
              <a:rPr lang="en-GB" sz="2400" dirty="0">
                <a:latin typeface="Arial" panose="020B0604020202020204" pitchFamily="34" charset="0"/>
                <a:cs typeface="Arial" panose="020B0604020202020204" pitchFamily="34" charset="0"/>
              </a:rPr>
              <a:t>The Institute of Leadership and Management is: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“Something which is difficult to deal with or to resolve”.</a:t>
            </a:r>
          </a:p>
          <a:p>
            <a:endParaRPr lang="en-GB" sz="1200" b="1"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Institute of Leadership &amp; Management: Solving Problems and Decision Making Decisions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Edition. (2013) Page 2. Routledge, London</a:t>
            </a: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0601349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C7A345-C219-A4B3-F58A-A2ECFAABFB1C}"/>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B1B683A-83A9-412B-58D8-EE2E23EF42A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9A855975-48BE-9F81-506D-317D48729B1C}"/>
              </a:ext>
            </a:extLst>
          </p:cNvPr>
          <p:cNvSpPr txBox="1"/>
          <p:nvPr/>
        </p:nvSpPr>
        <p:spPr>
          <a:xfrm>
            <a:off x="-1203132" y="1589757"/>
            <a:ext cx="10520039"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DD972F8-39A9-8FCB-3E1C-7076E9569264}"/>
              </a:ext>
            </a:extLst>
          </p:cNvPr>
          <p:cNvSpPr txBox="1"/>
          <p:nvPr/>
        </p:nvSpPr>
        <p:spPr>
          <a:xfrm>
            <a:off x="1152144" y="520735"/>
            <a:ext cx="4236720" cy="1446550"/>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Is the problem worth solving?</a:t>
            </a:r>
          </a:p>
        </p:txBody>
      </p:sp>
      <p:sp>
        <p:nvSpPr>
          <p:cNvPr id="5" name="TextBox 4">
            <a:extLst>
              <a:ext uri="{FF2B5EF4-FFF2-40B4-BE49-F238E27FC236}">
                <a16:creationId xmlns:a16="http://schemas.microsoft.com/office/drawing/2014/main" id="{EB269F21-8DED-2F8F-15DE-040A10EF789A}"/>
              </a:ext>
            </a:extLst>
          </p:cNvPr>
          <p:cNvSpPr txBox="1"/>
          <p:nvPr/>
        </p:nvSpPr>
        <p:spPr>
          <a:xfrm>
            <a:off x="1152144" y="2506004"/>
            <a:ext cx="4479680" cy="2677656"/>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Sometimes there is a real dilemma in trying to resolve a problem because – if it isn’t done correctly – the solution may result in further problems</a:t>
            </a:r>
            <a:r>
              <a:rPr lang="en-GB" sz="2400" dirty="0">
                <a:latin typeface="Arial" panose="020B0604020202020204" pitchFamily="34" charset="0"/>
                <a:cs typeface="Arial" panose="020B0604020202020204" pitchFamily="34" charset="0"/>
              </a:rPr>
              <a:t>.</a:t>
            </a:r>
          </a:p>
        </p:txBody>
      </p:sp>
      <p:pic>
        <p:nvPicPr>
          <p:cNvPr id="3074" name="Picture 2">
            <a:extLst>
              <a:ext uri="{FF2B5EF4-FFF2-40B4-BE49-F238E27FC236}">
                <a16:creationId xmlns:a16="http://schemas.microsoft.com/office/drawing/2014/main" id="{D8364EF6-6123-3D50-F683-C110B14E63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5421" y="1417320"/>
            <a:ext cx="3685083" cy="3685083"/>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12038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6322C7-DE30-3235-10ED-8A78F528D874}"/>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08E8F27A-BEE9-4347-6DD0-37F48B52EEB6}"/>
              </a:ext>
            </a:extLst>
          </p:cNvPr>
          <p:cNvSpPr>
            <a:spLocks noGrp="1"/>
          </p:cNvSpPr>
          <p:nvPr>
            <p:ph type="pic" sz="quarter" idx="11"/>
          </p:nvPr>
        </p:nvSpPr>
        <p:spPr>
          <a:xfrm>
            <a:off x="499642" y="1069848"/>
            <a:ext cx="5718278" cy="462113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5C138A2B-FEA2-EB77-B88B-6501D18AC661}"/>
              </a:ext>
            </a:extLst>
          </p:cNvPr>
          <p:cNvSpPr txBox="1"/>
          <p:nvPr/>
        </p:nvSpPr>
        <p:spPr>
          <a:xfrm>
            <a:off x="5892800" y="687368"/>
            <a:ext cx="5799558" cy="538609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Once you’ve decided that:</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a problem does exist</a:t>
            </a: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800" b="1" u="sng" dirty="0">
                <a:latin typeface="Arial" panose="020B0604020202020204" pitchFamily="34" charset="0"/>
                <a:cs typeface="Arial" panose="020B0604020202020204" pitchFamily="34" charset="0"/>
              </a:rPr>
              <a:t>and</a:t>
            </a:r>
            <a:r>
              <a:rPr lang="en-GB" sz="2800" dirty="0">
                <a:latin typeface="Arial" panose="020B0604020202020204" pitchFamily="34" charset="0"/>
                <a:cs typeface="Arial" panose="020B0604020202020204" pitchFamily="34" charset="0"/>
              </a:rPr>
              <a:t> it is worth solving</a:t>
            </a:r>
          </a:p>
          <a:p>
            <a:pPr marL="342900" indent="-3429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800" dirty="0">
                <a:latin typeface="Arial" panose="020B0604020202020204" pitchFamily="34" charset="0"/>
                <a:cs typeface="Arial" panose="020B0604020202020204" pitchFamily="34" charset="0"/>
              </a:rPr>
              <a:t>You then need to be able to</a:t>
            </a:r>
          </a:p>
          <a:p>
            <a:endParaRPr lang="en-GB" sz="2000" dirty="0">
              <a:latin typeface="Arial" panose="020B0604020202020204" pitchFamily="34" charset="0"/>
              <a:cs typeface="Arial" panose="020B0604020202020204" pitchFamily="34" charset="0"/>
            </a:endParaRPr>
          </a:p>
          <a:p>
            <a:pPr marL="971550" lvl="1" indent="-514350">
              <a:buAutoNum type="arabicParenR"/>
            </a:pPr>
            <a:r>
              <a:rPr lang="en-GB" sz="2800" dirty="0">
                <a:latin typeface="Arial" panose="020B0604020202020204" pitchFamily="34" charset="0"/>
                <a:cs typeface="Arial" panose="020B0604020202020204" pitchFamily="34" charset="0"/>
              </a:rPr>
              <a:t>Clearly define what the problem is. </a:t>
            </a:r>
          </a:p>
          <a:p>
            <a:pPr lvl="1"/>
            <a:endParaRPr lang="en-GB" sz="20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2) Understand why there is a</a:t>
            </a:r>
          </a:p>
          <a:p>
            <a:pPr lvl="1"/>
            <a:r>
              <a:rPr lang="en-GB" sz="2800" dirty="0">
                <a:latin typeface="Arial" panose="020B0604020202020204" pitchFamily="34" charset="0"/>
                <a:cs typeface="Arial" panose="020B0604020202020204" pitchFamily="34" charset="0"/>
              </a:rPr>
              <a:t>    problem.</a:t>
            </a:r>
          </a:p>
        </p:txBody>
      </p:sp>
      <p:pic>
        <p:nvPicPr>
          <p:cNvPr id="4100" name="Picture 4">
            <a:extLst>
              <a:ext uri="{FF2B5EF4-FFF2-40B4-BE49-F238E27FC236}">
                <a16:creationId xmlns:a16="http://schemas.microsoft.com/office/drawing/2014/main" id="{12EF878F-5EF4-E34C-42E8-33472B9C2441}"/>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602019" y="1933448"/>
            <a:ext cx="4607290" cy="2438848"/>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0966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039EA3-41ED-728B-53C2-3DB75CAD0D0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EDE424D-4B0D-8606-5F79-5E64DA05666D}"/>
              </a:ext>
            </a:extLst>
          </p:cNvPr>
          <p:cNvSpPr txBox="1"/>
          <p:nvPr/>
        </p:nvSpPr>
        <p:spPr>
          <a:xfrm>
            <a:off x="835980" y="497150"/>
            <a:ext cx="10520039"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3D4BA49-B8F5-1CE4-960D-0C3EE99A4902}"/>
              </a:ext>
            </a:extLst>
          </p:cNvPr>
          <p:cNvSpPr txBox="1"/>
          <p:nvPr/>
        </p:nvSpPr>
        <p:spPr>
          <a:xfrm>
            <a:off x="434109" y="312422"/>
            <a:ext cx="11453091" cy="3882538"/>
          </a:xfrm>
          <a:prstGeom prst="rect">
            <a:avLst/>
          </a:prstGeom>
          <a:noFill/>
          <a:ln w="38100">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Walter supervises a team of drivers that delivers groceries for a supermarket. </a:t>
            </a:r>
          </a:p>
          <a:p>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“The boss is constantly telling me that the customers are complaining because we’re not delivering their orders on time – but the delivery orders are wrong so often that I need to get the drivers to check the orders before they are loaded onto the vans. If I send the vans out with the incorrect orders, the customers will complain about that, too!</a:t>
            </a:r>
          </a:p>
          <a:p>
            <a:pPr>
              <a:lnSpc>
                <a:spcPct val="150000"/>
              </a:lnSpc>
            </a:pPr>
            <a:r>
              <a:rPr lang="en-GB" sz="2000" dirty="0">
                <a:latin typeface="Arial" panose="020B0604020202020204" pitchFamily="34" charset="0"/>
                <a:cs typeface="Arial" panose="020B0604020202020204" pitchFamily="34" charset="0"/>
              </a:rPr>
              <a:t>I’ve asked my boss to speak to the Warehouse Manager, but she said it’s the shop assistants who pack the deliveries not them. The Shop Manager said they follow the grocery orders given to them by Customer Service…and they said, “if the orders are wrong, then it must be an IT issue!!”</a:t>
            </a:r>
          </a:p>
        </p:txBody>
      </p:sp>
      <p:sp>
        <p:nvSpPr>
          <p:cNvPr id="5" name="TextBox 4">
            <a:extLst>
              <a:ext uri="{FF2B5EF4-FFF2-40B4-BE49-F238E27FC236}">
                <a16:creationId xmlns:a16="http://schemas.microsoft.com/office/drawing/2014/main" id="{429F2D0D-854D-BF6A-D4A8-C37666ABE421}"/>
              </a:ext>
            </a:extLst>
          </p:cNvPr>
          <p:cNvSpPr txBox="1"/>
          <p:nvPr/>
        </p:nvSpPr>
        <p:spPr>
          <a:xfrm>
            <a:off x="2239907" y="4305797"/>
            <a:ext cx="9471801" cy="2123658"/>
          </a:xfrm>
          <a:prstGeom prst="rect">
            <a:avLst/>
          </a:prstGeom>
          <a:noFill/>
        </p:spPr>
        <p:txBody>
          <a:bodyPr wrap="square" rtlCol="0">
            <a:spAutoFit/>
          </a:bodyPr>
          <a:lstStyle/>
          <a:p>
            <a:r>
              <a:rPr lang="en-GB" sz="2400" b="1" u="sng" dirty="0">
                <a:latin typeface="Arial" panose="020B0604020202020204" pitchFamily="34" charset="0"/>
                <a:cs typeface="Arial" panose="020B0604020202020204" pitchFamily="34" charset="0"/>
              </a:rPr>
              <a:t>Small Group Exercise:</a:t>
            </a:r>
          </a:p>
          <a:p>
            <a:endParaRPr lang="en-GB" sz="1200" b="1" u="sng" dirty="0">
              <a:latin typeface="Arial" panose="020B0604020202020204" pitchFamily="34" charset="0"/>
              <a:cs typeface="Arial" panose="020B0604020202020204" pitchFamily="34" charset="0"/>
            </a:endParaRPr>
          </a:p>
          <a:p>
            <a:pPr marL="457200" indent="-457200">
              <a:buAutoNum type="arabicParenR"/>
            </a:pPr>
            <a:r>
              <a:rPr lang="en-GB" sz="2400" dirty="0">
                <a:latin typeface="Arial" panose="020B0604020202020204" pitchFamily="34" charset="0"/>
                <a:cs typeface="Arial" panose="020B0604020202020204" pitchFamily="34" charset="0"/>
              </a:rPr>
              <a:t>Agree on and define the problem.</a:t>
            </a:r>
          </a:p>
          <a:p>
            <a:endParaRPr lang="en-GB" sz="1200" dirty="0">
              <a:latin typeface="Arial" panose="020B0604020202020204" pitchFamily="34" charset="0"/>
              <a:cs typeface="Arial" panose="020B0604020202020204" pitchFamily="34" charset="0"/>
            </a:endParaRPr>
          </a:p>
          <a:p>
            <a:pPr marL="457200" indent="-457200">
              <a:buAutoNum type="arabicParenR" startAt="2"/>
            </a:pPr>
            <a:r>
              <a:rPr lang="en-GB" sz="2400" dirty="0">
                <a:latin typeface="Arial" panose="020B0604020202020204" pitchFamily="34" charset="0"/>
                <a:cs typeface="Arial" panose="020B0604020202020204" pitchFamily="34" charset="0"/>
              </a:rPr>
              <a:t>Identify the issues that are contributing to the problem.</a:t>
            </a:r>
          </a:p>
          <a:p>
            <a:endParaRPr lang="en-GB" sz="12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3)  Provide feedback to the rest of the class. </a:t>
            </a:r>
          </a:p>
        </p:txBody>
      </p:sp>
    </p:spTree>
    <p:extLst>
      <p:ext uri="{BB962C8B-B14F-4D97-AF65-F5344CB8AC3E}">
        <p14:creationId xmlns:p14="http://schemas.microsoft.com/office/powerpoint/2010/main" val="3867793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07675-DD8A-3743-1C8E-B86D88ED924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3238858-BF90-891C-AAB1-4120CFEB4FFD}"/>
              </a:ext>
            </a:extLst>
          </p:cNvPr>
          <p:cNvSpPr txBox="1"/>
          <p:nvPr/>
        </p:nvSpPr>
        <p:spPr>
          <a:xfrm>
            <a:off x="318745" y="487025"/>
            <a:ext cx="4779728" cy="637097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Each department may have some responsibility for creating the problem….but….ultimately, the Supermarket has </a:t>
            </a:r>
            <a:r>
              <a:rPr lang="en-GB" sz="2400" b="1" dirty="0">
                <a:latin typeface="Arial" panose="020B0604020202020204" pitchFamily="34" charset="0"/>
                <a:cs typeface="Arial" panose="020B0604020202020204" pitchFamily="34" charset="0"/>
              </a:rPr>
              <a:t>‘</a:t>
            </a:r>
            <a:r>
              <a:rPr lang="en-GB" sz="2400" b="1" i="1" dirty="0">
                <a:latin typeface="Arial" panose="020B0604020202020204" pitchFamily="34" charset="0"/>
                <a:cs typeface="Arial" panose="020B0604020202020204" pitchFamily="34" charset="0"/>
              </a:rPr>
              <a:t>contro</a:t>
            </a:r>
            <a:r>
              <a:rPr lang="en-GB" sz="2400" b="1" dirty="0">
                <a:latin typeface="Arial" panose="020B0604020202020204" pitchFamily="34" charset="0"/>
                <a:cs typeface="Arial" panose="020B0604020202020204" pitchFamily="34" charset="0"/>
              </a:rPr>
              <a:t>l’ </a:t>
            </a:r>
            <a:r>
              <a:rPr lang="en-GB" sz="2400" dirty="0">
                <a:latin typeface="Arial" panose="020B0604020202020204" pitchFamily="34" charset="0"/>
                <a:cs typeface="Arial" panose="020B0604020202020204" pitchFamily="34" charset="0"/>
              </a:rPr>
              <a:t>over each of these issues.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Each department/manager reports to the organisation and the </a:t>
            </a:r>
            <a:r>
              <a:rPr lang="en-GB" sz="2400" b="1" i="1" dirty="0">
                <a:latin typeface="Arial" panose="020B0604020202020204" pitchFamily="34" charset="0"/>
                <a:cs typeface="Arial" panose="020B0604020202020204" pitchFamily="34" charset="0"/>
              </a:rPr>
              <a:t>‘business’</a:t>
            </a:r>
            <a:r>
              <a:rPr lang="en-GB" sz="2400" dirty="0">
                <a:latin typeface="Arial" panose="020B0604020202020204" pitchFamily="34" charset="0"/>
                <a:cs typeface="Arial" panose="020B0604020202020204" pitchFamily="34" charset="0"/>
              </a:rPr>
              <a:t> makes the decisions.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As such, the organisation has control over their </a:t>
            </a:r>
            <a:r>
              <a:rPr lang="en-GB" sz="2400" i="1" dirty="0">
                <a:latin typeface="Arial" panose="020B0604020202020204" pitchFamily="34" charset="0"/>
                <a:cs typeface="Arial" panose="020B0604020202020204" pitchFamily="34" charset="0"/>
              </a:rPr>
              <a:t>‘</a:t>
            </a:r>
            <a:r>
              <a:rPr lang="en-GB" sz="2400" b="1" i="1" dirty="0">
                <a:latin typeface="Arial" panose="020B0604020202020204" pitchFamily="34" charset="0"/>
                <a:cs typeface="Arial" panose="020B0604020202020204" pitchFamily="34" charset="0"/>
              </a:rPr>
              <a:t>Internal Environment’.</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E08EF70E-7403-CEDB-6518-D641AB2F2CB2}"/>
              </a:ext>
            </a:extLst>
          </p:cNvPr>
          <p:cNvGraphicFramePr/>
          <p:nvPr>
            <p:extLst>
              <p:ext uri="{D42A27DB-BD31-4B8C-83A1-F6EECF244321}">
                <p14:modId xmlns:p14="http://schemas.microsoft.com/office/powerpoint/2010/main" val="1488667797"/>
              </p:ext>
            </p:extLst>
          </p:nvPr>
        </p:nvGraphicFramePr>
        <p:xfrm>
          <a:off x="5535819" y="68963"/>
          <a:ext cx="6183983" cy="6202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95359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18DF45-7335-FC85-9E3F-E50C05C4E5A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C519CB4-DF3B-8543-33D0-5834D7C8B67D}"/>
              </a:ext>
            </a:extLst>
          </p:cNvPr>
          <p:cNvSpPr>
            <a:spLocks noGrp="1"/>
          </p:cNvSpPr>
          <p:nvPr>
            <p:ph type="pic" sz="quarter" idx="11"/>
          </p:nvPr>
        </p:nvSpPr>
        <p:spPr>
          <a:xfrm>
            <a:off x="987551" y="1254795"/>
            <a:ext cx="10368467" cy="4496781"/>
          </a:xfrm>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B739B90-365C-B0F4-6307-DC7C99A5824B}"/>
              </a:ext>
            </a:extLst>
          </p:cNvPr>
          <p:cNvPicPr>
            <a:picLocks noChangeAspect="1"/>
          </p:cNvPicPr>
          <p:nvPr/>
        </p:nvPicPr>
        <p:blipFill>
          <a:blip r:embed="rId2"/>
          <a:stretch>
            <a:fillRect/>
          </a:stretch>
        </p:blipFill>
        <p:spPr>
          <a:xfrm>
            <a:off x="668426" y="336261"/>
            <a:ext cx="5161107" cy="5266944"/>
          </a:xfrm>
          <a:prstGeom prst="rect">
            <a:avLst/>
          </a:prstGeom>
          <a:ln w="38100">
            <a:solidFill>
              <a:schemeClr val="tx1"/>
            </a:solidFill>
          </a:ln>
        </p:spPr>
      </p:pic>
      <p:sp>
        <p:nvSpPr>
          <p:cNvPr id="5" name="TextBox 4">
            <a:extLst>
              <a:ext uri="{FF2B5EF4-FFF2-40B4-BE49-F238E27FC236}">
                <a16:creationId xmlns:a16="http://schemas.microsoft.com/office/drawing/2014/main" id="{0A6B45C1-5E99-C5AF-00EC-4516BC517F26}"/>
              </a:ext>
            </a:extLst>
          </p:cNvPr>
          <p:cNvSpPr txBox="1"/>
          <p:nvPr/>
        </p:nvSpPr>
        <p:spPr>
          <a:xfrm>
            <a:off x="6478907" y="348433"/>
            <a:ext cx="5161107" cy="526297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But…what do we mean by the Internal Environment?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SWOT Analysis</a:t>
            </a:r>
            <a:r>
              <a:rPr lang="en-GB" sz="2400" i="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allows us to</a:t>
            </a:r>
          </a:p>
          <a:p>
            <a:r>
              <a:rPr lang="en-GB" sz="2400" dirty="0">
                <a:latin typeface="Arial" panose="020B0604020202020204" pitchFamily="34" charset="0"/>
                <a:cs typeface="Arial" panose="020B0604020202020204" pitchFamily="34" charset="0"/>
              </a:rPr>
              <a:t>identify has much ‘control’ a business has over an issue.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closer the ‘issue’ is to the Internal Environment, the </a:t>
            </a:r>
            <a:r>
              <a:rPr lang="en-GB" sz="2400" b="1" u="sng" dirty="0">
                <a:latin typeface="Arial" panose="020B0604020202020204" pitchFamily="34" charset="0"/>
                <a:cs typeface="Arial" panose="020B0604020202020204" pitchFamily="34" charset="0"/>
              </a:rPr>
              <a:t>more</a:t>
            </a:r>
            <a:r>
              <a:rPr lang="en-GB" sz="2400" dirty="0">
                <a:latin typeface="Arial" panose="020B0604020202020204" pitchFamily="34" charset="0"/>
                <a:cs typeface="Arial" panose="020B0604020202020204" pitchFamily="34" charset="0"/>
              </a:rPr>
              <a:t> control the business has.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closer the ‘issue’ is to the External Environment, the </a:t>
            </a:r>
            <a:r>
              <a:rPr lang="en-GB" sz="2400" b="1" u="sng" dirty="0">
                <a:latin typeface="Arial" panose="020B0604020202020204" pitchFamily="34" charset="0"/>
                <a:cs typeface="Arial" panose="020B0604020202020204" pitchFamily="34" charset="0"/>
              </a:rPr>
              <a:t>less</a:t>
            </a:r>
            <a:r>
              <a:rPr lang="en-GB" sz="2400" dirty="0">
                <a:latin typeface="Arial" panose="020B0604020202020204" pitchFamily="34" charset="0"/>
                <a:cs typeface="Arial" panose="020B0604020202020204" pitchFamily="34" charset="0"/>
              </a:rPr>
              <a:t> control the business has. </a:t>
            </a:r>
          </a:p>
        </p:txBody>
      </p:sp>
      <p:sp>
        <p:nvSpPr>
          <p:cNvPr id="6" name="TextBox 5">
            <a:extLst>
              <a:ext uri="{FF2B5EF4-FFF2-40B4-BE49-F238E27FC236}">
                <a16:creationId xmlns:a16="http://schemas.microsoft.com/office/drawing/2014/main" id="{D73C1592-E3A7-9B85-5F7D-88326160F82C}"/>
              </a:ext>
            </a:extLst>
          </p:cNvPr>
          <p:cNvSpPr txBox="1"/>
          <p:nvPr/>
        </p:nvSpPr>
        <p:spPr>
          <a:xfrm>
            <a:off x="668426" y="5672967"/>
            <a:ext cx="6094476" cy="307777"/>
          </a:xfrm>
          <a:prstGeom prst="rect">
            <a:avLst/>
          </a:prstGeom>
          <a:noFill/>
        </p:spPr>
        <p:txBody>
          <a:bodyPr wrap="square">
            <a:spAutoFit/>
          </a:bodyPr>
          <a:lstStyle/>
          <a:p>
            <a:r>
              <a:rPr lang="en-GB" sz="1400" dirty="0"/>
              <a:t>https://www.semrush.com/blog/swot-analysis-examples/</a:t>
            </a:r>
          </a:p>
        </p:txBody>
      </p:sp>
    </p:spTree>
    <p:extLst>
      <p:ext uri="{BB962C8B-B14F-4D97-AF65-F5344CB8AC3E}">
        <p14:creationId xmlns:p14="http://schemas.microsoft.com/office/powerpoint/2010/main" val="10940693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AA697-5515-5249-2C06-DDB8CE212C0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B0DBEB6-C232-EF60-AD99-1923DB34EF39}"/>
              </a:ext>
            </a:extLst>
          </p:cNvPr>
          <p:cNvPicPr>
            <a:picLocks noChangeAspect="1"/>
          </p:cNvPicPr>
          <p:nvPr/>
        </p:nvPicPr>
        <p:blipFill>
          <a:blip r:embed="rId2"/>
          <a:stretch>
            <a:fillRect/>
          </a:stretch>
        </p:blipFill>
        <p:spPr>
          <a:xfrm>
            <a:off x="7093753" y="367145"/>
            <a:ext cx="4477202" cy="60798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12E12D36-3FF4-46B0-B53D-58A6776233B1}"/>
              </a:ext>
            </a:extLst>
          </p:cNvPr>
          <p:cNvSpPr txBox="1"/>
          <p:nvPr/>
        </p:nvSpPr>
        <p:spPr>
          <a:xfrm>
            <a:off x="526474" y="1117601"/>
            <a:ext cx="6105237" cy="381642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Let’s go back and read the assignment case study, Basil’s Bakery, together again.</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As we review the case study, make notes on defining the problem and identifying the issues that contribute to the problem.</a:t>
            </a:r>
          </a:p>
          <a:p>
            <a:endParaRPr lang="en-GB" dirty="0"/>
          </a:p>
        </p:txBody>
      </p:sp>
    </p:spTree>
    <p:extLst>
      <p:ext uri="{BB962C8B-B14F-4D97-AF65-F5344CB8AC3E}">
        <p14:creationId xmlns:p14="http://schemas.microsoft.com/office/powerpoint/2010/main" val="41104114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19B1B6-0A6E-E7ED-0D8D-90628288039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BB945E3-7B57-3209-2C72-9532AFA4866C}"/>
              </a:ext>
            </a:extLst>
          </p:cNvPr>
          <p:cNvPicPr>
            <a:picLocks noChangeAspect="1"/>
          </p:cNvPicPr>
          <p:nvPr/>
        </p:nvPicPr>
        <p:blipFill>
          <a:blip r:embed="rId2"/>
          <a:stretch>
            <a:fillRect/>
          </a:stretch>
        </p:blipFill>
        <p:spPr>
          <a:xfrm>
            <a:off x="6433233" y="662249"/>
            <a:ext cx="3436234" cy="22467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 name="Picture 9">
            <a:extLst>
              <a:ext uri="{FF2B5EF4-FFF2-40B4-BE49-F238E27FC236}">
                <a16:creationId xmlns:a16="http://schemas.microsoft.com/office/drawing/2014/main" id="{9CE82B65-1C47-F6C6-C690-44870AE5CB8E}"/>
              </a:ext>
            </a:extLst>
          </p:cNvPr>
          <p:cNvPicPr>
            <a:picLocks noChangeAspect="1"/>
          </p:cNvPicPr>
          <p:nvPr/>
        </p:nvPicPr>
        <p:blipFill>
          <a:blip r:embed="rId3"/>
          <a:stretch>
            <a:fillRect/>
          </a:stretch>
        </p:blipFill>
        <p:spPr>
          <a:xfrm>
            <a:off x="5685614" y="3750388"/>
            <a:ext cx="5420481" cy="20005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7" name="Straight Arrow Connector 6">
            <a:extLst>
              <a:ext uri="{FF2B5EF4-FFF2-40B4-BE49-F238E27FC236}">
                <a16:creationId xmlns:a16="http://schemas.microsoft.com/office/drawing/2014/main" id="{F556913A-0D8A-461B-17E2-F4E5E516712D}"/>
              </a:ext>
            </a:extLst>
          </p:cNvPr>
          <p:cNvCxnSpPr/>
          <p:nvPr/>
        </p:nvCxnSpPr>
        <p:spPr>
          <a:xfrm flipV="1">
            <a:off x="3963986" y="2020037"/>
            <a:ext cx="2875726" cy="1033272"/>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cxnSp>
        <p:nvCxnSpPr>
          <p:cNvPr id="9" name="Straight Arrow Connector 8">
            <a:extLst>
              <a:ext uri="{FF2B5EF4-FFF2-40B4-BE49-F238E27FC236}">
                <a16:creationId xmlns:a16="http://schemas.microsoft.com/office/drawing/2014/main" id="{8F5C72D6-5CC4-5871-B566-1B1C84EA635D}"/>
              </a:ext>
            </a:extLst>
          </p:cNvPr>
          <p:cNvCxnSpPr>
            <a:cxnSpLocks/>
          </p:cNvCxnSpPr>
          <p:nvPr/>
        </p:nvCxnSpPr>
        <p:spPr>
          <a:xfrm>
            <a:off x="3963986" y="3522117"/>
            <a:ext cx="3046414" cy="1782543"/>
          </a:xfrm>
          <a:prstGeom prst="straightConnector1">
            <a:avLst/>
          </a:prstGeom>
          <a:ln w="57150">
            <a:tailEnd type="triangle"/>
          </a:ln>
        </p:spPr>
        <p:style>
          <a:lnRef idx="2">
            <a:schemeClr val="dk1"/>
          </a:lnRef>
          <a:fillRef idx="0">
            <a:schemeClr val="dk1"/>
          </a:fillRef>
          <a:effectRef idx="1">
            <a:schemeClr val="dk1"/>
          </a:effectRef>
          <a:fontRef idx="minor">
            <a:schemeClr val="tx1"/>
          </a:fontRef>
        </p:style>
      </p:cxnSp>
      <p:sp>
        <p:nvSpPr>
          <p:cNvPr id="11" name="TextBox 10">
            <a:extLst>
              <a:ext uri="{FF2B5EF4-FFF2-40B4-BE49-F238E27FC236}">
                <a16:creationId xmlns:a16="http://schemas.microsoft.com/office/drawing/2014/main" id="{5E484D26-6B8F-00E2-39F5-92BB00B4B0DB}"/>
              </a:ext>
            </a:extLst>
          </p:cNvPr>
          <p:cNvSpPr txBox="1"/>
          <p:nvPr/>
        </p:nvSpPr>
        <p:spPr>
          <a:xfrm>
            <a:off x="604416" y="1785633"/>
            <a:ext cx="3436234" cy="267765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Before we start the next small group exercise, please ensure you access and download the Define the Problem Worksheet in the Week 2 tile. </a:t>
            </a:r>
          </a:p>
        </p:txBody>
      </p:sp>
    </p:spTree>
    <p:extLst>
      <p:ext uri="{BB962C8B-B14F-4D97-AF65-F5344CB8AC3E}">
        <p14:creationId xmlns:p14="http://schemas.microsoft.com/office/powerpoint/2010/main" val="40842089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5FCD1D-597F-37E5-992B-6CF5FE00D51E}"/>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85C672D8-7BF2-4B63-82AD-008BF8878921}"/>
              </a:ext>
            </a:extLst>
          </p:cNvPr>
          <p:cNvPicPr>
            <a:picLocks noChangeAspect="1"/>
          </p:cNvPicPr>
          <p:nvPr/>
        </p:nvPicPr>
        <p:blipFill>
          <a:blip r:embed="rId2"/>
          <a:stretch>
            <a:fillRect/>
          </a:stretch>
        </p:blipFill>
        <p:spPr>
          <a:xfrm>
            <a:off x="6346918" y="1711923"/>
            <a:ext cx="5337082" cy="28518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3B3F419C-C26E-41CE-19FA-5F6181C3ACA6}"/>
              </a:ext>
            </a:extLst>
          </p:cNvPr>
          <p:cNvSpPr txBox="1"/>
          <p:nvPr/>
        </p:nvSpPr>
        <p:spPr>
          <a:xfrm>
            <a:off x="508000" y="350982"/>
            <a:ext cx="5098473" cy="5539978"/>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Small Group Exercise:</a:t>
            </a:r>
          </a:p>
          <a:p>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Agree on and define the root problem effecting Basil’s Bakery.</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List all the issues that contribute to the root problem.</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For each issue, decide on how much ‘control’ Basil has over this factor.</a:t>
            </a:r>
          </a:p>
          <a:p>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For each issue, identify if it falls within the ‘internal environment’ or the ‘external environment’ of Basil’s Bakery</a:t>
            </a:r>
          </a:p>
        </p:txBody>
      </p:sp>
    </p:spTree>
    <p:extLst>
      <p:ext uri="{BB962C8B-B14F-4D97-AF65-F5344CB8AC3E}">
        <p14:creationId xmlns:p14="http://schemas.microsoft.com/office/powerpoint/2010/main" val="42099430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07595-96D6-DE8D-957C-2535BADCA963}"/>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FD9EB06-D4F6-BAA1-B2B2-95A023F9733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9220" name="Picture 4">
            <a:extLst>
              <a:ext uri="{FF2B5EF4-FFF2-40B4-BE49-F238E27FC236}">
                <a16:creationId xmlns:a16="http://schemas.microsoft.com/office/drawing/2014/main" id="{03B805AE-AF38-14A1-390A-6205A09524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603"/>
          <a:stretch/>
        </p:blipFill>
        <p:spPr bwMode="auto">
          <a:xfrm>
            <a:off x="2943694" y="1058662"/>
            <a:ext cx="6304612" cy="4599334"/>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57693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88EA5-7B05-B362-A8C9-A80651DF490B}"/>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5922451-968E-46A9-3B7E-9B8F49C741D8}"/>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6F6CCAE0-0E94-0972-B65B-35F7F5BD55BB}"/>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242" name="Picture 2">
            <a:extLst>
              <a:ext uri="{FF2B5EF4-FFF2-40B4-BE49-F238E27FC236}">
                <a16:creationId xmlns:a16="http://schemas.microsoft.com/office/drawing/2014/main" id="{BD184A66-362B-659D-1B0C-AE2DB67841E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67" b="10972"/>
          <a:stretch/>
        </p:blipFill>
        <p:spPr bwMode="auto">
          <a:xfrm>
            <a:off x="1204102" y="1967448"/>
            <a:ext cx="4069233" cy="2856240"/>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980739C-FDB8-B3B1-6BE1-5B4CA739DB4F}"/>
              </a:ext>
            </a:extLst>
          </p:cNvPr>
          <p:cNvSpPr txBox="1"/>
          <p:nvPr/>
        </p:nvSpPr>
        <p:spPr>
          <a:xfrm>
            <a:off x="6215397" y="2392251"/>
            <a:ext cx="3563427" cy="1754326"/>
          </a:xfrm>
          <a:prstGeom prst="rect">
            <a:avLst/>
          </a:prstGeom>
          <a:noFill/>
        </p:spPr>
        <p:txBody>
          <a:bodyPr wrap="square" rtlCol="0">
            <a:spAutoFit/>
          </a:bodyPr>
          <a:lstStyle/>
          <a:p>
            <a:pPr algn="ctr"/>
            <a:r>
              <a:rPr lang="en-GB" sz="5400" b="1" dirty="0">
                <a:latin typeface="Arial" panose="020B0604020202020204" pitchFamily="34" charset="0"/>
                <a:cs typeface="Arial" panose="020B0604020202020204" pitchFamily="34" charset="0"/>
              </a:rPr>
              <a:t>Week 2  Session 3</a:t>
            </a:r>
          </a:p>
        </p:txBody>
      </p:sp>
    </p:spTree>
    <p:extLst>
      <p:ext uri="{BB962C8B-B14F-4D97-AF65-F5344CB8AC3E}">
        <p14:creationId xmlns:p14="http://schemas.microsoft.com/office/powerpoint/2010/main" val="29879753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0C771E-16C4-1995-E9F0-5EA1A8B52D2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CB0B4CE-2A49-4ACC-F75B-133FDB3052FB}"/>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184F4135-E0A0-4BA6-A597-1122C5FB65E1}"/>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CD184D1-5EA8-332A-424E-464B13A6FE3F}"/>
              </a:ext>
            </a:extLst>
          </p:cNvPr>
          <p:cNvPicPr>
            <a:picLocks noChangeAspect="1"/>
          </p:cNvPicPr>
          <p:nvPr/>
        </p:nvPicPr>
        <p:blipFill>
          <a:blip r:embed="rId2"/>
          <a:srcRect l="1227" t="10315" r="1238" b="9942"/>
          <a:stretch>
            <a:fillRect/>
          </a:stretch>
        </p:blipFill>
        <p:spPr>
          <a:xfrm>
            <a:off x="735292" y="995574"/>
            <a:ext cx="5109328" cy="861506"/>
          </a:xfrm>
          <a:prstGeom prst="rect">
            <a:avLst/>
          </a:prstGeom>
          <a:ln w="38100">
            <a:solidFill>
              <a:schemeClr val="tx1"/>
            </a:solidFill>
          </a:ln>
        </p:spPr>
      </p:pic>
      <p:pic>
        <p:nvPicPr>
          <p:cNvPr id="10" name="Picture 9">
            <a:extLst>
              <a:ext uri="{FF2B5EF4-FFF2-40B4-BE49-F238E27FC236}">
                <a16:creationId xmlns:a16="http://schemas.microsoft.com/office/drawing/2014/main" id="{AD14F4B2-A1D9-B6DE-7A80-02B052D027BF}"/>
              </a:ext>
            </a:extLst>
          </p:cNvPr>
          <p:cNvPicPr>
            <a:picLocks noChangeAspect="1"/>
          </p:cNvPicPr>
          <p:nvPr/>
        </p:nvPicPr>
        <p:blipFill>
          <a:blip r:embed="rId3"/>
          <a:stretch>
            <a:fillRect/>
          </a:stretch>
        </p:blipFill>
        <p:spPr>
          <a:xfrm>
            <a:off x="7362335" y="2577147"/>
            <a:ext cx="3393650" cy="3200830"/>
          </a:xfrm>
          <a:prstGeom prst="rect">
            <a:avLst/>
          </a:prstGeom>
          <a:ln w="38100">
            <a:solidFill>
              <a:schemeClr val="tx1"/>
            </a:solidFill>
          </a:ln>
        </p:spPr>
      </p:pic>
      <p:sp>
        <p:nvSpPr>
          <p:cNvPr id="11" name="TextBox 10">
            <a:extLst>
              <a:ext uri="{FF2B5EF4-FFF2-40B4-BE49-F238E27FC236}">
                <a16:creationId xmlns:a16="http://schemas.microsoft.com/office/drawing/2014/main" id="{6C815361-8268-086F-88D9-2C496025AE05}"/>
              </a:ext>
            </a:extLst>
          </p:cNvPr>
          <p:cNvSpPr txBox="1"/>
          <p:nvPr/>
        </p:nvSpPr>
        <p:spPr>
          <a:xfrm>
            <a:off x="6975835" y="755710"/>
            <a:ext cx="4666268" cy="120032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Ensure you access and use the academic resources provided to help you with this assignment.</a:t>
            </a:r>
          </a:p>
        </p:txBody>
      </p:sp>
      <p:cxnSp>
        <p:nvCxnSpPr>
          <p:cNvPr id="13" name="Straight Arrow Connector 12">
            <a:extLst>
              <a:ext uri="{FF2B5EF4-FFF2-40B4-BE49-F238E27FC236}">
                <a16:creationId xmlns:a16="http://schemas.microsoft.com/office/drawing/2014/main" id="{948328D1-475A-976E-2BD1-4D3606FF4CA7}"/>
              </a:ext>
            </a:extLst>
          </p:cNvPr>
          <p:cNvCxnSpPr/>
          <p:nvPr/>
        </p:nvCxnSpPr>
        <p:spPr>
          <a:xfrm flipH="1">
            <a:off x="5938887" y="1365487"/>
            <a:ext cx="821347" cy="0"/>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cxnSp>
        <p:nvCxnSpPr>
          <p:cNvPr id="17" name="Straight Arrow Connector 16">
            <a:extLst>
              <a:ext uri="{FF2B5EF4-FFF2-40B4-BE49-F238E27FC236}">
                <a16:creationId xmlns:a16="http://schemas.microsoft.com/office/drawing/2014/main" id="{766F5426-7777-E062-0168-B774BD8D741A}"/>
              </a:ext>
            </a:extLst>
          </p:cNvPr>
          <p:cNvCxnSpPr>
            <a:cxnSpLocks/>
          </p:cNvCxnSpPr>
          <p:nvPr/>
        </p:nvCxnSpPr>
        <p:spPr>
          <a:xfrm>
            <a:off x="6760234" y="1365486"/>
            <a:ext cx="1056134" cy="1965792"/>
          </a:xfrm>
          <a:prstGeom prst="straightConnector1">
            <a:avLst/>
          </a:prstGeom>
          <a:ln w="38100">
            <a:tailEnd type="triangle"/>
          </a:ln>
        </p:spPr>
        <p:style>
          <a:lnRef idx="2">
            <a:schemeClr val="dk1"/>
          </a:lnRef>
          <a:fillRef idx="0">
            <a:schemeClr val="dk1"/>
          </a:fillRef>
          <a:effectRef idx="1">
            <a:schemeClr val="dk1"/>
          </a:effectRef>
          <a:fontRef idx="minor">
            <a:schemeClr val="tx1"/>
          </a:fontRef>
        </p:style>
      </p:cxnSp>
      <p:pic>
        <p:nvPicPr>
          <p:cNvPr id="4" name="Picture 3" descr="A screenshot of a web page&#10;&#10;AI-generated content may be incorrect.">
            <a:extLst>
              <a:ext uri="{FF2B5EF4-FFF2-40B4-BE49-F238E27FC236}">
                <a16:creationId xmlns:a16="http://schemas.microsoft.com/office/drawing/2014/main" id="{43E557FF-FF0D-9566-4195-133F6A14B317}"/>
              </a:ext>
            </a:extLst>
          </p:cNvPr>
          <p:cNvPicPr>
            <a:picLocks noChangeAspect="1"/>
          </p:cNvPicPr>
          <p:nvPr/>
        </p:nvPicPr>
        <p:blipFill>
          <a:blip r:embed="rId4"/>
          <a:stretch>
            <a:fillRect/>
          </a:stretch>
        </p:blipFill>
        <p:spPr>
          <a:xfrm>
            <a:off x="1046815" y="2510446"/>
            <a:ext cx="4505954" cy="326753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15" name="Straight Arrow Connector 14">
            <a:extLst>
              <a:ext uri="{FF2B5EF4-FFF2-40B4-BE49-F238E27FC236}">
                <a16:creationId xmlns:a16="http://schemas.microsoft.com/office/drawing/2014/main" id="{8F049C73-018C-4808-7F15-8E58067FE0C6}"/>
              </a:ext>
            </a:extLst>
          </p:cNvPr>
          <p:cNvCxnSpPr>
            <a:cxnSpLocks/>
          </p:cNvCxnSpPr>
          <p:nvPr/>
        </p:nvCxnSpPr>
        <p:spPr>
          <a:xfrm flipH="1">
            <a:off x="1998482" y="1365487"/>
            <a:ext cx="4761752" cy="1800493"/>
          </a:xfrm>
          <a:prstGeom prst="straightConnector1">
            <a:avLst/>
          </a:prstGeom>
          <a:ln w="38100">
            <a:solidFill>
              <a:schemeClr val="tx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03377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D970F9-98C9-9208-F2AF-E7776D5AA768}"/>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3623D46-E3C4-87C6-A660-444EB23E23A3}"/>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359DF9C5-C458-C071-703A-875AB686BD7C}"/>
              </a:ext>
            </a:extLst>
          </p:cNvPr>
          <p:cNvSpPr txBox="1"/>
          <p:nvPr/>
        </p:nvSpPr>
        <p:spPr>
          <a:xfrm>
            <a:off x="-2534896" y="-2810561"/>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26" name="Picture 2" descr="currently reading – The Bibliollama">
            <a:extLst>
              <a:ext uri="{FF2B5EF4-FFF2-40B4-BE49-F238E27FC236}">
                <a16:creationId xmlns:a16="http://schemas.microsoft.com/office/drawing/2014/main" id="{79190704-C80F-3EE2-89C5-73A82B2DE6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789"/>
          <a:stretch>
            <a:fillRect/>
          </a:stretch>
        </p:blipFill>
        <p:spPr bwMode="auto">
          <a:xfrm>
            <a:off x="1587541" y="406693"/>
            <a:ext cx="4294264" cy="1933079"/>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2CDB978-D2CD-2E2A-9C82-C5EFAD5DF834}"/>
              </a:ext>
            </a:extLst>
          </p:cNvPr>
          <p:cNvPicPr>
            <a:picLocks noChangeAspect="1"/>
          </p:cNvPicPr>
          <p:nvPr/>
        </p:nvPicPr>
        <p:blipFill>
          <a:blip r:embed="rId3"/>
          <a:srcRect t="4152"/>
          <a:stretch>
            <a:fillRect/>
          </a:stretch>
        </p:blipFill>
        <p:spPr>
          <a:xfrm>
            <a:off x="664232" y="2904478"/>
            <a:ext cx="6348469" cy="1458684"/>
          </a:xfrm>
          <a:prstGeom prst="rect">
            <a:avLst/>
          </a:prstGeom>
          <a:ln w="38100">
            <a:solidFill>
              <a:srgbClr val="FF0000"/>
            </a:solidFill>
          </a:ln>
        </p:spPr>
      </p:pic>
      <p:sp>
        <p:nvSpPr>
          <p:cNvPr id="7" name="TextBox 6">
            <a:extLst>
              <a:ext uri="{FF2B5EF4-FFF2-40B4-BE49-F238E27FC236}">
                <a16:creationId xmlns:a16="http://schemas.microsoft.com/office/drawing/2014/main" id="{C26DB5C3-8573-7F67-F623-2A244226334C}"/>
              </a:ext>
            </a:extLst>
          </p:cNvPr>
          <p:cNvSpPr txBox="1"/>
          <p:nvPr/>
        </p:nvSpPr>
        <p:spPr>
          <a:xfrm>
            <a:off x="560439" y="4559295"/>
            <a:ext cx="6348469" cy="461665"/>
          </a:xfrm>
          <a:prstGeom prst="rect">
            <a:avLst/>
          </a:prstGeom>
          <a:noFill/>
        </p:spPr>
        <p:txBody>
          <a:bodyPr wrap="square" rtlCol="0">
            <a:spAutoFit/>
          </a:bodyPr>
          <a:lstStyle/>
          <a:p>
            <a:r>
              <a:rPr lang="en-GB" sz="2400" dirty="0">
                <a:solidFill>
                  <a:srgbClr val="FF0000"/>
                </a:solidFill>
                <a:latin typeface="Arial" panose="020B0604020202020204" pitchFamily="34" charset="0"/>
                <a:cs typeface="Arial" panose="020B0604020202020204" pitchFamily="34" charset="0"/>
              </a:rPr>
              <a:t>Section A: Introduction (pages 1 – 11) </a:t>
            </a:r>
          </a:p>
        </p:txBody>
      </p:sp>
      <p:pic>
        <p:nvPicPr>
          <p:cNvPr id="8" name="Picture 7">
            <a:extLst>
              <a:ext uri="{FF2B5EF4-FFF2-40B4-BE49-F238E27FC236}">
                <a16:creationId xmlns:a16="http://schemas.microsoft.com/office/drawing/2014/main" id="{D0967947-769B-B99A-B2CB-C76AFF096DB8}"/>
              </a:ext>
            </a:extLst>
          </p:cNvPr>
          <p:cNvPicPr>
            <a:picLocks noChangeAspect="1"/>
          </p:cNvPicPr>
          <p:nvPr/>
        </p:nvPicPr>
        <p:blipFill>
          <a:blip r:embed="rId4"/>
          <a:stretch>
            <a:fillRect/>
          </a:stretch>
        </p:blipFill>
        <p:spPr>
          <a:xfrm>
            <a:off x="7621402" y="980209"/>
            <a:ext cx="4127576" cy="1341462"/>
          </a:xfrm>
          <a:prstGeom prst="rect">
            <a:avLst/>
          </a:prstGeom>
          <a:ln w="38100" cap="sq">
            <a:solidFill>
              <a:srgbClr val="FF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4BBCB28B-98CE-1D9A-9EC0-5174352C125B}"/>
              </a:ext>
            </a:extLst>
          </p:cNvPr>
          <p:cNvPicPr>
            <a:picLocks noChangeAspect="1"/>
          </p:cNvPicPr>
          <p:nvPr/>
        </p:nvPicPr>
        <p:blipFill>
          <a:blip r:embed="rId5"/>
          <a:stretch>
            <a:fillRect/>
          </a:stretch>
        </p:blipFill>
        <p:spPr>
          <a:xfrm>
            <a:off x="7621402" y="2904478"/>
            <a:ext cx="4127576" cy="1341462"/>
          </a:xfrm>
          <a:prstGeom prst="rect">
            <a:avLst/>
          </a:prstGeom>
          <a:ln w="38100" cap="sq">
            <a:solidFill>
              <a:srgbClr val="FF0000"/>
            </a:solidFill>
            <a:prstDash val="solid"/>
            <a:miter lim="800000"/>
          </a:ln>
          <a:effectLst>
            <a:outerShdw blurRad="50800" dist="38100" dir="2700000" algn="tl" rotWithShape="0">
              <a:srgbClr val="000000">
                <a:alpha val="43000"/>
              </a:srgbClr>
            </a:outerShdw>
          </a:effectLst>
        </p:spPr>
      </p:pic>
      <p:pic>
        <p:nvPicPr>
          <p:cNvPr id="11" name="Picture 10">
            <a:extLst>
              <a:ext uri="{FF2B5EF4-FFF2-40B4-BE49-F238E27FC236}">
                <a16:creationId xmlns:a16="http://schemas.microsoft.com/office/drawing/2014/main" id="{FA1BDBDC-7620-261E-0A2A-6764E2B49000}"/>
              </a:ext>
            </a:extLst>
          </p:cNvPr>
          <p:cNvPicPr>
            <a:picLocks noChangeAspect="1"/>
          </p:cNvPicPr>
          <p:nvPr/>
        </p:nvPicPr>
        <p:blipFill>
          <a:blip r:embed="rId6"/>
          <a:stretch>
            <a:fillRect/>
          </a:stretch>
        </p:blipFill>
        <p:spPr>
          <a:xfrm>
            <a:off x="7621405" y="4710446"/>
            <a:ext cx="4127573" cy="1341461"/>
          </a:xfrm>
          <a:prstGeom prst="rect">
            <a:avLst/>
          </a:prstGeom>
          <a:ln w="38100" cap="sq">
            <a:solidFill>
              <a:srgbClr val="FF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007907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B70EE-5998-D2CB-8063-B0BB816807A9}"/>
            </a:ext>
          </a:extLst>
        </p:cNvPr>
        <p:cNvGrpSpPr/>
        <p:nvPr/>
      </p:nvGrpSpPr>
      <p:grpSpPr>
        <a:xfrm>
          <a:off x="0" y="0"/>
          <a:ext cx="0" cy="0"/>
          <a:chOff x="0" y="0"/>
          <a:chExt cx="0" cy="0"/>
        </a:xfrm>
      </p:grpSpPr>
      <p:pic>
        <p:nvPicPr>
          <p:cNvPr id="2050" name="Picture 2" descr="Citing Sources: A Student's Guide to Proper Referencing | by Connor Chase |  Medium">
            <a:extLst>
              <a:ext uri="{FF2B5EF4-FFF2-40B4-BE49-F238E27FC236}">
                <a16:creationId xmlns:a16="http://schemas.microsoft.com/office/drawing/2014/main" id="{62688537-522B-8003-2180-6A630821AE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831" r="14110"/>
          <a:stretch>
            <a:fillRect/>
          </a:stretch>
        </p:blipFill>
        <p:spPr bwMode="auto">
          <a:xfrm>
            <a:off x="6372225" y="875518"/>
            <a:ext cx="4953000" cy="4487056"/>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599C2EC-55C7-0318-E7CC-63E4F222F849}"/>
              </a:ext>
            </a:extLst>
          </p:cNvPr>
          <p:cNvSpPr txBox="1"/>
          <p:nvPr/>
        </p:nvSpPr>
        <p:spPr>
          <a:xfrm>
            <a:off x="685801" y="1980418"/>
            <a:ext cx="4800600" cy="224676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Okay, let’s spend some time</a:t>
            </a:r>
          </a:p>
          <a:p>
            <a:r>
              <a:rPr lang="en-GB" sz="2800" dirty="0">
                <a:latin typeface="Arial" panose="020B0604020202020204" pitchFamily="34" charset="0"/>
                <a:cs typeface="Arial" panose="020B0604020202020204" pitchFamily="34" charset="0"/>
              </a:rPr>
              <a:t>reading one of these resources and ensuring that you know how to reference it correctly.</a:t>
            </a:r>
          </a:p>
        </p:txBody>
      </p:sp>
    </p:spTree>
    <p:extLst>
      <p:ext uri="{BB962C8B-B14F-4D97-AF65-F5344CB8AC3E}">
        <p14:creationId xmlns:p14="http://schemas.microsoft.com/office/powerpoint/2010/main" val="7914967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2E53D1-1EF0-0609-E4A2-C9665FC326FD}"/>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FFE434A-8DF8-C498-441C-8F5FD1AA8405}"/>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46F9B460-769C-0FDD-5477-F00CCEA87B43}"/>
              </a:ext>
            </a:extLst>
          </p:cNvPr>
          <p:cNvSpPr txBox="1"/>
          <p:nvPr/>
        </p:nvSpPr>
        <p:spPr>
          <a:xfrm>
            <a:off x="-3062797" y="-435006"/>
            <a:ext cx="10520039" cy="3600986"/>
          </a:xfrm>
          <a:prstGeom prst="rect">
            <a:avLst/>
          </a:prstGeom>
          <a:noFill/>
        </p:spPr>
        <p:txBody>
          <a:bodyPr wrap="square" rtlCol="0">
            <a:spAutoFit/>
          </a:bodyPr>
          <a:lstStyle/>
          <a:p>
            <a:endParaRPr lang="en-GB" sz="3600" dirty="0">
              <a:latin typeface="Arial" panose="020B0604020202020204" pitchFamily="34" charset="0"/>
              <a:cs typeface="Arial" panose="020B0604020202020204" pitchFamily="34" charset="0"/>
            </a:endParaRPr>
          </a:p>
          <a:p>
            <a:endParaRPr lang="en-GB" sz="3600"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endParaRPr lang="en-GB" sz="4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B3A98A8-6D34-1B58-9D69-27AB12ADFC6C}"/>
              </a:ext>
            </a:extLst>
          </p:cNvPr>
          <p:cNvPicPr>
            <a:picLocks noChangeAspect="1"/>
          </p:cNvPicPr>
          <p:nvPr/>
        </p:nvPicPr>
        <p:blipFill>
          <a:blip r:embed="rId2"/>
          <a:stretch>
            <a:fillRect/>
          </a:stretch>
        </p:blipFill>
        <p:spPr>
          <a:xfrm>
            <a:off x="664235" y="571499"/>
            <a:ext cx="5641316" cy="49855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837AA67E-901A-F06B-CBFD-F8A2DEA5D9E9}"/>
              </a:ext>
            </a:extLst>
          </p:cNvPr>
          <p:cNvSpPr txBox="1"/>
          <p:nvPr/>
        </p:nvSpPr>
        <p:spPr>
          <a:xfrm>
            <a:off x="6657976" y="1134654"/>
            <a:ext cx="5353050" cy="2893100"/>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Access the Online Reading list.</a:t>
            </a:r>
          </a:p>
          <a:p>
            <a:endParaRPr lang="en-GB" sz="2600" dirty="0">
              <a:latin typeface="Arial" panose="020B0604020202020204" pitchFamily="34" charset="0"/>
              <a:cs typeface="Arial" panose="020B0604020202020204" pitchFamily="34" charset="0"/>
            </a:endParaRP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Scroll down until you see</a:t>
            </a:r>
          </a:p>
          <a:p>
            <a:r>
              <a:rPr lang="en-GB" sz="2600" b="1" dirty="0">
                <a:latin typeface="Arial" panose="020B0604020202020204" pitchFamily="34" charset="0"/>
                <a:cs typeface="Arial" panose="020B0604020202020204" pitchFamily="34" charset="0"/>
              </a:rPr>
              <a:t>The Sandwich Revolution </a:t>
            </a:r>
            <a:r>
              <a:rPr lang="en-GB" sz="2600" dirty="0">
                <a:latin typeface="Arial" panose="020B0604020202020204" pitchFamily="34" charset="0"/>
                <a:cs typeface="Arial" panose="020B0604020202020204" pitchFamily="34" charset="0"/>
              </a:rPr>
              <a:t>article.</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Click on the View online link</a:t>
            </a:r>
          </a:p>
        </p:txBody>
      </p:sp>
      <p:cxnSp>
        <p:nvCxnSpPr>
          <p:cNvPr id="12" name="Straight Arrow Connector 11">
            <a:extLst>
              <a:ext uri="{FF2B5EF4-FFF2-40B4-BE49-F238E27FC236}">
                <a16:creationId xmlns:a16="http://schemas.microsoft.com/office/drawing/2014/main" id="{7AE10066-7DFC-AF71-4BFA-94E5A84A33FA}"/>
              </a:ext>
            </a:extLst>
          </p:cNvPr>
          <p:cNvCxnSpPr>
            <a:cxnSpLocks/>
          </p:cNvCxnSpPr>
          <p:nvPr/>
        </p:nvCxnSpPr>
        <p:spPr>
          <a:xfrm flipH="1">
            <a:off x="2800350" y="3771900"/>
            <a:ext cx="3857625" cy="66675"/>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3E4DEE97-12D1-D2A3-0976-48BF242F6627}"/>
              </a:ext>
            </a:extLst>
          </p:cNvPr>
          <p:cNvCxnSpPr>
            <a:cxnSpLocks/>
          </p:cNvCxnSpPr>
          <p:nvPr/>
        </p:nvCxnSpPr>
        <p:spPr>
          <a:xfrm flipH="1">
            <a:off x="3276600" y="3028951"/>
            <a:ext cx="3448050" cy="333374"/>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48240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9C029-D6FB-C0B8-A8BD-40E2E8AD0E20}"/>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FF0B630-C2BB-9B90-5B7E-2BC8D1BDF440}"/>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11" name="Picture 10">
            <a:extLst>
              <a:ext uri="{FF2B5EF4-FFF2-40B4-BE49-F238E27FC236}">
                <a16:creationId xmlns:a16="http://schemas.microsoft.com/office/drawing/2014/main" id="{69A43AD3-62B0-1DD0-8B2B-980B0EB36C41}"/>
              </a:ext>
            </a:extLst>
          </p:cNvPr>
          <p:cNvPicPr>
            <a:picLocks noChangeAspect="1"/>
          </p:cNvPicPr>
          <p:nvPr/>
        </p:nvPicPr>
        <p:blipFill>
          <a:blip r:embed="rId2"/>
          <a:stretch>
            <a:fillRect/>
          </a:stretch>
        </p:blipFill>
        <p:spPr>
          <a:xfrm>
            <a:off x="4414326" y="1499954"/>
            <a:ext cx="7325747" cy="334374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2" name="TextBox 11">
            <a:extLst>
              <a:ext uri="{FF2B5EF4-FFF2-40B4-BE49-F238E27FC236}">
                <a16:creationId xmlns:a16="http://schemas.microsoft.com/office/drawing/2014/main" id="{54ED8176-2045-C0EB-1E80-E1FD24548345}"/>
              </a:ext>
            </a:extLst>
          </p:cNvPr>
          <p:cNvSpPr txBox="1"/>
          <p:nvPr/>
        </p:nvSpPr>
        <p:spPr>
          <a:xfrm>
            <a:off x="564968" y="2692262"/>
            <a:ext cx="3400425" cy="138499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Click on the website link: www.ncass.org.uk </a:t>
            </a:r>
          </a:p>
        </p:txBody>
      </p:sp>
      <p:cxnSp>
        <p:nvCxnSpPr>
          <p:cNvPr id="14" name="Straight Arrow Connector 13">
            <a:extLst>
              <a:ext uri="{FF2B5EF4-FFF2-40B4-BE49-F238E27FC236}">
                <a16:creationId xmlns:a16="http://schemas.microsoft.com/office/drawing/2014/main" id="{ACE6EFA1-F1B4-41EC-755E-BF2F38EE64A7}"/>
              </a:ext>
            </a:extLst>
          </p:cNvPr>
          <p:cNvCxnSpPr/>
          <p:nvPr/>
        </p:nvCxnSpPr>
        <p:spPr>
          <a:xfrm>
            <a:off x="1924050" y="4305300"/>
            <a:ext cx="3038475" cy="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69009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54928-C3AF-01EA-E95F-7F9DC8EB2A92}"/>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FBB3650-997E-0624-3265-2364D5F49408}"/>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F33E566C-6E86-7C86-E9FF-F62DD5A9375E}"/>
              </a:ext>
            </a:extLst>
          </p:cNvPr>
          <p:cNvPicPr>
            <a:picLocks noChangeAspect="1"/>
          </p:cNvPicPr>
          <p:nvPr/>
        </p:nvPicPr>
        <p:blipFill>
          <a:blip r:embed="rId2"/>
          <a:stretch>
            <a:fillRect/>
          </a:stretch>
        </p:blipFill>
        <p:spPr>
          <a:xfrm>
            <a:off x="6252551" y="1140112"/>
            <a:ext cx="5468963" cy="4244927"/>
          </a:xfrm>
          <a:prstGeom prst="rect">
            <a:avLst/>
          </a:prstGeom>
          <a:ln w="38100">
            <a:solidFill>
              <a:schemeClr val="tx1"/>
            </a:solidFill>
          </a:ln>
        </p:spPr>
      </p:pic>
      <p:sp>
        <p:nvSpPr>
          <p:cNvPr id="3" name="TextBox 2">
            <a:extLst>
              <a:ext uri="{FF2B5EF4-FFF2-40B4-BE49-F238E27FC236}">
                <a16:creationId xmlns:a16="http://schemas.microsoft.com/office/drawing/2014/main" id="{A41D6B7C-BE15-11F3-6A84-1246478E20F1}"/>
              </a:ext>
            </a:extLst>
          </p:cNvPr>
          <p:cNvSpPr txBox="1"/>
          <p:nvPr/>
        </p:nvSpPr>
        <p:spPr>
          <a:xfrm>
            <a:off x="588034" y="1336888"/>
            <a:ext cx="4849090" cy="3539430"/>
          </a:xfrm>
          <a:prstGeom prst="rect">
            <a:avLst/>
          </a:prstGeom>
          <a:noFill/>
          <a:ln w="38100">
            <a:solidFill>
              <a:schemeClr val="tx1"/>
            </a:solidFill>
          </a:ln>
        </p:spPr>
        <p:txBody>
          <a:bodyPr wrap="square" rtlCol="0">
            <a:spAutoFit/>
          </a:bodyPr>
          <a:lstStyle/>
          <a:p>
            <a:r>
              <a:rPr lang="en-GB" sz="2800" b="1" u="sng" dirty="0">
                <a:latin typeface="Arial" panose="020B0604020202020204" pitchFamily="34" charset="0"/>
                <a:cs typeface="Arial" panose="020B0604020202020204" pitchFamily="34" charset="0"/>
              </a:rPr>
              <a:t>Individual Exercise: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Scroll though and read this article.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Make some notes on the information you find interesting in the article.</a:t>
            </a:r>
          </a:p>
        </p:txBody>
      </p:sp>
    </p:spTree>
    <p:extLst>
      <p:ext uri="{BB962C8B-B14F-4D97-AF65-F5344CB8AC3E}">
        <p14:creationId xmlns:p14="http://schemas.microsoft.com/office/powerpoint/2010/main" val="218584891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B6199-BE9D-722B-DBEC-183DCF4017B4}"/>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A2E7EDB-8474-890F-596E-1CB68CA16DB7}"/>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8D9C9AF0-1D2F-20F4-624B-C963B1FD83EF}"/>
              </a:ext>
            </a:extLst>
          </p:cNvPr>
          <p:cNvPicPr>
            <a:picLocks noChangeAspect="1"/>
          </p:cNvPicPr>
          <p:nvPr/>
        </p:nvPicPr>
        <p:blipFill>
          <a:blip r:embed="rId2"/>
          <a:stretch>
            <a:fillRect/>
          </a:stretch>
        </p:blipFill>
        <p:spPr>
          <a:xfrm>
            <a:off x="464743" y="975014"/>
            <a:ext cx="5468963" cy="4244927"/>
          </a:xfrm>
          <a:prstGeom prst="rect">
            <a:avLst/>
          </a:prstGeom>
          <a:ln w="38100">
            <a:solidFill>
              <a:schemeClr val="tx1"/>
            </a:solidFill>
          </a:ln>
        </p:spPr>
      </p:pic>
      <p:sp>
        <p:nvSpPr>
          <p:cNvPr id="6" name="TextBox 5">
            <a:extLst>
              <a:ext uri="{FF2B5EF4-FFF2-40B4-BE49-F238E27FC236}">
                <a16:creationId xmlns:a16="http://schemas.microsoft.com/office/drawing/2014/main" id="{412B3D04-127B-A640-E297-39255FEEE69D}"/>
              </a:ext>
            </a:extLst>
          </p:cNvPr>
          <p:cNvSpPr txBox="1"/>
          <p:nvPr/>
        </p:nvSpPr>
        <p:spPr>
          <a:xfrm>
            <a:off x="6686344" y="1112318"/>
            <a:ext cx="4745966" cy="3970318"/>
          </a:xfrm>
          <a:prstGeom prst="rect">
            <a:avLst/>
          </a:prstGeom>
          <a:noFill/>
        </p:spPr>
        <p:txBody>
          <a:bodyPr wrap="square" rtlCol="0">
            <a:spAutoFit/>
          </a:bodyPr>
          <a:lstStyle/>
          <a:p>
            <a:r>
              <a:rPr lang="en-GB" sz="2800" b="1" u="sng" dirty="0">
                <a:latin typeface="Arial" panose="020B0604020202020204" pitchFamily="34" charset="0"/>
                <a:cs typeface="Arial" panose="020B0604020202020204" pitchFamily="34" charset="0"/>
              </a:rPr>
              <a:t>Question:</a:t>
            </a:r>
          </a:p>
          <a:p>
            <a:endParaRPr lang="en-GB" sz="2800" b="1" u="sng"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How much money did UK consumers spend on sandwiches in 2022?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How would you use and reference this information in your assignment?</a:t>
            </a:r>
          </a:p>
        </p:txBody>
      </p:sp>
    </p:spTree>
    <p:extLst>
      <p:ext uri="{BB962C8B-B14F-4D97-AF65-F5344CB8AC3E}">
        <p14:creationId xmlns:p14="http://schemas.microsoft.com/office/powerpoint/2010/main" val="18770117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6155E9-C8FB-0C6A-1A66-3C3957F0C40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47B4C0E-A178-46E3-1684-F15BCEFD544D}"/>
              </a:ext>
            </a:extLst>
          </p:cNvPr>
          <p:cNvPicPr>
            <a:picLocks noChangeAspect="1"/>
          </p:cNvPicPr>
          <p:nvPr/>
        </p:nvPicPr>
        <p:blipFill>
          <a:blip r:embed="rId2"/>
          <a:stretch>
            <a:fillRect/>
          </a:stretch>
        </p:blipFill>
        <p:spPr>
          <a:xfrm>
            <a:off x="429109" y="1790010"/>
            <a:ext cx="1894549" cy="29915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Box 7">
            <a:extLst>
              <a:ext uri="{FF2B5EF4-FFF2-40B4-BE49-F238E27FC236}">
                <a16:creationId xmlns:a16="http://schemas.microsoft.com/office/drawing/2014/main" id="{ACA2AACC-56FF-012F-BD95-D20464449334}"/>
              </a:ext>
            </a:extLst>
          </p:cNvPr>
          <p:cNvSpPr txBox="1"/>
          <p:nvPr/>
        </p:nvSpPr>
        <p:spPr>
          <a:xfrm>
            <a:off x="7324725" y="276725"/>
            <a:ext cx="4667250" cy="6001643"/>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You will need to access the Referencing Handbook and identify the specific type of resource.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Sandwich Revolution article has been created by The Nationwide Caterers Association (NCASS) and is available on the internet.</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Section 3 - Internet. </a:t>
            </a:r>
          </a:p>
          <a:p>
            <a:r>
              <a:rPr lang="en-GB" sz="2400" dirty="0">
                <a:latin typeface="Arial" panose="020B0604020202020204" pitchFamily="34" charset="0"/>
                <a:cs typeface="Arial" panose="020B0604020202020204" pitchFamily="34" charset="0"/>
              </a:rPr>
              <a:t>3.2 Website with an organisation as author. </a:t>
            </a:r>
          </a:p>
          <a:p>
            <a:r>
              <a:rPr lang="en-GB" sz="2400" dirty="0">
                <a:latin typeface="Arial" panose="020B0604020202020204" pitchFamily="34" charset="0"/>
                <a:cs typeface="Arial" panose="020B0604020202020204" pitchFamily="34" charset="0"/>
              </a:rPr>
              <a:t>Page 11. is the most appropriate for this type of resource.</a:t>
            </a:r>
          </a:p>
        </p:txBody>
      </p:sp>
      <p:pic>
        <p:nvPicPr>
          <p:cNvPr id="3" name="Picture 2">
            <a:extLst>
              <a:ext uri="{FF2B5EF4-FFF2-40B4-BE49-F238E27FC236}">
                <a16:creationId xmlns:a16="http://schemas.microsoft.com/office/drawing/2014/main" id="{561FA1C6-1A7B-5021-DC4F-FEC0BD50636B}"/>
              </a:ext>
            </a:extLst>
          </p:cNvPr>
          <p:cNvPicPr>
            <a:picLocks noChangeAspect="1"/>
          </p:cNvPicPr>
          <p:nvPr/>
        </p:nvPicPr>
        <p:blipFill>
          <a:blip r:embed="rId3"/>
          <a:srcRect l="4383" t="1499" r="2297"/>
          <a:stretch>
            <a:fillRect/>
          </a:stretch>
        </p:blipFill>
        <p:spPr>
          <a:xfrm>
            <a:off x="2656656" y="381000"/>
            <a:ext cx="4118141" cy="60959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6" name="Straight Arrow Connector 5">
            <a:extLst>
              <a:ext uri="{FF2B5EF4-FFF2-40B4-BE49-F238E27FC236}">
                <a16:creationId xmlns:a16="http://schemas.microsoft.com/office/drawing/2014/main" id="{0E23E779-8B44-A307-CBED-4E154FED95D6}"/>
              </a:ext>
            </a:extLst>
          </p:cNvPr>
          <p:cNvCxnSpPr/>
          <p:nvPr/>
        </p:nvCxnSpPr>
        <p:spPr>
          <a:xfrm flipH="1" flipV="1">
            <a:off x="5000625" y="4238625"/>
            <a:ext cx="2324100" cy="714375"/>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15993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FE490B-1154-A970-8591-D8F3A2C52796}"/>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E9980C1A-0432-6325-A365-5B60AF33C79C}"/>
              </a:ext>
            </a:extLst>
          </p:cNvPr>
          <p:cNvPicPr>
            <a:picLocks noChangeAspect="1"/>
          </p:cNvPicPr>
          <p:nvPr/>
        </p:nvPicPr>
        <p:blipFill>
          <a:blip r:embed="rId2"/>
          <a:srcRect l="4710" r="3719"/>
          <a:stretch>
            <a:fillRect/>
          </a:stretch>
        </p:blipFill>
        <p:spPr>
          <a:xfrm>
            <a:off x="2438399" y="628535"/>
            <a:ext cx="7048501" cy="16385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39C5BC50-D189-2EB0-8F72-A1523B7CEE36}"/>
              </a:ext>
            </a:extLst>
          </p:cNvPr>
          <p:cNvSpPr txBox="1"/>
          <p:nvPr/>
        </p:nvSpPr>
        <p:spPr>
          <a:xfrm>
            <a:off x="800101" y="2619375"/>
            <a:ext cx="4991100" cy="2492990"/>
          </a:xfrm>
          <a:prstGeom prst="rect">
            <a:avLst/>
          </a:prstGeom>
          <a:noFill/>
        </p:spPr>
        <p:txBody>
          <a:bodyPr wrap="square" rtlCol="0">
            <a:spAutoFit/>
          </a:bodyPr>
          <a:lstStyle/>
          <a:p>
            <a:r>
              <a:rPr lang="en-GB" sz="2400" b="1" u="sng" dirty="0">
                <a:latin typeface="Arial" panose="020B0604020202020204" pitchFamily="34" charset="0"/>
                <a:cs typeface="Arial" panose="020B0604020202020204" pitchFamily="34" charset="0"/>
              </a:rPr>
              <a:t>In-text Citation (example):</a:t>
            </a:r>
          </a:p>
          <a:p>
            <a:endParaRPr lang="en-GB" sz="1200" b="1" u="sng"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Nationwide Caterers Association (hereafter NCASS) 2025, claim that £512 million was spent purchasing sandwiches in 2022.</a:t>
            </a:r>
          </a:p>
        </p:txBody>
      </p:sp>
      <p:sp>
        <p:nvSpPr>
          <p:cNvPr id="9" name="TextBox 8">
            <a:extLst>
              <a:ext uri="{FF2B5EF4-FFF2-40B4-BE49-F238E27FC236}">
                <a16:creationId xmlns:a16="http://schemas.microsoft.com/office/drawing/2014/main" id="{C01FBB74-10E5-0D4E-355B-6651CBE1B377}"/>
              </a:ext>
            </a:extLst>
          </p:cNvPr>
          <p:cNvSpPr txBox="1"/>
          <p:nvPr/>
        </p:nvSpPr>
        <p:spPr>
          <a:xfrm>
            <a:off x="6400801" y="2619375"/>
            <a:ext cx="5257799" cy="3970318"/>
          </a:xfrm>
          <a:prstGeom prst="rect">
            <a:avLst/>
          </a:prstGeom>
          <a:noFill/>
        </p:spPr>
        <p:txBody>
          <a:bodyPr wrap="square" rtlCol="0">
            <a:spAutoFit/>
          </a:bodyPr>
          <a:lstStyle/>
          <a:p>
            <a:r>
              <a:rPr lang="en-GB" sz="2400" b="1" u="sng" dirty="0">
                <a:latin typeface="Arial" panose="020B0604020202020204" pitchFamily="34" charset="0"/>
                <a:cs typeface="Arial" panose="020B0604020202020204" pitchFamily="34" charset="0"/>
              </a:rPr>
              <a:t>Reference List (example):</a:t>
            </a:r>
          </a:p>
          <a:p>
            <a:endParaRPr lang="en-GB" sz="12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Nationwide Caterers Association (NCASS) 2025 </a:t>
            </a:r>
            <a:r>
              <a:rPr lang="en-GB" sz="2400" i="1" dirty="0">
                <a:latin typeface="Arial" panose="020B0604020202020204" pitchFamily="34" charset="0"/>
                <a:cs typeface="Arial" panose="020B0604020202020204" pitchFamily="34" charset="0"/>
              </a:rPr>
              <a:t>The Sandwich Revolution: From Humble Sarnie to Hottest Food Trend. </a:t>
            </a:r>
            <a:r>
              <a:rPr lang="en-GB" sz="2400" dirty="0">
                <a:latin typeface="Arial" panose="020B0604020202020204" pitchFamily="34" charset="0"/>
                <a:cs typeface="Arial" panose="020B0604020202020204" pitchFamily="34" charset="0"/>
              </a:rPr>
              <a:t>Available at: https://</a:t>
            </a:r>
            <a:r>
              <a:rPr lang="en-GB" sz="2400" dirty="0">
                <a:hlinkClick r:id="rId3">
                  <a:extLst>
                    <a:ext uri="{A12FA001-AC4F-418D-AE19-62706E023703}">
                      <ahyp:hlinkClr xmlns:ahyp="http://schemas.microsoft.com/office/drawing/2018/hyperlinkcolor" val="tx"/>
                    </a:ext>
                  </a:extLst>
                </a:hlinkClick>
              </a:rPr>
              <a:t>The Sandwich Revolution: From Humble Sarnie to Hottest Food Trend – NCASS</a:t>
            </a:r>
            <a:r>
              <a:rPr lang="en-GB" sz="2400" dirty="0"/>
              <a:t> (Accessed 15</a:t>
            </a:r>
            <a:r>
              <a:rPr lang="en-GB" sz="2400" baseline="30000" dirty="0"/>
              <a:t>th</a:t>
            </a:r>
            <a:r>
              <a:rPr lang="en-GB" sz="2400" dirty="0"/>
              <a:t> April 2026)</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b="1" u="sng" dirty="0">
              <a:latin typeface="Arial" panose="020B0604020202020204" pitchFamily="34" charset="0"/>
              <a:cs typeface="Arial" panose="020B0604020202020204" pitchFamily="34" charset="0"/>
            </a:endParaRPr>
          </a:p>
        </p:txBody>
      </p:sp>
      <p:cxnSp>
        <p:nvCxnSpPr>
          <p:cNvPr id="11" name="Straight Arrow Connector 10">
            <a:extLst>
              <a:ext uri="{FF2B5EF4-FFF2-40B4-BE49-F238E27FC236}">
                <a16:creationId xmlns:a16="http://schemas.microsoft.com/office/drawing/2014/main" id="{E64A34AF-C9D7-2145-D6A8-4E5102A72506}"/>
              </a:ext>
            </a:extLst>
          </p:cNvPr>
          <p:cNvCxnSpPr>
            <a:cxnSpLocks/>
          </p:cNvCxnSpPr>
          <p:nvPr/>
        </p:nvCxnSpPr>
        <p:spPr>
          <a:xfrm flipV="1">
            <a:off x="1476375" y="1781175"/>
            <a:ext cx="1362075" cy="93345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AFFF5A18-9067-741C-190F-B5BED5014C62}"/>
              </a:ext>
            </a:extLst>
          </p:cNvPr>
          <p:cNvCxnSpPr>
            <a:cxnSpLocks/>
          </p:cNvCxnSpPr>
          <p:nvPr/>
        </p:nvCxnSpPr>
        <p:spPr>
          <a:xfrm flipH="1" flipV="1">
            <a:off x="7581900" y="1971675"/>
            <a:ext cx="742950" cy="64770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272910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B3E868-E76D-81AB-3243-54390F67D4D6}"/>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FD7A9C2-9718-FAF5-2EB2-24BB941C250D}"/>
              </a:ext>
            </a:extLst>
          </p:cNvPr>
          <p:cNvSpPr>
            <a:spLocks noGrp="1"/>
          </p:cNvSpPr>
          <p:nvPr>
            <p:ph type="pic" sz="quarter" idx="11"/>
          </p:nvPr>
        </p:nvSpPr>
        <p:spPr>
          <a:xfrm>
            <a:off x="1295170" y="1681719"/>
            <a:ext cx="9787358" cy="3821414"/>
          </a:xfrm>
        </p:spPr>
        <p:txBody>
          <a:bodyPr/>
          <a:lstStyle/>
          <a:p>
            <a:pPr marL="0" indent="0">
              <a:buNone/>
            </a:pPr>
            <a:endParaRPr lang="en-GB" dirty="0"/>
          </a:p>
          <a:p>
            <a:pPr marL="0" indent="0">
              <a:buNone/>
            </a:pPr>
            <a:endParaRPr lang="en-GB" dirty="0"/>
          </a:p>
        </p:txBody>
      </p:sp>
      <p:pic>
        <p:nvPicPr>
          <p:cNvPr id="1026" name="Picture 2" descr="WORKSHOP Colorful Letters Banner Stock ...">
            <a:extLst>
              <a:ext uri="{FF2B5EF4-FFF2-40B4-BE49-F238E27FC236}">
                <a16:creationId xmlns:a16="http://schemas.microsoft.com/office/drawing/2014/main" id="{D35E85CA-0BDA-D5C3-F604-45CC2C93B40F}"/>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3361943" y="104467"/>
            <a:ext cx="5468112" cy="12504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E667723-B81D-8635-C887-AB5E40E7F1F3}"/>
              </a:ext>
            </a:extLst>
          </p:cNvPr>
          <p:cNvSpPr txBox="1"/>
          <p:nvPr/>
        </p:nvSpPr>
        <p:spPr>
          <a:xfrm>
            <a:off x="974228" y="1383277"/>
            <a:ext cx="10243541" cy="4955203"/>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that you have accessed, downloaded and saved the: Assessment Specifications – LCLM4004 – Component One – Individual Presentation </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that you have accessed, downloaded and saved the: LCLM4004 C1 – Sample Presentation Slides – Basil’s Bakery</a:t>
            </a:r>
          </a:p>
          <a:p>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that you have accessed, downloaded and saved the Havard Reference Handbook.</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that you have reviewed the Online Reading List and accessed the essential articles and textbooks.</a:t>
            </a:r>
          </a:p>
          <a:p>
            <a:endParaRPr lang="en-GB" sz="10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091846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C329BF-FB11-F823-3AF7-6B31E697F42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B307C8C4-9F73-5711-C965-57432B6CF397}"/>
              </a:ext>
            </a:extLst>
          </p:cNvPr>
          <p:cNvSpPr>
            <a:spLocks noGrp="1"/>
          </p:cNvSpPr>
          <p:nvPr>
            <p:ph type="pic" sz="quarter" idx="11"/>
          </p:nvPr>
        </p:nvSpPr>
        <p:spPr>
          <a:xfrm>
            <a:off x="664234" y="1956039"/>
            <a:ext cx="10813391"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5FDD5B00-BF04-E116-79B7-EB5DF8BFC53E}"/>
              </a:ext>
            </a:extLst>
          </p:cNvPr>
          <p:cNvSpPr txBox="1"/>
          <p:nvPr/>
        </p:nvSpPr>
        <p:spPr>
          <a:xfrm>
            <a:off x="835980" y="497150"/>
            <a:ext cx="10520039" cy="1446550"/>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4" name="Picture 2" descr="WORKSHOP Colorful Letters Banner Stock ...">
            <a:extLst>
              <a:ext uri="{FF2B5EF4-FFF2-40B4-BE49-F238E27FC236}">
                <a16:creationId xmlns:a16="http://schemas.microsoft.com/office/drawing/2014/main" id="{D1233371-7D38-3B1D-6ED6-90C7FBF76C8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3179064" y="312447"/>
            <a:ext cx="5833872" cy="1250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34D1B74-557C-D801-396E-6D29886084B2}"/>
              </a:ext>
            </a:extLst>
          </p:cNvPr>
          <p:cNvSpPr txBox="1"/>
          <p:nvPr/>
        </p:nvSpPr>
        <p:spPr>
          <a:xfrm>
            <a:off x="835980" y="2252718"/>
            <a:ext cx="10430487" cy="3200876"/>
          </a:xfrm>
          <a:prstGeom prst="rect">
            <a:avLst/>
          </a:prstGeom>
          <a:noFill/>
        </p:spPr>
        <p:txBody>
          <a:bodyPr wrap="square" rtlCol="0">
            <a:spAutoFit/>
          </a:bodyPr>
          <a:lstStyle/>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Review Component 1: Basil’s Bakery case-study.</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Draft an introduction to your presentation.</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Provide insight into the nature and scope of issues facing Basil’s Bakery.</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you reference the sources where you are getting your information from.</a:t>
            </a:r>
          </a:p>
        </p:txBody>
      </p:sp>
    </p:spTree>
    <p:extLst>
      <p:ext uri="{BB962C8B-B14F-4D97-AF65-F5344CB8AC3E}">
        <p14:creationId xmlns:p14="http://schemas.microsoft.com/office/powerpoint/2010/main" val="1025857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63641B-9EB8-7668-21F4-EBE7F61078F2}"/>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D7121193-372E-8605-1707-4A50464D83E5}"/>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2050" name="Picture 2" descr="Homework Policy - The Farnley Academy">
            <a:extLst>
              <a:ext uri="{FF2B5EF4-FFF2-40B4-BE49-F238E27FC236}">
                <a16:creationId xmlns:a16="http://schemas.microsoft.com/office/drawing/2014/main" id="{D9997D68-17F3-A6ED-AD51-EFBCD15D56ED}"/>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2807208" y="449199"/>
            <a:ext cx="6510527" cy="8572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18CCCC5-83BE-5031-3361-B84E6CD228F4}"/>
              </a:ext>
            </a:extLst>
          </p:cNvPr>
          <p:cNvSpPr txBox="1"/>
          <p:nvPr/>
        </p:nvSpPr>
        <p:spPr>
          <a:xfrm>
            <a:off x="1618489" y="1834804"/>
            <a:ext cx="9487662" cy="3323987"/>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Complete any outstanding tasks from the workshop.</a:t>
            </a:r>
          </a:p>
          <a:p>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Begin to prepare your presentation slides.</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Seek assistance for creating PowerPoint slides if needed.</a:t>
            </a:r>
          </a:p>
          <a:p>
            <a:pPr marL="342900" indent="-34290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Seek assistance for researching and referencing academic sources if needed.</a:t>
            </a:r>
          </a:p>
        </p:txBody>
      </p:sp>
    </p:spTree>
    <p:extLst>
      <p:ext uri="{BB962C8B-B14F-4D97-AF65-F5344CB8AC3E}">
        <p14:creationId xmlns:p14="http://schemas.microsoft.com/office/powerpoint/2010/main" val="34666136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3184AD-2A86-64F1-2327-01F43BEF9C15}"/>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14788F3-C1D4-6E06-7759-A0E9CA30DE19}"/>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BB4F9406-5727-0414-FEBE-37EE60DDE811}"/>
              </a:ext>
            </a:extLst>
          </p:cNvPr>
          <p:cNvPicPr>
            <a:picLocks noChangeAspect="1"/>
          </p:cNvPicPr>
          <p:nvPr/>
        </p:nvPicPr>
        <p:blipFill>
          <a:blip r:embed="rId2"/>
          <a:stretch>
            <a:fillRect/>
          </a:stretch>
        </p:blipFill>
        <p:spPr>
          <a:xfrm>
            <a:off x="2718054" y="502817"/>
            <a:ext cx="6693407" cy="3609191"/>
          </a:xfrm>
          <a:prstGeom prst="rect">
            <a:avLst/>
          </a:prstGeom>
          <a:ln w="38100">
            <a:solidFill>
              <a:schemeClr val="tx1"/>
            </a:solidFill>
          </a:ln>
        </p:spPr>
      </p:pic>
      <p:sp>
        <p:nvSpPr>
          <p:cNvPr id="11" name="TextBox 10">
            <a:extLst>
              <a:ext uri="{FF2B5EF4-FFF2-40B4-BE49-F238E27FC236}">
                <a16:creationId xmlns:a16="http://schemas.microsoft.com/office/drawing/2014/main" id="{30BE1B8F-84EF-10FD-CA7D-33AED8EBCB5F}"/>
              </a:ext>
            </a:extLst>
          </p:cNvPr>
          <p:cNvSpPr txBox="1"/>
          <p:nvPr/>
        </p:nvSpPr>
        <p:spPr>
          <a:xfrm>
            <a:off x="419099" y="4533080"/>
            <a:ext cx="11363325" cy="461665"/>
          </a:xfrm>
          <a:prstGeom prst="rect">
            <a:avLst/>
          </a:prstGeom>
          <a:noFill/>
        </p:spPr>
        <p:txBody>
          <a:bodyPr wrap="square">
            <a:spAutoFit/>
          </a:bodyPr>
          <a:lstStyle/>
          <a:p>
            <a:r>
              <a:rPr lang="en-GB" sz="2400" b="1" dirty="0">
                <a:hlinkClick r:id="rId3"/>
              </a:rPr>
              <a:t>Academic and </a:t>
            </a:r>
            <a:r>
              <a:rPr lang="en-GB" sz="2400" b="1" dirty="0" err="1">
                <a:hlinkClick r:id="rId3"/>
              </a:rPr>
              <a:t>InfoSkills</a:t>
            </a:r>
            <a:r>
              <a:rPr lang="en-GB" sz="2400" b="1" dirty="0">
                <a:hlinkClick r:id="rId3"/>
              </a:rPr>
              <a:t> - Digital Services | University of Wales Trinity Saint David</a:t>
            </a:r>
            <a:endParaRPr lang="en-GB" sz="2400" b="1" dirty="0"/>
          </a:p>
        </p:txBody>
      </p:sp>
      <p:sp>
        <p:nvSpPr>
          <p:cNvPr id="12" name="TextBox 11">
            <a:extLst>
              <a:ext uri="{FF2B5EF4-FFF2-40B4-BE49-F238E27FC236}">
                <a16:creationId xmlns:a16="http://schemas.microsoft.com/office/drawing/2014/main" id="{0F3356A9-A25A-EE09-8DFD-6F3925A2AE67}"/>
              </a:ext>
            </a:extLst>
          </p:cNvPr>
          <p:cNvSpPr txBox="1"/>
          <p:nvPr/>
        </p:nvSpPr>
        <p:spPr>
          <a:xfrm>
            <a:off x="1046380" y="5154206"/>
            <a:ext cx="10099240" cy="461665"/>
          </a:xfrm>
          <a:prstGeom prst="rect">
            <a:avLst/>
          </a:prstGeom>
          <a:noFill/>
        </p:spPr>
        <p:txBody>
          <a:bodyPr wrap="none" rtlCol="0">
            <a:spAutoFit/>
          </a:bodyPr>
          <a:lstStyle/>
          <a:p>
            <a:r>
              <a:rPr lang="en-GB" sz="2400" b="1" dirty="0">
                <a:latin typeface="Arial" panose="020B0604020202020204" pitchFamily="34" charset="0"/>
                <a:cs typeface="Arial" panose="020B0604020202020204" pitchFamily="34" charset="0"/>
              </a:rPr>
              <a:t>Note: Use can use the above link to access the support you require.</a:t>
            </a:r>
          </a:p>
        </p:txBody>
      </p:sp>
    </p:spTree>
    <p:extLst>
      <p:ext uri="{BB962C8B-B14F-4D97-AF65-F5344CB8AC3E}">
        <p14:creationId xmlns:p14="http://schemas.microsoft.com/office/powerpoint/2010/main" val="18533040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C1AB6-1B5E-0A51-D379-89D05D9BDB90}"/>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83F4764D-6B13-6D33-15A3-2F6D6CC84C6F}"/>
              </a:ext>
            </a:extLst>
          </p:cNvPr>
          <p:cNvSpPr>
            <a:spLocks noGrp="1"/>
          </p:cNvSpPr>
          <p:nvPr>
            <p:ph type="pic" sz="quarter" idx="11"/>
          </p:nvPr>
        </p:nvSpPr>
        <p:spPr>
          <a:xfrm>
            <a:off x="664234" y="1956039"/>
            <a:ext cx="8240069" cy="6858000"/>
          </a:xfrm>
        </p:spPr>
        <p:txBody>
          <a:bodyPr/>
          <a:lstStyle/>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0361EF7D-5213-32FE-BA8F-9E655AE44ACB}"/>
              </a:ext>
            </a:extLst>
          </p:cNvPr>
          <p:cNvSpPr txBox="1"/>
          <p:nvPr/>
        </p:nvSpPr>
        <p:spPr>
          <a:xfrm>
            <a:off x="835980" y="426940"/>
            <a:ext cx="10520039" cy="1015663"/>
          </a:xfrm>
          <a:prstGeom prst="rect">
            <a:avLst/>
          </a:prstGeom>
          <a:noFill/>
        </p:spPr>
        <p:txBody>
          <a:bodyPr wrap="square" rtlCol="0">
            <a:spAutoFit/>
          </a:bodyPr>
          <a:lstStyle/>
          <a:p>
            <a:pPr algn="ctr"/>
            <a:r>
              <a:rPr lang="en-GB" sz="6000" b="1" dirty="0">
                <a:latin typeface="Arial" panose="020B0604020202020204" pitchFamily="34" charset="0"/>
                <a:cs typeface="Arial" panose="020B0604020202020204" pitchFamily="34" charset="0"/>
              </a:rPr>
              <a:t>Any questions</a:t>
            </a:r>
          </a:p>
        </p:txBody>
      </p:sp>
      <p:pic>
        <p:nvPicPr>
          <p:cNvPr id="4098" name="Picture 2">
            <a:extLst>
              <a:ext uri="{FF2B5EF4-FFF2-40B4-BE49-F238E27FC236}">
                <a16:creationId xmlns:a16="http://schemas.microsoft.com/office/drawing/2014/main" id="{C2959BC8-5F31-FEF4-0016-D1AC63F8D9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4835" y="1956039"/>
            <a:ext cx="5002329" cy="3751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48427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963CD-B513-A369-1AAC-4B94343FDB1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A3512668-09A6-BA90-5DB0-868035DEDBB8}"/>
              </a:ext>
            </a:extLst>
          </p:cNvPr>
          <p:cNvSpPr>
            <a:spLocks noGrp="1"/>
          </p:cNvSpPr>
          <p:nvPr>
            <p:ph type="pic" sz="quarter" idx="11"/>
          </p:nvPr>
        </p:nvSpPr>
        <p:spPr>
          <a:xfrm>
            <a:off x="664234" y="1956039"/>
            <a:ext cx="12192000" cy="6858000"/>
          </a:xfrm>
        </p:spPr>
        <p:txBody>
          <a:bodyPr/>
          <a:lstStyle/>
          <a:p>
            <a:pPr marL="0" indent="0">
              <a:buNone/>
            </a:pPr>
            <a:endParaRPr lang="en-GB" dirty="0"/>
          </a:p>
          <a:p>
            <a:pPr marL="0" indent="0">
              <a:buNone/>
            </a:pPr>
            <a:endParaRPr lang="en-GB" dirty="0"/>
          </a:p>
        </p:txBody>
      </p:sp>
      <p:pic>
        <p:nvPicPr>
          <p:cNvPr id="6146" name="Picture 2" descr="Image result for thank you see you next week">
            <a:extLst>
              <a:ext uri="{FF2B5EF4-FFF2-40B4-BE49-F238E27FC236}">
                <a16:creationId xmlns:a16="http://schemas.microsoft.com/office/drawing/2014/main" id="{E365BA22-3931-D1BE-D076-FD8FEA6197F2}"/>
              </a:ext>
            </a:extLst>
          </p:cNvPr>
          <p:cNvPicPr>
            <a:picLocks noChangeAspect="1" noChangeArrowheads="1"/>
          </p:cNvPicPr>
          <p:nvPr/>
        </p:nvPicPr>
        <p:blipFill>
          <a:blip r:embed="rId2">
            <a:alphaModFix/>
            <a:duotone>
              <a:schemeClr val="accent5">
                <a:shade val="45000"/>
                <a:satMod val="135000"/>
              </a:schemeClr>
              <a:prstClr val="white"/>
            </a:duotone>
            <a:extLst>
              <a:ext uri="{BEBA8EAE-BF5A-486C-A8C5-ECC9F3942E4B}">
                <a14:imgProps xmlns:a14="http://schemas.microsoft.com/office/drawing/2010/main">
                  <a14:imgLayer r:embed="rId3">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3171489" y="613962"/>
            <a:ext cx="5849022" cy="5630075"/>
          </a:xfrm>
          <a:prstGeom prst="rect">
            <a:avLst/>
          </a:prstGeom>
          <a:noFill/>
          <a:ln w="57150">
            <a:solidFill>
              <a:schemeClr val="accent5"/>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2553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2167</TotalTime>
  <Words>2128</Words>
  <Application>Microsoft Office PowerPoint</Application>
  <PresentationFormat>Widescreen</PresentationFormat>
  <Paragraphs>344</Paragraphs>
  <Slides>52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Annamarie Dufficy</dc:creator>
  <cp:lastModifiedBy>Annamarie Dufficy</cp:lastModifiedBy>
  <cp:revision>85</cp:revision>
  <cp:lastPrinted>2025-08-25T11:27:06Z</cp:lastPrinted>
  <dcterms:created xsi:type="dcterms:W3CDTF">2025-06-03T07:59:36Z</dcterms:created>
  <dcterms:modified xsi:type="dcterms:W3CDTF">2026-09-05T11:06:19Z</dcterms:modified>
</cp:coreProperties>
</file>