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sldIdLst>
    <p:sldId id="256" r:id="rId2"/>
    <p:sldId id="257" r:id="rId3"/>
    <p:sldId id="270" r:id="rId4"/>
    <p:sldId id="258" r:id="rId5"/>
    <p:sldId id="275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10F55-8472-4B80-BFAA-5B142852901E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8507BAF0-EAE5-4D13-BBD4-765EA742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055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10F55-8472-4B80-BFAA-5B142852901E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7BAF0-EAE5-4D13-BBD4-765EA742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960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10F55-8472-4B80-BFAA-5B142852901E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507BAF0-EAE5-4D13-BBD4-765EA742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192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10F55-8472-4B80-BFAA-5B142852901E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507BAF0-EAE5-4D13-BBD4-765EA742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2952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10F55-8472-4B80-BFAA-5B142852901E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507BAF0-EAE5-4D13-BBD4-765EA742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741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10F55-8472-4B80-BFAA-5B142852901E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7BAF0-EAE5-4D13-BBD4-765EA742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35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10F55-8472-4B80-BFAA-5B142852901E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7BAF0-EAE5-4D13-BBD4-765EA742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440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10F55-8472-4B80-BFAA-5B142852901E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7BAF0-EAE5-4D13-BBD4-765EA742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732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10F55-8472-4B80-BFAA-5B142852901E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507BAF0-EAE5-4D13-BBD4-765EA742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116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10F55-8472-4B80-BFAA-5B142852901E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507BAF0-EAE5-4D13-BBD4-765EA742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044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10F55-8472-4B80-BFAA-5B142852901E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507BAF0-EAE5-4D13-BBD4-765EA7422A90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93654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10F55-8472-4B80-BFAA-5B142852901E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507BAF0-EAE5-4D13-BBD4-765EA742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163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10F55-8472-4B80-BFAA-5B142852901E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507BAF0-EAE5-4D13-BBD4-765EA7422A90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250758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10F55-8472-4B80-BFAA-5B142852901E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507BAF0-EAE5-4D13-BBD4-765EA742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68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10F55-8472-4B80-BFAA-5B142852901E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7BAF0-EAE5-4D13-BBD4-765EA742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4709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10F55-8472-4B80-BFAA-5B142852901E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7BAF0-EAE5-4D13-BBD4-765EA742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017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E10F55-8472-4B80-BFAA-5B142852901E}" type="datetimeFigureOut">
              <a:rPr lang="en-GB" smtClean="0"/>
              <a:t>27/07/2024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8507BAF0-EAE5-4D13-BBD4-765EA742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601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775" r:id="rId14"/>
    <p:sldLayoutId id="2147483776" r:id="rId15"/>
    <p:sldLayoutId id="214748377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eeol.com/search/article-detail?id=1194905" TargetMode="External"/><Relationship Id="rId7" Type="http://schemas.openxmlformats.org/officeDocument/2006/relationships/hyperlink" Target="https://www.organimi.com/organizational-structures/apple/" TargetMode="External"/><Relationship Id="rId2" Type="http://schemas.openxmlformats.org/officeDocument/2006/relationships/hyperlink" Target="https://www.apple.com/leadership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tatista.com/statistics/273439/number-of-employees-of-apple-since-2005/" TargetMode="External"/><Relationship Id="rId5" Type="http://schemas.openxmlformats.org/officeDocument/2006/relationships/hyperlink" Target="https://www.iphonelife.com/content/evolution-iphone-every-model-2007-2016#First%20iPhone" TargetMode="External"/><Relationship Id="rId4" Type="http://schemas.openxmlformats.org/officeDocument/2006/relationships/hyperlink" Target="https://appadvice.com/appnn/2014/04/15-important-milestones-as-apple-inc-turns-3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1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93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5" name="Rectangle 104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6" name="Freeform 11">
            <a:extLst>
              <a:ext uri="{FF2B5EF4-FFF2-40B4-BE49-F238E27FC236}">
                <a16:creationId xmlns:a16="http://schemas.microsoft.com/office/drawing/2014/main" id="{BFE4781A-41C7-4F27-8792-A74EFB8E5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7" name="Rectangle 106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9" name="Group 108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10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6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7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9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2" name="Group 121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123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4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5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6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7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8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9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0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1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2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3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4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5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91E952-FD1F-6D64-6B56-A501AC2625A9}"/>
              </a:ext>
            </a:extLst>
          </p:cNvPr>
          <p:cNvSpPr txBox="1"/>
          <p:nvPr/>
        </p:nvSpPr>
        <p:spPr>
          <a:xfrm>
            <a:off x="3373062" y="2133600"/>
            <a:ext cx="8131550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Module Name:</a:t>
            </a: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 Introduction to business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Module Code: </a:t>
            </a: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LCBB4007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Lecturer: </a:t>
            </a: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Toyin Adisa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Assessment Title: </a:t>
            </a: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Group Presentation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Group Leader: </a:t>
            </a: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Trofim Borta 2239414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                         Cristina Borta 2239416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                           Alina Mirt     2335600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251E96-860C-7413-3935-9293C1CE1820}"/>
              </a:ext>
            </a:extLst>
          </p:cNvPr>
          <p:cNvSpPr txBox="1"/>
          <p:nvPr/>
        </p:nvSpPr>
        <p:spPr>
          <a:xfrm>
            <a:off x="4070555" y="6115665"/>
            <a:ext cx="4955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Assessment date: July 28</a:t>
            </a:r>
            <a:r>
              <a:rPr lang="en-GB" baseline="30000"/>
              <a:t>th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99452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34699877-13E3-4FC1-B91B-2A8A8FA76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BC4CB122-E2DC-4CA5-8B6F-B49249C78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267478" cy="6858000"/>
          </a:xfrm>
          <a:prstGeom prst="rect">
            <a:avLst/>
          </a:prstGeom>
          <a:solidFill>
            <a:schemeClr val="bg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7AB22E03-3087-4988-9DB5-572918FB9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89212" y="313809"/>
            <a:ext cx="9281055" cy="6222458"/>
          </a:xfrm>
          <a:prstGeom prst="rect">
            <a:avLst/>
          </a:prstGeom>
          <a:solidFill>
            <a:schemeClr val="bg1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7" name="Freeform 5">
            <a:extLst>
              <a:ext uri="{FF2B5EF4-FFF2-40B4-BE49-F238E27FC236}">
                <a16:creationId xmlns:a16="http://schemas.microsoft.com/office/drawing/2014/main" id="{4B2A5927-4A36-47DC-BF12-54A96B456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823682"/>
            <a:ext cx="3536576" cy="857047"/>
          </a:xfrm>
          <a:prstGeom prst="rightArrow">
            <a:avLst>
              <a:gd name="adj1" fmla="val 100000"/>
              <a:gd name="adj2" fmla="val 44189"/>
            </a:avLst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2">
            <a:extLst>
              <a:ext uri="{FF2B5EF4-FFF2-40B4-BE49-F238E27FC236}">
                <a16:creationId xmlns:a16="http://schemas.microsoft.com/office/drawing/2014/main" id="{8AEE2D1E-3E12-6819-F324-A218536C627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47738" y="0"/>
            <a:ext cx="102965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04570E-A4C5-AAA4-30A8-5538D87FC782}"/>
              </a:ext>
            </a:extLst>
          </p:cNvPr>
          <p:cNvSpPr txBox="1"/>
          <p:nvPr/>
        </p:nvSpPr>
        <p:spPr>
          <a:xfrm>
            <a:off x="6345040" y="721484"/>
            <a:ext cx="36035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29184">
              <a:spcAft>
                <a:spcPts val="600"/>
              </a:spcAft>
            </a:pPr>
            <a:r>
              <a:rPr lang="en-GB" sz="44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Apple Inc</a:t>
            </a:r>
            <a:endParaRPr lang="en-GB" sz="6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0D4F18-EF41-43EC-A6C5-1AA27DD85AC3}"/>
              </a:ext>
            </a:extLst>
          </p:cNvPr>
          <p:cNvSpPr txBox="1"/>
          <p:nvPr/>
        </p:nvSpPr>
        <p:spPr>
          <a:xfrm>
            <a:off x="6096000" y="1543124"/>
            <a:ext cx="46508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29184">
              <a:spcAft>
                <a:spcPts val="600"/>
              </a:spcAft>
            </a:pPr>
            <a:r>
              <a:rPr lang="en-GB" sz="28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Company overview</a:t>
            </a:r>
            <a:endParaRPr lang="en-GB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EDC240-428A-8855-123B-149F384FCD6A}"/>
              </a:ext>
            </a:extLst>
          </p:cNvPr>
          <p:cNvSpPr txBox="1"/>
          <p:nvPr/>
        </p:nvSpPr>
        <p:spPr>
          <a:xfrm>
            <a:off x="2589212" y="2066344"/>
            <a:ext cx="8285793" cy="4097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05740" indent="-205740" algn="just" defTabSz="32918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Apple Inc Products and Services</a:t>
            </a:r>
          </a:p>
          <a:p>
            <a:pPr marL="205740" indent="-205740" algn="just" defTabSz="32918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Operations in five regions</a:t>
            </a:r>
          </a:p>
          <a:p>
            <a:pPr marL="205740" indent="-205740" algn="just" defTabSz="32918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Apple beginning  was in 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Los Altos</a:t>
            </a:r>
            <a:r>
              <a:rPr lang="en-GB" sz="20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California</a:t>
            </a:r>
          </a:p>
          <a:p>
            <a:pPr marL="205740" indent="-205740" algn="just" defTabSz="32918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Steven Jobs (16 years) and Stephen Wozniak (21 years) created first Apple</a:t>
            </a:r>
          </a:p>
          <a:p>
            <a:pPr marL="205740" indent="-205740" algn="just" defTabSz="32918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1975 – </a:t>
            </a:r>
            <a:r>
              <a:rPr lang="en-GB" sz="2000" b="1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First Apple</a:t>
            </a:r>
            <a:r>
              <a:rPr lang="en-GB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”Cream soda computer”</a:t>
            </a:r>
          </a:p>
          <a:p>
            <a:pPr marL="205740" indent="-205740" algn="just" defTabSz="32918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1970 – Second Apple and Beginning of personal computer revolution</a:t>
            </a:r>
          </a:p>
          <a:p>
            <a:pPr marL="205740" indent="-205740" algn="just" defTabSz="32918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January 3 1977 was incorporated Apple</a:t>
            </a:r>
          </a:p>
          <a:p>
            <a:pPr marL="205740" indent="-205740" algn="just" defTabSz="32918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May 1980 Third computer</a:t>
            </a:r>
          </a:p>
          <a:p>
            <a:pPr marL="205740" indent="-205740" algn="just" defTabSz="329184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728" b="1" kern="1200" dirty="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indent="-285750" algn="just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1BE027A3-2FAF-D7B7-FFAA-F0A68EA1B0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5302" y="4785931"/>
            <a:ext cx="2750695" cy="156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08366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12" name="Group 4411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4413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14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15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16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17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18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19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20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21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22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23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24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426" name="Group 4425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4427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28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29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30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31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32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33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34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35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36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37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38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440" name="Rectangle 4439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442" name="Freeform 11">
            <a:extLst>
              <a:ext uri="{FF2B5EF4-FFF2-40B4-BE49-F238E27FC236}">
                <a16:creationId xmlns:a16="http://schemas.microsoft.com/office/drawing/2014/main" id="{7326F4E6-9131-42DA-97B2-0BA8D1E25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444" name="Rectangle 4443">
            <a:extLst>
              <a:ext uri="{FF2B5EF4-FFF2-40B4-BE49-F238E27FC236}">
                <a16:creationId xmlns:a16="http://schemas.microsoft.com/office/drawing/2014/main" id="{763516C8-F227-4B77-9AA7-61B9A0B78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87FA6C-7272-04B0-FBF0-EC3061F6626D}"/>
              </a:ext>
            </a:extLst>
          </p:cNvPr>
          <p:cNvSpPr txBox="1"/>
          <p:nvPr/>
        </p:nvSpPr>
        <p:spPr>
          <a:xfrm>
            <a:off x="1416453" y="646148"/>
            <a:ext cx="10210375" cy="13243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The history of Apple computer name: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446" name="Rectangle 4445">
            <a:extLst>
              <a:ext uri="{FF2B5EF4-FFF2-40B4-BE49-F238E27FC236}">
                <a16:creationId xmlns:a16="http://schemas.microsoft.com/office/drawing/2014/main" id="{D91B420C-C4C8-44DF-96B2-FBD101464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rgbClr val="4053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 descr="A computer and keyboard on a table&#10;&#10;Description automatically generated">
            <a:extLst>
              <a:ext uri="{FF2B5EF4-FFF2-40B4-BE49-F238E27FC236}">
                <a16:creationId xmlns:a16="http://schemas.microsoft.com/office/drawing/2014/main" id="{23E463AE-6754-D058-7183-FA46644B77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07" b="7707"/>
          <a:stretch/>
        </p:blipFill>
        <p:spPr>
          <a:xfrm>
            <a:off x="584779" y="2425010"/>
            <a:ext cx="6553958" cy="409169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2BC91B5-D8FF-0ABB-F78A-FAE4E389081F}"/>
              </a:ext>
            </a:extLst>
          </p:cNvPr>
          <p:cNvSpPr txBox="1"/>
          <p:nvPr/>
        </p:nvSpPr>
        <p:spPr>
          <a:xfrm>
            <a:off x="7532950" y="2255492"/>
            <a:ext cx="4631826" cy="35217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Speculations: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Apple Records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Will be before Atari in the phone book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Apple Farm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77450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7900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Freeform 11">
            <a:extLst>
              <a:ext uri="{FF2B5EF4-FFF2-40B4-BE49-F238E27FC236}">
                <a16:creationId xmlns:a16="http://schemas.microsoft.com/office/drawing/2014/main" id="{7326F4E6-9131-42DA-97B2-0BA8D1E25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42344DC-4FF3-1398-560E-C9EB42EF611B}"/>
              </a:ext>
            </a:extLst>
          </p:cNvPr>
          <p:cNvSpPr txBox="1"/>
          <p:nvPr/>
        </p:nvSpPr>
        <p:spPr>
          <a:xfrm>
            <a:off x="3264087" y="417742"/>
            <a:ext cx="9665850" cy="125989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Apple’s size and functions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BFF991-139C-4DB4-C33F-F3D03E643949}"/>
              </a:ext>
            </a:extLst>
          </p:cNvPr>
          <p:cNvSpPr txBox="1"/>
          <p:nvPr/>
        </p:nvSpPr>
        <p:spPr>
          <a:xfrm>
            <a:off x="649224" y="1637296"/>
            <a:ext cx="4866993" cy="4793259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6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Large private organization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6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Divisional and matrix structure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6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</a:t>
            </a:r>
            <a:r>
              <a:rPr lang="en-US" sz="9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Laricchia</a:t>
            </a:r>
            <a:r>
              <a:rPr lang="en-US" sz="96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F.,(2024)  In 2022 Apple is on the 6</a:t>
            </a:r>
            <a:r>
              <a:rPr lang="en-US" sz="9600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96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place by size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6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2023 Apple’s revenue was 383.29 billion U.S dollars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6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2023, only counting full-time employees Apple reached to 161 thousands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7400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17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7" name="Picture 6" descr="A group of men holding computers&#10;&#10;Description automatically generated">
            <a:extLst>
              <a:ext uri="{FF2B5EF4-FFF2-40B4-BE49-F238E27FC236}">
                <a16:creationId xmlns:a16="http://schemas.microsoft.com/office/drawing/2014/main" id="{B3C7DD3A-BEE8-3D20-6737-8C4E4D465B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0640" y="1637296"/>
            <a:ext cx="6146569" cy="4231189"/>
          </a:xfrm>
          <a:prstGeom prst="rect">
            <a:avLst/>
          </a:prstGeom>
        </p:spPr>
      </p:pic>
      <p:sp>
        <p:nvSpPr>
          <p:cNvPr id="48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342E20-64C5-F770-E9D5-E1261BD4FE3D}"/>
              </a:ext>
            </a:extLst>
          </p:cNvPr>
          <p:cNvSpPr txBox="1"/>
          <p:nvPr/>
        </p:nvSpPr>
        <p:spPr>
          <a:xfrm>
            <a:off x="6350396" y="6049720"/>
            <a:ext cx="5906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Steve Jobs, Steve Wozniak and Ronald Wayne</a:t>
            </a:r>
          </a:p>
        </p:txBody>
      </p:sp>
    </p:spTree>
    <p:extLst>
      <p:ext uri="{BB962C8B-B14F-4D97-AF65-F5344CB8AC3E}">
        <p14:creationId xmlns:p14="http://schemas.microsoft.com/office/powerpoint/2010/main" val="933125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7521800-CB9F-AEEC-8991-C6706AF772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02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58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4699877-13E3-4FC1-B91B-2A8A8FA76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4CB122-E2DC-4CA5-8B6F-B49249C78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267478" cy="6858000"/>
          </a:xfrm>
          <a:prstGeom prst="rect">
            <a:avLst/>
          </a:prstGeom>
          <a:solidFill>
            <a:schemeClr val="bg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B22E03-3087-4988-9DB5-572918FB9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89212" y="313809"/>
            <a:ext cx="9281055" cy="6222458"/>
          </a:xfrm>
          <a:prstGeom prst="rect">
            <a:avLst/>
          </a:prstGeom>
          <a:solidFill>
            <a:schemeClr val="bg1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4B2A5927-4A36-47DC-BF12-54A96B456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823682"/>
            <a:ext cx="3536576" cy="857047"/>
          </a:xfrm>
          <a:prstGeom prst="rightArrow">
            <a:avLst>
              <a:gd name="adj1" fmla="val 100000"/>
              <a:gd name="adj2" fmla="val 44189"/>
            </a:avLst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83B973E-49EE-87E8-891E-570C4EC2F73D}"/>
              </a:ext>
            </a:extLst>
          </p:cNvPr>
          <p:cNvSpPr txBox="1"/>
          <p:nvPr/>
        </p:nvSpPr>
        <p:spPr>
          <a:xfrm>
            <a:off x="5810412" y="928298"/>
            <a:ext cx="41838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288036">
              <a:spcAft>
                <a:spcPts val="600"/>
              </a:spcAft>
            </a:pPr>
            <a:r>
              <a:rPr lang="en-GB" sz="32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SWOT Framework</a:t>
            </a:r>
            <a:endParaRPr lang="en-GB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364F18-07F9-E642-F57B-276C90D7D7F4}"/>
              </a:ext>
            </a:extLst>
          </p:cNvPr>
          <p:cNvSpPr txBox="1"/>
          <p:nvPr/>
        </p:nvSpPr>
        <p:spPr>
          <a:xfrm>
            <a:off x="3858310" y="1649910"/>
            <a:ext cx="2322120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288036">
              <a:spcAft>
                <a:spcPts val="600"/>
              </a:spcAft>
            </a:pPr>
            <a:r>
              <a:rPr lang="en-GB" sz="28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Strengths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954D2F-AFFA-DF1D-737C-FACDAF6813D1}"/>
              </a:ext>
            </a:extLst>
          </p:cNvPr>
          <p:cNvSpPr txBox="1"/>
          <p:nvPr/>
        </p:nvSpPr>
        <p:spPr>
          <a:xfrm>
            <a:off x="8703709" y="1565272"/>
            <a:ext cx="20302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288036">
              <a:spcAft>
                <a:spcPts val="600"/>
              </a:spcAft>
            </a:pPr>
            <a:r>
              <a:rPr lang="en-GB" sz="28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Weaknesses</a:t>
            </a:r>
            <a:endParaRPr lang="en-GB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8E9C0A-06D1-ADEF-3DBB-9402141C63D5}"/>
              </a:ext>
            </a:extLst>
          </p:cNvPr>
          <p:cNvSpPr txBox="1"/>
          <p:nvPr/>
        </p:nvSpPr>
        <p:spPr>
          <a:xfrm>
            <a:off x="2589212" y="2620947"/>
            <a:ext cx="4485356" cy="2539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80023" indent="-180023" defTabSz="288036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Worldwide brand recognition</a:t>
            </a:r>
          </a:p>
          <a:p>
            <a:pPr marL="180023" indent="-180023" defTabSz="288036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Innovation Commitment</a:t>
            </a:r>
          </a:p>
          <a:p>
            <a:pPr marL="180023" indent="-180023" defTabSz="288036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Competency in research and development</a:t>
            </a:r>
          </a:p>
          <a:p>
            <a:pPr marL="180023" indent="-180023" defTabSz="288036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Sustainability and diversification</a:t>
            </a:r>
            <a:endParaRPr lang="en-GB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B09EDD-61BB-824F-51BE-ED03F2125F6E}"/>
              </a:ext>
            </a:extLst>
          </p:cNvPr>
          <p:cNvSpPr txBox="1"/>
          <p:nvPr/>
        </p:nvSpPr>
        <p:spPr>
          <a:xfrm>
            <a:off x="7396302" y="2651882"/>
            <a:ext cx="4183819" cy="32778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80023" indent="-180023" defTabSz="288036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Revenue dependency on the iPhone</a:t>
            </a:r>
          </a:p>
          <a:p>
            <a:pPr marL="180023" indent="-180023" defTabSz="288036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Competition</a:t>
            </a:r>
          </a:p>
          <a:p>
            <a:pPr marL="180023" indent="-180023" defTabSz="288036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Difficulties in emerging market</a:t>
            </a:r>
          </a:p>
          <a:p>
            <a:pPr marL="180023" indent="-180023" defTabSz="288036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Dependency on Chinese manufacturing and third-party suppliers</a:t>
            </a:r>
            <a:endParaRPr lang="en-GB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17134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34699877-13E3-4FC1-B91B-2A8A8FA76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BC4CB122-E2DC-4CA5-8B6F-B49249C78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267478" cy="6858000"/>
          </a:xfrm>
          <a:prstGeom prst="rect">
            <a:avLst/>
          </a:prstGeom>
          <a:solidFill>
            <a:schemeClr val="bg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7AB22E03-3087-4988-9DB5-572918FB9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89212" y="313809"/>
            <a:ext cx="9281055" cy="6222458"/>
          </a:xfrm>
          <a:prstGeom prst="rect">
            <a:avLst/>
          </a:prstGeom>
          <a:solidFill>
            <a:schemeClr val="bg1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9" name="Freeform 5">
            <a:extLst>
              <a:ext uri="{FF2B5EF4-FFF2-40B4-BE49-F238E27FC236}">
                <a16:creationId xmlns:a16="http://schemas.microsoft.com/office/drawing/2014/main" id="{4B2A5927-4A36-47DC-BF12-54A96B456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823682"/>
            <a:ext cx="3536576" cy="857047"/>
          </a:xfrm>
          <a:prstGeom prst="rightArrow">
            <a:avLst>
              <a:gd name="adj1" fmla="val 100000"/>
              <a:gd name="adj2" fmla="val 44189"/>
            </a:avLst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70BC8AE-5C4D-3F72-D910-41749EDC5728}"/>
              </a:ext>
            </a:extLst>
          </p:cNvPr>
          <p:cNvSpPr txBox="1"/>
          <p:nvPr/>
        </p:nvSpPr>
        <p:spPr>
          <a:xfrm>
            <a:off x="3651933" y="937878"/>
            <a:ext cx="27488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10896">
              <a:spcAft>
                <a:spcPts val="600"/>
              </a:spcAft>
            </a:pPr>
            <a:r>
              <a:rPr lang="en-GB" sz="28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Opportunities</a:t>
            </a:r>
            <a:endParaRPr lang="en-GB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48352B7-0637-6598-104C-82F80E182933}"/>
              </a:ext>
            </a:extLst>
          </p:cNvPr>
          <p:cNvSpPr txBox="1"/>
          <p:nvPr/>
        </p:nvSpPr>
        <p:spPr>
          <a:xfrm>
            <a:off x="8355249" y="937878"/>
            <a:ext cx="1944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10896">
              <a:spcAft>
                <a:spcPts val="600"/>
              </a:spcAft>
            </a:pPr>
            <a:r>
              <a:rPr lang="en-GB" sz="28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Threats</a:t>
            </a:r>
            <a:endParaRPr lang="en-GB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447F1B-4752-178E-E5E3-BB70CA05A935}"/>
              </a:ext>
            </a:extLst>
          </p:cNvPr>
          <p:cNvSpPr txBox="1"/>
          <p:nvPr/>
        </p:nvSpPr>
        <p:spPr>
          <a:xfrm>
            <a:off x="2847182" y="1818443"/>
            <a:ext cx="4685283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94310" indent="-194310" defTabSz="310896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Growth in the new market</a:t>
            </a:r>
          </a:p>
          <a:p>
            <a:pPr marL="194310" indent="-194310" defTabSz="310896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Automotive industry involvement</a:t>
            </a:r>
          </a:p>
          <a:p>
            <a:pPr marL="194310" indent="-194310" defTabSz="310896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Innovation in Wearable technology</a:t>
            </a:r>
          </a:p>
          <a:p>
            <a:pPr marL="194310" indent="-194310" defTabSz="310896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Strategic Alliances and Acquisitions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C703DC-D1CD-3729-FB69-A5081F845956}"/>
              </a:ext>
            </a:extLst>
          </p:cNvPr>
          <p:cNvSpPr txBox="1"/>
          <p:nvPr/>
        </p:nvSpPr>
        <p:spPr>
          <a:xfrm>
            <a:off x="7750634" y="1818443"/>
            <a:ext cx="4361054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94310" indent="-194310" defTabSz="310896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Rival firms</a:t>
            </a:r>
          </a:p>
          <a:p>
            <a:pPr marL="194310" indent="-194310" defTabSz="310896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Danger of low-cost imitations</a:t>
            </a:r>
          </a:p>
          <a:p>
            <a:pPr marL="194310" indent="-194310" defTabSz="310896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Growing labour costs</a:t>
            </a:r>
          </a:p>
          <a:p>
            <a:pPr marL="194310" indent="-194310" defTabSz="310896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Geopolitical and Economic challenges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886053A8-D8CF-7D25-1445-C45245C5E4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7693" y="4100724"/>
            <a:ext cx="4880926" cy="2205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1EF88EB-F9CF-1BEC-F09D-C33F25B26689}"/>
              </a:ext>
            </a:extLst>
          </p:cNvPr>
          <p:cNvSpPr txBox="1"/>
          <p:nvPr/>
        </p:nvSpPr>
        <p:spPr>
          <a:xfrm>
            <a:off x="9327384" y="6165423"/>
            <a:ext cx="1802500" cy="280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10896">
              <a:spcAft>
                <a:spcPts val="600"/>
              </a:spcAft>
            </a:pPr>
            <a:r>
              <a:rPr lang="en-GB" sz="122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(Carey, C., 2024)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4696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45" name="Rectangle 5144">
            <a:extLst>
              <a:ext uri="{FF2B5EF4-FFF2-40B4-BE49-F238E27FC236}">
                <a16:creationId xmlns:a16="http://schemas.microsoft.com/office/drawing/2014/main" id="{34699877-13E3-4FC1-B91B-2A8A8FA76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46" name="Rectangle 5145">
            <a:extLst>
              <a:ext uri="{FF2B5EF4-FFF2-40B4-BE49-F238E27FC236}">
                <a16:creationId xmlns:a16="http://schemas.microsoft.com/office/drawing/2014/main" id="{BC4CB122-E2DC-4CA5-8B6F-B49249C78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267478" cy="6858000"/>
          </a:xfrm>
          <a:prstGeom prst="rect">
            <a:avLst/>
          </a:prstGeom>
          <a:solidFill>
            <a:schemeClr val="bg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47" name="Rectangle 5146">
            <a:extLst>
              <a:ext uri="{FF2B5EF4-FFF2-40B4-BE49-F238E27FC236}">
                <a16:creationId xmlns:a16="http://schemas.microsoft.com/office/drawing/2014/main" id="{7AB22E03-3087-4988-9DB5-572918FB9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89212" y="313809"/>
            <a:ext cx="9281055" cy="6222458"/>
          </a:xfrm>
          <a:prstGeom prst="rect">
            <a:avLst/>
          </a:prstGeom>
          <a:solidFill>
            <a:schemeClr val="bg1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48" name="Freeform 5">
            <a:extLst>
              <a:ext uri="{FF2B5EF4-FFF2-40B4-BE49-F238E27FC236}">
                <a16:creationId xmlns:a16="http://schemas.microsoft.com/office/drawing/2014/main" id="{4B2A5927-4A36-47DC-BF12-54A96B456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823682"/>
            <a:ext cx="3536576" cy="857047"/>
          </a:xfrm>
          <a:prstGeom prst="rightArrow">
            <a:avLst>
              <a:gd name="adj1" fmla="val 100000"/>
              <a:gd name="adj2" fmla="val 44189"/>
            </a:avLst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E955D7-474E-5DA2-51EE-C37D4CF7CA16}"/>
              </a:ext>
            </a:extLst>
          </p:cNvPr>
          <p:cNvSpPr txBox="1"/>
          <p:nvPr/>
        </p:nvSpPr>
        <p:spPr>
          <a:xfrm>
            <a:off x="3913094" y="1733219"/>
            <a:ext cx="8918684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24612">
              <a:spcAft>
                <a:spcPts val="600"/>
              </a:spcAft>
            </a:pPr>
            <a:r>
              <a:rPr lang="en-GB" sz="24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Political </a:t>
            </a: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– International laws</a:t>
            </a:r>
          </a:p>
          <a:p>
            <a:pPr defTabSz="324612">
              <a:spcAft>
                <a:spcPts val="600"/>
              </a:spcAft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Trade laws</a:t>
            </a:r>
          </a:p>
          <a:p>
            <a:pPr defTabSz="324612">
              <a:spcAft>
                <a:spcPts val="600"/>
              </a:spcAft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Developments in artificial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intelligence 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03E23C-C1A4-06B2-34ED-A3DC056C91A7}"/>
              </a:ext>
            </a:extLst>
          </p:cNvPr>
          <p:cNvSpPr txBox="1"/>
          <p:nvPr/>
        </p:nvSpPr>
        <p:spPr>
          <a:xfrm>
            <a:off x="3913094" y="3209497"/>
            <a:ext cx="7594802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24612">
              <a:spcAft>
                <a:spcPts val="600"/>
              </a:spcAft>
            </a:pPr>
            <a:r>
              <a:rPr lang="en-GB" sz="24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Economic</a:t>
            </a: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 Expansion into developed countries</a:t>
            </a:r>
          </a:p>
          <a:p>
            <a:pPr defTabSz="324612">
              <a:spcAft>
                <a:spcPts val="600"/>
              </a:spcAft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Growing labour expenses</a:t>
            </a:r>
          </a:p>
          <a:p>
            <a:pPr defTabSz="324612">
              <a:spcAft>
                <a:spcPts val="600"/>
              </a:spcAft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Global economic downturns</a:t>
            </a:r>
          </a:p>
          <a:p>
            <a:pPr defTabSz="324612">
              <a:spcAft>
                <a:spcPts val="600"/>
              </a:spcAft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Difficulties with premium pricing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332A9B-3899-8C37-253E-230129BBEAA3}"/>
              </a:ext>
            </a:extLst>
          </p:cNvPr>
          <p:cNvSpPr txBox="1"/>
          <p:nvPr/>
        </p:nvSpPr>
        <p:spPr>
          <a:xfrm>
            <a:off x="3913094" y="5158837"/>
            <a:ext cx="5895795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24612">
              <a:spcAft>
                <a:spcPts val="600"/>
              </a:spcAft>
            </a:pPr>
            <a:r>
              <a:rPr lang="en-GB" sz="24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Social</a:t>
            </a: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– Changes in culture and demographics</a:t>
            </a:r>
          </a:p>
          <a:p>
            <a:pPr defTabSz="324612">
              <a:spcAft>
                <a:spcPts val="600"/>
              </a:spcAft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Global trends</a:t>
            </a:r>
          </a:p>
          <a:p>
            <a:pPr defTabSz="324612">
              <a:spcAft>
                <a:spcPts val="600"/>
              </a:spcAft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Ethical Dilemmas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50310C58-330D-5DC2-93F6-7DF7087529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1266" y="503559"/>
            <a:ext cx="3756945" cy="1229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14279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8100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2048E7F-A44C-5C33-D4F5-7916A258D24D}"/>
              </a:ext>
            </a:extLst>
          </p:cNvPr>
          <p:cNvSpPr txBox="1"/>
          <p:nvPr/>
        </p:nvSpPr>
        <p:spPr>
          <a:xfrm>
            <a:off x="2507226" y="439580"/>
            <a:ext cx="866635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Technical </a:t>
            </a:r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– Development in technology advancements </a:t>
            </a:r>
          </a:p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Updating products regularity</a:t>
            </a:r>
          </a:p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			  Aggressive innovation philosophy- iOS</a:t>
            </a:r>
          </a:p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  			  Anticipates competitors</a:t>
            </a:r>
          </a:p>
          <a:p>
            <a:endParaRPr lang="en-GB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/>
              <a:t>                     </a:t>
            </a:r>
            <a:endParaRPr lang="en-GB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6FF228-6BCA-BF2E-568E-F34441C826C1}"/>
              </a:ext>
            </a:extLst>
          </p:cNvPr>
          <p:cNvSpPr txBox="1"/>
          <p:nvPr/>
        </p:nvSpPr>
        <p:spPr>
          <a:xfrm>
            <a:off x="2866103" y="2377742"/>
            <a:ext cx="645979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Legal</a:t>
            </a:r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 – Abide laws and regulations</a:t>
            </a:r>
          </a:p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Quotas, employment, resources</a:t>
            </a:r>
          </a:p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		  Digital markets Act (DMA)</a:t>
            </a:r>
          </a:p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Policies against COVID</a:t>
            </a:r>
          </a:p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		 China – US Trade War</a:t>
            </a:r>
          </a:p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		  Russia – Ukraine War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DE1BDF-8DE5-066A-47B4-73669916654E}"/>
              </a:ext>
            </a:extLst>
          </p:cNvPr>
          <p:cNvSpPr txBox="1"/>
          <p:nvPr/>
        </p:nvSpPr>
        <p:spPr>
          <a:xfrm>
            <a:off x="2507226" y="5092367"/>
            <a:ext cx="8866627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</a:t>
            </a:r>
            <a:r>
              <a:rPr lang="en-GB" sz="2000">
                <a:latin typeface="Times New Roman" panose="02020603050405020304" pitchFamily="18" charset="0"/>
                <a:cs typeface="Times New Roman" panose="02020603050405020304" pitchFamily="18" charset="0"/>
              </a:rPr>
              <a:t>– </a:t>
            </a:r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Business environment is changing drastically</a:t>
            </a:r>
          </a:p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			             Sustainable techniques</a:t>
            </a:r>
          </a:p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			             Customer responses</a:t>
            </a:r>
          </a:p>
          <a:p>
            <a:endParaRPr lang="en-GB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8682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34699877-13E3-4FC1-B91B-2A8A8FA76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BC4CB122-E2DC-4CA5-8B6F-B49249C78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267478" cy="6858000"/>
          </a:xfrm>
          <a:prstGeom prst="rect">
            <a:avLst/>
          </a:prstGeom>
          <a:solidFill>
            <a:schemeClr val="bg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7AB22E03-3087-4988-9DB5-572918FB9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89212" y="313809"/>
            <a:ext cx="9281055" cy="6222458"/>
          </a:xfrm>
          <a:prstGeom prst="rect">
            <a:avLst/>
          </a:prstGeom>
          <a:solidFill>
            <a:schemeClr val="bg1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5" name="Freeform 5">
            <a:extLst>
              <a:ext uri="{FF2B5EF4-FFF2-40B4-BE49-F238E27FC236}">
                <a16:creationId xmlns:a16="http://schemas.microsoft.com/office/drawing/2014/main" id="{4B2A5927-4A36-47DC-BF12-54A96B456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823682"/>
            <a:ext cx="3536576" cy="857047"/>
          </a:xfrm>
          <a:prstGeom prst="rightArrow">
            <a:avLst>
              <a:gd name="adj1" fmla="val 100000"/>
              <a:gd name="adj2" fmla="val 44189"/>
            </a:avLst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202DF9-6D34-04C2-A0CC-E0D87FF624EB}"/>
              </a:ext>
            </a:extLst>
          </p:cNvPr>
          <p:cNvSpPr txBox="1"/>
          <p:nvPr/>
        </p:nvSpPr>
        <p:spPr>
          <a:xfrm>
            <a:off x="4087260" y="875807"/>
            <a:ext cx="5515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29184">
              <a:spcAft>
                <a:spcPts val="600"/>
              </a:spcAft>
            </a:pPr>
            <a:r>
              <a:rPr lang="en-GB" sz="32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APPLE’S STAKEHOLDERS</a:t>
            </a:r>
            <a:endParaRPr lang="en-GB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6F20F4-6D94-1A73-6827-CDB216772267}"/>
              </a:ext>
            </a:extLst>
          </p:cNvPr>
          <p:cNvSpPr txBox="1"/>
          <p:nvPr/>
        </p:nvSpPr>
        <p:spPr>
          <a:xfrm>
            <a:off x="3472045" y="1921096"/>
            <a:ext cx="71156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29184">
              <a:spcAft>
                <a:spcPts val="600"/>
              </a:spcAft>
            </a:pPr>
            <a:r>
              <a:rPr lang="en-GB" sz="24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DEFINITION:</a:t>
            </a: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15E94D-8187-76A6-207D-2894E44AA523}"/>
              </a:ext>
            </a:extLst>
          </p:cNvPr>
          <p:cNvSpPr txBox="1"/>
          <p:nvPr/>
        </p:nvSpPr>
        <p:spPr>
          <a:xfrm>
            <a:off x="2782323" y="2429016"/>
            <a:ext cx="7115656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05740" indent="-205740" defTabSz="32918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Apple’s stakeholders – interest</a:t>
            </a:r>
          </a:p>
          <a:p>
            <a:pPr marL="205740" indent="-205740" defTabSz="32918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Investment </a:t>
            </a:r>
          </a:p>
          <a:p>
            <a:pPr marL="205740" indent="-205740" defTabSz="32918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Directly affected </a:t>
            </a:r>
          </a:p>
          <a:p>
            <a:pPr marL="205740" indent="-205740" defTabSz="32918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Stakeholders engagement is essential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BB04F9F3-6AC3-780F-D1F9-D9562165F7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9280" y="1968202"/>
            <a:ext cx="3618616" cy="3382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1FD437-0987-E5E9-9D70-D684FDF2FBC1}"/>
              </a:ext>
            </a:extLst>
          </p:cNvPr>
          <p:cNvSpPr txBox="1"/>
          <p:nvPr/>
        </p:nvSpPr>
        <p:spPr>
          <a:xfrm>
            <a:off x="3601857" y="4670892"/>
            <a:ext cx="2924929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29184">
              <a:spcAft>
                <a:spcPts val="600"/>
              </a:spcAft>
            </a:pPr>
            <a:r>
              <a:rPr lang="en-GB" sz="24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Importance: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70CBFD-99EC-7BE3-A86F-0F194017987B}"/>
              </a:ext>
            </a:extLst>
          </p:cNvPr>
          <p:cNvSpPr txBox="1"/>
          <p:nvPr/>
        </p:nvSpPr>
        <p:spPr>
          <a:xfrm>
            <a:off x="3283620" y="5157292"/>
            <a:ext cx="3561404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05740" indent="-205740" defTabSz="32918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strategies </a:t>
            </a:r>
          </a:p>
          <a:p>
            <a:pPr marL="205740" indent="-205740" defTabSz="32918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Better decisions</a:t>
            </a:r>
          </a:p>
          <a:p>
            <a:pPr marL="205740" indent="-205740" defTabSz="32918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Long-term profit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6839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8600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C0877F-7E11-5C49-9A39-47659E8E2B9C}"/>
              </a:ext>
            </a:extLst>
          </p:cNvPr>
          <p:cNvSpPr txBox="1"/>
          <p:nvPr/>
        </p:nvSpPr>
        <p:spPr>
          <a:xfrm>
            <a:off x="4300116" y="603723"/>
            <a:ext cx="5869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Primary stakeholders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925F46-CD63-D9B0-B8B4-F881689D13EE}"/>
              </a:ext>
            </a:extLst>
          </p:cNvPr>
          <p:cNvSpPr txBox="1"/>
          <p:nvPr/>
        </p:nvSpPr>
        <p:spPr>
          <a:xfrm>
            <a:off x="7423986" y="1858953"/>
            <a:ext cx="517708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 to attract new potential customers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 to become  a brand loyal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Employees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labour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Investors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 Apple’s performance and profitability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Suppliers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Helps in production and distribution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Shareholders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capitals for new products and services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A group of people outside of a building&#10;&#10;Description automatically generated">
            <a:extLst>
              <a:ext uri="{FF2B5EF4-FFF2-40B4-BE49-F238E27FC236}">
                <a16:creationId xmlns:a16="http://schemas.microsoft.com/office/drawing/2014/main" id="{E6C21FC4-6F59-16BD-B6E6-E939A7CCEA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464" y="1602193"/>
            <a:ext cx="3500339" cy="1992394"/>
          </a:xfrm>
          <a:prstGeom prst="rect">
            <a:avLst/>
          </a:prstGeom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D1289911-1CDB-E374-DA1B-33E98D85F2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465" y="4259610"/>
            <a:ext cx="3500339" cy="2327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Apple Investor Relations">
            <a:extLst>
              <a:ext uri="{FF2B5EF4-FFF2-40B4-BE49-F238E27FC236}">
                <a16:creationId xmlns:a16="http://schemas.microsoft.com/office/drawing/2014/main" id="{AEF2967C-9EE9-527A-ABF8-91B5816E6C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4512" y="2911211"/>
            <a:ext cx="3060533" cy="1845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91658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7400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8" name="Group 1027">
            <a:extLst>
              <a:ext uri="{FF2B5EF4-FFF2-40B4-BE49-F238E27FC236}">
                <a16:creationId xmlns:a16="http://schemas.microsoft.com/office/drawing/2014/main" id="{65B378DD-3302-4E46-B933-A3A4720E2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32" name="Freeform 11">
              <a:extLst>
                <a:ext uri="{FF2B5EF4-FFF2-40B4-BE49-F238E27FC236}">
                  <a16:creationId xmlns:a16="http://schemas.microsoft.com/office/drawing/2014/main" id="{DFCBBDC3-1668-4E92-88DB-9D5F622F3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3" name="Freeform 12">
              <a:extLst>
                <a:ext uri="{FF2B5EF4-FFF2-40B4-BE49-F238E27FC236}">
                  <a16:creationId xmlns:a16="http://schemas.microsoft.com/office/drawing/2014/main" id="{31F8CDD4-C1DD-481E-AE1A-CECF28784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4" name="Freeform 13">
              <a:extLst>
                <a:ext uri="{FF2B5EF4-FFF2-40B4-BE49-F238E27FC236}">
                  <a16:creationId xmlns:a16="http://schemas.microsoft.com/office/drawing/2014/main" id="{EECE6682-CC9D-4055-B817-C485C0706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5" name="Freeform 14">
              <a:extLst>
                <a:ext uri="{FF2B5EF4-FFF2-40B4-BE49-F238E27FC236}">
                  <a16:creationId xmlns:a16="http://schemas.microsoft.com/office/drawing/2014/main" id="{270E295D-337F-4604-BA41-8AF78AB4B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6" name="Freeform 15">
              <a:extLst>
                <a:ext uri="{FF2B5EF4-FFF2-40B4-BE49-F238E27FC236}">
                  <a16:creationId xmlns:a16="http://schemas.microsoft.com/office/drawing/2014/main" id="{205B2E94-9D47-4E73-B43F-8C5DB94CC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7" name="Freeform 16">
              <a:extLst>
                <a:ext uri="{FF2B5EF4-FFF2-40B4-BE49-F238E27FC236}">
                  <a16:creationId xmlns:a16="http://schemas.microsoft.com/office/drawing/2014/main" id="{525A065C-3663-45A6-B19B-D4A4525C32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8" name="Freeform 17">
              <a:extLst>
                <a:ext uri="{FF2B5EF4-FFF2-40B4-BE49-F238E27FC236}">
                  <a16:creationId xmlns:a16="http://schemas.microsoft.com/office/drawing/2014/main" id="{B2453C32-1BD0-4AD5-9A40-A76B602713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9" name="Freeform 18">
              <a:extLst>
                <a:ext uri="{FF2B5EF4-FFF2-40B4-BE49-F238E27FC236}">
                  <a16:creationId xmlns:a16="http://schemas.microsoft.com/office/drawing/2014/main" id="{09A9F5DF-D82E-49E5-B7B1-9CF50291A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0" name="Freeform 19">
              <a:extLst>
                <a:ext uri="{FF2B5EF4-FFF2-40B4-BE49-F238E27FC236}">
                  <a16:creationId xmlns:a16="http://schemas.microsoft.com/office/drawing/2014/main" id="{F4E5C9FC-074A-4B8D-A737-4877EC56D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1" name="Freeform 20">
              <a:extLst>
                <a:ext uri="{FF2B5EF4-FFF2-40B4-BE49-F238E27FC236}">
                  <a16:creationId xmlns:a16="http://schemas.microsoft.com/office/drawing/2014/main" id="{CEEA9B79-734E-412B-AC12-F59A37CBE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2" name="Freeform 21">
              <a:extLst>
                <a:ext uri="{FF2B5EF4-FFF2-40B4-BE49-F238E27FC236}">
                  <a16:creationId xmlns:a16="http://schemas.microsoft.com/office/drawing/2014/main" id="{6680E6FE-1392-4677-96BA-2015ED508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3" name="Freeform 22">
              <a:extLst>
                <a:ext uri="{FF2B5EF4-FFF2-40B4-BE49-F238E27FC236}">
                  <a16:creationId xmlns:a16="http://schemas.microsoft.com/office/drawing/2014/main" id="{5A089533-9FE1-4EAC-90AA-A6E0423D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29" name="Group 1028">
            <a:extLst>
              <a:ext uri="{FF2B5EF4-FFF2-40B4-BE49-F238E27FC236}">
                <a16:creationId xmlns:a16="http://schemas.microsoft.com/office/drawing/2014/main" id="{B96A5ECF-03BC-41D7-9EF2-7C9F3EBD48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046" name="Freeform 27">
              <a:extLst>
                <a:ext uri="{FF2B5EF4-FFF2-40B4-BE49-F238E27FC236}">
                  <a16:creationId xmlns:a16="http://schemas.microsoft.com/office/drawing/2014/main" id="{17FD984D-FF88-4F1E-A057-F87EDFB0EA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Freeform 28">
              <a:extLst>
                <a:ext uri="{FF2B5EF4-FFF2-40B4-BE49-F238E27FC236}">
                  <a16:creationId xmlns:a16="http://schemas.microsoft.com/office/drawing/2014/main" id="{14512BF1-B700-4263-A407-558870DC9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" name="Freeform 29">
              <a:extLst>
                <a:ext uri="{FF2B5EF4-FFF2-40B4-BE49-F238E27FC236}">
                  <a16:creationId xmlns:a16="http://schemas.microsoft.com/office/drawing/2014/main" id="{14B7DA2B-C0FD-4B76-9DE8-57B21ADECA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9" name="Freeform 30">
              <a:extLst>
                <a:ext uri="{FF2B5EF4-FFF2-40B4-BE49-F238E27FC236}">
                  <a16:creationId xmlns:a16="http://schemas.microsoft.com/office/drawing/2014/main" id="{3D539ACC-402B-41D7-AB55-2CA6D4AFBE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0" name="Freeform 31">
              <a:extLst>
                <a:ext uri="{FF2B5EF4-FFF2-40B4-BE49-F238E27FC236}">
                  <a16:creationId xmlns:a16="http://schemas.microsoft.com/office/drawing/2014/main" id="{29ABEBE4-C03A-4F8B-9552-BE7B0756E9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1" name="Freeform 32">
              <a:extLst>
                <a:ext uri="{FF2B5EF4-FFF2-40B4-BE49-F238E27FC236}">
                  <a16:creationId xmlns:a16="http://schemas.microsoft.com/office/drawing/2014/main" id="{06F8AB47-16A6-4ACC-A359-8D11B80BAF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2" name="Freeform 33">
              <a:extLst>
                <a:ext uri="{FF2B5EF4-FFF2-40B4-BE49-F238E27FC236}">
                  <a16:creationId xmlns:a16="http://schemas.microsoft.com/office/drawing/2014/main" id="{E4EC0B00-F7F3-4124-988D-8D9355A7A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3" name="Freeform 34">
              <a:extLst>
                <a:ext uri="{FF2B5EF4-FFF2-40B4-BE49-F238E27FC236}">
                  <a16:creationId xmlns:a16="http://schemas.microsoft.com/office/drawing/2014/main" id="{9E168AD9-9552-4A31-A112-B9CBDC27B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4" name="Freeform 35">
              <a:extLst>
                <a:ext uri="{FF2B5EF4-FFF2-40B4-BE49-F238E27FC236}">
                  <a16:creationId xmlns:a16="http://schemas.microsoft.com/office/drawing/2014/main" id="{1239135D-B71A-4C3E-B5AF-69B712798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5" name="Freeform 36">
              <a:extLst>
                <a:ext uri="{FF2B5EF4-FFF2-40B4-BE49-F238E27FC236}">
                  <a16:creationId xmlns:a16="http://schemas.microsoft.com/office/drawing/2014/main" id="{FD1D2D40-4C02-4265-A8E1-99128A70E3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6" name="Freeform 37">
              <a:extLst>
                <a:ext uri="{FF2B5EF4-FFF2-40B4-BE49-F238E27FC236}">
                  <a16:creationId xmlns:a16="http://schemas.microsoft.com/office/drawing/2014/main" id="{76630F5F-FA2F-49F1-8E43-2FCE32862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7" name="Freeform 38">
              <a:extLst>
                <a:ext uri="{FF2B5EF4-FFF2-40B4-BE49-F238E27FC236}">
                  <a16:creationId xmlns:a16="http://schemas.microsoft.com/office/drawing/2014/main" id="{086AF07B-F818-436B-ACB1-79BC976AF4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30" name="Rectangle 1029">
            <a:extLst>
              <a:ext uri="{FF2B5EF4-FFF2-40B4-BE49-F238E27FC236}">
                <a16:creationId xmlns:a16="http://schemas.microsoft.com/office/drawing/2014/main" id="{32414B5A-E45A-41FB-B0D4-F2041B8E6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4" name="Freeform 11">
            <a:extLst>
              <a:ext uri="{FF2B5EF4-FFF2-40B4-BE49-F238E27FC236}">
                <a16:creationId xmlns:a16="http://schemas.microsoft.com/office/drawing/2014/main" id="{F314F073-B3D5-4E5E-BC7E-560789B24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5E0D309-79D5-8769-90F9-742528972119}"/>
              </a:ext>
            </a:extLst>
          </p:cNvPr>
          <p:cNvSpPr txBox="1"/>
          <p:nvPr/>
        </p:nvSpPr>
        <p:spPr>
          <a:xfrm>
            <a:off x="1687669" y="624110"/>
            <a:ext cx="4137059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Secondary Stakeholders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2CBB07-0571-417D-D83A-534B5CE37234}"/>
              </a:ext>
            </a:extLst>
          </p:cNvPr>
          <p:cNvSpPr txBox="1"/>
          <p:nvPr/>
        </p:nvSpPr>
        <p:spPr>
          <a:xfrm>
            <a:off x="1683956" y="2133600"/>
            <a:ext cx="4140772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/>
              <a:t>1.  Government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/>
              <a:t>Maintain a good reputation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1200"/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/>
              <a:t>2. Local communities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/>
              <a:t>Local staff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1200"/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/>
              <a:t>3. Media and public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/>
              <a:t>Media provides coverage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/>
              <a:t>Public provides feedback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1200"/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/>
              <a:t>Competitors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/>
              <a:t>Helps Apple to maintain the quality of products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1200"/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1200"/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1200"/>
          </a:p>
        </p:txBody>
      </p:sp>
      <p:pic>
        <p:nvPicPr>
          <p:cNvPr id="9" name="Picture 8" descr="A group of people sitting around a table with drawings on it&#10;&#10;Description automatically generated">
            <a:extLst>
              <a:ext uri="{FF2B5EF4-FFF2-40B4-BE49-F238E27FC236}">
                <a16:creationId xmlns:a16="http://schemas.microsoft.com/office/drawing/2014/main" id="{526EE66A-06E9-50F3-B419-23D081A780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93" r="18814" b="-5"/>
          <a:stretch/>
        </p:blipFill>
        <p:spPr>
          <a:xfrm>
            <a:off x="6106666" y="623190"/>
            <a:ext cx="2647024" cy="2563582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DA258CA7-B261-9D88-62EC-932FC89BAC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71" r="9887" b="-1"/>
          <a:stretch/>
        </p:blipFill>
        <p:spPr bwMode="auto">
          <a:xfrm>
            <a:off x="8896519" y="623190"/>
            <a:ext cx="2647024" cy="2563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group of people holding hands&#10;&#10;Description automatically generated">
            <a:extLst>
              <a:ext uri="{FF2B5EF4-FFF2-40B4-BE49-F238E27FC236}">
                <a16:creationId xmlns:a16="http://schemas.microsoft.com/office/drawing/2014/main" id="{3548A91E-2D06-A870-BB48-5538624291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498" b="-6"/>
          <a:stretch/>
        </p:blipFill>
        <p:spPr>
          <a:xfrm>
            <a:off x="6106666" y="3328978"/>
            <a:ext cx="2647024" cy="2563582"/>
          </a:xfrm>
          <a:prstGeom prst="rect">
            <a:avLst/>
          </a:prstGeom>
        </p:spPr>
      </p:pic>
      <p:pic>
        <p:nvPicPr>
          <p:cNvPr id="5" name="Picture 4" descr="A logo with a coat of arms and a lion&#10;&#10;Description automatically generated">
            <a:extLst>
              <a:ext uri="{FF2B5EF4-FFF2-40B4-BE49-F238E27FC236}">
                <a16:creationId xmlns:a16="http://schemas.microsoft.com/office/drawing/2014/main" id="{D457CFFD-78C5-048A-71B9-2BCB121B531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94" r="27681" b="-4"/>
          <a:stretch/>
        </p:blipFill>
        <p:spPr>
          <a:xfrm>
            <a:off x="8896519" y="3328978"/>
            <a:ext cx="2647024" cy="2563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2692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8300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6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3" name="Group 102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04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7" name="Rectangle 116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9" name="Freeform 11">
            <a:extLst>
              <a:ext uri="{FF2B5EF4-FFF2-40B4-BE49-F238E27FC236}">
                <a16:creationId xmlns:a16="http://schemas.microsoft.com/office/drawing/2014/main" id="{A57352BE-A213-4040-BE8E-D4A925AD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21" name="Rectangle 120">
            <a:extLst>
              <a:ext uri="{FF2B5EF4-FFF2-40B4-BE49-F238E27FC236}">
                <a16:creationId xmlns:a16="http://schemas.microsoft.com/office/drawing/2014/main" id="{93262980-E907-4930-9E6E-3DC2025C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335E39-F895-0A7A-FB16-1D2FB8D76E91}"/>
              </a:ext>
            </a:extLst>
          </p:cNvPr>
          <p:cNvSpPr txBox="1"/>
          <p:nvPr/>
        </p:nvSpPr>
        <p:spPr>
          <a:xfrm>
            <a:off x="649224" y="645106"/>
            <a:ext cx="3650279" cy="125989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rgbClr val="94973E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AFD53EBD-B361-45AD-8ABF-9270B20B4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rgbClr val="94973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97E636-88D4-7D04-DC4D-33A58802D5C3}"/>
              </a:ext>
            </a:extLst>
          </p:cNvPr>
          <p:cNvSpPr txBox="1"/>
          <p:nvPr/>
        </p:nvSpPr>
        <p:spPr>
          <a:xfrm>
            <a:off x="649225" y="2133600"/>
            <a:ext cx="3650278" cy="37592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spcBef>
                <a:spcPts val="1000"/>
              </a:spcBef>
              <a:buClr>
                <a:srgbClr val="85DA1D"/>
              </a:buClr>
              <a:buFont typeface="Wingdings 3" charset="2"/>
              <a:buChar char="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Interesting things about the company</a:t>
            </a:r>
          </a:p>
          <a:p>
            <a:pPr marL="285750" indent="-285750">
              <a:spcBef>
                <a:spcPts val="1000"/>
              </a:spcBef>
              <a:buClr>
                <a:srgbClr val="85DA1D"/>
              </a:buClr>
              <a:buFont typeface="Wingdings 3" charset="2"/>
              <a:buChar char="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Apple’s challenges and success</a:t>
            </a:r>
          </a:p>
          <a:p>
            <a:pPr marL="285750" indent="-285750">
              <a:spcBef>
                <a:spcPts val="1000"/>
              </a:spcBef>
              <a:buClr>
                <a:srgbClr val="85DA1D"/>
              </a:buClr>
              <a:buFont typeface="Wingdings 3" charset="2"/>
              <a:buChar char="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Example: Apple Computer 3</a:t>
            </a:r>
          </a:p>
          <a:p>
            <a:pPr>
              <a:spcBef>
                <a:spcPts val="1000"/>
              </a:spcBef>
              <a:buClr>
                <a:srgbClr val="85DA1D"/>
              </a:buClr>
              <a:buFont typeface="Wingdings 3" charset="2"/>
              <a:buChar char="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Apple performance and profit</a:t>
            </a:r>
          </a:p>
          <a:p>
            <a:pPr>
              <a:spcBef>
                <a:spcPts val="1000"/>
              </a:spcBef>
              <a:buClr>
                <a:srgbClr val="85DA1D"/>
              </a:buClr>
              <a:buFont typeface="Wingdings 3" charset="2"/>
              <a:buChar char="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One of the biggest company in world</a:t>
            </a:r>
          </a:p>
        </p:txBody>
      </p:sp>
      <p:sp>
        <p:nvSpPr>
          <p:cNvPr id="125" name="Freeform 11">
            <a:extLst>
              <a:ext uri="{FF2B5EF4-FFF2-40B4-BE49-F238E27FC236}">
                <a16:creationId xmlns:a16="http://schemas.microsoft.com/office/drawing/2014/main" id="{DA1A4CE7-6399-4B37-ACE2-CFC4B4077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een apple with a bite taken out of it&#10;&#10;Description automatically generated">
            <a:extLst>
              <a:ext uri="{FF2B5EF4-FFF2-40B4-BE49-F238E27FC236}">
                <a16:creationId xmlns:a16="http://schemas.microsoft.com/office/drawing/2014/main" id="{94B72E59-54E7-AB48-0FB7-67BCD8DE80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894"/>
          <a:stretch/>
        </p:blipFill>
        <p:spPr>
          <a:xfrm>
            <a:off x="5374857" y="493618"/>
            <a:ext cx="6345513" cy="5415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0987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9100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CFDF366-D1C6-4F9D-18F5-196FE1C16310}"/>
              </a:ext>
            </a:extLst>
          </p:cNvPr>
          <p:cNvSpPr txBox="1"/>
          <p:nvPr/>
        </p:nvSpPr>
        <p:spPr>
          <a:xfrm>
            <a:off x="5032201" y="127820"/>
            <a:ext cx="4552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A96161-730D-996F-0FD3-F952B9B45F04}"/>
              </a:ext>
            </a:extLst>
          </p:cNvPr>
          <p:cNvSpPr txBox="1"/>
          <p:nvPr/>
        </p:nvSpPr>
        <p:spPr>
          <a:xfrm>
            <a:off x="1606944" y="4572172"/>
            <a:ext cx="103644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Theophilus, C.,C., and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Chaplynska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N., (2021) “Impacts of the Covid-19 Pandemic on International  marketing on the basis of Apple Inc.” ,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Business, Economics, Sustainability, Leadership and Innovations,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volume 2021,Issue 6-7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Accessed: 09/07/2024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F1F156-6DDD-0E7B-8C10-EAE228F6E494}"/>
              </a:ext>
            </a:extLst>
          </p:cNvPr>
          <p:cNvSpPr txBox="1"/>
          <p:nvPr/>
        </p:nvSpPr>
        <p:spPr>
          <a:xfrm>
            <a:off x="1591152" y="543318"/>
            <a:ext cx="100136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Apple(2023), “Apple leadership” , Available at: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https://www.apple.com/leadership/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Accessed: 09/07/2024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7D60BF-9F03-B8E0-6563-70948AC2DB29}"/>
              </a:ext>
            </a:extLst>
          </p:cNvPr>
          <p:cNvSpPr txBox="1"/>
          <p:nvPr/>
        </p:nvSpPr>
        <p:spPr>
          <a:xfrm>
            <a:off x="1587400" y="1765155"/>
            <a:ext cx="100136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Khalid, M. A. &amp; Vida, V. (2023), ”Strategic Marketing Plan for APPLE Inc.” ,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Network Intelligence Studies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Year (volume)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XI,Issue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(21), 61-74, published: 26 June 2023, Available at: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https://www.ceeol.com/search/article-detail?id=1194905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Accessed: 09/07/2024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2C13BC-FBA6-856B-61C8-761E7FCE825C}"/>
              </a:ext>
            </a:extLst>
          </p:cNvPr>
          <p:cNvSpPr txBox="1"/>
          <p:nvPr/>
        </p:nvSpPr>
        <p:spPr>
          <a:xfrm>
            <a:off x="1587400" y="5588748"/>
            <a:ext cx="861722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Wolfe,B.M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(2014) “15 Important milestones as Apple Inc. turns 38”, Available at: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https://appadvice.com/appnn/2014/04/15-important-milestones-as-apple-inc-turns-37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Accessed: 09/07/2024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C7BC81-37CB-94EE-8FF0-7A457187CE69}"/>
              </a:ext>
            </a:extLst>
          </p:cNvPr>
          <p:cNvSpPr txBox="1"/>
          <p:nvPr/>
        </p:nvSpPr>
        <p:spPr>
          <a:xfrm>
            <a:off x="1587400" y="3325048"/>
            <a:ext cx="88490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Lusted, A.,M., (2012) “Apple The company and its visionary founder, Steve Jobs”, United States, North Mankato, Minnesota, ABDO Publishing Company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787F53-E17B-0723-92B2-79DB0C9D1B23}"/>
              </a:ext>
            </a:extLst>
          </p:cNvPr>
          <p:cNvSpPr txBox="1"/>
          <p:nvPr/>
        </p:nvSpPr>
        <p:spPr>
          <a:xfrm>
            <a:off x="1587400" y="1040372"/>
            <a:ext cx="103644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Carey, C., (2024) “The History of Every iPhone Model from 2007–2024” Available at: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https://www.iphonelife.com/content/evolution-iphone-every-model-2007-2016#First%20iPhone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Accessed: 09/07/2024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85734DF-D81D-E717-EFFD-064F0E978530}"/>
              </a:ext>
            </a:extLst>
          </p:cNvPr>
          <p:cNvSpPr txBox="1"/>
          <p:nvPr/>
        </p:nvSpPr>
        <p:spPr>
          <a:xfrm>
            <a:off x="1587400" y="2532679"/>
            <a:ext cx="1058505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Laricchia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F., (21 May 2024) “ Number of employees of Apple 2005-2023”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Statista.com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</a:p>
          <a:p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https://www.statista.com/statistics/273439/number-of-employees-of-apple-since-2005/</a:t>
            </a:r>
            <a:endParaRPr lang="en-GB" sz="1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Accessed: 09/07/2024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2179A44-F602-557B-7A90-49D11DA15FB5}"/>
              </a:ext>
            </a:extLst>
          </p:cNvPr>
          <p:cNvSpPr txBox="1"/>
          <p:nvPr/>
        </p:nvSpPr>
        <p:spPr>
          <a:xfrm>
            <a:off x="1606944" y="3986483"/>
            <a:ext cx="8603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Organimi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(2024),  “Apple’s Organisational Structure” Available at: </a:t>
            </a:r>
            <a:r>
              <a:rPr lang="en-GB" sz="1400" b="0" i="0" u="sng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https://www.organimi.com/organizational-structures/apple/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Accessed: 07/072024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085623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102</TotalTime>
  <Words>835</Words>
  <Application>Microsoft Office PowerPoint</Application>
  <PresentationFormat>Widescreen</PresentationFormat>
  <Paragraphs>141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Century Gothic</vt:lpstr>
      <vt:lpstr>Times New Roman</vt:lpstr>
      <vt:lpstr>Wingdings 3</vt:lpstr>
      <vt:lpstr>Wisp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Trofim Borta</dc:creator>
  <cp:lastModifiedBy>Trofim Borta</cp:lastModifiedBy>
  <cp:revision>6</cp:revision>
  <dcterms:created xsi:type="dcterms:W3CDTF">2024-07-16T15:59:13Z</dcterms:created>
  <dcterms:modified xsi:type="dcterms:W3CDTF">2024-07-27T09:24:22Z</dcterms:modified>
</cp:coreProperties>
</file>