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0" r:id="rId5"/>
    <p:sldId id="259"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0" y="-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9DF0F7-4E8E-4BD4-BFDA-CD06EB26E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487326CC-5237-4899-B516-2F0F18DAA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633272FA-5F19-4E06-8B19-15DA03226662}"/>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B5F390E1-755B-4F31-93F0-4D85B31205D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xmlns="" id="{38FD5099-F392-4A7A-8AA4-2600B8C26241}"/>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6965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DFC2BA-7EA0-41AD-8AB5-358E0C8DB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AF4962A-21E8-4711-8C94-504EF98B6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71081FC-42C3-4514-ADB1-1EABDDF410E7}"/>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D22AE23C-98FC-485F-9F21-3E013D0CC71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xmlns="" id="{BDE3F907-A911-408A-AB06-BD28A72EA1CA}"/>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213618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4DAA72-8CCF-4814-9961-2D86C36EB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D461034-F4AA-40C9-823D-8040EA13F4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BF40AB4-3196-4A37-8CC5-47A0CD865DD7}"/>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637CD19C-88DF-417F-874E-FF96996A3D2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xmlns="" id="{C970220D-7A24-4027-837C-B2174CDFD4EC}"/>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1071281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C75B66-70B3-433D-8B56-01A8ADB462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6197ED0-F091-4181-819A-971A9355BC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C2F1DAE3-518C-46ED-BAF6-44C5E3F73D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4446F341-B327-40E1-8EED-536683A989E3}"/>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6" name="Footer Placeholder 5">
            <a:extLst>
              <a:ext uri="{FF2B5EF4-FFF2-40B4-BE49-F238E27FC236}">
                <a16:creationId xmlns:a16="http://schemas.microsoft.com/office/drawing/2014/main" xmlns="" id="{DEBA8E0D-9172-475C-A690-D8B56A4C10F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xmlns="" id="{35621783-D97C-4DC8-9BBC-F841D0958DE3}"/>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2438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17299D-B6EE-41C4-BE50-44462DE2F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BC21CE6-BC4D-4D6D-92F8-9F1F28D60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A3FE63B-A31D-4560-B5D0-D5DB1145F8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C704E56A-1DB8-45CA-9F64-B6F561F771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995B422-756D-44DC-9A62-286A5579C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9487175-0388-4874-ABF2-D8456B152DD7}"/>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8" name="Footer Placeholder 7">
            <a:extLst>
              <a:ext uri="{FF2B5EF4-FFF2-40B4-BE49-F238E27FC236}">
                <a16:creationId xmlns:a16="http://schemas.microsoft.com/office/drawing/2014/main" xmlns="" id="{E274538B-BD6F-4A56-A479-A97D3C9E53D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xmlns="" id="{DB32661B-F8F5-4B75-B5CD-FC121C696036}"/>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37825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4CE6D3-31AE-41C3-8245-6A6CA02A1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EC69F138-8196-4882-9369-3C6231CB4F4D}"/>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4" name="Footer Placeholder 3">
            <a:extLst>
              <a:ext uri="{FF2B5EF4-FFF2-40B4-BE49-F238E27FC236}">
                <a16:creationId xmlns:a16="http://schemas.microsoft.com/office/drawing/2014/main" xmlns="" id="{CBAEF500-F84E-490B-B576-6A6800130FA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xmlns="" id="{6260ED19-9D1F-4ADD-9180-95146C1038DA}"/>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122815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5C60785-B0B7-46E4-B09A-11BA6DC526A4}"/>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3" name="Footer Placeholder 2">
            <a:extLst>
              <a:ext uri="{FF2B5EF4-FFF2-40B4-BE49-F238E27FC236}">
                <a16:creationId xmlns:a16="http://schemas.microsoft.com/office/drawing/2014/main" xmlns="" id="{45A69350-5D51-46B7-8410-B078E017016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xmlns="" id="{8AA4993F-9E27-4D0A-9BC9-2EFE4BA978EC}"/>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355769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6086E5-8CE0-40ED-961D-0B78F97C2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2066DC49-E25F-4BD5-8AF2-046750C994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78CC0FC-74D9-4920-8E35-FB72D7B8A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C8C124B-9CDB-4851-85A9-0CC9F73B1CCC}"/>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6" name="Footer Placeholder 5">
            <a:extLst>
              <a:ext uri="{FF2B5EF4-FFF2-40B4-BE49-F238E27FC236}">
                <a16:creationId xmlns:a16="http://schemas.microsoft.com/office/drawing/2014/main" xmlns="" id="{4939243B-0077-4FDA-9EFE-39936A4F757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xmlns="" id="{EB344981-D768-4B48-8849-8F74655DE34A}"/>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285056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DEA54C-94B8-4F55-AA32-EA7589CD7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C4AC843E-519D-4E4D-89FB-6E859C8E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xmlns="" id="{F00E5294-EA6B-455E-9177-0C48D36D26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2D0268A-424E-4232-86D1-4313B4F3D0B9}"/>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6" name="Footer Placeholder 5">
            <a:extLst>
              <a:ext uri="{FF2B5EF4-FFF2-40B4-BE49-F238E27FC236}">
                <a16:creationId xmlns:a16="http://schemas.microsoft.com/office/drawing/2014/main" xmlns="" id="{972CF69B-52E5-4584-A59D-44C105C1318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xmlns="" id="{70A6EF42-B6F4-429B-A50E-7E2AFFED9879}"/>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3195670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A25FAC-D56C-4288-B1CA-298C56C16D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F5F06C6-9D41-44D9-B658-2218007147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25F10F0-EA0A-47DC-B570-AAD043C91482}"/>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B5CE488A-226A-41E2-B0B9-917C376776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xmlns="" id="{771AAF9C-5267-4105-A96C-5C87BD568E5C}"/>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24541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800933E-835C-45E3-85FA-A1C91E1C64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E6924868-5CFF-44F8-9213-AFBEAD58C8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EC9F109-FA34-41DB-AE3D-13917C1EAF30}"/>
              </a:ext>
            </a:extLst>
          </p:cNvPr>
          <p:cNvSpPr>
            <a:spLocks noGrp="1"/>
          </p:cNvSpPr>
          <p:nvPr>
            <p:ph type="dt" sz="half" idx="10"/>
          </p:nvPr>
        </p:nvSpPr>
        <p:spPr/>
        <p:txBody>
          <a:body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38C24C14-14AA-4C69-A912-B6A0F812FC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xmlns="" id="{C563E128-5EFF-4F1D-B71D-2F67192D2570}"/>
              </a:ext>
            </a:extLst>
          </p:cNvPr>
          <p:cNvSpPr>
            <a:spLocks noGrp="1"/>
          </p:cNvSpPr>
          <p:nvPr>
            <p:ph type="sldNum" sz="quarter" idx="12"/>
          </p:nvPr>
        </p:nvSpPr>
        <p:spPr/>
        <p:txBody>
          <a:body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385183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5339464-C59E-44DA-8A4D-24CCBD42E1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17572B1-3D32-4EB3-B7A8-C989DB00C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A62C4B2-C8BF-4398-AEC6-9E94DE14D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222D-1497-48C5-AB7E-D38FF1BE8D50}" type="datetimeFigureOut">
              <a:rPr lang="en-GB" smtClean="0"/>
              <a:pPr/>
              <a:t>08/12/2021</a:t>
            </a:fld>
            <a:endParaRPr lang="en-GB" dirty="0"/>
          </a:p>
        </p:txBody>
      </p:sp>
      <p:sp>
        <p:nvSpPr>
          <p:cNvPr id="5" name="Footer Placeholder 4">
            <a:extLst>
              <a:ext uri="{FF2B5EF4-FFF2-40B4-BE49-F238E27FC236}">
                <a16:creationId xmlns:a16="http://schemas.microsoft.com/office/drawing/2014/main" xmlns="" id="{F47AAAA8-B015-4476-9C0C-CE8AA6F0B8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xmlns="" id="{353EA97A-3650-4644-9DD1-3C2791C35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9412C-A950-4FEA-8934-3DE23815A09E}" type="slidenum">
              <a:rPr lang="en-GB" smtClean="0"/>
              <a:pPr/>
              <a:t>‹#›</a:t>
            </a:fld>
            <a:endParaRPr lang="en-GB" dirty="0"/>
          </a:p>
        </p:txBody>
      </p:sp>
    </p:spTree>
    <p:extLst>
      <p:ext uri="{BB962C8B-B14F-4D97-AF65-F5344CB8AC3E}">
        <p14:creationId xmlns:p14="http://schemas.microsoft.com/office/powerpoint/2010/main" xmlns="" val="339632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773A46-0DE7-4BDA-B877-86201B8CE358}"/>
              </a:ext>
            </a:extLst>
          </p:cNvPr>
          <p:cNvSpPr>
            <a:spLocks noGrp="1"/>
          </p:cNvSpPr>
          <p:nvPr>
            <p:ph type="ctrTitle"/>
          </p:nvPr>
        </p:nvSpPr>
        <p:spPr>
          <a:xfrm>
            <a:off x="542925" y="236538"/>
            <a:ext cx="10668000" cy="1935162"/>
          </a:xfrm>
        </p:spPr>
        <p:txBody>
          <a:bodyPr>
            <a:normAutofit/>
          </a:bodyPr>
          <a:lstStyle/>
          <a:p>
            <a:r>
              <a:rPr lang="en-GB" sz="4400" b="1" dirty="0" smtClean="0"/>
              <a:t>Module: Introduction to Research (BMHP5005)</a:t>
            </a:r>
            <a:br>
              <a:rPr lang="en-GB" sz="4400" b="1" dirty="0" smtClean="0"/>
            </a:br>
            <a:r>
              <a:rPr lang="en-GB" sz="4400" b="1" dirty="0" smtClean="0"/>
              <a:t/>
            </a:r>
            <a:br>
              <a:rPr lang="en-GB" sz="4400" b="1" dirty="0" smtClean="0"/>
            </a:br>
            <a:r>
              <a:rPr lang="en-GB" sz="4400" b="1" dirty="0" smtClean="0"/>
              <a:t>Assessment 2: Viva Voce</a:t>
            </a:r>
            <a:endParaRPr lang="en-GB" sz="4400" b="1" dirty="0"/>
          </a:p>
        </p:txBody>
      </p:sp>
      <p:sp>
        <p:nvSpPr>
          <p:cNvPr id="3" name="Subtitle 2">
            <a:extLst>
              <a:ext uri="{FF2B5EF4-FFF2-40B4-BE49-F238E27FC236}">
                <a16:creationId xmlns:a16="http://schemas.microsoft.com/office/drawing/2014/main" xmlns="" id="{CEAD54F1-95E5-440C-B085-1E65C00D8C6D}"/>
              </a:ext>
            </a:extLst>
          </p:cNvPr>
          <p:cNvSpPr>
            <a:spLocks noGrp="1"/>
          </p:cNvSpPr>
          <p:nvPr>
            <p:ph type="subTitle" idx="1"/>
          </p:nvPr>
        </p:nvSpPr>
        <p:spPr>
          <a:xfrm>
            <a:off x="1196109" y="4037446"/>
            <a:ext cx="9144000" cy="2085975"/>
          </a:xfrm>
        </p:spPr>
        <p:txBody>
          <a:bodyPr>
            <a:normAutofit/>
          </a:bodyPr>
          <a:lstStyle/>
          <a:p>
            <a:pPr algn="l"/>
            <a:endParaRPr lang="en-GB" sz="2800" dirty="0" smtClean="0"/>
          </a:p>
          <a:p>
            <a:pPr algn="l"/>
            <a:r>
              <a:rPr lang="en-GB" sz="2800" dirty="0" smtClean="0"/>
              <a:t>Student </a:t>
            </a:r>
            <a:r>
              <a:rPr lang="en-GB" sz="2800" dirty="0"/>
              <a:t>Name:   </a:t>
            </a:r>
            <a:r>
              <a:rPr lang="en-GB" sz="2800" dirty="0" smtClean="0"/>
              <a:t>Aurora </a:t>
            </a:r>
            <a:r>
              <a:rPr lang="en-GB" sz="2800" dirty="0" err="1" smtClean="0"/>
              <a:t>Copae</a:t>
            </a:r>
            <a:endParaRPr lang="en-GB" sz="2800" dirty="0"/>
          </a:p>
          <a:p>
            <a:pPr algn="l"/>
            <a:endParaRPr lang="en-GB" sz="2800" dirty="0"/>
          </a:p>
          <a:p>
            <a:pPr algn="l"/>
            <a:r>
              <a:rPr lang="en-GB" sz="2800" dirty="0"/>
              <a:t>Student Number:    </a:t>
            </a:r>
            <a:r>
              <a:rPr lang="en-GB" sz="2800" dirty="0" smtClean="0"/>
              <a:t>1919900</a:t>
            </a:r>
            <a:endParaRPr lang="en-GB" sz="2800" dirty="0"/>
          </a:p>
        </p:txBody>
      </p:sp>
      <p:sp>
        <p:nvSpPr>
          <p:cNvPr id="4" name="Rectangle 3"/>
          <p:cNvSpPr/>
          <p:nvPr/>
        </p:nvSpPr>
        <p:spPr>
          <a:xfrm>
            <a:off x="766618" y="3105835"/>
            <a:ext cx="9245600" cy="461665"/>
          </a:xfrm>
          <a:prstGeom prst="rect">
            <a:avLst/>
          </a:prstGeom>
        </p:spPr>
        <p:txBody>
          <a:bodyPr wrap="square">
            <a:spAutoFit/>
          </a:bodyPr>
          <a:lstStyle/>
          <a:p>
            <a:pPr>
              <a:lnSpc>
                <a:spcPct val="100000"/>
              </a:lnSpc>
              <a:spcBef>
                <a:spcPts val="0"/>
              </a:spcBef>
            </a:pPr>
            <a:r>
              <a:rPr lang="en-GB" sz="2400" b="1" dirty="0" smtClean="0"/>
              <a:t>   The impact of </a:t>
            </a:r>
            <a:r>
              <a:rPr lang="en-GB" sz="2400" b="1" dirty="0" err="1" smtClean="0"/>
              <a:t>Covid</a:t>
            </a:r>
            <a:r>
              <a:rPr lang="en-GB" sz="2400" b="1" dirty="0" smtClean="0"/>
              <a:t> 19 on Mental Health of elderly people in the UK </a:t>
            </a:r>
            <a:endParaRPr lang="en-US" sz="2400" b="1" dirty="0"/>
          </a:p>
        </p:txBody>
      </p:sp>
    </p:spTree>
    <p:extLst>
      <p:ext uri="{BB962C8B-B14F-4D97-AF65-F5344CB8AC3E}">
        <p14:creationId xmlns:p14="http://schemas.microsoft.com/office/powerpoint/2010/main" xmlns=""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7B95FD-75B9-45E4-993D-A06DD4DE0C0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xmlns="" id="{7C55405F-B1B5-4DEF-B747-6D8A425C7DED}"/>
              </a:ext>
            </a:extLst>
          </p:cNvPr>
          <p:cNvSpPr>
            <a:spLocks noGrp="1"/>
          </p:cNvSpPr>
          <p:nvPr>
            <p:ph idx="1"/>
          </p:nvPr>
        </p:nvSpPr>
        <p:spPr/>
        <p:txBody>
          <a:bodyPr>
            <a:normAutofit fontScale="77500" lnSpcReduction="20000"/>
          </a:bodyPr>
          <a:lstStyle/>
          <a:p>
            <a:pPr>
              <a:lnSpc>
                <a:spcPct val="100000"/>
              </a:lnSpc>
              <a:spcBef>
                <a:spcPts val="0"/>
              </a:spcBef>
            </a:pPr>
            <a:r>
              <a:rPr lang="en-GB" dirty="0" smtClean="0"/>
              <a:t>The study is related to The impact of </a:t>
            </a:r>
            <a:r>
              <a:rPr lang="en-GB" dirty="0" err="1" smtClean="0"/>
              <a:t>Covid</a:t>
            </a:r>
            <a:r>
              <a:rPr lang="en-GB" dirty="0" smtClean="0"/>
              <a:t> 19 on Mental Health of elderly people in the UK”. </a:t>
            </a:r>
            <a:endParaRPr lang="en-US" dirty="0"/>
          </a:p>
          <a:p>
            <a:pPr>
              <a:lnSpc>
                <a:spcPct val="100000"/>
              </a:lnSpc>
              <a:spcBef>
                <a:spcPts val="0"/>
              </a:spcBef>
              <a:buNone/>
            </a:pPr>
            <a:endParaRPr lang="en-US" i="1" dirty="0" smtClean="0">
              <a:solidFill>
                <a:srgbClr val="0070C0"/>
              </a:solidFill>
            </a:endParaRPr>
          </a:p>
          <a:p>
            <a:pPr>
              <a:lnSpc>
                <a:spcPct val="100000"/>
              </a:lnSpc>
              <a:spcBef>
                <a:spcPts val="0"/>
              </a:spcBef>
            </a:pPr>
            <a:r>
              <a:rPr lang="en-GB" dirty="0" smtClean="0"/>
              <a:t>The aim of the study is:</a:t>
            </a:r>
          </a:p>
          <a:p>
            <a:pPr>
              <a:lnSpc>
                <a:spcPct val="100000"/>
              </a:lnSpc>
              <a:spcBef>
                <a:spcPts val="0"/>
              </a:spcBef>
            </a:pPr>
            <a:r>
              <a:rPr lang="en-GB" dirty="0" smtClean="0"/>
              <a:t> to explore the impact on the mental health of the adult population of the UK, </a:t>
            </a:r>
          </a:p>
          <a:p>
            <a:pPr>
              <a:lnSpc>
                <a:spcPct val="100000"/>
              </a:lnSpc>
              <a:spcBef>
                <a:spcPts val="0"/>
              </a:spcBef>
            </a:pPr>
            <a:r>
              <a:rPr lang="en-GB" dirty="0" smtClean="0"/>
              <a:t> to discuss the ways and measures that can be taken to prevent the rapid increase of mental illness among the population. </a:t>
            </a:r>
          </a:p>
          <a:p>
            <a:pPr>
              <a:lnSpc>
                <a:spcPct val="100000"/>
              </a:lnSpc>
              <a:spcBef>
                <a:spcPts val="0"/>
              </a:spcBef>
            </a:pPr>
            <a:endParaRPr lang="en-US" dirty="0"/>
          </a:p>
          <a:p>
            <a:pPr>
              <a:lnSpc>
                <a:spcPct val="100000"/>
              </a:lnSpc>
              <a:spcBef>
                <a:spcPts val="0"/>
              </a:spcBef>
            </a:pPr>
            <a:r>
              <a:rPr lang="en-US" dirty="0"/>
              <a:t>Objectives</a:t>
            </a:r>
            <a:r>
              <a:rPr lang="en-US" dirty="0" smtClean="0"/>
              <a:t>:</a:t>
            </a:r>
            <a:endParaRPr lang="en-US" i="1" dirty="0" smtClean="0">
              <a:solidFill>
                <a:srgbClr val="0070C0"/>
              </a:solidFill>
            </a:endParaRPr>
          </a:p>
          <a:p>
            <a:pPr lvl="0"/>
            <a:r>
              <a:rPr lang="en-GB" dirty="0" smtClean="0"/>
              <a:t>To identify the reasons which result in the increased mental health issues among elderly people.</a:t>
            </a:r>
          </a:p>
          <a:p>
            <a:pPr lvl="0"/>
            <a:r>
              <a:rPr lang="en-GB" dirty="0" smtClean="0"/>
              <a:t>To understand the impact of Covid-19 on mental health of the UK’s elderly people.</a:t>
            </a:r>
          </a:p>
          <a:p>
            <a:pPr lvl="0"/>
            <a:r>
              <a:rPr lang="en-GB" dirty="0" smtClean="0"/>
              <a:t>To figure out the ways to solve the problems related to mental health in the elderly people of the UK.</a:t>
            </a:r>
          </a:p>
          <a:p>
            <a:pPr>
              <a:lnSpc>
                <a:spcPct val="100000"/>
              </a:lnSpc>
              <a:spcBef>
                <a:spcPts val="0"/>
              </a:spcBef>
            </a:pPr>
            <a:endParaRPr lang="en-US" i="1" dirty="0" smtClean="0">
              <a:solidFill>
                <a:srgbClr val="0070C0"/>
              </a:solidFill>
            </a:endParaRPr>
          </a:p>
          <a:p>
            <a:pPr>
              <a:lnSpc>
                <a:spcPct val="100000"/>
              </a:lnSpc>
              <a:spcBef>
                <a:spcPts val="0"/>
              </a:spcBef>
            </a:pPr>
            <a:endParaRPr lang="en-GB" dirty="0"/>
          </a:p>
        </p:txBody>
      </p:sp>
    </p:spTree>
    <p:extLst>
      <p:ext uri="{BB962C8B-B14F-4D97-AF65-F5344CB8AC3E}">
        <p14:creationId xmlns:p14="http://schemas.microsoft.com/office/powerpoint/2010/main" xmlns=""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0E2F0E-0041-485B-A017-7B44BEB42284}"/>
              </a:ext>
            </a:extLst>
          </p:cNvPr>
          <p:cNvSpPr>
            <a:spLocks noGrp="1"/>
          </p:cNvSpPr>
          <p:nvPr>
            <p:ph type="title"/>
          </p:nvPr>
        </p:nvSpPr>
        <p:spPr/>
        <p:txBody>
          <a:bodyPr/>
          <a:lstStyle/>
          <a:p>
            <a:r>
              <a:rPr lang="en-GB" b="1" dirty="0"/>
              <a:t>Methods</a:t>
            </a:r>
          </a:p>
        </p:txBody>
      </p:sp>
      <p:sp>
        <p:nvSpPr>
          <p:cNvPr id="3" name="Content Placeholder 2">
            <a:extLst>
              <a:ext uri="{FF2B5EF4-FFF2-40B4-BE49-F238E27FC236}">
                <a16:creationId xmlns:a16="http://schemas.microsoft.com/office/drawing/2014/main" xmlns="" id="{D342EDA8-78A7-48B7-9C96-97679DE6DE9B}"/>
              </a:ext>
            </a:extLst>
          </p:cNvPr>
          <p:cNvSpPr>
            <a:spLocks noGrp="1"/>
          </p:cNvSpPr>
          <p:nvPr>
            <p:ph idx="1"/>
          </p:nvPr>
        </p:nvSpPr>
        <p:spPr/>
        <p:txBody>
          <a:bodyPr>
            <a:normAutofit/>
          </a:bodyPr>
          <a:lstStyle/>
          <a:p>
            <a:pPr>
              <a:lnSpc>
                <a:spcPct val="100000"/>
              </a:lnSpc>
              <a:spcBef>
                <a:spcPts val="0"/>
              </a:spcBef>
            </a:pPr>
            <a:r>
              <a:rPr lang="en-GB" dirty="0" smtClean="0"/>
              <a:t>The data used was primary researches</a:t>
            </a:r>
            <a:endParaRPr lang="en-US" i="1" dirty="0" smtClean="0">
              <a:solidFill>
                <a:srgbClr val="0070C0"/>
              </a:solidFill>
            </a:endParaRPr>
          </a:p>
          <a:p>
            <a:pPr>
              <a:lnSpc>
                <a:spcPct val="100000"/>
              </a:lnSpc>
              <a:spcBef>
                <a:spcPts val="0"/>
              </a:spcBef>
            </a:pPr>
            <a:r>
              <a:rPr lang="en-GB" dirty="0" smtClean="0"/>
              <a:t>The keywords used : mental health, Covid-19, elderly people, adults, the UK, mental illness, stress, anxiety, depression</a:t>
            </a:r>
          </a:p>
          <a:p>
            <a:pPr>
              <a:lnSpc>
                <a:spcPct val="100000"/>
              </a:lnSpc>
              <a:spcBef>
                <a:spcPts val="0"/>
              </a:spcBef>
            </a:pPr>
            <a:r>
              <a:rPr lang="en-GB" i="1" dirty="0" smtClean="0"/>
              <a:t>Databases used was articles from Pub Med</a:t>
            </a:r>
          </a:p>
          <a:p>
            <a:pPr>
              <a:lnSpc>
                <a:spcPct val="100000"/>
              </a:lnSpc>
              <a:spcBef>
                <a:spcPts val="0"/>
              </a:spcBef>
            </a:pPr>
            <a:r>
              <a:rPr lang="en-GB" i="1" dirty="0" smtClean="0"/>
              <a:t>Inclusion Criteria : </a:t>
            </a:r>
          </a:p>
          <a:p>
            <a:pPr>
              <a:lnSpc>
                <a:spcPct val="100000"/>
              </a:lnSpc>
              <a:spcBef>
                <a:spcPts val="0"/>
              </a:spcBef>
              <a:buFont typeface="Wingdings" pitchFamily="2" charset="2"/>
              <a:buChar char="Ø"/>
            </a:pPr>
            <a:r>
              <a:rPr lang="en-GB" sz="2400" i="1" dirty="0" smtClean="0"/>
              <a:t>publication date 2019-2021</a:t>
            </a:r>
          </a:p>
          <a:p>
            <a:pPr>
              <a:lnSpc>
                <a:spcPct val="100000"/>
              </a:lnSpc>
              <a:spcBef>
                <a:spcPts val="0"/>
              </a:spcBef>
              <a:buFont typeface="Wingdings" pitchFamily="2" charset="2"/>
              <a:buChar char="Ø"/>
            </a:pPr>
            <a:r>
              <a:rPr lang="en-GB" sz="2400" i="1" dirty="0" smtClean="0"/>
              <a:t>Peer review  articles</a:t>
            </a:r>
          </a:p>
          <a:p>
            <a:pPr>
              <a:lnSpc>
                <a:spcPct val="100000"/>
              </a:lnSpc>
              <a:spcBef>
                <a:spcPts val="0"/>
              </a:spcBef>
            </a:pPr>
            <a:r>
              <a:rPr lang="en-GB" i="1" dirty="0" smtClean="0"/>
              <a:t>Exclusion criteria :</a:t>
            </a:r>
          </a:p>
          <a:p>
            <a:pPr>
              <a:lnSpc>
                <a:spcPct val="100000"/>
              </a:lnSpc>
              <a:spcBef>
                <a:spcPts val="0"/>
              </a:spcBef>
              <a:buFont typeface="Wingdings" pitchFamily="2" charset="2"/>
              <a:buChar char="Ø"/>
            </a:pPr>
            <a:r>
              <a:rPr lang="en-GB" sz="2400" i="1" dirty="0" smtClean="0"/>
              <a:t>Systematic review</a:t>
            </a:r>
          </a:p>
          <a:p>
            <a:pPr>
              <a:lnSpc>
                <a:spcPct val="100000"/>
              </a:lnSpc>
              <a:spcBef>
                <a:spcPts val="0"/>
              </a:spcBef>
              <a:buFont typeface="Wingdings" pitchFamily="2" charset="2"/>
              <a:buChar char="Ø"/>
            </a:pPr>
            <a:r>
              <a:rPr lang="en-GB" sz="2400" i="1" dirty="0" smtClean="0"/>
              <a:t>Books</a:t>
            </a:r>
          </a:p>
          <a:p>
            <a:pPr>
              <a:lnSpc>
                <a:spcPct val="100000"/>
              </a:lnSpc>
              <a:spcBef>
                <a:spcPts val="0"/>
              </a:spcBef>
            </a:pPr>
            <a:endParaRPr lang="en-GB" i="1" dirty="0">
              <a:solidFill>
                <a:srgbClr val="0070C0"/>
              </a:solidFill>
            </a:endParaRPr>
          </a:p>
        </p:txBody>
      </p:sp>
    </p:spTree>
    <p:extLst>
      <p:ext uri="{BB962C8B-B14F-4D97-AF65-F5344CB8AC3E}">
        <p14:creationId xmlns:p14="http://schemas.microsoft.com/office/powerpoint/2010/main" xmlns=""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C0EAA8-394C-495A-8ADE-02A487113AED}"/>
              </a:ext>
            </a:extLst>
          </p:cNvPr>
          <p:cNvSpPr>
            <a:spLocks noGrp="1"/>
          </p:cNvSpPr>
          <p:nvPr>
            <p:ph type="title"/>
          </p:nvPr>
        </p:nvSpPr>
        <p:spPr/>
        <p:txBody>
          <a:bodyPr/>
          <a:lstStyle/>
          <a:p>
            <a:r>
              <a:rPr lang="en-GB" b="1" dirty="0"/>
              <a:t>Literature Review</a:t>
            </a:r>
          </a:p>
        </p:txBody>
      </p:sp>
      <p:graphicFrame>
        <p:nvGraphicFramePr>
          <p:cNvPr id="6" name="Table 5">
            <a:extLst>
              <a:ext uri="{FF2B5EF4-FFF2-40B4-BE49-F238E27FC236}">
                <a16:creationId xmlns:a16="http://schemas.microsoft.com/office/drawing/2014/main" xmlns="" id="{4E015688-109E-44EE-8228-480161D6B8B2}"/>
              </a:ext>
            </a:extLst>
          </p:cNvPr>
          <p:cNvGraphicFramePr/>
          <p:nvPr>
            <p:extLst>
              <p:ext uri="{D42A27DB-BD31-4B8C-83A1-F6EECF244321}">
                <p14:modId xmlns:p14="http://schemas.microsoft.com/office/powerpoint/2010/main" xmlns="" val="1470617014"/>
              </p:ext>
            </p:extLst>
          </p:nvPr>
        </p:nvGraphicFramePr>
        <p:xfrm>
          <a:off x="588936" y="1580376"/>
          <a:ext cx="10764863" cy="5195647"/>
        </p:xfrm>
        <a:graphic>
          <a:graphicData uri="http://schemas.openxmlformats.org/drawingml/2006/table">
            <a:tbl>
              <a:tblPr firstRow="1" firstCol="1" bandRow="1"/>
              <a:tblGrid>
                <a:gridCol w="1844120">
                  <a:extLst>
                    <a:ext uri="{9D8B030D-6E8A-4147-A177-3AD203B41FA5}">
                      <a16:colId xmlns:a16="http://schemas.microsoft.com/office/drawing/2014/main" xmlns="" val="2791120806"/>
                    </a:ext>
                  </a:extLst>
                </a:gridCol>
                <a:gridCol w="2913859">
                  <a:extLst>
                    <a:ext uri="{9D8B030D-6E8A-4147-A177-3AD203B41FA5}">
                      <a16:colId xmlns:a16="http://schemas.microsoft.com/office/drawing/2014/main" xmlns="" val="3589850242"/>
                    </a:ext>
                  </a:extLst>
                </a:gridCol>
                <a:gridCol w="2498559">
                  <a:extLst>
                    <a:ext uri="{9D8B030D-6E8A-4147-A177-3AD203B41FA5}">
                      <a16:colId xmlns:a16="http://schemas.microsoft.com/office/drawing/2014/main" xmlns="" val="2229489048"/>
                    </a:ext>
                  </a:extLst>
                </a:gridCol>
                <a:gridCol w="3508325">
                  <a:extLst>
                    <a:ext uri="{9D8B030D-6E8A-4147-A177-3AD203B41FA5}">
                      <a16:colId xmlns:a16="http://schemas.microsoft.com/office/drawing/2014/main" xmlns="" val="2241838310"/>
                    </a:ext>
                  </a:extLst>
                </a:gridCol>
              </a:tblGrid>
              <a:tr h="521182">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Author(s), title, and year of publication</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Aim of study</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Summary of main findings</a:t>
                      </a:r>
                      <a:endParaRPr lang="en-GB" sz="1200" b="0" i="0" u="none" strike="noStrike" dirty="0">
                        <a:effectLst/>
                        <a:latin typeface="+mn-lt"/>
                      </a:endParaRPr>
                    </a:p>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 </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221238234"/>
                  </a:ext>
                </a:extLst>
              </a:tr>
              <a:tr h="775877">
                <a:tc>
                  <a:txBody>
                    <a:bodyPr/>
                    <a:lstStyle/>
                    <a:p>
                      <a:pPr algn="l" fontAlgn="t">
                        <a:spcBef>
                          <a:spcPts val="0"/>
                        </a:spcBef>
                        <a:spcAft>
                          <a:spcPts val="0"/>
                        </a:spcAft>
                      </a:pPr>
                      <a:r>
                        <a:rPr lang="en-GB" sz="1200" kern="1200" dirty="0" err="1" smtClean="0">
                          <a:solidFill>
                            <a:schemeClr val="tx1"/>
                          </a:solidFill>
                          <a:latin typeface="Times New Roman" pitchFamily="18" charset="0"/>
                          <a:ea typeface="+mn-ea"/>
                          <a:cs typeface="Times New Roman" pitchFamily="18" charset="0"/>
                        </a:rPr>
                        <a:t>Pieh</a:t>
                      </a:r>
                      <a:r>
                        <a:rPr lang="en-GB" sz="1200" kern="1200" dirty="0" smtClean="0">
                          <a:solidFill>
                            <a:schemeClr val="tx1"/>
                          </a:solidFill>
                          <a:latin typeface="Times New Roman" pitchFamily="18" charset="0"/>
                          <a:ea typeface="+mn-ea"/>
                          <a:cs typeface="Times New Roman" pitchFamily="18" charset="0"/>
                        </a:rPr>
                        <a:t> </a:t>
                      </a:r>
                      <a:r>
                        <a:rPr lang="en-GB" sz="1200" i="1" kern="1200" dirty="0" smtClean="0">
                          <a:solidFill>
                            <a:schemeClr val="tx1"/>
                          </a:solidFill>
                          <a:latin typeface="Times New Roman" pitchFamily="18" charset="0"/>
                          <a:ea typeface="+mn-ea"/>
                          <a:cs typeface="Times New Roman" pitchFamily="18" charset="0"/>
                        </a:rPr>
                        <a:t>et al</a:t>
                      </a:r>
                      <a:r>
                        <a:rPr lang="en-GB" sz="1200" kern="1200" dirty="0" smtClean="0">
                          <a:solidFill>
                            <a:schemeClr val="tx1"/>
                          </a:solidFill>
                          <a:latin typeface="Times New Roman" pitchFamily="18" charset="0"/>
                          <a:ea typeface="+mn-ea"/>
                          <a:cs typeface="Times New Roman" pitchFamily="18" charset="0"/>
                        </a:rPr>
                        <a:t>., 2021. “Mental health during COVID-19 lockdown in the United Kingdom. </a:t>
                      </a:r>
                      <a:r>
                        <a:rPr lang="en-GB" sz="1200" i="1" kern="1200" dirty="0" smtClean="0">
                          <a:solidFill>
                            <a:schemeClr val="tx1"/>
                          </a:solidFill>
                          <a:latin typeface="Times New Roman" pitchFamily="18" charset="0"/>
                          <a:ea typeface="+mn-ea"/>
                          <a:cs typeface="Times New Roman" pitchFamily="18" charset="0"/>
                        </a:rPr>
                        <a:t>Psychosomatic medicine</a:t>
                      </a:r>
                      <a:r>
                        <a:rPr lang="en-GB" sz="1200" kern="1200" dirty="0" smtClean="0">
                          <a:solidFill>
                            <a:schemeClr val="tx1"/>
                          </a:solidFill>
                          <a:latin typeface="Times New Roman" pitchFamily="18" charset="0"/>
                          <a:ea typeface="+mn-ea"/>
                          <a:cs typeface="Times New Roman" pitchFamily="18" charset="0"/>
                        </a:rPr>
                        <a:t>”</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The aim of the study is to evaluate the mental health conditions and well-being in the UK during the lockdown imposed due to Covid-19</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Primary research, a survey has been conducted among 1006 adults in the UK</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Severe depression, anxiety symptoms have been found among the respondents during lockdowns across the UK. </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750155844"/>
                  </a:ext>
                </a:extLst>
              </a:tr>
              <a:tr h="266487">
                <a:tc>
                  <a:txBody>
                    <a:bodyPr/>
                    <a:lstStyle/>
                    <a:p>
                      <a:r>
                        <a:rPr lang="en-GB" sz="1200" kern="1200" dirty="0" smtClean="0">
                          <a:solidFill>
                            <a:schemeClr val="tx1"/>
                          </a:solidFill>
                          <a:latin typeface="Times New Roman" pitchFamily="18" charset="0"/>
                          <a:ea typeface="+mn-ea"/>
                          <a:cs typeface="Times New Roman" pitchFamily="18" charset="0"/>
                        </a:rPr>
                        <a:t>The Patient Experience of Inpatient Care</a:t>
                      </a:r>
                    </a:p>
                    <a:p>
                      <a:r>
                        <a:rPr lang="en-GB" sz="1200" kern="1200" dirty="0" smtClean="0">
                          <a:solidFill>
                            <a:schemeClr val="tx1"/>
                          </a:solidFill>
                          <a:latin typeface="Times New Roman" pitchFamily="18" charset="0"/>
                          <a:ea typeface="+mn-ea"/>
                          <a:cs typeface="Times New Roman" pitchFamily="18" charset="0"/>
                        </a:rPr>
                        <a:t>During the COVID-19 Pandemic: Exploring</a:t>
                      </a:r>
                    </a:p>
                    <a:p>
                      <a:r>
                        <a:rPr lang="en-GB" sz="1200" kern="1200" dirty="0" smtClean="0">
                          <a:solidFill>
                            <a:schemeClr val="tx1"/>
                          </a:solidFill>
                          <a:latin typeface="Times New Roman" pitchFamily="18" charset="0"/>
                          <a:ea typeface="+mn-ea"/>
                          <a:cs typeface="Times New Roman" pitchFamily="18" charset="0"/>
                        </a:rPr>
                        <a:t>Patient Perceptions, Communication, and</a:t>
                      </a:r>
                    </a:p>
                    <a:p>
                      <a:r>
                        <a:rPr lang="en-GB" sz="1200" kern="1200" dirty="0" smtClean="0">
                          <a:solidFill>
                            <a:schemeClr val="tx1"/>
                          </a:solidFill>
                          <a:latin typeface="Times New Roman" pitchFamily="18" charset="0"/>
                          <a:ea typeface="+mn-ea"/>
                          <a:cs typeface="Times New Roman" pitchFamily="18" charset="0"/>
                        </a:rPr>
                        <a:t>Quality of Care at a University Teaching</a:t>
                      </a:r>
                    </a:p>
                    <a:p>
                      <a:r>
                        <a:rPr lang="en-GB" sz="1200" kern="1200" dirty="0" smtClean="0">
                          <a:solidFill>
                            <a:schemeClr val="tx1"/>
                          </a:solidFill>
                          <a:latin typeface="Times New Roman" pitchFamily="18" charset="0"/>
                          <a:ea typeface="+mn-ea"/>
                          <a:cs typeface="Times New Roman" pitchFamily="18" charset="0"/>
                        </a:rPr>
                        <a:t>Hospital in the United Kingdom”</a:t>
                      </a:r>
                    </a:p>
                    <a:p>
                      <a:r>
                        <a:rPr lang="en-GB" sz="1200" kern="1200" dirty="0" smtClean="0">
                          <a:solidFill>
                            <a:schemeClr val="tx1"/>
                          </a:solidFill>
                          <a:latin typeface="Times New Roman" pitchFamily="18" charset="0"/>
                          <a:ea typeface="+mn-ea"/>
                          <a:cs typeface="Times New Roman" pitchFamily="18" charset="0"/>
                        </a:rPr>
                        <a:t>Thomas Key </a:t>
                      </a:r>
                      <a:r>
                        <a:rPr lang="en-GB" sz="1200" i="1" kern="1200" dirty="0" smtClean="0">
                          <a:solidFill>
                            <a:schemeClr val="tx1"/>
                          </a:solidFill>
                          <a:latin typeface="Times New Roman" pitchFamily="18" charset="0"/>
                          <a:ea typeface="+mn-ea"/>
                          <a:cs typeface="Times New Roman" pitchFamily="18" charset="0"/>
                        </a:rPr>
                        <a:t>et al.</a:t>
                      </a:r>
                      <a:r>
                        <a:rPr lang="en-GB" sz="1200" kern="1200" dirty="0" smtClean="0">
                          <a:solidFill>
                            <a:schemeClr val="tx1"/>
                          </a:solidFill>
                          <a:latin typeface="Times New Roman" pitchFamily="18" charset="0"/>
                          <a:ea typeface="+mn-ea"/>
                          <a:cs typeface="Times New Roman" pitchFamily="18" charset="0"/>
                        </a:rPr>
                        <a:t>, 2021 </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The aim of the study is to understand the social disadvantages during Covid-19 lockdown imposed in Europe on the patients and their mental health well-being</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mn-lt"/>
                          <a:ea typeface="+mn-ea"/>
                          <a:cs typeface="+mn-cs"/>
                        </a:rPr>
                        <a:t>Primary quantitative research has been done by developing a relevant questionnaire among 704 inpatients of a University Health Board in the UK</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200" kern="1200" dirty="0" smtClean="0">
                          <a:solidFill>
                            <a:schemeClr val="tx1"/>
                          </a:solidFill>
                          <a:latin typeface="Times New Roman" pitchFamily="18" charset="0"/>
                          <a:ea typeface="+mn-ea"/>
                          <a:cs typeface="Times New Roman" pitchFamily="18" charset="0"/>
                        </a:rPr>
                        <a:t>The survey results have demonstrated that the patients have developed anxiety while care staff wearing PPE</a:t>
                      </a:r>
                      <a:endParaRPr lang="en-GB" sz="1200" dirty="0">
                        <a:latin typeface="Times New Roman" pitchFamily="18" charset="0"/>
                        <a:ea typeface="Arial"/>
                        <a:cs typeface="Times New Roman" pitchFamily="18"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37087224"/>
                  </a:ext>
                </a:extLst>
              </a:tr>
              <a:tr h="266487">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White and Bore, 2020 “Impact of the COVID-19 pandemic and initial period of lockdown on the mental health and well-being of adults in the UK”</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The aim of the study is to understand the effect of the initial phase of lockdown due to the outbreak of Corona virus on the mental health and well-being of the adult people based in the UK.</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Primary survey on a convenience sample of 600 adult people in the UK</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smtClean="0">
                          <a:solidFill>
                            <a:schemeClr val="tx1"/>
                          </a:solidFill>
                          <a:latin typeface="Times New Roman" pitchFamily="18" charset="0"/>
                          <a:ea typeface="+mn-ea"/>
                          <a:cs typeface="Times New Roman" pitchFamily="18" charset="0"/>
                        </a:rPr>
                        <a:t>From the survey, it has been found that the mental well-being have been significantly affected during isolation in the lockdown and it is further associated with poor mental health conditions.</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111580069"/>
                  </a:ext>
                </a:extLst>
              </a:tr>
              <a:tr h="266487">
                <a:tc>
                  <a:txBody>
                    <a:bodyPr/>
                    <a:lstStyle/>
                    <a:p>
                      <a:pPr algn="l" fontAlgn="t">
                        <a:spcBef>
                          <a:spcPts val="0"/>
                        </a:spcBef>
                        <a:spcAft>
                          <a:spcPts val="0"/>
                        </a:spcAft>
                      </a:pPr>
                      <a:r>
                        <a:rPr lang="en-GB" sz="9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itchFamily="18" charset="0"/>
                          <a:ea typeface="Calibri" panose="020F0502020204030204" pitchFamily="34" charset="0"/>
                          <a:cs typeface="Times New Roman" pitchFamily="18" charset="0"/>
                        </a:rPr>
                        <a:t> </a:t>
                      </a:r>
                      <a:endParaRPr lang="en-GB" sz="1200" b="0" i="0" u="none" strike="noStrike" dirty="0">
                        <a:effectLst/>
                        <a:latin typeface="Times New Roman" pitchFamily="18" charset="0"/>
                        <a:cs typeface="Times New Roman"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7555704"/>
                  </a:ext>
                </a:extLst>
              </a:tr>
              <a:tr h="351385">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83058983"/>
                  </a:ext>
                </a:extLst>
              </a:tr>
            </a:tbl>
          </a:graphicData>
        </a:graphic>
      </p:graphicFrame>
    </p:spTree>
    <p:extLst>
      <p:ext uri="{BB962C8B-B14F-4D97-AF65-F5344CB8AC3E}">
        <p14:creationId xmlns:p14="http://schemas.microsoft.com/office/powerpoint/2010/main" xmlns=""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16B467-C08C-466F-BE6B-7F9ED5E6F580}"/>
              </a:ext>
            </a:extLst>
          </p:cNvPr>
          <p:cNvSpPr>
            <a:spLocks noGrp="1"/>
          </p:cNvSpPr>
          <p:nvPr>
            <p:ph type="title"/>
          </p:nvPr>
        </p:nvSpPr>
        <p:spPr/>
        <p:txBody>
          <a:bodyPr/>
          <a:lstStyle/>
          <a:p>
            <a:r>
              <a:rPr lang="en-GB" b="1" dirty="0"/>
              <a:t>Results </a:t>
            </a:r>
          </a:p>
        </p:txBody>
      </p:sp>
      <p:sp>
        <p:nvSpPr>
          <p:cNvPr id="3" name="Content Placeholder 2">
            <a:extLst>
              <a:ext uri="{FF2B5EF4-FFF2-40B4-BE49-F238E27FC236}">
                <a16:creationId xmlns:a16="http://schemas.microsoft.com/office/drawing/2014/main" xmlns="" id="{7D0CCD17-28FE-496A-8B33-DCC80EBEBEEF}"/>
              </a:ext>
            </a:extLst>
          </p:cNvPr>
          <p:cNvSpPr>
            <a:spLocks noGrp="1"/>
          </p:cNvSpPr>
          <p:nvPr>
            <p:ph idx="1"/>
          </p:nvPr>
        </p:nvSpPr>
        <p:spPr/>
        <p:txBody>
          <a:bodyPr/>
          <a:lstStyle/>
          <a:p>
            <a:pPr>
              <a:lnSpc>
                <a:spcPct val="100000"/>
              </a:lnSpc>
              <a:spcBef>
                <a:spcPts val="0"/>
              </a:spcBef>
            </a:pPr>
            <a:r>
              <a:rPr lang="en-GB" dirty="0" smtClean="0"/>
              <a:t>The </a:t>
            </a:r>
            <a:r>
              <a:rPr lang="en-GB" dirty="0" smtClean="0"/>
              <a:t>Covid-19 pandemic is the cause of mental health issues among the elders and youngsters in the UK. The impact of pandemic is too high among the elder group and it is still increasing (White and Bore, 2020). </a:t>
            </a:r>
            <a:endParaRPr lang="en-US" dirty="0"/>
          </a:p>
          <a:p>
            <a:pPr>
              <a:lnSpc>
                <a:spcPct val="100000"/>
              </a:lnSpc>
              <a:spcBef>
                <a:spcPts val="0"/>
              </a:spcBef>
            </a:pPr>
            <a:endParaRPr lang="en-GB" dirty="0"/>
          </a:p>
        </p:txBody>
      </p:sp>
    </p:spTree>
    <p:extLst>
      <p:ext uri="{BB962C8B-B14F-4D97-AF65-F5344CB8AC3E}">
        <p14:creationId xmlns:p14="http://schemas.microsoft.com/office/powerpoint/2010/main" xmlns="" val="4211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1B7B18-A401-4BEB-9851-132F7EA50741}"/>
              </a:ext>
            </a:extLst>
          </p:cNvPr>
          <p:cNvSpPr>
            <a:spLocks noGrp="1"/>
          </p:cNvSpPr>
          <p:nvPr>
            <p:ph type="title"/>
          </p:nvPr>
        </p:nvSpPr>
        <p:spPr/>
        <p:txBody>
          <a:bodyPr/>
          <a:lstStyle/>
          <a:p>
            <a:r>
              <a:rPr lang="en-GB" b="1" dirty="0"/>
              <a:t>Discussion</a:t>
            </a:r>
          </a:p>
        </p:txBody>
      </p:sp>
      <p:sp>
        <p:nvSpPr>
          <p:cNvPr id="3" name="Content Placeholder 2">
            <a:extLst>
              <a:ext uri="{FF2B5EF4-FFF2-40B4-BE49-F238E27FC236}">
                <a16:creationId xmlns:a16="http://schemas.microsoft.com/office/drawing/2014/main" xmlns="" id="{AA95E790-DB23-4A3D-ABAC-1F7706960BAE}"/>
              </a:ext>
            </a:extLst>
          </p:cNvPr>
          <p:cNvSpPr>
            <a:spLocks noGrp="1"/>
          </p:cNvSpPr>
          <p:nvPr>
            <p:ph idx="1"/>
          </p:nvPr>
        </p:nvSpPr>
        <p:spPr/>
        <p:txBody>
          <a:bodyPr/>
          <a:lstStyle/>
          <a:p>
            <a:r>
              <a:rPr lang="en-GB" dirty="0"/>
              <a:t>Discuss the themes that you have found and describe why your findings are important for health and social care.</a:t>
            </a:r>
          </a:p>
        </p:txBody>
      </p:sp>
    </p:spTree>
    <p:extLst>
      <p:ext uri="{BB962C8B-B14F-4D97-AF65-F5344CB8AC3E}">
        <p14:creationId xmlns:p14="http://schemas.microsoft.com/office/powerpoint/2010/main" xmlns="" val="168720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1B7B18-A401-4BEB-9851-132F7EA50741}"/>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xmlns="" id="{AA95E790-DB23-4A3D-ABAC-1F7706960BAE}"/>
              </a:ext>
            </a:extLst>
          </p:cNvPr>
          <p:cNvSpPr>
            <a:spLocks noGrp="1"/>
          </p:cNvSpPr>
          <p:nvPr>
            <p:ph idx="1"/>
          </p:nvPr>
        </p:nvSpPr>
        <p:spPr/>
        <p:txBody>
          <a:bodyPr/>
          <a:lstStyle/>
          <a:p>
            <a:r>
              <a:rPr lang="en-GB" dirty="0"/>
              <a:t>Summarise the main points of your research.</a:t>
            </a:r>
          </a:p>
        </p:txBody>
      </p:sp>
    </p:spTree>
    <p:extLst>
      <p:ext uri="{BB962C8B-B14F-4D97-AF65-F5344CB8AC3E}">
        <p14:creationId xmlns:p14="http://schemas.microsoft.com/office/powerpoint/2010/main" xmlns="" val="312729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5694D9-AFA4-4E03-B587-B523317FE4BF}"/>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xmlns="" id="{75495F6A-65A2-4AA0-99F0-C1CE50AECCD5}"/>
              </a:ext>
            </a:extLst>
          </p:cNvPr>
          <p:cNvSpPr>
            <a:spLocks noGrp="1"/>
          </p:cNvSpPr>
          <p:nvPr>
            <p:ph idx="1"/>
          </p:nvPr>
        </p:nvSpPr>
        <p:spPr/>
        <p:txBody>
          <a:bodyPr>
            <a:normAutofit/>
          </a:bodyPr>
          <a:lstStyle/>
          <a:p>
            <a:r>
              <a:rPr lang="en-GB" sz="1400" dirty="0" smtClean="0">
                <a:latin typeface="Times New Roman" pitchFamily="18" charset="0"/>
                <a:cs typeface="Times New Roman" pitchFamily="18" charset="0"/>
              </a:rPr>
              <a:t>White, R.G. and Van </a:t>
            </a:r>
            <a:r>
              <a:rPr lang="en-GB" sz="1400" dirty="0" err="1" smtClean="0">
                <a:latin typeface="Times New Roman" pitchFamily="18" charset="0"/>
                <a:cs typeface="Times New Roman" pitchFamily="18" charset="0"/>
              </a:rPr>
              <a:t>Der</a:t>
            </a:r>
            <a:r>
              <a:rPr lang="en-GB" sz="1400" dirty="0" smtClean="0">
                <a:latin typeface="Times New Roman" pitchFamily="18" charset="0"/>
                <a:cs typeface="Times New Roman" pitchFamily="18" charset="0"/>
              </a:rPr>
              <a:t> Boor, C., 2020. Impact of the COVID-19 pandemic and initial period of lockdown on the mental health and well-being of adults in the UK. </a:t>
            </a:r>
            <a:r>
              <a:rPr lang="en-GB" sz="1400" i="1" dirty="0" err="1" smtClean="0">
                <a:latin typeface="Times New Roman" pitchFamily="18" charset="0"/>
                <a:cs typeface="Times New Roman" pitchFamily="18" charset="0"/>
              </a:rPr>
              <a:t>BJPsych</a:t>
            </a:r>
            <a:r>
              <a:rPr lang="en-GB" sz="1400" i="1" dirty="0" smtClean="0">
                <a:latin typeface="Times New Roman" pitchFamily="18" charset="0"/>
                <a:cs typeface="Times New Roman" pitchFamily="18" charset="0"/>
              </a:rPr>
              <a:t> </a:t>
            </a:r>
          </a:p>
          <a:p>
            <a:r>
              <a:rPr lang="en-GB" sz="1400" dirty="0" smtClean="0">
                <a:latin typeface="Times New Roman" pitchFamily="18" charset="0"/>
                <a:cs typeface="Times New Roman" pitchFamily="18" charset="0"/>
              </a:rPr>
              <a:t>Key, T., </a:t>
            </a:r>
            <a:r>
              <a:rPr lang="en-GB" sz="1400" dirty="0" err="1" smtClean="0">
                <a:latin typeface="Times New Roman" pitchFamily="18" charset="0"/>
                <a:cs typeface="Times New Roman" pitchFamily="18" charset="0"/>
              </a:rPr>
              <a:t>Kulkarni</a:t>
            </a:r>
            <a:r>
              <a:rPr lang="en-GB" sz="1400" dirty="0" smtClean="0">
                <a:latin typeface="Times New Roman" pitchFamily="18" charset="0"/>
                <a:cs typeface="Times New Roman" pitchFamily="18" charset="0"/>
              </a:rPr>
              <a:t>, A., </a:t>
            </a:r>
            <a:r>
              <a:rPr lang="en-GB" sz="1400" dirty="0" err="1" smtClean="0">
                <a:latin typeface="Times New Roman" pitchFamily="18" charset="0"/>
                <a:cs typeface="Times New Roman" pitchFamily="18" charset="0"/>
              </a:rPr>
              <a:t>Kandhari</a:t>
            </a:r>
            <a:r>
              <a:rPr lang="en-GB" sz="1400" dirty="0" smtClean="0">
                <a:latin typeface="Times New Roman" pitchFamily="18" charset="0"/>
                <a:cs typeface="Times New Roman" pitchFamily="18" charset="0"/>
              </a:rPr>
              <a:t>, V., </a:t>
            </a:r>
            <a:r>
              <a:rPr lang="en-GB" sz="1400" dirty="0" err="1" smtClean="0">
                <a:latin typeface="Times New Roman" pitchFamily="18" charset="0"/>
                <a:cs typeface="Times New Roman" pitchFamily="18" charset="0"/>
              </a:rPr>
              <a:t>Jawad</a:t>
            </a:r>
            <a:r>
              <a:rPr lang="en-GB" sz="1400" dirty="0" smtClean="0">
                <a:latin typeface="Times New Roman" pitchFamily="18" charset="0"/>
                <a:cs typeface="Times New Roman" pitchFamily="18" charset="0"/>
              </a:rPr>
              <a:t>, Z., Hughes, A. and </a:t>
            </a:r>
            <a:r>
              <a:rPr lang="en-GB" sz="1400" dirty="0" err="1" smtClean="0">
                <a:latin typeface="Times New Roman" pitchFamily="18" charset="0"/>
                <a:cs typeface="Times New Roman" pitchFamily="18" charset="0"/>
              </a:rPr>
              <a:t>Mohanty</a:t>
            </a:r>
            <a:r>
              <a:rPr lang="en-GB" sz="1400" dirty="0" smtClean="0">
                <a:latin typeface="Times New Roman" pitchFamily="18" charset="0"/>
                <a:cs typeface="Times New Roman" pitchFamily="18" charset="0"/>
              </a:rPr>
              <a:t>, K., 2021. The Patient Experience of Inpatient Care During the COVID-19 Pandemic: Exploring Patient Perceptions, Communication, and Quality of Care at a University Teaching Hospital in the United Kingdom. </a:t>
            </a:r>
            <a:r>
              <a:rPr lang="en-GB" sz="1400" i="1" dirty="0" smtClean="0">
                <a:latin typeface="Times New Roman" pitchFamily="18" charset="0"/>
                <a:cs typeface="Times New Roman" pitchFamily="18" charset="0"/>
              </a:rPr>
              <a:t>Journal of Patient Experience</a:t>
            </a:r>
            <a:r>
              <a:rPr lang="en-GB" sz="1400" dirty="0" smtClean="0">
                <a:latin typeface="Times New Roman" pitchFamily="18" charset="0"/>
                <a:cs typeface="Times New Roman" pitchFamily="18" charset="0"/>
              </a:rPr>
              <a:t>, </a:t>
            </a:r>
          </a:p>
          <a:p>
            <a:r>
              <a:rPr lang="en-GB" sz="1400" dirty="0" err="1" smtClean="0"/>
              <a:t>Pieh</a:t>
            </a:r>
            <a:r>
              <a:rPr lang="en-GB" sz="1400" dirty="0" smtClean="0"/>
              <a:t>, C., </a:t>
            </a:r>
            <a:r>
              <a:rPr lang="en-GB" sz="1400" dirty="0" err="1" smtClean="0"/>
              <a:t>Budimir</a:t>
            </a:r>
            <a:r>
              <a:rPr lang="en-GB" sz="1400" dirty="0" smtClean="0"/>
              <a:t>, S., </a:t>
            </a:r>
            <a:r>
              <a:rPr lang="en-GB" sz="1400" dirty="0" err="1" smtClean="0"/>
              <a:t>Delgadillo</a:t>
            </a:r>
            <a:r>
              <a:rPr lang="en-GB" sz="1400" dirty="0" smtClean="0"/>
              <a:t>, J., </a:t>
            </a:r>
            <a:r>
              <a:rPr lang="en-GB" sz="1400" dirty="0" err="1" smtClean="0"/>
              <a:t>Barkham</a:t>
            </a:r>
            <a:r>
              <a:rPr lang="en-GB" sz="1400" dirty="0" smtClean="0"/>
              <a:t>, M., Fontaine, J.R. and </a:t>
            </a:r>
            <a:r>
              <a:rPr lang="en-GB" sz="1400" dirty="0" err="1" smtClean="0"/>
              <a:t>Probst</a:t>
            </a:r>
            <a:r>
              <a:rPr lang="en-GB" sz="1400" dirty="0" smtClean="0"/>
              <a:t>, T., 2021. Mental health during COVID-19 lockdown in the United Kingdom. </a:t>
            </a:r>
            <a:r>
              <a:rPr lang="en-GB" sz="1400" i="1" dirty="0" smtClean="0"/>
              <a:t>Psychosomatic medicine</a:t>
            </a:r>
            <a:r>
              <a:rPr lang="en-GB" sz="1400" dirty="0" smtClean="0"/>
              <a:t>, </a:t>
            </a:r>
            <a:r>
              <a:rPr lang="en-GB" sz="1400" i="1" dirty="0" smtClean="0"/>
              <a:t>83</a:t>
            </a:r>
            <a:r>
              <a:rPr lang="en-GB" sz="1400" dirty="0" smtClean="0"/>
              <a:t>(4),</a:t>
            </a:r>
            <a:endParaRPr lang="en-GB" sz="1400" dirty="0">
              <a:latin typeface="Times New Roman" pitchFamily="18" charset="0"/>
              <a:cs typeface="Times New Roman" pitchFamily="18" charset="0"/>
            </a:endParaRPr>
          </a:p>
        </p:txBody>
      </p:sp>
    </p:spTree>
    <p:extLst>
      <p:ext uri="{BB962C8B-B14F-4D97-AF65-F5344CB8AC3E}">
        <p14:creationId xmlns:p14="http://schemas.microsoft.com/office/powerpoint/2010/main" xmlns="" val="2004148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733</Words>
  <Application>Microsoft Office PowerPoint</Application>
  <PresentationFormat>Custom</PresentationFormat>
  <Paragraphs>67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Module: Introduction to Research (BMHP5005)  Assessment 2: Viva Voce</vt:lpstr>
      <vt:lpstr>Introduction</vt:lpstr>
      <vt:lpstr>Methods</vt:lpstr>
      <vt:lpstr>Literature Review</vt:lpstr>
      <vt:lpstr>Results </vt:lpstr>
      <vt:lpstr>Discussion</vt:lpstr>
      <vt:lpstr>Conclusion</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auror</cp:lastModifiedBy>
  <cp:revision>13</cp:revision>
  <dcterms:created xsi:type="dcterms:W3CDTF">2020-04-30T09:56:57Z</dcterms:created>
  <dcterms:modified xsi:type="dcterms:W3CDTF">2021-12-08T11:56:22Z</dcterms:modified>
</cp:coreProperties>
</file>