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4" r:id="rId10"/>
    <p:sldId id="263" r:id="rId11"/>
    <p:sldId id="273" r:id="rId12"/>
    <p:sldId id="267" r:id="rId13"/>
    <p:sldId id="268" r:id="rId14"/>
    <p:sldId id="269" r:id="rId15"/>
    <p:sldId id="270" r:id="rId16"/>
    <p:sldId id="272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E1EE90-2364-4709-837E-2321B8063D17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C914D0-54F9-4418-B535-12428E4E0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140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C914D0-54F9-4418-B535-12428E4E07A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06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C914D0-54F9-4418-B535-12428E4E07A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777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68677-C2F3-6691-B77E-8DB05DCA76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A11441-0597-164B-9B7E-E05889A72B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B9066-D4C7-878A-288B-86B376581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1C581-E50B-4A1E-A2E8-23EA95125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882CB-47C4-5635-B52A-C7D4A94E5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8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522C2-D46C-9475-DBCE-11944D632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8D1E5-F957-8B79-947F-D09A3E307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C1631-E037-1461-51B7-D93FD5A3D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D573B-A7F5-A172-1C41-1E96A848D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65DAF-81AC-422D-4173-08D0CC849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30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43CA5-024F-2B7F-41B0-8D1B2DB96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7DA3CA-B0F5-C275-9E85-B00B4AC92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6AB60-6E0A-871B-23BA-C1C907DB5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48870-0432-0C47-7D01-1BCA84EE6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F23E5-62A6-94F9-90C6-DFE633126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948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72EC2-75A2-4A44-A610-9E7BA2808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E88EA-9649-9ED6-D930-5A65ADE12D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682A64-464D-5539-586B-1D112F2B4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6665B-6CAD-BF43-6046-61343B862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0F31F-2895-135F-A6CC-6A1C7AE15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69189-104F-0267-826A-BCD515465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45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7292F-3710-ACA0-2416-08096B1E4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C6B4D-4999-2C37-55EC-3D0B1B79C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663D84-C643-F3BA-2F9B-B755E4ECF8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2F717D-5FC1-BF03-EACC-289A78F0D5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A2D182-2622-5618-D607-FC383B13D3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D4FFD4-F853-4B2D-A41C-26272EE8A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20F46D-4AEF-3486-7413-28E045C6B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61D303-C9E4-4107-1BDC-A85A7DAD7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29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F27A3-1530-6496-83FA-C74B2AB15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2CD2E4-C74F-82DD-8655-C070253A5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61688A-FFD2-C644-1CBE-29B2A6482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9B9193-AEAF-47E7-B14B-019FFED94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073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5A058C-A595-57E1-839B-887CB070D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323373-7845-F91D-169E-1A2B319AF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F91B5-24A3-4071-33D5-C1597CC72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8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7E1DF-2744-F1B3-23F8-A3DFAC3F1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EE83A-52DF-E9BB-7E00-9CB305C78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89557-AB09-962B-6D6B-04B0CA4B8D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092F76-B3AA-D17E-D9F8-62DCBDB06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27DC6E-46B7-F9D8-54C0-B874DCF24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3B896D-2BA5-B792-CF22-A170A57BC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00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DE937-B9CD-50C2-A2E3-5A3B8968B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3E20E6-ED9C-84AF-EF61-9CB95CF83D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F452A-BDC3-AD0D-ECEA-F5B1EC08A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1F7F7-9DC9-5FA4-E16A-C5B974A55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33774-4F66-AEF6-152F-4CFBA3323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221C7-424E-B082-6680-ADE976658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6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2266D-1779-E653-8EB6-7F8B00DD8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14C9B4-6F20-F65D-B8D0-5CF172E299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ABB73-1C80-03CF-EDBF-DBD3A0F7C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1230E-C82D-9709-C929-CC1FFE9F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3DA8D-E690-2C67-7E6D-CDD7FF9D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066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FEA590-0865-0CA9-4B68-60AD8082B1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B0BB24-EDCF-BC4E-6E10-CF2D4090D1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C0F52-9949-D65C-999A-0770E0A90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4880C-5493-9B6A-BF36-9476EE03F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6EDD8-1938-9A48-6380-371647AE9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01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116DE1-D7CA-BC02-4041-6AB56D5A1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CBF97-D808-90EC-AE9E-DAE4B3581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8C6B8-B926-3D66-6A87-3C4C67761C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1BE0D5-9F39-465B-AA4E-E9627E6B4C69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841B03-38B2-D5B3-0764-7E4F457766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063D1-F0D9-2610-B56C-BA10D01EB2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08C73E-45FB-4E7D-BA58-EDCDD64B0D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8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o.org.uk/reports/the-use-of-digital-technology-in-the-nhs/" TargetMode="External"/><Relationship Id="rId3" Type="http://schemas.openxmlformats.org/officeDocument/2006/relationships/hyperlink" Target="https://pmc.ncbi.nlm.nih.gov/articles/PMC6925468/" TargetMode="External"/><Relationship Id="rId7" Type="http://schemas.openxmlformats.org/officeDocument/2006/relationships/hyperlink" Target="https://ico.org.uk/for-organisations/uk-gdpr-guidance-and-resources/data-protection-principles/transparency-in-health-and-social-care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" TargetMode="External"/><Relationship Id="rId11" Type="http://schemas.openxmlformats.org/officeDocument/2006/relationships/hyperlink" Target="https://transform.england.nhs.uk/digitise-connect-transform/what-good-looks-like/what-good-looks-like-publication/" TargetMode="External"/><Relationship Id="rId5" Type="http://schemas.openxmlformats.org/officeDocument/2006/relationships/hyperlink" Target="https://www.gov.uk/government/publications/digital-working-in-adult-social-care-what-good-looks-like" TargetMode="External"/><Relationship Id="rId10" Type="http://schemas.openxmlformats.org/officeDocument/2006/relationships/hyperlink" Target="https://transform.england.nhs.uk/digitise-connect-transform/what-good-looks-like/" TargetMode="External"/><Relationship Id="rId4" Type="http://schemas.openxmlformats.org/officeDocument/2006/relationships/hyperlink" Target="https://www.gov.uk/government/publications/a-plan-for-digital-health-and-social-care/a-plan-for-digital-health-and-social-care" TargetMode="External"/><Relationship Id="rId9" Type="http://schemas.openxmlformats.org/officeDocument/2006/relationships/hyperlink" Target="https://www.nhs.uk/nhs-ap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297F5-9F19-7076-99D0-517279089C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521F03-FEFB-3DF6-4167-BDFE3704E0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shows a clear glass whiteboard mounted on a wall, with a desk and bookshelf positioned behind it.&#10;&#10;AI-generated content may be incorrect.">
            <a:extLst>
              <a:ext uri="{FF2B5EF4-FFF2-40B4-BE49-F238E27FC236}">
                <a16:creationId xmlns:a16="http://schemas.microsoft.com/office/drawing/2014/main" id="{DAE0AFC3-CF34-E8F2-A04A-387F8D478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EE22CD-E4CA-8F35-81E0-EC7D13E9E723}"/>
              </a:ext>
            </a:extLst>
          </p:cNvPr>
          <p:cNvSpPr txBox="1"/>
          <p:nvPr/>
        </p:nvSpPr>
        <p:spPr>
          <a:xfrm>
            <a:off x="1981201" y="1515871"/>
            <a:ext cx="8415866" cy="28179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b="1" dirty="0"/>
              <a:t>Digital Transformation in the Health and Care Professions (BMHP6026)</a:t>
            </a:r>
            <a:br>
              <a:rPr lang="en-US" sz="2000" dirty="0"/>
            </a:br>
            <a:r>
              <a:rPr lang="en-US" sz="2000" dirty="0"/>
              <a:t>Component 2 – Viva Voce</a:t>
            </a:r>
          </a:p>
          <a:p>
            <a:pPr>
              <a:lnSpc>
                <a:spcPct val="150000"/>
              </a:lnSpc>
              <a:buNone/>
            </a:pPr>
            <a:r>
              <a:rPr lang="en-US" sz="2000" dirty="0"/>
              <a:t>Evaluating the Impact of the NHS App in the UK</a:t>
            </a:r>
          </a:p>
          <a:p>
            <a:pPr>
              <a:lnSpc>
                <a:spcPct val="150000"/>
              </a:lnSpc>
              <a:buNone/>
            </a:pPr>
            <a:r>
              <a:rPr lang="en-US" sz="2000" dirty="0"/>
              <a:t>Name: Rim Abdulhamid</a:t>
            </a:r>
            <a:br>
              <a:rPr lang="en-US" sz="2000" dirty="0"/>
            </a:br>
            <a:r>
              <a:rPr lang="en-US" sz="2000" dirty="0"/>
              <a:t>Student Number: 2321169</a:t>
            </a:r>
            <a:br>
              <a:rPr lang="en-US" sz="2000" dirty="0"/>
            </a:br>
            <a:r>
              <a:rPr lang="en-US" sz="2000" dirty="0"/>
              <a:t>Lecturer: Joanne Davies</a:t>
            </a:r>
          </a:p>
        </p:txBody>
      </p:sp>
    </p:spTree>
    <p:extLst>
      <p:ext uri="{BB962C8B-B14F-4D97-AF65-F5344CB8AC3E}">
        <p14:creationId xmlns:p14="http://schemas.microsoft.com/office/powerpoint/2010/main" val="2062819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8A3AF-8506-F0B1-74F9-1A12A269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D440B-00B2-FD3D-488F-BEDC77DBC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shows a clean, minimalist office wall with a clear glass whiteboard and a desk cluttered with office supplies.&#10;&#10;AI-generated content may be incorrect.">
            <a:extLst>
              <a:ext uri="{FF2B5EF4-FFF2-40B4-BE49-F238E27FC236}">
                <a16:creationId xmlns:a16="http://schemas.microsoft.com/office/drawing/2014/main" id="{B7614D57-9C94-CF32-3FC2-1FFFC1FD1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67160B-93CA-9AEF-B468-76EE75160554}"/>
              </a:ext>
            </a:extLst>
          </p:cNvPr>
          <p:cNvSpPr txBox="1"/>
          <p:nvPr/>
        </p:nvSpPr>
        <p:spPr>
          <a:xfrm>
            <a:off x="1803400" y="1349652"/>
            <a:ext cx="8585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Digital transformation means using technology to improve health and social care services (DHSC, 2022).</a:t>
            </a:r>
          </a:p>
          <a:p>
            <a:r>
              <a:rPr lang="en-US" sz="1600" dirty="0"/>
              <a:t>The UK digital plan focuses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Digitising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Improving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Supporting prevention		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Improving performance</a:t>
            </a:r>
          </a:p>
          <a:p>
            <a:endParaRPr lang="en-US" sz="1600" dirty="0"/>
          </a:p>
          <a:p>
            <a:r>
              <a:rPr lang="en-US" sz="1600" dirty="0"/>
              <a:t>This presentation evaluates the </a:t>
            </a:r>
            <a:r>
              <a:rPr lang="en-US" sz="1600" b="1" dirty="0"/>
              <a:t>NHS App</a:t>
            </a:r>
            <a:r>
              <a:rPr lang="en-US" sz="1600" dirty="0"/>
              <a:t> and its impact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Service delivery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Patients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Communities</a:t>
            </a:r>
          </a:p>
          <a:p>
            <a:r>
              <a:rPr lang="en-US" sz="1600" dirty="0"/>
              <a:t>The NHS App was launched in 2018 to give patients secure access to NHS services (NHS, 2024).</a:t>
            </a:r>
          </a:p>
          <a:p>
            <a:endParaRPr lang="en-US" sz="1600" dirty="0"/>
          </a:p>
          <a:p>
            <a:br>
              <a:rPr lang="en-US" sz="1600" dirty="0"/>
            </a:br>
            <a:endParaRPr lang="en-US" sz="1600" dirty="0"/>
          </a:p>
          <a:p>
            <a:pPr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F909C-B58D-759C-17A2-BC81ACE4153F}"/>
              </a:ext>
            </a:extLst>
          </p:cNvPr>
          <p:cNvSpPr txBox="1"/>
          <p:nvPr/>
        </p:nvSpPr>
        <p:spPr>
          <a:xfrm>
            <a:off x="7806267" y="2305883"/>
            <a:ext cx="2802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 dirty="0">
                <a:solidFill>
                  <a:srgbClr val="0070C0"/>
                </a:solidFill>
                <a:latin typeface="Neue Montreal Bold" panose="020B0604020202020204" charset="0"/>
              </a:rPr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2756653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0B4DA-E0E3-39CC-8205-CB7CE2D8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01FC4-482F-F4AD-2FA6-AB5DAD323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shows a clean, sterile medical office with a large, clear glass partition, a computer on a desk, and a medical tray with various tools.&#10;&#10;AI-generated content may be incorrect.">
            <a:extLst>
              <a:ext uri="{FF2B5EF4-FFF2-40B4-BE49-F238E27FC236}">
                <a16:creationId xmlns:a16="http://schemas.microsoft.com/office/drawing/2014/main" id="{9F0670A5-2BA7-3D22-304F-01C6DC2B6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45E459-9408-0555-1FEC-3A3AE856330A}"/>
              </a:ext>
            </a:extLst>
          </p:cNvPr>
          <p:cNvSpPr txBox="1"/>
          <p:nvPr/>
        </p:nvSpPr>
        <p:spPr>
          <a:xfrm>
            <a:off x="2201336" y="1240641"/>
            <a:ext cx="7679267" cy="3493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700" b="1" dirty="0">
                <a:latin typeface="Neue Montreal Bold" panose="020B0604020202020204" charset="0"/>
                <a:cs typeface="Arial" panose="020B0604020202020204" pitchFamily="34" charset="0"/>
              </a:rPr>
              <a:t>	</a:t>
            </a:r>
            <a:r>
              <a:rPr lang="en-US" sz="1700" b="1" dirty="0">
                <a:solidFill>
                  <a:srgbClr val="0070C0"/>
                </a:solidFill>
                <a:latin typeface="Neue Montreal Bold" panose="020B0604020202020204" charset="0"/>
                <a:cs typeface="Arial" panose="020B0604020202020204" pitchFamily="34" charset="0"/>
              </a:rPr>
              <a:t>Policy Context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NHS App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supports UK digital strategy: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Working in Adult Social Care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US" sz="1700" b="1" dirty="0">
                <a:solidFill>
                  <a:srgbClr val="0070C0"/>
                </a:solidFill>
                <a:latin typeface="Neue Montreal Bold" panose="020B0604020202020204" charset="0"/>
                <a:cs typeface="Arial" panose="020B0604020202020204" pitchFamily="34" charset="0"/>
              </a:rPr>
              <a:t>What Good Looks Like focuses on:</a:t>
            </a:r>
            <a:endParaRPr lang="en-US" sz="1700" dirty="0">
              <a:solidFill>
                <a:srgbClr val="0070C0"/>
              </a:solidFill>
              <a:latin typeface="Neue Montreal Bold" panose="020B060402020202020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Strong digital foundations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Safe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Skilled workforce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Connected systems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NHS App promotes digital access and patient engagement.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However, good policy does not always guarantee successful implementation.</a:t>
            </a:r>
          </a:p>
        </p:txBody>
      </p:sp>
    </p:spTree>
    <p:extLst>
      <p:ext uri="{BB962C8B-B14F-4D97-AF65-F5344CB8AC3E}">
        <p14:creationId xmlns:p14="http://schemas.microsoft.com/office/powerpoint/2010/main" val="1416998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02B3-2E16-A4D0-B36F-A1A0023A5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B3D56-7CB9-8D0B-A22F-6CA0539FB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shows a person dressed in a blue blouse and black pants, standing in front of a clear glass whiteboard, with medical equipment and a desk in the background.&#10;&#10;AI-generated content may be incorrect.">
            <a:extLst>
              <a:ext uri="{FF2B5EF4-FFF2-40B4-BE49-F238E27FC236}">
                <a16:creationId xmlns:a16="http://schemas.microsoft.com/office/drawing/2014/main" id="{2FC53D71-FC19-01F2-B1B4-6444196F3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263E95-5E96-4D56-43D8-B94E5D65E2AA}"/>
              </a:ext>
            </a:extLst>
          </p:cNvPr>
          <p:cNvSpPr txBox="1"/>
          <p:nvPr/>
        </p:nvSpPr>
        <p:spPr>
          <a:xfrm>
            <a:off x="999067" y="1144588"/>
            <a:ext cx="804333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NHS App allows patients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Book GP appointments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Order repeat prescriptions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View medical records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Access NHS 111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Manage organ donation preferences</a:t>
            </a:r>
            <a:br>
              <a:rPr lang="en-US" dirty="0"/>
            </a:br>
            <a:r>
              <a:rPr lang="en-US" dirty="0"/>
              <a:t>(NHS, 2024)</a:t>
            </a:r>
          </a:p>
          <a:p>
            <a:pPr>
              <a:buNone/>
            </a:pPr>
            <a:r>
              <a:rPr lang="en-US" dirty="0"/>
              <a:t>It became especially important during COVID-19, accelerating digital adoption across the NHS (Asthana et al., 2019; NHS England, 2022).</a:t>
            </a:r>
          </a:p>
          <a:p>
            <a:pPr>
              <a:buNone/>
            </a:pPr>
            <a:r>
              <a:rPr lang="en-US" dirty="0"/>
              <a:t>However, digital innovation does not automatically mean </a:t>
            </a:r>
          </a:p>
          <a:p>
            <a:pPr>
              <a:buNone/>
            </a:pPr>
            <a:r>
              <a:rPr lang="en-US" dirty="0"/>
              <a:t>improvement. Critical evaluation is required (Week 6).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E79CA3-327D-6BE2-AFAA-255207F46676}"/>
              </a:ext>
            </a:extLst>
          </p:cNvPr>
          <p:cNvSpPr txBox="1"/>
          <p:nvPr/>
        </p:nvSpPr>
        <p:spPr>
          <a:xfrm>
            <a:off x="3843868" y="1573491"/>
            <a:ext cx="61637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 dirty="0">
                <a:solidFill>
                  <a:srgbClr val="0070C0"/>
                </a:solidFill>
                <a:latin typeface="Neue Montreal Bold" panose="020B0604020202020204" charset="0"/>
              </a:rPr>
              <a:t>Overview of the NHS App</a:t>
            </a:r>
          </a:p>
        </p:txBody>
      </p:sp>
    </p:spTree>
    <p:extLst>
      <p:ext uri="{BB962C8B-B14F-4D97-AF65-F5344CB8AC3E}">
        <p14:creationId xmlns:p14="http://schemas.microsoft.com/office/powerpoint/2010/main" val="1396654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DADF2-7294-39CF-3700-AAE131723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B79AD-43ED-FEF8-344A-BB95D82F71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nurse stands in front of a clear glass wall with a computer screen and medical supplies on a table.&#10;&#10;AI-generated content may be incorrect.">
            <a:extLst>
              <a:ext uri="{FF2B5EF4-FFF2-40B4-BE49-F238E27FC236}">
                <a16:creationId xmlns:a16="http://schemas.microsoft.com/office/drawing/2014/main" id="{5BAA2500-DCF4-05A6-68F6-06C12F2B3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DA2E2D-BF33-C382-26C6-5FA12030CD78}"/>
              </a:ext>
            </a:extLst>
          </p:cNvPr>
          <p:cNvSpPr txBox="1"/>
          <p:nvPr/>
        </p:nvSpPr>
        <p:spPr>
          <a:xfrm>
            <a:off x="2311400" y="1027906"/>
            <a:ext cx="637963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US" b="1" dirty="0"/>
          </a:p>
          <a:p>
            <a:pPr>
              <a:buNone/>
            </a:pPr>
            <a:r>
              <a:rPr lang="en-US" dirty="0"/>
              <a:t>The NHS App has: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Reduced administrative phone calls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Enabled online booking systems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Improved communication with patients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Reduced missed appointments</a:t>
            </a:r>
            <a:br>
              <a:rPr lang="en-US" dirty="0"/>
            </a:br>
            <a:r>
              <a:rPr lang="en-US" dirty="0"/>
              <a:t>(NHS England, 2023)</a:t>
            </a:r>
          </a:p>
          <a:p>
            <a:pPr>
              <a:buNone/>
            </a:pPr>
            <a:r>
              <a:rPr lang="en-US" dirty="0"/>
              <a:t>It supports the “transform performance” goal in digital strategy (DHSC, 2022).</a:t>
            </a:r>
          </a:p>
          <a:p>
            <a:pPr>
              <a:buNone/>
            </a:pPr>
            <a:r>
              <a:rPr lang="en-US" dirty="0"/>
              <a:t>Digital systems can improve efficiency and staff experience (NHS England, 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484577-7187-2E72-A191-B978D683E771}"/>
              </a:ext>
            </a:extLst>
          </p:cNvPr>
          <p:cNvSpPr txBox="1"/>
          <p:nvPr/>
        </p:nvSpPr>
        <p:spPr>
          <a:xfrm>
            <a:off x="4620682" y="1124903"/>
            <a:ext cx="616373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solidFill>
                  <a:srgbClr val="0070C0"/>
                </a:solidFill>
                <a:latin typeface="Neue Montreal Bold" panose="020B0604020202020204" charset="0"/>
              </a:rPr>
              <a:t>Positive Impact on </a:t>
            </a:r>
          </a:p>
          <a:p>
            <a:pPr algn="ctr">
              <a:buNone/>
            </a:pPr>
            <a:r>
              <a:rPr lang="en-US" sz="2000" b="1" dirty="0">
                <a:solidFill>
                  <a:srgbClr val="0070C0"/>
                </a:solidFill>
                <a:latin typeface="Neue Montreal Bold" panose="020B0604020202020204" charset="0"/>
              </a:rPr>
              <a:t>Workforce</a:t>
            </a:r>
          </a:p>
        </p:txBody>
      </p:sp>
    </p:spTree>
    <p:extLst>
      <p:ext uri="{BB962C8B-B14F-4D97-AF65-F5344CB8AC3E}">
        <p14:creationId xmlns:p14="http://schemas.microsoft.com/office/powerpoint/2010/main" val="344385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525F-E829-F683-28E0-7C1DCDFCC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38056-7A94-9CCE-0CEF-CC455C130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A healthcare professional, dressed in a white lab coat and hijab, is standing in front of a whiteboard with a medical image in the background.&#10;&#10;AI-generated content may be incorrect.">
            <a:extLst>
              <a:ext uri="{FF2B5EF4-FFF2-40B4-BE49-F238E27FC236}">
                <a16:creationId xmlns:a16="http://schemas.microsoft.com/office/drawing/2014/main" id="{33B90C6D-CAEF-BCA1-56F2-4C9CB5E8C5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346711-4B39-76B8-7B52-AC6CA669FA1C}"/>
              </a:ext>
            </a:extLst>
          </p:cNvPr>
          <p:cNvSpPr txBox="1"/>
          <p:nvPr/>
        </p:nvSpPr>
        <p:spPr>
          <a:xfrm>
            <a:off x="1820334" y="1027906"/>
            <a:ext cx="616373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Research shows digital tools often </a:t>
            </a:r>
            <a:r>
              <a:rPr lang="en-US" b="1" dirty="0"/>
              <a:t>shift workload instead of reducing it</a:t>
            </a:r>
            <a:r>
              <a:rPr lang="en-US" dirty="0"/>
              <a:t> (Asthana et al., 2019).</a:t>
            </a:r>
          </a:p>
          <a:p>
            <a:r>
              <a:rPr lang="en-US" dirty="0"/>
              <a:t>New pressures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Managing online queries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Digital triage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patient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Need for digital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Digital readiness also varies across NHS regions (Asthana et al., 2019).</a:t>
            </a:r>
          </a:p>
          <a:p>
            <a:r>
              <a:rPr lang="en-US" dirty="0"/>
              <a:t>Therefore, the </a:t>
            </a:r>
            <a:r>
              <a:rPr lang="en-US" b="1" dirty="0"/>
              <a:t>NHS App</a:t>
            </a:r>
            <a:r>
              <a:rPr lang="en-US" dirty="0"/>
              <a:t> changes staff roles rather than simply reducing workload.</a:t>
            </a:r>
          </a:p>
          <a:p>
            <a:r>
              <a:rPr lang="en-US" dirty="0"/>
              <a:t>Workforce training and upskilling are essential (Week 4).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633E27-1ECE-6909-7EED-31C0E7FDB7A8}"/>
              </a:ext>
            </a:extLst>
          </p:cNvPr>
          <p:cNvSpPr txBox="1"/>
          <p:nvPr/>
        </p:nvSpPr>
        <p:spPr>
          <a:xfrm>
            <a:off x="4961467" y="1573491"/>
            <a:ext cx="35051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rgbClr val="0070C0"/>
                </a:solidFill>
                <a:latin typeface="Neue Montreal Bold" panose="020B0604020202020204" charset="0"/>
              </a:rPr>
              <a:t>Critical Workforce Analysis</a:t>
            </a:r>
          </a:p>
        </p:txBody>
      </p:sp>
    </p:spTree>
    <p:extLst>
      <p:ext uri="{BB962C8B-B14F-4D97-AF65-F5344CB8AC3E}">
        <p14:creationId xmlns:p14="http://schemas.microsoft.com/office/powerpoint/2010/main" val="3614686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905E4-F2BF-2524-2FF2-0AA5888D4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C6F4E-EF79-7267-F3D6-EC3CA4F3E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 smiling female nurse standing in a clinical environment, holding a medical board and surrounded by medical supplies.&#10;&#10;AI-generated content may be incorrect.">
            <a:extLst>
              <a:ext uri="{FF2B5EF4-FFF2-40B4-BE49-F238E27FC236}">
                <a16:creationId xmlns:a16="http://schemas.microsoft.com/office/drawing/2014/main" id="{761D8CE4-5AD1-AA14-9B85-0CB187854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5F935D-0D47-B094-5DEA-3BD0AE7725E4}"/>
              </a:ext>
            </a:extLst>
          </p:cNvPr>
          <p:cNvSpPr txBox="1"/>
          <p:nvPr/>
        </p:nvSpPr>
        <p:spPr>
          <a:xfrm>
            <a:off x="1769530" y="969992"/>
            <a:ext cx="6096000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US" sz="800" b="1" dirty="0"/>
          </a:p>
          <a:p>
            <a:pPr>
              <a:buNone/>
            </a:pPr>
            <a:r>
              <a:rPr lang="en-US" dirty="0"/>
              <a:t>The </a:t>
            </a:r>
            <a:r>
              <a:rPr lang="en-US" b="1" dirty="0"/>
              <a:t>NHS App</a:t>
            </a:r>
            <a:r>
              <a:rPr lang="en-US" dirty="0"/>
              <a:t> supports: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Remote access to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Fewer in-person visits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Integrated patient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Digital prescriptions</a:t>
            </a:r>
          </a:p>
          <a:p>
            <a:pPr>
              <a:buNone/>
            </a:pPr>
            <a:endParaRPr lang="en-US" sz="800" dirty="0"/>
          </a:p>
          <a:p>
            <a:pPr>
              <a:buNone/>
            </a:pPr>
            <a:r>
              <a:rPr lang="en-US" dirty="0"/>
              <a:t>This aligns with: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Joined-up care records (DHSC,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Smart digital foundations (NHS England, 2022)</a:t>
            </a:r>
          </a:p>
          <a:p>
            <a:pPr>
              <a:buNone/>
            </a:pPr>
            <a:r>
              <a:rPr lang="en-US" dirty="0"/>
              <a:t>Digital services improve convenience and flexibility.</a:t>
            </a:r>
          </a:p>
          <a:p>
            <a:pPr>
              <a:buNone/>
            </a:pPr>
            <a:r>
              <a:rPr lang="en-US" dirty="0"/>
              <a:t>However, successful digital transformation needs strong infrastructure, leadership, and governance — not just technology (Week 1).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3CC0F2-F788-C700-08F6-EE9DAE525E26}"/>
              </a:ext>
            </a:extLst>
          </p:cNvPr>
          <p:cNvSpPr txBox="1"/>
          <p:nvPr/>
        </p:nvSpPr>
        <p:spPr>
          <a:xfrm>
            <a:off x="3191932" y="2381044"/>
            <a:ext cx="542290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solidFill>
                  <a:srgbClr val="0070C0"/>
                </a:solidFill>
                <a:latin typeface="Neue Montreal Bold" panose="020B0604020202020204" charset="0"/>
              </a:rPr>
              <a:t>Impact on Service Delivery</a:t>
            </a:r>
          </a:p>
        </p:txBody>
      </p:sp>
    </p:spTree>
    <p:extLst>
      <p:ext uri="{BB962C8B-B14F-4D97-AF65-F5344CB8AC3E}">
        <p14:creationId xmlns:p14="http://schemas.microsoft.com/office/powerpoint/2010/main" val="2368734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DEAE0-FADF-0214-D930-DBE53F3A5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1D8A4-82F8-9259-5DD9-85B95D0EB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The image depicts a healthcare professional, wearing a blue uniform, standing in front of a reflective glass panel displaying various benefits of the NHS App, such as empowerment, access to information, self-management, convenience, and personalized care.&#10;&#10;AI-generated content may be incorrect.">
            <a:extLst>
              <a:ext uri="{FF2B5EF4-FFF2-40B4-BE49-F238E27FC236}">
                <a16:creationId xmlns:a16="http://schemas.microsoft.com/office/drawing/2014/main" id="{3B06A400-25B5-3528-04C0-5CBE39E2A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67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B2035-670A-FC93-6ECD-8B2D8CDFB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EF231-39E7-2271-F2D1-F55EC8184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The image depicts a person in a white coat with a Qatar emblem, standing in front of a notice with warnings about potential challenges in achieving digital equality, including age, income, language, and health literacy barriers.&#10;&#10;AI-generated content may be incorrect.">
            <a:extLst>
              <a:ext uri="{FF2B5EF4-FFF2-40B4-BE49-F238E27FC236}">
                <a16:creationId xmlns:a16="http://schemas.microsoft.com/office/drawing/2014/main" id="{660FCD77-9A74-CB7C-18F9-1EDA2387C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615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B65CC-918D-BA38-3E3C-F0F9278FB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8A89-70FA-2CC6-B37F-8BC119740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 well-organized medical examination room with a doctor wearing a white coat, various medical supplies, a computer, and a large mirror reflecting the room's layout.&#10;&#10;AI-generated content may be incorrect.">
            <a:extLst>
              <a:ext uri="{FF2B5EF4-FFF2-40B4-BE49-F238E27FC236}">
                <a16:creationId xmlns:a16="http://schemas.microsoft.com/office/drawing/2014/main" id="{0C61D122-9847-6E4D-862D-6C78FA3C66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BCADE57-A428-B6D2-7D4D-EF4F19295FA0}"/>
              </a:ext>
            </a:extLst>
          </p:cNvPr>
          <p:cNvSpPr txBox="1"/>
          <p:nvPr/>
        </p:nvSpPr>
        <p:spPr>
          <a:xfrm>
            <a:off x="3217333" y="861973"/>
            <a:ext cx="6096000" cy="2846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US" sz="900" dirty="0"/>
          </a:p>
          <a:p>
            <a:pPr algn="ctr">
              <a:buNone/>
            </a:pPr>
            <a:r>
              <a:rPr lang="en-US" sz="1700" dirty="0"/>
              <a:t>The NHS App contributes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Improved health literacy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Preventive health engagement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Reduced pressure on GP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Digital public health monitoring</a:t>
            </a:r>
          </a:p>
          <a:p>
            <a:pPr>
              <a:buNone/>
            </a:pPr>
            <a:r>
              <a:rPr lang="en-US" sz="1700" dirty="0"/>
              <a:t>However, community impact depends 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Local digital infrastructure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Public trust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Data protection confidence</a:t>
            </a:r>
          </a:p>
          <a:p>
            <a:pPr>
              <a:buNone/>
            </a:pPr>
            <a:r>
              <a:rPr lang="en-US" sz="1700" dirty="0"/>
              <a:t>Without trust, adoption declines.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BB2523-755D-8F2C-B11E-D1C4D1D484D6}"/>
              </a:ext>
            </a:extLst>
          </p:cNvPr>
          <p:cNvSpPr txBox="1"/>
          <p:nvPr/>
        </p:nvSpPr>
        <p:spPr>
          <a:xfrm>
            <a:off x="5782735" y="1506022"/>
            <a:ext cx="43687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solidFill>
                  <a:srgbClr val="0070C0"/>
                </a:solidFill>
                <a:latin typeface="Neue Montreal Bold" panose="020B0604020202020204" charset="0"/>
              </a:rPr>
              <a:t>Community-Level </a:t>
            </a:r>
          </a:p>
          <a:p>
            <a:pPr algn="ctr">
              <a:buNone/>
            </a:pPr>
            <a:r>
              <a:rPr lang="en-US" sz="2000" b="1" dirty="0">
                <a:solidFill>
                  <a:srgbClr val="0070C0"/>
                </a:solidFill>
                <a:latin typeface="Neue Montreal Bold" panose="020B0604020202020204" charset="0"/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2507969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59178-3F3D-3289-4FAF-F0F1E8FE6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C334-9798-C23B-9FE5-2F8987BE6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GDPR &amp; Data Protection,&#10;&#10;AI-generated content may be incorrect.">
            <a:extLst>
              <a:ext uri="{FF2B5EF4-FFF2-40B4-BE49-F238E27FC236}">
                <a16:creationId xmlns:a16="http://schemas.microsoft.com/office/drawing/2014/main" id="{70D56AC2-8BFA-35D8-1851-121FDE0F0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509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27F15-B266-BD69-307B-8C23446E7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C8951-33D8-C4BD-B0B0-B2A13CEB8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The image depicts a healthcare professional, presumably a nurse or doctor, standing in a sterile, modern medical office environment, holding a clear, whiteboard-style whiteboard.&#10;&#10;AI-generated content may be incorrect.">
            <a:extLst>
              <a:ext uri="{FF2B5EF4-FFF2-40B4-BE49-F238E27FC236}">
                <a16:creationId xmlns:a16="http://schemas.microsoft.com/office/drawing/2014/main" id="{2E4BC81C-008F-3110-A573-24DA042C6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3145D4-E04F-2225-0922-69552D3AF278}"/>
              </a:ext>
            </a:extLst>
          </p:cNvPr>
          <p:cNvSpPr txBox="1"/>
          <p:nvPr/>
        </p:nvSpPr>
        <p:spPr>
          <a:xfrm>
            <a:off x="1109133" y="827543"/>
            <a:ext cx="7933266" cy="4016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700" b="1" dirty="0">
                <a:solidFill>
                  <a:srgbClr val="0070C0"/>
                </a:solidFill>
                <a:latin typeface="Neue Montreal Bold" panose="020B0604020202020204" charset="0"/>
              </a:rPr>
              <a:t>Balanced Critical Summary</a:t>
            </a:r>
          </a:p>
          <a:p>
            <a:pPr algn="ctr">
              <a:buNone/>
            </a:pPr>
            <a:r>
              <a:rPr lang="en-GB" sz="1700" b="1" dirty="0">
                <a:solidFill>
                  <a:srgbClr val="0070C0"/>
                </a:solidFill>
                <a:latin typeface="Neue Montreal Bold" panose="020B0604020202020204" charset="0"/>
              </a:rPr>
              <a:t>Strengths: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Improves 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Enhances patient empowerment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Supports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Streamlines service delivery</a:t>
            </a:r>
          </a:p>
          <a:p>
            <a:pPr algn="ctr">
              <a:buNone/>
            </a:pPr>
            <a:r>
              <a:rPr lang="en-GB" sz="1700" b="1" dirty="0">
                <a:solidFill>
                  <a:srgbClr val="0070C0"/>
                </a:solidFill>
                <a:latin typeface="Neue Montreal Bold" panose="020B0604020202020204" charset="0"/>
              </a:rPr>
              <a:t>Limitations: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Digital divide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Workforce workload shift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Uneven regional adoption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Data governance risks</a:t>
            </a:r>
          </a:p>
          <a:p>
            <a:pPr>
              <a:buNone/>
            </a:pPr>
            <a:r>
              <a:rPr lang="en-GB" sz="1700" dirty="0"/>
              <a:t>As Asthana et al. (2019) argue, fragmentation within the NHS can </a:t>
            </a:r>
          </a:p>
          <a:p>
            <a:pPr>
              <a:buNone/>
            </a:pPr>
            <a:r>
              <a:rPr lang="en-GB" sz="1700" dirty="0"/>
              <a:t>slow adoption.</a:t>
            </a:r>
          </a:p>
          <a:p>
            <a:pPr>
              <a:buNone/>
            </a:pPr>
            <a:r>
              <a:rPr lang="en-GB" sz="1700" dirty="0"/>
              <a:t>Digital transformation requires:</a:t>
            </a:r>
            <a:br>
              <a:rPr lang="en-GB" sz="1700" dirty="0"/>
            </a:br>
            <a:r>
              <a:rPr lang="en-GB" sz="1700" dirty="0"/>
              <a:t>Technology + Workforce + Infrastructure + Governance + Public trust.</a:t>
            </a:r>
          </a:p>
        </p:txBody>
      </p:sp>
    </p:spTree>
    <p:extLst>
      <p:ext uri="{BB962C8B-B14F-4D97-AF65-F5344CB8AC3E}">
        <p14:creationId xmlns:p14="http://schemas.microsoft.com/office/powerpoint/2010/main" val="41907552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0372C-5072-2824-2EA0-F168503ED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290B9-738B-D384-5E9E-7B96DA34F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doctor stands behind a whiteboard, preparing to present information, with a group of attentive students and staff in the background.&#10;&#10;AI-generated content may be incorrect.">
            <a:extLst>
              <a:ext uri="{FF2B5EF4-FFF2-40B4-BE49-F238E27FC236}">
                <a16:creationId xmlns:a16="http://schemas.microsoft.com/office/drawing/2014/main" id="{4FBA57DA-5822-367B-17DC-26B1B59C5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9D55F1-A785-8D1B-D955-D7BB219F74C1}"/>
              </a:ext>
            </a:extLst>
          </p:cNvPr>
          <p:cNvSpPr txBox="1"/>
          <p:nvPr/>
        </p:nvSpPr>
        <p:spPr>
          <a:xfrm>
            <a:off x="1498601" y="861973"/>
            <a:ext cx="616373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0C0"/>
                </a:solidFill>
                <a:latin typeface="Neue Montreal Bold" panose="020B0604020202020204" charset="0"/>
              </a:rPr>
              <a:t>Why This Research Matters</a:t>
            </a:r>
          </a:p>
          <a:p>
            <a:pPr algn="ctr">
              <a:buNone/>
            </a:pPr>
            <a:endParaRPr lang="en-GB" b="1" dirty="0"/>
          </a:p>
          <a:p>
            <a:pPr>
              <a:buNone/>
            </a:pPr>
            <a:r>
              <a:rPr lang="en-GB" dirty="0"/>
              <a:t>This research helps professionals: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 workforce adaptation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 digital training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 patient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Recognise ethical responsibilities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evidence-based digital decisions</a:t>
            </a:r>
          </a:p>
          <a:p>
            <a:pPr>
              <a:buNone/>
            </a:pPr>
            <a:r>
              <a:rPr lang="en-GB" dirty="0"/>
              <a:t>(Week 9 material)</a:t>
            </a:r>
          </a:p>
          <a:p>
            <a:pPr algn="ctr">
              <a:buNone/>
            </a:pPr>
            <a:r>
              <a:rPr lang="en-GB" dirty="0"/>
              <a:t>Digital innovation must improve outcomes — not just modernise systems.</a:t>
            </a:r>
          </a:p>
        </p:txBody>
      </p:sp>
    </p:spTree>
    <p:extLst>
      <p:ext uri="{BB962C8B-B14F-4D97-AF65-F5344CB8AC3E}">
        <p14:creationId xmlns:p14="http://schemas.microsoft.com/office/powerpoint/2010/main" val="3698057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7C2D-8D60-BE36-0C56-1FBB1186F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A0465-7C2C-7412-FADE-429EF5FB9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shows a neatly organized clinic room with a white coat-clad nurse standing in front of a large whiteboard, with medical equipment and supplies neatly arranged on a counter.&#10;&#10;AI-generated content may be incorrect.">
            <a:extLst>
              <a:ext uri="{FF2B5EF4-FFF2-40B4-BE49-F238E27FC236}">
                <a16:creationId xmlns:a16="http://schemas.microsoft.com/office/drawing/2014/main" id="{F3DC828D-9B9B-AFA6-7FD7-7C5E2595F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053A30-0220-5214-3CF7-F73AFA1DE60C}"/>
              </a:ext>
            </a:extLst>
          </p:cNvPr>
          <p:cNvSpPr txBox="1"/>
          <p:nvPr/>
        </p:nvSpPr>
        <p:spPr>
          <a:xfrm>
            <a:off x="2353731" y="944308"/>
            <a:ext cx="7679267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700" b="1" dirty="0">
                <a:latin typeface="Neue Montreal Bold" panose="020B0604020202020204" charset="0"/>
                <a:cs typeface="Arial" panose="020B0604020202020204" pitchFamily="34" charset="0"/>
              </a:rPr>
              <a:t>	</a:t>
            </a:r>
            <a:r>
              <a:rPr lang="en-US" sz="1700" b="1" dirty="0">
                <a:solidFill>
                  <a:srgbClr val="0070C0"/>
                </a:solidFill>
                <a:latin typeface="Neue Montreal Bold" panose="020B0604020202020204" charset="0"/>
                <a:cs typeface="Arial" panose="020B0604020202020204" pitchFamily="34" charset="0"/>
              </a:rPr>
              <a:t>Policy Context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NHS App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supports UK digital strategy: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Digital Working in Adult Social Care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US" sz="1700" b="1" dirty="0">
                <a:solidFill>
                  <a:srgbClr val="0070C0"/>
                </a:solidFill>
                <a:latin typeface="Neue Montreal Bold" panose="020B0604020202020204" charset="0"/>
                <a:cs typeface="Arial" panose="020B0604020202020204" pitchFamily="34" charset="0"/>
              </a:rPr>
              <a:t>What Good Looks Like focuses on:</a:t>
            </a:r>
            <a:endParaRPr lang="en-US" sz="1700" dirty="0">
              <a:solidFill>
                <a:srgbClr val="0070C0"/>
              </a:solidFill>
              <a:latin typeface="Neue Montreal Bold" panose="020B060402020202020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Strong digital foundations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Safe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Skilled workforce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Connected systems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NHS App promotes digital access and patient engagement.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However, good policy does not always guarantee successful </a:t>
            </a:r>
          </a:p>
          <a:p>
            <a:pPr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implementation.</a:t>
            </a:r>
          </a:p>
        </p:txBody>
      </p:sp>
    </p:spTree>
    <p:extLst>
      <p:ext uri="{BB962C8B-B14F-4D97-AF65-F5344CB8AC3E}">
        <p14:creationId xmlns:p14="http://schemas.microsoft.com/office/powerpoint/2010/main" val="3106143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D765-527C-B6EA-7CBC-F6A947577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8258-F9B1-6167-BBE8-DF9E83DEE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 smiling medical professional, dressed in a white lab coat and wearing a stethoscope around their neck, standing in front of a large, clear whiteboard.&#10;&#10;AI-generated content may be incorrect.">
            <a:extLst>
              <a:ext uri="{FF2B5EF4-FFF2-40B4-BE49-F238E27FC236}">
                <a16:creationId xmlns:a16="http://schemas.microsoft.com/office/drawing/2014/main" id="{EDF3CF65-0122-B3DE-B4AF-80ADE4D0C6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9BEC78-270E-B74B-A5CC-27FEA38D4297}"/>
              </a:ext>
            </a:extLst>
          </p:cNvPr>
          <p:cNvSpPr txBox="1"/>
          <p:nvPr/>
        </p:nvSpPr>
        <p:spPr>
          <a:xfrm>
            <a:off x="1600201" y="1027906"/>
            <a:ext cx="616373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b="1" dirty="0"/>
              <a:t>Conclusion</a:t>
            </a:r>
          </a:p>
          <a:p>
            <a:pPr>
              <a:buNone/>
            </a:pPr>
            <a:r>
              <a:rPr lang="en-US" dirty="0"/>
              <a:t>The NHS App represents a major step in UK digital transformation.</a:t>
            </a:r>
          </a:p>
          <a:p>
            <a:pPr>
              <a:buNone/>
            </a:pPr>
            <a:r>
              <a:rPr lang="en-US" dirty="0"/>
              <a:t>It supports national strategy and aligns with “What Good Looks Like”.</a:t>
            </a:r>
          </a:p>
          <a:p>
            <a:pPr>
              <a:buNone/>
            </a:pPr>
            <a:r>
              <a:rPr lang="en-US" dirty="0"/>
              <a:t>However, digital transformation is complex.</a:t>
            </a:r>
          </a:p>
          <a:p>
            <a:pPr>
              <a:buNone/>
            </a:pPr>
            <a:r>
              <a:rPr lang="en-US" dirty="0"/>
              <a:t>For long-term success, the NHS must: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Address digital inequality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Invest in workforce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Strengthen governance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Maintain public trust</a:t>
            </a:r>
          </a:p>
          <a:p>
            <a:pPr>
              <a:buNone/>
            </a:pPr>
            <a:r>
              <a:rPr lang="en-US" dirty="0"/>
              <a:t>Digital transformation is not just technological — it is </a:t>
            </a:r>
            <a:r>
              <a:rPr lang="en-US" dirty="0" err="1"/>
              <a:t>organisational</a:t>
            </a:r>
            <a:r>
              <a:rPr lang="en-US" dirty="0"/>
              <a:t> and cultural change.</a:t>
            </a:r>
          </a:p>
        </p:txBody>
      </p:sp>
    </p:spTree>
    <p:extLst>
      <p:ext uri="{BB962C8B-B14F-4D97-AF65-F5344CB8AC3E}">
        <p14:creationId xmlns:p14="http://schemas.microsoft.com/office/powerpoint/2010/main" val="16260433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56114-52F6-D50D-282C-4C872C9FD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972D7-7722-D4FC-B347-580E1661E2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n office-like setting with a large, clear whiteboard on the wall, surrounded by a rectangular table with a laptop, papers, and pens, and chairs arranged in a semi-circle.&#10;&#10;AI-generated content may be incorrect.">
            <a:extLst>
              <a:ext uri="{FF2B5EF4-FFF2-40B4-BE49-F238E27FC236}">
                <a16:creationId xmlns:a16="http://schemas.microsoft.com/office/drawing/2014/main" id="{45010EC0-4440-60F1-78A8-18AC7FC33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BA7C3B-98B3-32E0-43F7-136E4B441932}"/>
              </a:ext>
            </a:extLst>
          </p:cNvPr>
          <p:cNvSpPr txBox="1"/>
          <p:nvPr/>
        </p:nvSpPr>
        <p:spPr>
          <a:xfrm>
            <a:off x="2667001" y="2169067"/>
            <a:ext cx="6282266" cy="1147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/>
              <a:t>Thank you for taking the time to listen to my presentation.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7756750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B246-066C-53A2-70C6-274808B81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A81B4-834D-536E-DAE0-7327DD96B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he image depicts a pristine, clear glass surface, likely a whiteboard, with a minimalistic and modern appearance.&#10;&#10;AI-generated content may be incorrect.">
            <a:extLst>
              <a:ext uri="{FF2B5EF4-FFF2-40B4-BE49-F238E27FC236}">
                <a16:creationId xmlns:a16="http://schemas.microsoft.com/office/drawing/2014/main" id="{33552CCB-E82C-CFF6-EDD1-0F5EA14B8A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C735D9B-7B61-D8EE-EDE5-F5F3BB90DEBC}"/>
              </a:ext>
            </a:extLst>
          </p:cNvPr>
          <p:cNvSpPr txBox="1"/>
          <p:nvPr/>
        </p:nvSpPr>
        <p:spPr>
          <a:xfrm>
            <a:off x="465667" y="773906"/>
            <a:ext cx="11260666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200" b="1" dirty="0"/>
              <a:t>	</a:t>
            </a:r>
            <a:r>
              <a:rPr lang="en-US" sz="1600" b="1" dirty="0"/>
              <a:t>Reference:</a:t>
            </a:r>
          </a:p>
          <a:p>
            <a:pPr>
              <a:buNone/>
            </a:pPr>
            <a:r>
              <a:rPr lang="en-US" sz="1200" dirty="0"/>
              <a:t>Asthana, S., Jones, R. and Sheaff, R. (2019) ‘Why does the NHS struggle to adopt eHealth innovations? A review of macro, </a:t>
            </a:r>
            <a:r>
              <a:rPr lang="en-US" sz="1200" dirty="0" err="1"/>
              <a:t>meso</a:t>
            </a:r>
            <a:r>
              <a:rPr lang="en-US" sz="1200" dirty="0"/>
              <a:t> and micro factors’, </a:t>
            </a:r>
            <a:r>
              <a:rPr lang="en-US" sz="1200" i="1" dirty="0"/>
              <a:t>BMC Health Services Research</a:t>
            </a:r>
            <a:r>
              <a:rPr lang="en-US" sz="1200" dirty="0"/>
              <a:t>, 19, 984. Available at: </a:t>
            </a:r>
            <a:r>
              <a:rPr lang="en-US" sz="1200" dirty="0">
                <a:hlinkClick r:id="rId3"/>
              </a:rPr>
              <a:t>https://pmc.ncbi.nlm.nih.gov/articles/PMC6925468/</a:t>
            </a:r>
            <a:r>
              <a:rPr lang="en-US" sz="1200" dirty="0"/>
              <a:t> (Accessed: 14 February 2026).</a:t>
            </a:r>
          </a:p>
          <a:p>
            <a:pPr>
              <a:buNone/>
            </a:pPr>
            <a:r>
              <a:rPr lang="en-US" sz="1200" dirty="0"/>
              <a:t>Department of Health and Social Care (2022) </a:t>
            </a:r>
            <a:r>
              <a:rPr lang="en-US" sz="1200" i="1" dirty="0"/>
              <a:t>A plan for digital health and social care</a:t>
            </a:r>
            <a:r>
              <a:rPr lang="en-US" sz="1200" dirty="0"/>
              <a:t>. London: Department of Health and Social Care. Available at: </a:t>
            </a:r>
            <a:r>
              <a:rPr lang="en-US" sz="1200" dirty="0">
                <a:hlinkClick r:id="rId4"/>
              </a:rPr>
              <a:t>https://www.gov.uk/government/publications/a-plan-for-digital-health-and-social-care/a-plan-for-digital-health-and-social-care</a:t>
            </a:r>
            <a:r>
              <a:rPr lang="en-US" sz="1200" dirty="0"/>
              <a:t> (Accessed: 11 February 2026).</a:t>
            </a:r>
          </a:p>
          <a:p>
            <a:pPr>
              <a:buNone/>
            </a:pPr>
            <a:r>
              <a:rPr lang="en-US" sz="1200" dirty="0"/>
              <a:t>Department of Health and Social Care (2023) </a:t>
            </a:r>
            <a:r>
              <a:rPr lang="en-US" sz="1200" i="1" dirty="0"/>
              <a:t>Digital working in adult social care: What good looks like for local authorities and care providers</a:t>
            </a:r>
            <a:r>
              <a:rPr lang="en-US" sz="1200" dirty="0"/>
              <a:t>. London: DHSC. Available at: </a:t>
            </a:r>
            <a:r>
              <a:rPr lang="en-US" sz="1200" dirty="0">
                <a:hlinkClick r:id="rId5"/>
              </a:rPr>
              <a:t>https://www.gov.uk/government/publications/digital-working-in-adult-social-care-what-good-looks-like</a:t>
            </a:r>
            <a:r>
              <a:rPr lang="en-US" sz="1200" dirty="0"/>
              <a:t> (Accessed: 26 February 2026).</a:t>
            </a:r>
          </a:p>
          <a:p>
            <a:pPr>
              <a:buNone/>
            </a:pPr>
            <a:r>
              <a:rPr lang="en-US" sz="1200" dirty="0"/>
              <a:t>Information Commissioner’s Office (2023a) </a:t>
            </a:r>
            <a:r>
              <a:rPr lang="en-US" sz="1200" i="1" dirty="0"/>
              <a:t>Guide to the UK GDPR</a:t>
            </a:r>
            <a:r>
              <a:rPr lang="en-US" sz="1200" dirty="0"/>
              <a:t>. Available at: </a:t>
            </a:r>
            <a:r>
              <a:rPr lang="en-US" sz="1200" dirty="0">
                <a:hlinkClick r:id="rId6"/>
              </a:rPr>
              <a:t>https://ico.org.uk/for-organisations/uk-gdpr-guidance-and-resources/</a:t>
            </a:r>
            <a:r>
              <a:rPr lang="en-US" sz="1200" dirty="0"/>
              <a:t> (Accessed: 16 February 2026).</a:t>
            </a:r>
          </a:p>
          <a:p>
            <a:pPr>
              <a:buNone/>
            </a:pPr>
            <a:r>
              <a:rPr lang="en-US" sz="1200" dirty="0"/>
              <a:t>Information Commissioner’s Office (2023b) </a:t>
            </a:r>
            <a:r>
              <a:rPr lang="en-US" sz="1200" i="1" dirty="0"/>
              <a:t>Transparency in health and social care</a:t>
            </a:r>
            <a:r>
              <a:rPr lang="en-US" sz="1200" dirty="0"/>
              <a:t>. Available at: </a:t>
            </a:r>
            <a:r>
              <a:rPr lang="en-US" sz="1200" dirty="0">
                <a:hlinkClick r:id="rId7"/>
              </a:rPr>
              <a:t>https://ico.org.uk/for-organisations/uk-gdpr-guidance-and-resources/data-protection-principles/transparency-in-health-and-social-care/</a:t>
            </a:r>
            <a:r>
              <a:rPr lang="en-US" sz="1200" dirty="0"/>
              <a:t> (Accessed: 10 February 2026).</a:t>
            </a:r>
          </a:p>
          <a:p>
            <a:pPr>
              <a:buNone/>
            </a:pPr>
            <a:r>
              <a:rPr lang="en-US" sz="1200" dirty="0"/>
              <a:t>National Audit Office (2023) </a:t>
            </a:r>
            <a:r>
              <a:rPr lang="en-US" sz="1200" i="1" dirty="0"/>
              <a:t>Digital transformation in the NHS</a:t>
            </a:r>
            <a:r>
              <a:rPr lang="en-US" sz="1200" dirty="0"/>
              <a:t>. Available at: </a:t>
            </a:r>
            <a:r>
              <a:rPr lang="en-US" sz="1200" dirty="0">
                <a:hlinkClick r:id="rId8"/>
              </a:rPr>
              <a:t>https://www.nao.org.uk/reports/the-use-of-digital-technology-in-the-nhs/</a:t>
            </a:r>
            <a:r>
              <a:rPr lang="en-US" sz="1200" dirty="0"/>
              <a:t> (Accessed: 18 February 2026).</a:t>
            </a:r>
          </a:p>
          <a:p>
            <a:r>
              <a:rPr lang="en-US" sz="1200" dirty="0"/>
              <a:t>NHS (2024) </a:t>
            </a:r>
            <a:r>
              <a:rPr lang="en-US" sz="1200" i="1" dirty="0"/>
              <a:t>NHS App</a:t>
            </a:r>
            <a:r>
              <a:rPr lang="en-US" sz="1200" dirty="0"/>
              <a:t>. Available at: </a:t>
            </a:r>
            <a:r>
              <a:rPr lang="en-US" sz="1200" dirty="0">
                <a:hlinkClick r:id="rId9"/>
              </a:rPr>
              <a:t>https://www.nhs.uk/nhs-app/</a:t>
            </a:r>
            <a:r>
              <a:rPr lang="en-US" sz="1200" dirty="0"/>
              <a:t> (Accessed: 13 February 2026).</a:t>
            </a:r>
            <a:r>
              <a:rPr lang="en-GB" sz="1200" dirty="0"/>
              <a:t> NHS England (2022) </a:t>
            </a:r>
            <a:r>
              <a:rPr lang="en-GB" sz="1200" i="1" dirty="0"/>
              <a:t>What good looks like: A framework for digital transformation in health and care</a:t>
            </a:r>
            <a:r>
              <a:rPr lang="en-GB" sz="1200" dirty="0"/>
              <a:t>. London: NHS England. Available at: </a:t>
            </a:r>
            <a:r>
              <a:rPr lang="en-GB" sz="1200" dirty="0">
                <a:hlinkClick r:id="rId10"/>
              </a:rPr>
              <a:t>https://transform.england.nhs.uk/digitise-connect-transform/what-good-looks-like/</a:t>
            </a:r>
            <a:r>
              <a:rPr lang="en-GB" sz="1200" dirty="0"/>
              <a:t> (Accessed: 26 February 2026).</a:t>
            </a:r>
          </a:p>
          <a:p>
            <a:r>
              <a:rPr lang="en-GB" sz="1200" dirty="0"/>
              <a:t>NHS England (2023a) </a:t>
            </a:r>
            <a:r>
              <a:rPr lang="en-GB" sz="1200" i="1" dirty="0"/>
              <a:t>Digital maturity assessment framework update</a:t>
            </a:r>
            <a:r>
              <a:rPr lang="en-GB" sz="1200" dirty="0"/>
              <a:t>. London: NHS England. Available at: </a:t>
            </a:r>
            <a:r>
              <a:rPr lang="en-GB" sz="1200" dirty="0">
                <a:hlinkClick r:id="rId10"/>
              </a:rPr>
              <a:t>https://transform.england.nhs.uk/digitise-connect-transform/what-good-looks-like/</a:t>
            </a:r>
            <a:r>
              <a:rPr lang="en-GB" sz="1200" dirty="0"/>
              <a:t> (Accessed: 26 February 2026).</a:t>
            </a:r>
          </a:p>
          <a:p>
            <a:r>
              <a:rPr lang="en-GB" sz="1200" dirty="0"/>
              <a:t>NHS England (2023b) </a:t>
            </a:r>
            <a:r>
              <a:rPr lang="en-GB" sz="1200" i="1" dirty="0"/>
              <a:t>What good looks like: Digitise, connect, transform</a:t>
            </a:r>
            <a:r>
              <a:rPr lang="en-GB" sz="1200" dirty="0"/>
              <a:t>. Available at: </a:t>
            </a:r>
            <a:r>
              <a:rPr lang="en-GB" sz="1200" dirty="0">
                <a:hlinkClick r:id="rId11"/>
              </a:rPr>
              <a:t>https://transform.england.nhs.uk/digitise-connect-transform/what-good-looks-like/what-good-looks-like-publication/</a:t>
            </a:r>
            <a:r>
              <a:rPr lang="en-GB" sz="1200" dirty="0"/>
              <a:t> (Accessed: 15 February 2026).</a:t>
            </a:r>
          </a:p>
          <a:p>
            <a:r>
              <a:rPr lang="en-GB" sz="1200" dirty="0"/>
              <a:t>University of Wales Trinity Saint David (2025a) </a:t>
            </a:r>
            <a:r>
              <a:rPr lang="en-GB" sz="1200" i="1" dirty="0"/>
              <a:t>BMHP6026: Week 1 – Introduction to digital innovation in health and social care</a:t>
            </a:r>
            <a:r>
              <a:rPr lang="en-GB" sz="1200" dirty="0"/>
              <a:t>. Unpublished lecture slides. Swansea: UWTSD.</a:t>
            </a:r>
          </a:p>
          <a:p>
            <a:r>
              <a:rPr lang="en-GB" sz="1200" dirty="0"/>
              <a:t>University of Wales Trinity Saint David (2025b) </a:t>
            </a:r>
            <a:r>
              <a:rPr lang="en-GB" sz="1200" i="1" dirty="0"/>
              <a:t>BMHP6026: Week 4 – Digital innovations and workforce impact</a:t>
            </a:r>
            <a:r>
              <a:rPr lang="en-GB" sz="1200" dirty="0"/>
              <a:t>. Unpublished lecture slides. Swansea: UWTSD.</a:t>
            </a:r>
          </a:p>
          <a:p>
            <a:r>
              <a:rPr lang="en-GB" sz="1200" dirty="0"/>
              <a:t>University of Wales Trinity Saint David (2025c) </a:t>
            </a:r>
            <a:r>
              <a:rPr lang="en-GB" sz="1200" i="1" dirty="0"/>
              <a:t>BMHP6026: Week 5 – Public health and digital innovation</a:t>
            </a:r>
            <a:r>
              <a:rPr lang="en-GB" sz="1200" dirty="0"/>
              <a:t>. Unpublished lecture slides. Swansea: UWTSD.</a:t>
            </a:r>
          </a:p>
          <a:p>
            <a:r>
              <a:rPr lang="en-GB" sz="1200" dirty="0"/>
              <a:t>University of Wales Trinity Saint David (2025d) </a:t>
            </a:r>
            <a:r>
              <a:rPr lang="en-GB" sz="1200" i="1" dirty="0"/>
              <a:t>BMHP6026: Week 6 – Critical analysis guidance</a:t>
            </a:r>
            <a:r>
              <a:rPr lang="en-GB" sz="1200" dirty="0"/>
              <a:t>. Unpublished lecture slides. Swansea: UWTSD.</a:t>
            </a:r>
          </a:p>
          <a:p>
            <a:r>
              <a:rPr lang="en-GB" sz="1200" dirty="0"/>
              <a:t>Watts, G. (2020) ‘COVID-19 and the digital divide in the UK’, </a:t>
            </a:r>
            <a:r>
              <a:rPr lang="en-GB" sz="1200" i="1" dirty="0"/>
              <a:t>The Lancet Digital Health</a:t>
            </a:r>
            <a:r>
              <a:rPr lang="en-GB" sz="1200" dirty="0"/>
              <a:t>, 2(8), pp. e395–e396.</a:t>
            </a:r>
          </a:p>
          <a:p>
            <a:pPr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62066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1358</Words>
  <Application>Microsoft Office PowerPoint</Application>
  <PresentationFormat>Widescreen</PresentationFormat>
  <Paragraphs>154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Neue Montreal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6</cp:revision>
  <dcterms:created xsi:type="dcterms:W3CDTF">2026-02-26T03:13:59Z</dcterms:created>
  <dcterms:modified xsi:type="dcterms:W3CDTF">2026-02-26T19:06:52Z</dcterms:modified>
</cp:coreProperties>
</file>