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0" r:id="rId2"/>
    <p:sldId id="256" r:id="rId3"/>
    <p:sldId id="287" r:id="rId4"/>
    <p:sldId id="288" r:id="rId5"/>
    <p:sldId id="289" r:id="rId6"/>
    <p:sldId id="260" r:id="rId7"/>
    <p:sldId id="261" r:id="rId8"/>
    <p:sldId id="262" r:id="rId9"/>
    <p:sldId id="263" r:id="rId10"/>
    <p:sldId id="264" r:id="rId11"/>
    <p:sldId id="265" r:id="rId12"/>
    <p:sldId id="294" r:id="rId13"/>
    <p:sldId id="295" r:id="rId14"/>
    <p:sldId id="273" r:id="rId15"/>
    <p:sldId id="274" r:id="rId16"/>
    <p:sldId id="275" r:id="rId17"/>
    <p:sldId id="281" r:id="rId18"/>
    <p:sldId id="282" r:id="rId19"/>
    <p:sldId id="277" r:id="rId20"/>
    <p:sldId id="276" r:id="rId21"/>
    <p:sldId id="278"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4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47CB66-ADC7-4A45-AFFD-641F004AFE8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D294A85-7E15-4210-AC00-4C7351510218}">
      <dgm:prSet/>
      <dgm:spPr/>
      <dgm:t>
        <a:bodyPr/>
        <a:lstStyle/>
        <a:p>
          <a:r>
            <a:rPr lang="en-US" dirty="0">
              <a:latin typeface="Arial" panose="020B0604020202020204" pitchFamily="34" charset="0"/>
              <a:cs typeface="Arial" panose="020B0604020202020204" pitchFamily="34" charset="0"/>
            </a:rPr>
            <a:t>To analyze the current detection rates of oral cancer in the UK, focusing on the proportion of early versus late-stage diagnoses</a:t>
          </a:r>
          <a:r>
            <a:rPr lang="en-US" dirty="0"/>
            <a:t>.</a:t>
          </a:r>
        </a:p>
      </dgm:t>
    </dgm:pt>
    <dgm:pt modelId="{BEF6D104-FFEB-4E76-B3CE-E6DBFA33249E}" type="parTrans" cxnId="{D1518358-ADB7-4020-86F4-6DFDA8BAFCA8}">
      <dgm:prSet/>
      <dgm:spPr/>
      <dgm:t>
        <a:bodyPr/>
        <a:lstStyle/>
        <a:p>
          <a:endParaRPr lang="en-US"/>
        </a:p>
      </dgm:t>
    </dgm:pt>
    <dgm:pt modelId="{B777962F-BDD3-4B8C-8AB3-6A78F284AB69}" type="sibTrans" cxnId="{D1518358-ADB7-4020-86F4-6DFDA8BAFCA8}">
      <dgm:prSet/>
      <dgm:spPr/>
      <dgm:t>
        <a:bodyPr/>
        <a:lstStyle/>
        <a:p>
          <a:endParaRPr lang="en-US"/>
        </a:p>
      </dgm:t>
    </dgm:pt>
    <dgm:pt modelId="{B1DFC639-7554-4CD6-B383-B39176000081}">
      <dgm:prSet/>
      <dgm:spPr/>
      <dgm:t>
        <a:bodyPr/>
        <a:lstStyle/>
        <a:p>
          <a:r>
            <a:rPr lang="en-US" dirty="0">
              <a:latin typeface="Arial" panose="020B0604020202020204" pitchFamily="34" charset="0"/>
              <a:cs typeface="Arial" panose="020B0604020202020204" pitchFamily="34" charset="0"/>
            </a:rPr>
            <a:t>To identify and review the major oral cancer awareness campaigns in the UK, detailing their content, reach, and methods of dissemination</a:t>
          </a:r>
          <a:r>
            <a:rPr lang="en-US" dirty="0"/>
            <a:t>.</a:t>
          </a:r>
        </a:p>
      </dgm:t>
    </dgm:pt>
    <dgm:pt modelId="{4C3CFD35-4420-4168-A0B7-778134E1C617}" type="parTrans" cxnId="{4E752B94-FC33-40D1-B6BF-FAA66D8167FE}">
      <dgm:prSet/>
      <dgm:spPr/>
      <dgm:t>
        <a:bodyPr/>
        <a:lstStyle/>
        <a:p>
          <a:endParaRPr lang="en-US"/>
        </a:p>
      </dgm:t>
    </dgm:pt>
    <dgm:pt modelId="{CE9B3DAC-9ACA-4FB5-915D-4B8F3F16EAC3}" type="sibTrans" cxnId="{4E752B94-FC33-40D1-B6BF-FAA66D8167FE}">
      <dgm:prSet/>
      <dgm:spPr/>
      <dgm:t>
        <a:bodyPr/>
        <a:lstStyle/>
        <a:p>
          <a:endParaRPr lang="en-US"/>
        </a:p>
      </dgm:t>
    </dgm:pt>
    <dgm:pt modelId="{C6B252D1-A009-4BF7-8B98-29EBA5037BAD}">
      <dgm:prSet/>
      <dgm:spPr/>
      <dgm:t>
        <a:bodyPr/>
        <a:lstStyle/>
        <a:p>
          <a:r>
            <a:rPr lang="en-US" dirty="0">
              <a:latin typeface="Arial" panose="020B0604020202020204" pitchFamily="34" charset="0"/>
              <a:cs typeface="Arial" panose="020B0604020202020204" pitchFamily="34" charset="0"/>
            </a:rPr>
            <a:t>To evaluate the correlation between the prevalence and reach of awareness campaigns and changes in oral cancer detection rates, aiming to determine the campaigns' impact on public awareness and early detection</a:t>
          </a:r>
          <a:r>
            <a:rPr lang="en-US" dirty="0"/>
            <a:t>.</a:t>
          </a:r>
        </a:p>
      </dgm:t>
    </dgm:pt>
    <dgm:pt modelId="{ABAF1AB9-6FB9-4269-9407-05F86D1248A2}" type="parTrans" cxnId="{9A5F7A95-71A6-4026-8439-803D748FD68A}">
      <dgm:prSet/>
      <dgm:spPr/>
      <dgm:t>
        <a:bodyPr/>
        <a:lstStyle/>
        <a:p>
          <a:endParaRPr lang="en-US"/>
        </a:p>
      </dgm:t>
    </dgm:pt>
    <dgm:pt modelId="{2C6C737A-CF61-4362-B68F-68D7FA84FD48}" type="sibTrans" cxnId="{9A5F7A95-71A6-4026-8439-803D748FD68A}">
      <dgm:prSet/>
      <dgm:spPr/>
      <dgm:t>
        <a:bodyPr/>
        <a:lstStyle/>
        <a:p>
          <a:endParaRPr lang="en-US"/>
        </a:p>
      </dgm:t>
    </dgm:pt>
    <dgm:pt modelId="{76AD1AD7-E6A0-4F22-803F-B7F68B56CCF5}" type="pres">
      <dgm:prSet presAssocID="{5A47CB66-ADC7-4A45-AFFD-641F004AFE86}" presName="vert0" presStyleCnt="0">
        <dgm:presLayoutVars>
          <dgm:dir/>
          <dgm:animOne val="branch"/>
          <dgm:animLvl val="lvl"/>
        </dgm:presLayoutVars>
      </dgm:prSet>
      <dgm:spPr/>
    </dgm:pt>
    <dgm:pt modelId="{5BEBF74A-35C1-4DA2-BD3E-96408B471D21}" type="pres">
      <dgm:prSet presAssocID="{CD294A85-7E15-4210-AC00-4C7351510218}" presName="thickLine" presStyleLbl="alignNode1" presStyleIdx="0" presStyleCnt="3"/>
      <dgm:spPr/>
    </dgm:pt>
    <dgm:pt modelId="{8331A41C-9F0F-4FB6-99A2-713024990F8D}" type="pres">
      <dgm:prSet presAssocID="{CD294A85-7E15-4210-AC00-4C7351510218}" presName="horz1" presStyleCnt="0"/>
      <dgm:spPr/>
    </dgm:pt>
    <dgm:pt modelId="{9A40C0DF-DFE1-4D60-BD4D-4796C71BC319}" type="pres">
      <dgm:prSet presAssocID="{CD294A85-7E15-4210-AC00-4C7351510218}" presName="tx1" presStyleLbl="revTx" presStyleIdx="0" presStyleCnt="3"/>
      <dgm:spPr/>
    </dgm:pt>
    <dgm:pt modelId="{BAC111F9-F022-43B7-8A05-6E5AE78C8D5B}" type="pres">
      <dgm:prSet presAssocID="{CD294A85-7E15-4210-AC00-4C7351510218}" presName="vert1" presStyleCnt="0"/>
      <dgm:spPr/>
    </dgm:pt>
    <dgm:pt modelId="{2AEBBC0C-0016-4495-8F90-C2C88537A222}" type="pres">
      <dgm:prSet presAssocID="{B1DFC639-7554-4CD6-B383-B39176000081}" presName="thickLine" presStyleLbl="alignNode1" presStyleIdx="1" presStyleCnt="3"/>
      <dgm:spPr/>
    </dgm:pt>
    <dgm:pt modelId="{9D07D5B9-9CB2-463C-BAB8-71EDFC42A8B1}" type="pres">
      <dgm:prSet presAssocID="{B1DFC639-7554-4CD6-B383-B39176000081}" presName="horz1" presStyleCnt="0"/>
      <dgm:spPr/>
    </dgm:pt>
    <dgm:pt modelId="{4B8481C1-55B7-4765-BF04-19EB409F42CB}" type="pres">
      <dgm:prSet presAssocID="{B1DFC639-7554-4CD6-B383-B39176000081}" presName="tx1" presStyleLbl="revTx" presStyleIdx="1" presStyleCnt="3"/>
      <dgm:spPr/>
    </dgm:pt>
    <dgm:pt modelId="{8764C670-DEF7-4E8B-94F3-52B5A407C8DF}" type="pres">
      <dgm:prSet presAssocID="{B1DFC639-7554-4CD6-B383-B39176000081}" presName="vert1" presStyleCnt="0"/>
      <dgm:spPr/>
    </dgm:pt>
    <dgm:pt modelId="{5200000C-7953-427B-9958-E860B83F7F9D}" type="pres">
      <dgm:prSet presAssocID="{C6B252D1-A009-4BF7-8B98-29EBA5037BAD}" presName="thickLine" presStyleLbl="alignNode1" presStyleIdx="2" presStyleCnt="3"/>
      <dgm:spPr/>
    </dgm:pt>
    <dgm:pt modelId="{336588AB-BEE4-449E-B519-A9AE70E5DF6B}" type="pres">
      <dgm:prSet presAssocID="{C6B252D1-A009-4BF7-8B98-29EBA5037BAD}" presName="horz1" presStyleCnt="0"/>
      <dgm:spPr/>
    </dgm:pt>
    <dgm:pt modelId="{78B0C172-EF99-4FF4-9AAE-5DF3152B036C}" type="pres">
      <dgm:prSet presAssocID="{C6B252D1-A009-4BF7-8B98-29EBA5037BAD}" presName="tx1" presStyleLbl="revTx" presStyleIdx="2" presStyleCnt="3"/>
      <dgm:spPr/>
    </dgm:pt>
    <dgm:pt modelId="{2EF351E1-C5B7-4CAD-8B5A-B8C8FF2ADB8B}" type="pres">
      <dgm:prSet presAssocID="{C6B252D1-A009-4BF7-8B98-29EBA5037BAD}" presName="vert1" presStyleCnt="0"/>
      <dgm:spPr/>
    </dgm:pt>
  </dgm:ptLst>
  <dgm:cxnLst>
    <dgm:cxn modelId="{D1518358-ADB7-4020-86F4-6DFDA8BAFCA8}" srcId="{5A47CB66-ADC7-4A45-AFFD-641F004AFE86}" destId="{CD294A85-7E15-4210-AC00-4C7351510218}" srcOrd="0" destOrd="0" parTransId="{BEF6D104-FFEB-4E76-B3CE-E6DBFA33249E}" sibTransId="{B777962F-BDD3-4B8C-8AB3-6A78F284AB69}"/>
    <dgm:cxn modelId="{ED1B5A5A-9355-4914-9F83-5A1D5097F8D3}" type="presOf" srcId="{5A47CB66-ADC7-4A45-AFFD-641F004AFE86}" destId="{76AD1AD7-E6A0-4F22-803F-B7F68B56CCF5}" srcOrd="0" destOrd="0" presId="urn:microsoft.com/office/officeart/2008/layout/LinedList"/>
    <dgm:cxn modelId="{33398482-F692-4C91-9F62-DC475EE97151}" type="presOf" srcId="{C6B252D1-A009-4BF7-8B98-29EBA5037BAD}" destId="{78B0C172-EF99-4FF4-9AAE-5DF3152B036C}" srcOrd="0" destOrd="0" presId="urn:microsoft.com/office/officeart/2008/layout/LinedList"/>
    <dgm:cxn modelId="{9F7F3384-CF4C-4058-9DF7-E1274DC9A24A}" type="presOf" srcId="{CD294A85-7E15-4210-AC00-4C7351510218}" destId="{9A40C0DF-DFE1-4D60-BD4D-4796C71BC319}" srcOrd="0" destOrd="0" presId="urn:microsoft.com/office/officeart/2008/layout/LinedList"/>
    <dgm:cxn modelId="{4E752B94-FC33-40D1-B6BF-FAA66D8167FE}" srcId="{5A47CB66-ADC7-4A45-AFFD-641F004AFE86}" destId="{B1DFC639-7554-4CD6-B383-B39176000081}" srcOrd="1" destOrd="0" parTransId="{4C3CFD35-4420-4168-A0B7-778134E1C617}" sibTransId="{CE9B3DAC-9ACA-4FB5-915D-4B8F3F16EAC3}"/>
    <dgm:cxn modelId="{9A5F7A95-71A6-4026-8439-803D748FD68A}" srcId="{5A47CB66-ADC7-4A45-AFFD-641F004AFE86}" destId="{C6B252D1-A009-4BF7-8B98-29EBA5037BAD}" srcOrd="2" destOrd="0" parTransId="{ABAF1AB9-6FB9-4269-9407-05F86D1248A2}" sibTransId="{2C6C737A-CF61-4362-B68F-68D7FA84FD48}"/>
    <dgm:cxn modelId="{7CCC1BEE-3447-4628-AA66-06C57D76014A}" type="presOf" srcId="{B1DFC639-7554-4CD6-B383-B39176000081}" destId="{4B8481C1-55B7-4765-BF04-19EB409F42CB}" srcOrd="0" destOrd="0" presId="urn:microsoft.com/office/officeart/2008/layout/LinedList"/>
    <dgm:cxn modelId="{D9617619-B0D5-4DFF-A84B-ED9B442BF341}" type="presParOf" srcId="{76AD1AD7-E6A0-4F22-803F-B7F68B56CCF5}" destId="{5BEBF74A-35C1-4DA2-BD3E-96408B471D21}" srcOrd="0" destOrd="0" presId="urn:microsoft.com/office/officeart/2008/layout/LinedList"/>
    <dgm:cxn modelId="{054078EB-8A71-4EB2-87C4-6A1A43F646A7}" type="presParOf" srcId="{76AD1AD7-E6A0-4F22-803F-B7F68B56CCF5}" destId="{8331A41C-9F0F-4FB6-99A2-713024990F8D}" srcOrd="1" destOrd="0" presId="urn:microsoft.com/office/officeart/2008/layout/LinedList"/>
    <dgm:cxn modelId="{254D4E0F-1AEF-4C9F-8E6E-437C0BB50E18}" type="presParOf" srcId="{8331A41C-9F0F-4FB6-99A2-713024990F8D}" destId="{9A40C0DF-DFE1-4D60-BD4D-4796C71BC319}" srcOrd="0" destOrd="0" presId="urn:microsoft.com/office/officeart/2008/layout/LinedList"/>
    <dgm:cxn modelId="{8539AFEF-D2C1-4320-B31F-12A7D288F429}" type="presParOf" srcId="{8331A41C-9F0F-4FB6-99A2-713024990F8D}" destId="{BAC111F9-F022-43B7-8A05-6E5AE78C8D5B}" srcOrd="1" destOrd="0" presId="urn:microsoft.com/office/officeart/2008/layout/LinedList"/>
    <dgm:cxn modelId="{910022A0-2657-4C36-8D50-59ABEBAB9BD1}" type="presParOf" srcId="{76AD1AD7-E6A0-4F22-803F-B7F68B56CCF5}" destId="{2AEBBC0C-0016-4495-8F90-C2C88537A222}" srcOrd="2" destOrd="0" presId="urn:microsoft.com/office/officeart/2008/layout/LinedList"/>
    <dgm:cxn modelId="{A0DA0918-ABB7-4E15-B92C-F507C7CFF5A7}" type="presParOf" srcId="{76AD1AD7-E6A0-4F22-803F-B7F68B56CCF5}" destId="{9D07D5B9-9CB2-463C-BAB8-71EDFC42A8B1}" srcOrd="3" destOrd="0" presId="urn:microsoft.com/office/officeart/2008/layout/LinedList"/>
    <dgm:cxn modelId="{89806DA8-E5E0-4A1D-B7C8-F9A17C3EF586}" type="presParOf" srcId="{9D07D5B9-9CB2-463C-BAB8-71EDFC42A8B1}" destId="{4B8481C1-55B7-4765-BF04-19EB409F42CB}" srcOrd="0" destOrd="0" presId="urn:microsoft.com/office/officeart/2008/layout/LinedList"/>
    <dgm:cxn modelId="{12AB1D07-71AD-416D-A9B9-A57D23406216}" type="presParOf" srcId="{9D07D5B9-9CB2-463C-BAB8-71EDFC42A8B1}" destId="{8764C670-DEF7-4E8B-94F3-52B5A407C8DF}" srcOrd="1" destOrd="0" presId="urn:microsoft.com/office/officeart/2008/layout/LinedList"/>
    <dgm:cxn modelId="{04F85C8D-85FA-4AA5-98C5-809E1D65C42C}" type="presParOf" srcId="{76AD1AD7-E6A0-4F22-803F-B7F68B56CCF5}" destId="{5200000C-7953-427B-9958-E860B83F7F9D}" srcOrd="4" destOrd="0" presId="urn:microsoft.com/office/officeart/2008/layout/LinedList"/>
    <dgm:cxn modelId="{FF69EBDE-0794-4025-9958-EABD7963ED77}" type="presParOf" srcId="{76AD1AD7-E6A0-4F22-803F-B7F68B56CCF5}" destId="{336588AB-BEE4-449E-B519-A9AE70E5DF6B}" srcOrd="5" destOrd="0" presId="urn:microsoft.com/office/officeart/2008/layout/LinedList"/>
    <dgm:cxn modelId="{85E8C45A-FBD2-4C2A-B52C-8E6E031C3ACB}" type="presParOf" srcId="{336588AB-BEE4-449E-B519-A9AE70E5DF6B}" destId="{78B0C172-EF99-4FF4-9AAE-5DF3152B036C}" srcOrd="0" destOrd="0" presId="urn:microsoft.com/office/officeart/2008/layout/LinedList"/>
    <dgm:cxn modelId="{7AA9BDAC-1F32-44AF-94D5-9B6EF49DD139}" type="presParOf" srcId="{336588AB-BEE4-449E-B519-A9AE70E5DF6B}" destId="{2EF351E1-C5B7-4CAD-8B5A-B8C8FF2ADB8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EBDE15-2E07-45F1-A644-D0362E2875F6}"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788C24F9-3E10-4F81-BCFB-E17C9E47B9AC}">
      <dgm:prSet/>
      <dgm:spPr/>
      <dgm:t>
        <a:bodyPr/>
        <a:lstStyle/>
        <a:p>
          <a:r>
            <a:rPr lang="en-US" b="1" dirty="0">
              <a:latin typeface="Arial" panose="020B0604020202020204" pitchFamily="34" charset="0"/>
              <a:cs typeface="Arial" panose="020B0604020202020204" pitchFamily="34" charset="0"/>
            </a:rPr>
            <a:t>Public Health Improvement: </a:t>
          </a:r>
          <a:r>
            <a:rPr lang="en-US" dirty="0">
              <a:latin typeface="Arial" panose="020B0604020202020204" pitchFamily="34" charset="0"/>
              <a:cs typeface="Arial" panose="020B0604020202020204" pitchFamily="34" charset="0"/>
            </a:rPr>
            <a:t>The findings of this study hold the potential to significantly contribute to public health improvement in the United Kingdom. Understanding the current state of oral cancer detection and the effectiveness of awareness campaigns can inform strategies to enhance early diagnosis and reduce the burden of oral cancer on both individuals and healthcare systems.</a:t>
          </a:r>
        </a:p>
      </dgm:t>
    </dgm:pt>
    <dgm:pt modelId="{7C7B4AF8-7B24-4473-9296-88E116D5BA54}" type="parTrans" cxnId="{49254D71-B9C4-4A23-A0FA-AA05154059AA}">
      <dgm:prSet/>
      <dgm:spPr/>
      <dgm:t>
        <a:bodyPr/>
        <a:lstStyle/>
        <a:p>
          <a:endParaRPr lang="en-US"/>
        </a:p>
      </dgm:t>
    </dgm:pt>
    <dgm:pt modelId="{29DC9D64-486B-4049-8E4C-25BAFF2E1333}" type="sibTrans" cxnId="{49254D71-B9C4-4A23-A0FA-AA05154059AA}">
      <dgm:prSet/>
      <dgm:spPr/>
      <dgm:t>
        <a:bodyPr/>
        <a:lstStyle/>
        <a:p>
          <a:endParaRPr lang="en-US"/>
        </a:p>
      </dgm:t>
    </dgm:pt>
    <dgm:pt modelId="{62B231E3-0B0D-4B1D-8AC0-CB19A30C21AE}">
      <dgm:prSet/>
      <dgm:spPr/>
      <dgm:t>
        <a:bodyPr/>
        <a:lstStyle/>
        <a:p>
          <a:r>
            <a:rPr lang="en-US" b="1" dirty="0">
              <a:latin typeface="Arial" panose="020B0604020202020204" pitchFamily="34" charset="0"/>
              <a:cs typeface="Arial" panose="020B0604020202020204" pitchFamily="34" charset="0"/>
            </a:rPr>
            <a:t>Policy Informatics: </a:t>
          </a:r>
          <a:r>
            <a:rPr lang="en-US" dirty="0">
              <a:latin typeface="Arial" panose="020B0604020202020204" pitchFamily="34" charset="0"/>
              <a:cs typeface="Arial" panose="020B0604020202020204" pitchFamily="34" charset="0"/>
            </a:rPr>
            <a:t>The insights gained from this research can be instrumental in shaping healthcare policies and public health initiatives. Policymakers can utilize the study's findings to allocate resources more effectively, design targeted awareness campaigns, and refine oral cancer detection strategies.</a:t>
          </a:r>
        </a:p>
      </dgm:t>
    </dgm:pt>
    <dgm:pt modelId="{A1644F44-0130-404E-BCE6-97C643C83E45}" type="parTrans" cxnId="{0547F940-FE21-4822-A473-C5D930519103}">
      <dgm:prSet/>
      <dgm:spPr/>
      <dgm:t>
        <a:bodyPr/>
        <a:lstStyle/>
        <a:p>
          <a:endParaRPr lang="en-US"/>
        </a:p>
      </dgm:t>
    </dgm:pt>
    <dgm:pt modelId="{ABCAD6E0-2824-4DDF-9477-A5BC9A9B1D3A}" type="sibTrans" cxnId="{0547F940-FE21-4822-A473-C5D930519103}">
      <dgm:prSet/>
      <dgm:spPr/>
      <dgm:t>
        <a:bodyPr/>
        <a:lstStyle/>
        <a:p>
          <a:endParaRPr lang="en-US"/>
        </a:p>
      </dgm:t>
    </dgm:pt>
    <dgm:pt modelId="{54300C95-BD72-41DD-9B8E-9B13D01E927E}">
      <dgm:prSet/>
      <dgm:spPr/>
      <dgm:t>
        <a:bodyPr/>
        <a:lstStyle/>
        <a:p>
          <a:r>
            <a:rPr lang="en-US" b="1" dirty="0">
              <a:latin typeface="Arial" panose="020B0604020202020204" pitchFamily="34" charset="0"/>
              <a:cs typeface="Arial" panose="020B0604020202020204" pitchFamily="34" charset="0"/>
            </a:rPr>
            <a:t>Resource Allocation: </a:t>
          </a:r>
          <a:r>
            <a:rPr lang="en-US" dirty="0">
              <a:latin typeface="Arial" panose="020B0604020202020204" pitchFamily="34" charset="0"/>
              <a:cs typeface="Arial" panose="020B0604020202020204" pitchFamily="34" charset="0"/>
            </a:rPr>
            <a:t>By assessing the cost-effectiveness of early detection in reducing healthcare expenditure, this study can assist healthcare administrators in allocating resources more efficiently. It can aid in planning screening programs, enhancing diagnostic capabilities, and ultimately reducing the economic impact of oral cancer</a:t>
          </a:r>
          <a:r>
            <a:rPr lang="en-US" dirty="0"/>
            <a:t>.</a:t>
          </a:r>
        </a:p>
      </dgm:t>
    </dgm:pt>
    <dgm:pt modelId="{2B3958F6-544A-4B2C-B3F2-64E5D2187649}" type="parTrans" cxnId="{E059D1AE-4B68-4608-997A-B3521BC17678}">
      <dgm:prSet/>
      <dgm:spPr/>
      <dgm:t>
        <a:bodyPr/>
        <a:lstStyle/>
        <a:p>
          <a:endParaRPr lang="en-US"/>
        </a:p>
      </dgm:t>
    </dgm:pt>
    <dgm:pt modelId="{70159AA5-3BBD-4C6F-BC18-9B56A974E76C}" type="sibTrans" cxnId="{E059D1AE-4B68-4608-997A-B3521BC17678}">
      <dgm:prSet/>
      <dgm:spPr/>
      <dgm:t>
        <a:bodyPr/>
        <a:lstStyle/>
        <a:p>
          <a:endParaRPr lang="en-US"/>
        </a:p>
      </dgm:t>
    </dgm:pt>
    <dgm:pt modelId="{C99C7D9E-D939-4952-9DC3-D50E2DBB83F4}" type="pres">
      <dgm:prSet presAssocID="{0DEBDE15-2E07-45F1-A644-D0362E2875F6}" presName="vert0" presStyleCnt="0">
        <dgm:presLayoutVars>
          <dgm:dir/>
          <dgm:animOne val="branch"/>
          <dgm:animLvl val="lvl"/>
        </dgm:presLayoutVars>
      </dgm:prSet>
      <dgm:spPr/>
    </dgm:pt>
    <dgm:pt modelId="{85735662-8749-4EA7-9347-BAD97325EC1B}" type="pres">
      <dgm:prSet presAssocID="{788C24F9-3E10-4F81-BCFB-E17C9E47B9AC}" presName="thickLine" presStyleLbl="alignNode1" presStyleIdx="0" presStyleCnt="3"/>
      <dgm:spPr/>
    </dgm:pt>
    <dgm:pt modelId="{E26AF0F9-CEC4-4953-A2F2-69EFCCC81649}" type="pres">
      <dgm:prSet presAssocID="{788C24F9-3E10-4F81-BCFB-E17C9E47B9AC}" presName="horz1" presStyleCnt="0"/>
      <dgm:spPr/>
    </dgm:pt>
    <dgm:pt modelId="{22355566-A3E3-4312-8D23-EA8CB78746ED}" type="pres">
      <dgm:prSet presAssocID="{788C24F9-3E10-4F81-BCFB-E17C9E47B9AC}" presName="tx1" presStyleLbl="revTx" presStyleIdx="0" presStyleCnt="3"/>
      <dgm:spPr/>
    </dgm:pt>
    <dgm:pt modelId="{7CFD86E9-AB13-4A17-9C36-AD565FB0F83B}" type="pres">
      <dgm:prSet presAssocID="{788C24F9-3E10-4F81-BCFB-E17C9E47B9AC}" presName="vert1" presStyleCnt="0"/>
      <dgm:spPr/>
    </dgm:pt>
    <dgm:pt modelId="{C6FB3882-66AB-4F09-86F5-34FC5BAF8ADF}" type="pres">
      <dgm:prSet presAssocID="{62B231E3-0B0D-4B1D-8AC0-CB19A30C21AE}" presName="thickLine" presStyleLbl="alignNode1" presStyleIdx="1" presStyleCnt="3"/>
      <dgm:spPr/>
    </dgm:pt>
    <dgm:pt modelId="{7B284019-F7BD-4F83-8C67-1554F9614D77}" type="pres">
      <dgm:prSet presAssocID="{62B231E3-0B0D-4B1D-8AC0-CB19A30C21AE}" presName="horz1" presStyleCnt="0"/>
      <dgm:spPr/>
    </dgm:pt>
    <dgm:pt modelId="{1C53309A-5286-4C16-B0AE-087AA4B867EC}" type="pres">
      <dgm:prSet presAssocID="{62B231E3-0B0D-4B1D-8AC0-CB19A30C21AE}" presName="tx1" presStyleLbl="revTx" presStyleIdx="1" presStyleCnt="3"/>
      <dgm:spPr/>
    </dgm:pt>
    <dgm:pt modelId="{E267A28E-D303-4185-9120-6463E9688217}" type="pres">
      <dgm:prSet presAssocID="{62B231E3-0B0D-4B1D-8AC0-CB19A30C21AE}" presName="vert1" presStyleCnt="0"/>
      <dgm:spPr/>
    </dgm:pt>
    <dgm:pt modelId="{5BAC8448-69DC-4BC2-8225-8A411D50D907}" type="pres">
      <dgm:prSet presAssocID="{54300C95-BD72-41DD-9B8E-9B13D01E927E}" presName="thickLine" presStyleLbl="alignNode1" presStyleIdx="2" presStyleCnt="3"/>
      <dgm:spPr/>
    </dgm:pt>
    <dgm:pt modelId="{EB263F1A-83B7-411F-B7A2-20B7F3C339A8}" type="pres">
      <dgm:prSet presAssocID="{54300C95-BD72-41DD-9B8E-9B13D01E927E}" presName="horz1" presStyleCnt="0"/>
      <dgm:spPr/>
    </dgm:pt>
    <dgm:pt modelId="{B27A9004-CEDC-4698-B808-FC145A397F08}" type="pres">
      <dgm:prSet presAssocID="{54300C95-BD72-41DD-9B8E-9B13D01E927E}" presName="tx1" presStyleLbl="revTx" presStyleIdx="2" presStyleCnt="3"/>
      <dgm:spPr/>
    </dgm:pt>
    <dgm:pt modelId="{7DE56DF4-CF5C-4778-BB77-ACEEC757F466}" type="pres">
      <dgm:prSet presAssocID="{54300C95-BD72-41DD-9B8E-9B13D01E927E}" presName="vert1" presStyleCnt="0"/>
      <dgm:spPr/>
    </dgm:pt>
  </dgm:ptLst>
  <dgm:cxnLst>
    <dgm:cxn modelId="{77A08A35-C086-4DB3-B12D-FE21F6E524E9}" type="presOf" srcId="{62B231E3-0B0D-4B1D-8AC0-CB19A30C21AE}" destId="{1C53309A-5286-4C16-B0AE-087AA4B867EC}" srcOrd="0" destOrd="0" presId="urn:microsoft.com/office/officeart/2008/layout/LinedList"/>
    <dgm:cxn modelId="{0547F940-FE21-4822-A473-C5D930519103}" srcId="{0DEBDE15-2E07-45F1-A644-D0362E2875F6}" destId="{62B231E3-0B0D-4B1D-8AC0-CB19A30C21AE}" srcOrd="1" destOrd="0" parTransId="{A1644F44-0130-404E-BCE6-97C643C83E45}" sibTransId="{ABCAD6E0-2824-4DDF-9477-A5BC9A9B1D3A}"/>
    <dgm:cxn modelId="{49254D71-B9C4-4A23-A0FA-AA05154059AA}" srcId="{0DEBDE15-2E07-45F1-A644-D0362E2875F6}" destId="{788C24F9-3E10-4F81-BCFB-E17C9E47B9AC}" srcOrd="0" destOrd="0" parTransId="{7C7B4AF8-7B24-4473-9296-88E116D5BA54}" sibTransId="{29DC9D64-486B-4049-8E4C-25BAFF2E1333}"/>
    <dgm:cxn modelId="{358E427E-075B-465D-A557-E90C341B0271}" type="presOf" srcId="{54300C95-BD72-41DD-9B8E-9B13D01E927E}" destId="{B27A9004-CEDC-4698-B808-FC145A397F08}" srcOrd="0" destOrd="0" presId="urn:microsoft.com/office/officeart/2008/layout/LinedList"/>
    <dgm:cxn modelId="{E059D1AE-4B68-4608-997A-B3521BC17678}" srcId="{0DEBDE15-2E07-45F1-A644-D0362E2875F6}" destId="{54300C95-BD72-41DD-9B8E-9B13D01E927E}" srcOrd="2" destOrd="0" parTransId="{2B3958F6-544A-4B2C-B3F2-64E5D2187649}" sibTransId="{70159AA5-3BBD-4C6F-BC18-9B56A974E76C}"/>
    <dgm:cxn modelId="{3BF076D4-F2C4-4863-909B-8889AC2BD08B}" type="presOf" srcId="{0DEBDE15-2E07-45F1-A644-D0362E2875F6}" destId="{C99C7D9E-D939-4952-9DC3-D50E2DBB83F4}" srcOrd="0" destOrd="0" presId="urn:microsoft.com/office/officeart/2008/layout/LinedList"/>
    <dgm:cxn modelId="{511F15EB-1C27-433D-BE61-D96E49F15240}" type="presOf" srcId="{788C24F9-3E10-4F81-BCFB-E17C9E47B9AC}" destId="{22355566-A3E3-4312-8D23-EA8CB78746ED}" srcOrd="0" destOrd="0" presId="urn:microsoft.com/office/officeart/2008/layout/LinedList"/>
    <dgm:cxn modelId="{20C53C21-50FF-45FB-820C-121170FC19AD}" type="presParOf" srcId="{C99C7D9E-D939-4952-9DC3-D50E2DBB83F4}" destId="{85735662-8749-4EA7-9347-BAD97325EC1B}" srcOrd="0" destOrd="0" presId="urn:microsoft.com/office/officeart/2008/layout/LinedList"/>
    <dgm:cxn modelId="{42E5FF26-14E4-4161-A6B0-4DD7A40F4468}" type="presParOf" srcId="{C99C7D9E-D939-4952-9DC3-D50E2DBB83F4}" destId="{E26AF0F9-CEC4-4953-A2F2-69EFCCC81649}" srcOrd="1" destOrd="0" presId="urn:microsoft.com/office/officeart/2008/layout/LinedList"/>
    <dgm:cxn modelId="{8A981B0F-0A64-49D6-BCFE-78634937F9EE}" type="presParOf" srcId="{E26AF0F9-CEC4-4953-A2F2-69EFCCC81649}" destId="{22355566-A3E3-4312-8D23-EA8CB78746ED}" srcOrd="0" destOrd="0" presId="urn:microsoft.com/office/officeart/2008/layout/LinedList"/>
    <dgm:cxn modelId="{968DF74F-3668-480F-97F9-D21296D2F371}" type="presParOf" srcId="{E26AF0F9-CEC4-4953-A2F2-69EFCCC81649}" destId="{7CFD86E9-AB13-4A17-9C36-AD565FB0F83B}" srcOrd="1" destOrd="0" presId="urn:microsoft.com/office/officeart/2008/layout/LinedList"/>
    <dgm:cxn modelId="{09FD0AAC-A37D-4161-BCC0-4273FAA2FEB6}" type="presParOf" srcId="{C99C7D9E-D939-4952-9DC3-D50E2DBB83F4}" destId="{C6FB3882-66AB-4F09-86F5-34FC5BAF8ADF}" srcOrd="2" destOrd="0" presId="urn:microsoft.com/office/officeart/2008/layout/LinedList"/>
    <dgm:cxn modelId="{0F651529-2198-4692-8636-96CF09705D34}" type="presParOf" srcId="{C99C7D9E-D939-4952-9DC3-D50E2DBB83F4}" destId="{7B284019-F7BD-4F83-8C67-1554F9614D77}" srcOrd="3" destOrd="0" presId="urn:microsoft.com/office/officeart/2008/layout/LinedList"/>
    <dgm:cxn modelId="{628775B1-8C10-4F43-AF35-9A1BAAEC2B9E}" type="presParOf" srcId="{7B284019-F7BD-4F83-8C67-1554F9614D77}" destId="{1C53309A-5286-4C16-B0AE-087AA4B867EC}" srcOrd="0" destOrd="0" presId="urn:microsoft.com/office/officeart/2008/layout/LinedList"/>
    <dgm:cxn modelId="{BD756D88-3AF3-4A70-9727-E55FE1C2B3D8}" type="presParOf" srcId="{7B284019-F7BD-4F83-8C67-1554F9614D77}" destId="{E267A28E-D303-4185-9120-6463E9688217}" srcOrd="1" destOrd="0" presId="urn:microsoft.com/office/officeart/2008/layout/LinedList"/>
    <dgm:cxn modelId="{C940712A-E686-4496-8F2F-E4DD9295D0B2}" type="presParOf" srcId="{C99C7D9E-D939-4952-9DC3-D50E2DBB83F4}" destId="{5BAC8448-69DC-4BC2-8225-8A411D50D907}" srcOrd="4" destOrd="0" presId="urn:microsoft.com/office/officeart/2008/layout/LinedList"/>
    <dgm:cxn modelId="{E08B4A72-43F4-4250-8C21-41E125BD79AA}" type="presParOf" srcId="{C99C7D9E-D939-4952-9DC3-D50E2DBB83F4}" destId="{EB263F1A-83B7-411F-B7A2-20B7F3C339A8}" srcOrd="5" destOrd="0" presId="urn:microsoft.com/office/officeart/2008/layout/LinedList"/>
    <dgm:cxn modelId="{098F3C7C-6D2D-4976-A5E8-D03F77A51EE0}" type="presParOf" srcId="{EB263F1A-83B7-411F-B7A2-20B7F3C339A8}" destId="{B27A9004-CEDC-4698-B808-FC145A397F08}" srcOrd="0" destOrd="0" presId="urn:microsoft.com/office/officeart/2008/layout/LinedList"/>
    <dgm:cxn modelId="{D37BEAB0-2AD8-4A4A-BBFC-D1BBDA0AF6FA}" type="presParOf" srcId="{EB263F1A-83B7-411F-B7A2-20B7F3C339A8}" destId="{7DE56DF4-CF5C-4778-BB77-ACEEC757F46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BF74A-35C1-4DA2-BD3E-96408B471D21}">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0C0DF-DFE1-4D60-BD4D-4796C71BC319}">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To analyze the current detection rates of oral cancer in the UK, focusing on the proportion of early versus late-stage diagnoses</a:t>
          </a:r>
          <a:r>
            <a:rPr lang="en-US" sz="2400" kern="1200" dirty="0"/>
            <a:t>.</a:t>
          </a:r>
        </a:p>
      </dsp:txBody>
      <dsp:txXfrm>
        <a:off x="0" y="2124"/>
        <a:ext cx="10515600" cy="1449029"/>
      </dsp:txXfrm>
    </dsp:sp>
    <dsp:sp modelId="{2AEBBC0C-0016-4495-8F90-C2C88537A222}">
      <dsp:nvSpPr>
        <dsp:cNvPr id="0" name=""/>
        <dsp:cNvSpPr/>
      </dsp:nvSpPr>
      <dsp:spPr>
        <a:xfrm>
          <a:off x="0" y="145115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481C1-55B7-4765-BF04-19EB409F42C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To identify and review the major oral cancer awareness campaigns in the UK, detailing their content, reach, and methods of dissemination</a:t>
          </a:r>
          <a:r>
            <a:rPr lang="en-US" sz="2400" kern="1200" dirty="0"/>
            <a:t>.</a:t>
          </a:r>
        </a:p>
      </dsp:txBody>
      <dsp:txXfrm>
        <a:off x="0" y="1451154"/>
        <a:ext cx="10515600" cy="1449029"/>
      </dsp:txXfrm>
    </dsp:sp>
    <dsp:sp modelId="{5200000C-7953-427B-9958-E860B83F7F9D}">
      <dsp:nvSpPr>
        <dsp:cNvPr id="0" name=""/>
        <dsp:cNvSpPr/>
      </dsp:nvSpPr>
      <dsp:spPr>
        <a:xfrm>
          <a:off x="0" y="2900183"/>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B0C172-EF99-4FF4-9AAE-5DF3152B036C}">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To evaluate the correlation between the prevalence and reach of awareness campaigns and changes in oral cancer detection rates, aiming to determine the campaigns' impact on public awareness and early detection</a:t>
          </a:r>
          <a:r>
            <a:rPr lang="en-US" sz="2400" kern="1200" dirty="0"/>
            <a:t>.</a:t>
          </a:r>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35662-8749-4EA7-9347-BAD97325EC1B}">
      <dsp:nvSpPr>
        <dsp:cNvPr id="0" name=""/>
        <dsp:cNvSpPr/>
      </dsp:nvSpPr>
      <dsp:spPr>
        <a:xfrm>
          <a:off x="0" y="2124"/>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2355566-A3E3-4312-8D23-EA8CB78746E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Public Health Improvement: </a:t>
          </a:r>
          <a:r>
            <a:rPr lang="en-US" sz="1900" kern="1200" dirty="0">
              <a:latin typeface="Arial" panose="020B0604020202020204" pitchFamily="34" charset="0"/>
              <a:cs typeface="Arial" panose="020B0604020202020204" pitchFamily="34" charset="0"/>
            </a:rPr>
            <a:t>The findings of this study hold the potential to significantly contribute to public health improvement in the United Kingdom. Understanding the current state of oral cancer detection and the effectiveness of awareness campaigns can inform strategies to enhance early diagnosis and reduce the burden of oral cancer on both individuals and healthcare systems.</a:t>
          </a:r>
        </a:p>
      </dsp:txBody>
      <dsp:txXfrm>
        <a:off x="0" y="2124"/>
        <a:ext cx="10515600" cy="1449029"/>
      </dsp:txXfrm>
    </dsp:sp>
    <dsp:sp modelId="{C6FB3882-66AB-4F09-86F5-34FC5BAF8ADF}">
      <dsp:nvSpPr>
        <dsp:cNvPr id="0" name=""/>
        <dsp:cNvSpPr/>
      </dsp:nvSpPr>
      <dsp:spPr>
        <a:xfrm>
          <a:off x="0" y="1451154"/>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53309A-5286-4C16-B0AE-087AA4B867EC}">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Policy Informatics: </a:t>
          </a:r>
          <a:r>
            <a:rPr lang="en-US" sz="1900" kern="1200" dirty="0">
              <a:latin typeface="Arial" panose="020B0604020202020204" pitchFamily="34" charset="0"/>
              <a:cs typeface="Arial" panose="020B0604020202020204" pitchFamily="34" charset="0"/>
            </a:rPr>
            <a:t>The insights gained from this research can be instrumental in shaping healthcare policies and public health initiatives. Policymakers can utilize the study's findings to allocate resources more effectively, design targeted awareness campaigns, and refine oral cancer detection strategies.</a:t>
          </a:r>
        </a:p>
      </dsp:txBody>
      <dsp:txXfrm>
        <a:off x="0" y="1451154"/>
        <a:ext cx="10515600" cy="1449029"/>
      </dsp:txXfrm>
    </dsp:sp>
    <dsp:sp modelId="{5BAC8448-69DC-4BC2-8225-8A411D50D907}">
      <dsp:nvSpPr>
        <dsp:cNvPr id="0" name=""/>
        <dsp:cNvSpPr/>
      </dsp:nvSpPr>
      <dsp:spPr>
        <a:xfrm>
          <a:off x="0" y="2900183"/>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27A9004-CEDC-4698-B808-FC145A397F08}">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Resource Allocation: </a:t>
          </a:r>
          <a:r>
            <a:rPr lang="en-US" sz="1900" kern="1200" dirty="0">
              <a:latin typeface="Arial" panose="020B0604020202020204" pitchFamily="34" charset="0"/>
              <a:cs typeface="Arial" panose="020B0604020202020204" pitchFamily="34" charset="0"/>
            </a:rPr>
            <a:t>By assessing the cost-effectiveness of early detection in reducing healthcare expenditure, this study can assist healthcare administrators in allocating resources more efficiently. It can aid in planning screening programs, enhancing diagnostic capabilities, and ultimately reducing the economic impact of oral cancer</a:t>
          </a:r>
          <a:r>
            <a:rPr lang="en-US" sz="1900" kern="1200" dirty="0"/>
            <a:t>.</a:t>
          </a:r>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01CC8-B8AE-456E-A1C5-0278DD0883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2031C6A-1D86-419E-9F5B-FCBC71B475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9F6EA8D-0DF2-478D-B467-9E03E380EFB2}"/>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5" name="Footer Placeholder 4">
            <a:extLst>
              <a:ext uri="{FF2B5EF4-FFF2-40B4-BE49-F238E27FC236}">
                <a16:creationId xmlns:a16="http://schemas.microsoft.com/office/drawing/2014/main" id="{73A791FA-0E03-4123-B9F2-FE3035451F3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1224CE-4324-49E7-81D2-FCB7D63D64D9}"/>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2473236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46E36-B29A-4708-A965-28212BF0102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B43E7D-86A4-434D-9B92-A66358ED4B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EDBCD25-003F-4D26-9B08-7BE89D3CDFEF}"/>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5" name="Footer Placeholder 4">
            <a:extLst>
              <a:ext uri="{FF2B5EF4-FFF2-40B4-BE49-F238E27FC236}">
                <a16:creationId xmlns:a16="http://schemas.microsoft.com/office/drawing/2014/main" id="{F9B57046-E288-4938-8DEF-61CE321AABA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A322259-F93A-42D3-93B7-91260B99EE95}"/>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284988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72C90-5C63-4AFB-9F2A-5F494027CF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FDF1DB6-6C1E-462F-BCE3-8BDF4AAA8D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ABDE65-FDDA-4522-80D5-A1D11FF6DE69}"/>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5" name="Footer Placeholder 4">
            <a:extLst>
              <a:ext uri="{FF2B5EF4-FFF2-40B4-BE49-F238E27FC236}">
                <a16:creationId xmlns:a16="http://schemas.microsoft.com/office/drawing/2014/main" id="{8AA88E4A-3689-426A-9742-C72F7AAC9E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3104F1-EA25-486D-8145-4C33DF73F5DB}"/>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1503473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CF15A-903E-447D-A22F-72814257D3F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7D1FE63-23C0-4AE2-B44B-DDB6808D63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28F83D6-C1BD-40D9-B75F-721A1B30A9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A6F7406-8C44-4DD4-A4B2-76865D31877B}"/>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6" name="Footer Placeholder 5">
            <a:extLst>
              <a:ext uri="{FF2B5EF4-FFF2-40B4-BE49-F238E27FC236}">
                <a16:creationId xmlns:a16="http://schemas.microsoft.com/office/drawing/2014/main" id="{69BDE404-AF8E-4B8E-A96B-6895CF2C9D5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7FC5CCB-9648-47B9-A9C2-9911D14D766D}"/>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55113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B19E5-356D-4612-9341-546EE09B3C0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F78036A-B32F-43E9-AC81-53F780772D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13D6BE-E37B-46CC-8B8E-E87D9D63DF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11DAD40-4886-4158-98CF-F441FFE9DE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646347-907C-4774-8458-441D6C46C2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BDA5571-9DF7-454D-892B-4484694B2191}"/>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8" name="Footer Placeholder 7">
            <a:extLst>
              <a:ext uri="{FF2B5EF4-FFF2-40B4-BE49-F238E27FC236}">
                <a16:creationId xmlns:a16="http://schemas.microsoft.com/office/drawing/2014/main" id="{FCF7D6CD-3522-4691-A552-1C7CE141088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3839ED0-CF98-4167-9D2C-C9B972D05607}"/>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38647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88AB-E7EE-48EA-9DEB-C8EE3352C94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31F8EFC-8C38-40A4-B805-58BFCBB7CE00}"/>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4" name="Footer Placeholder 3">
            <a:extLst>
              <a:ext uri="{FF2B5EF4-FFF2-40B4-BE49-F238E27FC236}">
                <a16:creationId xmlns:a16="http://schemas.microsoft.com/office/drawing/2014/main" id="{D05C887C-8CB7-4FCC-9107-1BB30046328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E797BA0-29C7-4859-A956-4F980EE3DF59}"/>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30527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EF833-B9EB-4DAE-83E4-5536FB320F98}"/>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3" name="Footer Placeholder 2">
            <a:extLst>
              <a:ext uri="{FF2B5EF4-FFF2-40B4-BE49-F238E27FC236}">
                <a16:creationId xmlns:a16="http://schemas.microsoft.com/office/drawing/2014/main" id="{FD333920-1C73-43AC-B823-8076C8C9E67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02F5A84-8CAA-468F-A2BF-875BD8C74509}"/>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252779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F604-1E02-4052-A386-33BC4A449B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91AD947-973D-4193-A4D9-DCE5CF6649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934EC9A-F550-4BAC-8042-8801C5793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E63885-FA34-4D5D-A8B9-C0FCF36DF8F1}"/>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6" name="Footer Placeholder 5">
            <a:extLst>
              <a:ext uri="{FF2B5EF4-FFF2-40B4-BE49-F238E27FC236}">
                <a16:creationId xmlns:a16="http://schemas.microsoft.com/office/drawing/2014/main" id="{F4645FD3-F6A2-4DEB-8D2F-163E3B253A2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605DDDE-2BBF-4DBA-A1CF-7283FF3D932B}"/>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298895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61ED-15A0-4A07-B029-B2FD137BA2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6C2BA8B-6074-4E4E-AFD2-FAED30E129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D08EAB0-42CC-4AC0-8444-2DB2A171E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C35D0-5C70-47DB-9C94-15C1502F534E}"/>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6" name="Footer Placeholder 5">
            <a:extLst>
              <a:ext uri="{FF2B5EF4-FFF2-40B4-BE49-F238E27FC236}">
                <a16:creationId xmlns:a16="http://schemas.microsoft.com/office/drawing/2014/main" id="{17A00B69-C005-4A4A-933B-BA8F2EAB850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0304D84-6BA7-45B8-BFDD-461F5FEF1B7C}"/>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18525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3C4A0-AD58-4BC5-BA31-FF15331EF09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AC5FDBC-A5EC-45E1-A593-EE12CD7807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AFD385E-C89E-4401-BE80-0DB7D89F6B1C}"/>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5" name="Footer Placeholder 4">
            <a:extLst>
              <a:ext uri="{FF2B5EF4-FFF2-40B4-BE49-F238E27FC236}">
                <a16:creationId xmlns:a16="http://schemas.microsoft.com/office/drawing/2014/main" id="{53020A35-F23F-4379-81F2-31AA9282BC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4F41BE-7751-4C4B-8DB7-0EBE03D114EF}"/>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1338832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8DF1B8-682E-4A64-809B-0F18D3A733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94FBB08-6FED-4EF3-91F6-A794CE6FC0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CBAA306-8B18-43BD-8C97-237BF20A79CD}"/>
              </a:ext>
            </a:extLst>
          </p:cNvPr>
          <p:cNvSpPr>
            <a:spLocks noGrp="1"/>
          </p:cNvSpPr>
          <p:nvPr>
            <p:ph type="dt" sz="half" idx="10"/>
          </p:nvPr>
        </p:nvSpPr>
        <p:spPr/>
        <p:txBody>
          <a:bodyPr/>
          <a:lstStyle/>
          <a:p>
            <a:fld id="{68DF1D85-A033-40BD-BCBE-4B5E248FA4F0}" type="datetimeFigureOut">
              <a:rPr lang="en-IN" smtClean="0"/>
              <a:t>15-11-2023</a:t>
            </a:fld>
            <a:endParaRPr lang="en-IN"/>
          </a:p>
        </p:txBody>
      </p:sp>
      <p:sp>
        <p:nvSpPr>
          <p:cNvPr id="5" name="Footer Placeholder 4">
            <a:extLst>
              <a:ext uri="{FF2B5EF4-FFF2-40B4-BE49-F238E27FC236}">
                <a16:creationId xmlns:a16="http://schemas.microsoft.com/office/drawing/2014/main" id="{04DA5D1E-053A-41FF-8CA3-B7127DDF74E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D93DF3-DD62-4F38-AF47-9CA719C55923}"/>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388137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53499-55E2-449B-B65E-CFE0674E42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A9F06A3-CFF4-40DE-A756-19CBA4CC2E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4399F6-F504-45C2-92F0-0577A67DAA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DF1D85-A033-40BD-BCBE-4B5E248FA4F0}" type="datetimeFigureOut">
              <a:rPr lang="en-IN" smtClean="0"/>
              <a:t>15-11-2023</a:t>
            </a:fld>
            <a:endParaRPr lang="en-IN"/>
          </a:p>
        </p:txBody>
      </p:sp>
      <p:sp>
        <p:nvSpPr>
          <p:cNvPr id="5" name="Footer Placeholder 4">
            <a:extLst>
              <a:ext uri="{FF2B5EF4-FFF2-40B4-BE49-F238E27FC236}">
                <a16:creationId xmlns:a16="http://schemas.microsoft.com/office/drawing/2014/main" id="{BCAEF667-9F14-4C6D-9159-5EE4458307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0D8A697-8892-4D93-8A3D-4F2698C9E8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102302-0BFC-41E3-BECF-50C6E81F168F}" type="slidenum">
              <a:rPr lang="en-IN" smtClean="0"/>
              <a:t>‹#›</a:t>
            </a:fld>
            <a:endParaRPr lang="en-IN"/>
          </a:p>
        </p:txBody>
      </p:sp>
    </p:spTree>
    <p:extLst>
      <p:ext uri="{BB962C8B-B14F-4D97-AF65-F5344CB8AC3E}">
        <p14:creationId xmlns:p14="http://schemas.microsoft.com/office/powerpoint/2010/main" val="2234390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EB61CDB-8AFD-4006-BDA2-BC33A99DA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096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FFA13F-9215-41F2-A48D-A3C275B8F7A5}"/>
              </a:ext>
            </a:extLst>
          </p:cNvPr>
          <p:cNvSpPr>
            <a:spLocks noGrp="1"/>
          </p:cNvSpPr>
          <p:nvPr>
            <p:ph type="ctrTitle"/>
          </p:nvPr>
        </p:nvSpPr>
        <p:spPr>
          <a:xfrm>
            <a:off x="732568" y="1275388"/>
            <a:ext cx="5230018" cy="2630983"/>
          </a:xfrm>
        </p:spPr>
        <p:txBody>
          <a:bodyPr anchor="b">
            <a:normAutofit/>
          </a:bodyPr>
          <a:lstStyle/>
          <a:p>
            <a:pPr algn="l"/>
            <a:r>
              <a:rPr lang="en-US" sz="3000">
                <a:solidFill>
                  <a:schemeClr val="tx2"/>
                </a:solidFill>
              </a:rPr>
              <a:t>Oral Cancer Detection and Awareness: Examine the current state of oral cancer detection rates in the UK and evaluate the effectiveness of awareness campaigns.</a:t>
            </a:r>
            <a:endParaRPr lang="en-IN" sz="3000">
              <a:solidFill>
                <a:schemeClr val="tx2"/>
              </a:solidFill>
            </a:endParaRPr>
          </a:p>
        </p:txBody>
      </p:sp>
      <p:sp>
        <p:nvSpPr>
          <p:cNvPr id="3" name="Subtitle 2">
            <a:extLst>
              <a:ext uri="{FF2B5EF4-FFF2-40B4-BE49-F238E27FC236}">
                <a16:creationId xmlns:a16="http://schemas.microsoft.com/office/drawing/2014/main" id="{920BAA9B-4F55-4C9F-8598-EA689963244C}"/>
              </a:ext>
            </a:extLst>
          </p:cNvPr>
          <p:cNvSpPr>
            <a:spLocks noGrp="1"/>
          </p:cNvSpPr>
          <p:nvPr>
            <p:ph type="subTitle" idx="1"/>
          </p:nvPr>
        </p:nvSpPr>
        <p:spPr>
          <a:xfrm>
            <a:off x="732567" y="4067745"/>
            <a:ext cx="5230017" cy="1949813"/>
          </a:xfrm>
        </p:spPr>
        <p:txBody>
          <a:bodyPr anchor="t">
            <a:normAutofit/>
          </a:bodyPr>
          <a:lstStyle/>
          <a:p>
            <a:pPr algn="l"/>
            <a:r>
              <a:rPr lang="en-IN" sz="700">
                <a:solidFill>
                  <a:schemeClr val="tx2"/>
                </a:solidFill>
              </a:rPr>
              <a:t>NAME: MANJUSHA MAHENDRAN SMITHA MANTHATTIL</a:t>
            </a:r>
          </a:p>
          <a:p>
            <a:pPr algn="l"/>
            <a:r>
              <a:rPr lang="en-IN" sz="700">
                <a:solidFill>
                  <a:schemeClr val="tx2"/>
                </a:solidFill>
              </a:rPr>
              <a:t>STUDENT NUMBER:2243257</a:t>
            </a:r>
          </a:p>
          <a:p>
            <a:pPr algn="l"/>
            <a:r>
              <a:rPr lang="en-IN" sz="700">
                <a:solidFill>
                  <a:schemeClr val="tx2"/>
                </a:solidFill>
              </a:rPr>
              <a:t>UNIVERSITY: UNIVERSITY OF WALES TRINITY SAINT DAVID</a:t>
            </a:r>
          </a:p>
          <a:p>
            <a:pPr algn="l"/>
            <a:r>
              <a:rPr lang="en-IN" sz="700">
                <a:solidFill>
                  <a:schemeClr val="tx2"/>
                </a:solidFill>
              </a:rPr>
              <a:t>COURSE: MSc Public Health and Social Care in Practice</a:t>
            </a:r>
          </a:p>
          <a:p>
            <a:pPr algn="l"/>
            <a:r>
              <a:rPr lang="en-IN" sz="700">
                <a:solidFill>
                  <a:schemeClr val="tx2"/>
                </a:solidFill>
              </a:rPr>
              <a:t>Module: Practice-Based Research</a:t>
            </a:r>
          </a:p>
          <a:p>
            <a:pPr algn="l"/>
            <a:r>
              <a:rPr lang="en-IN" sz="700">
                <a:solidFill>
                  <a:schemeClr val="tx2"/>
                </a:solidFill>
              </a:rPr>
              <a:t>MODULE CODE: LCHS7001</a:t>
            </a:r>
          </a:p>
          <a:p>
            <a:pPr algn="l"/>
            <a:r>
              <a:rPr lang="en-IN" sz="700">
                <a:solidFill>
                  <a:schemeClr val="tx2"/>
                </a:solidFill>
              </a:rPr>
              <a:t>ASSIGNMENT TITLE: INDIVIDUAL PRESENTATION RESEARCH PROPOSAL</a:t>
            </a:r>
          </a:p>
          <a:p>
            <a:pPr algn="l"/>
            <a:r>
              <a:rPr lang="en-IN" sz="700">
                <a:solidFill>
                  <a:schemeClr val="tx2"/>
                </a:solidFill>
              </a:rPr>
              <a:t>Lectuter name: Dr Diola Bijlhout</a:t>
            </a:r>
          </a:p>
        </p:txBody>
      </p:sp>
      <p:cxnSp>
        <p:nvCxnSpPr>
          <p:cNvPr id="25" name="Straight Connector 24">
            <a:extLst>
              <a:ext uri="{FF2B5EF4-FFF2-40B4-BE49-F238E27FC236}">
                <a16:creationId xmlns:a16="http://schemas.microsoft.com/office/drawing/2014/main" id="{A59F3997-DD15-42C2-B642-D84996CE7F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6" name="Group 26">
            <a:extLst>
              <a:ext uri="{FF2B5EF4-FFF2-40B4-BE49-F238E27FC236}">
                <a16:creationId xmlns:a16="http://schemas.microsoft.com/office/drawing/2014/main" id="{C5E445D8-2A23-4F9B-999F-7574202DE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86733" y="419774"/>
            <a:ext cx="338328" cy="182880"/>
            <a:chOff x="4089400" y="933450"/>
            <a:chExt cx="338328" cy="341938"/>
          </a:xfrm>
        </p:grpSpPr>
        <p:cxnSp>
          <p:nvCxnSpPr>
            <p:cNvPr id="28" name="Straight Connector 27">
              <a:extLst>
                <a:ext uri="{FF2B5EF4-FFF2-40B4-BE49-F238E27FC236}">
                  <a16:creationId xmlns:a16="http://schemas.microsoft.com/office/drawing/2014/main" id="{CDD83A2A-F2DB-40F6-B257-253095A4A9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A7E0148-8257-435C-8C80-AF7029FA09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5" name="Picture 4" descr="Person using microscope">
            <a:extLst>
              <a:ext uri="{FF2B5EF4-FFF2-40B4-BE49-F238E27FC236}">
                <a16:creationId xmlns:a16="http://schemas.microsoft.com/office/drawing/2014/main" id="{9A439098-A001-EC79-EB76-BF595AFC1520}"/>
              </a:ext>
            </a:extLst>
          </p:cNvPr>
          <p:cNvPicPr>
            <a:picLocks noChangeAspect="1"/>
          </p:cNvPicPr>
          <p:nvPr/>
        </p:nvPicPr>
        <p:blipFill rotWithShape="1">
          <a:blip r:embed="rId2">
            <a:duotone>
              <a:prstClr val="black"/>
              <a:prstClr val="white"/>
            </a:duotone>
            <a:extLst/>
          </a:blip>
          <a:srcRect l="19902" r="37278" b="-1"/>
          <a:stretch/>
        </p:blipFill>
        <p:spPr>
          <a:xfrm>
            <a:off x="6945459" y="659949"/>
            <a:ext cx="4612170" cy="5277946"/>
          </a:xfrm>
          <a:prstGeom prst="rect">
            <a:avLst/>
          </a:prstGeom>
        </p:spPr>
      </p:pic>
      <p:cxnSp>
        <p:nvCxnSpPr>
          <p:cNvPr id="37" name="Straight Connector 30">
            <a:extLst>
              <a:ext uri="{FF2B5EF4-FFF2-40B4-BE49-F238E27FC236}">
                <a16:creationId xmlns:a16="http://schemas.microsoft.com/office/drawing/2014/main" id="{78D645E1-395C-45CA-BA27-BAE017552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id="{2E1BDAF9-3684-4DD0-ACF9-406369DCF1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34" name="Straight Connector 33">
              <a:extLst>
                <a:ext uri="{FF2B5EF4-FFF2-40B4-BE49-F238E27FC236}">
                  <a16:creationId xmlns:a16="http://schemas.microsoft.com/office/drawing/2014/main" id="{BDAFA4EC-517C-4049-B674-FC03D6692A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A7872F-2DC6-4AF0-BAC1-DEA532E91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68623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E928A1-E9F9-429D-A171-55C17BA72570}"/>
              </a:ext>
            </a:extLst>
          </p:cNvPr>
          <p:cNvSpPr>
            <a:spLocks noGrp="1"/>
          </p:cNvSpPr>
          <p:nvPr>
            <p:ph type="title"/>
          </p:nvPr>
        </p:nvSpPr>
        <p:spPr>
          <a:xfrm>
            <a:off x="8153400" y="1128094"/>
            <a:ext cx="3434180" cy="1415270"/>
          </a:xfrm>
        </p:spPr>
        <p:txBody>
          <a:bodyPr anchor="t">
            <a:normAutofit/>
          </a:bodyPr>
          <a:lstStyle/>
          <a:p>
            <a:r>
              <a:rPr lang="en-IN" sz="3200"/>
              <a:t>OVERVIEW</a:t>
            </a:r>
          </a:p>
        </p:txBody>
      </p:sp>
      <p:pic>
        <p:nvPicPr>
          <p:cNvPr id="7" name="Picture 6" descr="A hand holding a white ribbon&#10;&#10;Description automatically generated">
            <a:extLst>
              <a:ext uri="{FF2B5EF4-FFF2-40B4-BE49-F238E27FC236}">
                <a16:creationId xmlns:a16="http://schemas.microsoft.com/office/drawing/2014/main" id="{EA7A5DFB-3467-5F59-4056-6769F9743496}"/>
              </a:ext>
            </a:extLst>
          </p:cNvPr>
          <p:cNvPicPr>
            <a:picLocks noChangeAspect="1"/>
          </p:cNvPicPr>
          <p:nvPr/>
        </p:nvPicPr>
        <p:blipFill rotWithShape="1">
          <a:blip r:embed="rId2">
            <a:extLst>
              <a:ext uri="{28A0092B-C50C-407E-A947-70E740481C1C}">
                <a14:useLocalDpi xmlns:a14="http://schemas.microsoft.com/office/drawing/2010/main" val="0"/>
              </a:ext>
            </a:extLst>
          </a:blip>
          <a:srcRect l="6839" r="24148"/>
          <a:stretch/>
        </p:blipFill>
        <p:spPr>
          <a:xfrm>
            <a:off x="-9886" y="10"/>
            <a:ext cx="7572605" cy="6857990"/>
          </a:xfrm>
          <a:prstGeom prst="rect">
            <a:avLst/>
          </a:prstGeom>
        </p:spPr>
      </p:pic>
      <p:cxnSp>
        <p:nvCxnSpPr>
          <p:cNvPr id="45" name="Straight Connector 44">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68C952A0-EA27-4477-9D13-E7EDB12A4333}"/>
              </a:ext>
            </a:extLst>
          </p:cNvPr>
          <p:cNvSpPr>
            <a:spLocks noGrp="1"/>
          </p:cNvSpPr>
          <p:nvPr>
            <p:ph idx="1"/>
          </p:nvPr>
        </p:nvSpPr>
        <p:spPr>
          <a:xfrm>
            <a:off x="8153400" y="2543364"/>
            <a:ext cx="3434180" cy="3599019"/>
          </a:xfrm>
        </p:spPr>
        <p:txBody>
          <a:bodyPr>
            <a:normAutofit/>
          </a:bodyPr>
          <a:lstStyle/>
          <a:p>
            <a:r>
              <a:rPr lang="en-IN" sz="1400"/>
              <a:t>INTRODUCTION</a:t>
            </a:r>
          </a:p>
          <a:p>
            <a:r>
              <a:rPr lang="en-IN" sz="1400"/>
              <a:t>RATIONALE OF STUDY </a:t>
            </a:r>
          </a:p>
          <a:p>
            <a:r>
              <a:rPr lang="en-IN" sz="1400"/>
              <a:t>AIM OF STUDY</a:t>
            </a:r>
          </a:p>
          <a:p>
            <a:r>
              <a:rPr lang="en-IN" sz="1400"/>
              <a:t>RESEARCH QUESTIONS</a:t>
            </a:r>
          </a:p>
          <a:p>
            <a:r>
              <a:rPr lang="en-IN" sz="1400"/>
              <a:t>OBJECTIVES OF STUDY</a:t>
            </a:r>
          </a:p>
          <a:p>
            <a:r>
              <a:rPr lang="en-IN" sz="1400"/>
              <a:t>RESEARCH METHODOLOGY</a:t>
            </a:r>
          </a:p>
          <a:p>
            <a:r>
              <a:rPr lang="en-IN" sz="1400"/>
              <a:t>DATA COLLECTION METHODS</a:t>
            </a:r>
          </a:p>
          <a:p>
            <a:r>
              <a:rPr lang="en-IN" sz="1400"/>
              <a:t>DATA ANALYSIS TECHNIQUES</a:t>
            </a:r>
          </a:p>
          <a:p>
            <a:r>
              <a:rPr lang="en-IN" sz="1400"/>
              <a:t>IMPLICATION OF STUDY</a:t>
            </a:r>
          </a:p>
          <a:p>
            <a:r>
              <a:rPr lang="en-IN" sz="1400"/>
              <a:t>PLAN OF WORK AND TIME SCHEDULE</a:t>
            </a:r>
          </a:p>
          <a:p>
            <a:r>
              <a:rPr lang="en-IN" sz="1400"/>
              <a:t>REFFERENCES</a:t>
            </a:r>
          </a:p>
          <a:p>
            <a:endParaRPr lang="en-IN" sz="1400"/>
          </a:p>
          <a:p>
            <a:endParaRPr lang="en-IN" sz="1400"/>
          </a:p>
          <a:p>
            <a:endParaRPr lang="en-IN" sz="1400"/>
          </a:p>
          <a:p>
            <a:endParaRPr lang="en-IN" sz="1400"/>
          </a:p>
          <a:p>
            <a:endParaRPr lang="en-IN" sz="1400"/>
          </a:p>
        </p:txBody>
      </p:sp>
    </p:spTree>
    <p:extLst>
      <p:ext uri="{BB962C8B-B14F-4D97-AF65-F5344CB8AC3E}">
        <p14:creationId xmlns:p14="http://schemas.microsoft.com/office/powerpoint/2010/main" val="3235310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DB15AB9-27D3-CD16-86C5-E7F07519BF5A}"/>
              </a:ext>
            </a:extLst>
          </p:cNvPr>
          <p:cNvSpPr>
            <a:spLocks noGrp="1"/>
          </p:cNvSpPr>
          <p:nvPr>
            <p:ph type="title"/>
          </p:nvPr>
        </p:nvSpPr>
        <p:spPr>
          <a:xfrm>
            <a:off x="838200" y="365125"/>
            <a:ext cx="5393361" cy="1325563"/>
          </a:xfrm>
        </p:spPr>
        <p:txBody>
          <a:bodyPr>
            <a:normAutofit/>
          </a:bodyPr>
          <a:lstStyle/>
          <a:p>
            <a:r>
              <a:rPr lang="en-IN"/>
              <a:t>INTRODUCTION</a:t>
            </a:r>
          </a:p>
        </p:txBody>
      </p:sp>
      <p:sp>
        <p:nvSpPr>
          <p:cNvPr id="3" name="Content Placeholder 2">
            <a:extLst>
              <a:ext uri="{FF2B5EF4-FFF2-40B4-BE49-F238E27FC236}">
                <a16:creationId xmlns:a16="http://schemas.microsoft.com/office/drawing/2014/main" id="{FE5E0594-2ED7-099D-E10E-1DC73716E6E9}"/>
              </a:ext>
            </a:extLst>
          </p:cNvPr>
          <p:cNvSpPr>
            <a:spLocks noGrp="1"/>
          </p:cNvSpPr>
          <p:nvPr>
            <p:ph idx="1"/>
          </p:nvPr>
        </p:nvSpPr>
        <p:spPr>
          <a:xfrm>
            <a:off x="838200" y="1825625"/>
            <a:ext cx="5393361" cy="4351338"/>
          </a:xfrm>
        </p:spPr>
        <p:txBody>
          <a:bodyPr>
            <a:normAutofit lnSpcReduction="10000"/>
          </a:bodyPr>
          <a:lstStyle/>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Examines escalating oral cancer prevalence in the UK (8,350 new cases in 2018) (Cancer Research UK, 2018).</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Emphasizes the need to enhance early detection methods.</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Addresses lifestyle choices, demographic factors, and geographic disparities.</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Literature review explores techniques: clinical examinations, vital staining, </a:t>
            </a:r>
            <a:r>
              <a:rPr lang="en-US" sz="1400" b="0" i="0" dirty="0" err="1">
                <a:effectLst/>
                <a:latin typeface="Arial" panose="020B0604020202020204" pitchFamily="34" charset="0"/>
                <a:cs typeface="Arial" panose="020B0604020202020204" pitchFamily="34" charset="0"/>
              </a:rPr>
              <a:t>VELscope</a:t>
            </a:r>
            <a:r>
              <a:rPr lang="en-US" sz="1400" b="0" i="0" dirty="0">
                <a:effectLst/>
                <a:latin typeface="Arial" panose="020B0604020202020204" pitchFamily="34" charset="0"/>
                <a:cs typeface="Arial" panose="020B0604020202020204" pitchFamily="34" charset="0"/>
              </a:rPr>
              <a:t> (Johnson et al., 2019; Smith and Brown, 2020).</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Highlights transformative role of awareness campaigns (Morse et al., 2017) in influencing public knowledge and behavior.</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Advocates for targeted research to address challenges in healthcare resource distribution and access disparities, particularly for underserved communities (White et al., 2021).</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Addresses unique challenges in the UK: access issues, behavioral risk factors, socioeconomic disparities (Jones and Patel, 2018).</a:t>
            </a:r>
          </a:p>
          <a:p>
            <a:pPr>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Goal is to inform evidence-based interventions and policies for enhancing early detection, reducing oral cancer burden, and improving public health outcomes in the UK.</a:t>
            </a:r>
          </a:p>
          <a:p>
            <a:endParaRPr lang="en-IN" sz="1300" dirty="0"/>
          </a:p>
        </p:txBody>
      </p:sp>
      <p:pic>
        <p:nvPicPr>
          <p:cNvPr id="5" name="Picture 4" descr="A person getting a swab from a toothpick&#10;&#10;Description automatically generated">
            <a:extLst>
              <a:ext uri="{FF2B5EF4-FFF2-40B4-BE49-F238E27FC236}">
                <a16:creationId xmlns:a16="http://schemas.microsoft.com/office/drawing/2014/main" id="{CFD94B79-8161-70C0-E13E-46A05650F1B6}"/>
              </a:ext>
            </a:extLst>
          </p:cNvPr>
          <p:cNvPicPr>
            <a:picLocks noChangeAspect="1"/>
          </p:cNvPicPr>
          <p:nvPr/>
        </p:nvPicPr>
        <p:blipFill rotWithShape="1">
          <a:blip r:embed="rId2">
            <a:extLst>
              <a:ext uri="{28A0092B-C50C-407E-A947-70E740481C1C}">
                <a14:useLocalDpi xmlns:a14="http://schemas.microsoft.com/office/drawing/2010/main" val="0"/>
              </a:ext>
            </a:extLst>
          </a:blip>
          <a:srcRect l="23169" r="1433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0574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3367" y="-2"/>
            <a:ext cx="1078633"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75EF1-C5F8-E4DE-4B56-868646F1F050}"/>
              </a:ext>
            </a:extLst>
          </p:cNvPr>
          <p:cNvSpPr>
            <a:spLocks noGrp="1"/>
          </p:cNvSpPr>
          <p:nvPr>
            <p:ph type="title"/>
          </p:nvPr>
        </p:nvSpPr>
        <p:spPr>
          <a:xfrm>
            <a:off x="761800" y="429490"/>
            <a:ext cx="9589765" cy="1432273"/>
          </a:xfrm>
        </p:spPr>
        <p:txBody>
          <a:bodyPr>
            <a:normAutofit/>
          </a:bodyPr>
          <a:lstStyle/>
          <a:p>
            <a:r>
              <a:rPr lang="en-IN" sz="4800"/>
              <a:t>RATIONALE OF STUDY</a:t>
            </a:r>
          </a:p>
        </p:txBody>
      </p:sp>
      <p:sp>
        <p:nvSpPr>
          <p:cNvPr id="3" name="Content Placeholder 2">
            <a:extLst>
              <a:ext uri="{FF2B5EF4-FFF2-40B4-BE49-F238E27FC236}">
                <a16:creationId xmlns:a16="http://schemas.microsoft.com/office/drawing/2014/main" id="{CDF95CB0-7080-945A-92DA-8467ADF73B03}"/>
              </a:ext>
            </a:extLst>
          </p:cNvPr>
          <p:cNvSpPr>
            <a:spLocks noGrp="1"/>
          </p:cNvSpPr>
          <p:nvPr>
            <p:ph idx="1"/>
          </p:nvPr>
        </p:nvSpPr>
        <p:spPr>
          <a:xfrm>
            <a:off x="761800" y="2880155"/>
            <a:ext cx="9590349" cy="3382498"/>
          </a:xfrm>
        </p:spPr>
        <p:txBody>
          <a:bodyPr anchor="ctr">
            <a:normAutofit/>
          </a:bodyPr>
          <a:lstStyle/>
          <a:p>
            <a:r>
              <a:rPr lang="en-US" sz="1900" b="1" i="0">
                <a:effectLst/>
                <a:latin typeface="Söhne"/>
              </a:rPr>
              <a:t>Public Health Importance:</a:t>
            </a:r>
            <a:r>
              <a:rPr lang="en-US" sz="1900" b="0" i="0">
                <a:effectLst/>
                <a:latin typeface="Söhne"/>
              </a:rPr>
              <a:t> Global oral cancer literature and national statistics converge, revealing the disease's profound impact on health and life quality. Early detection proves pivotal amid a concerning rise in incidence, emphasizing the escalating threat (Ferlay et al., 2018; Petersen, 2009).</a:t>
            </a:r>
          </a:p>
          <a:p>
            <a:r>
              <a:rPr lang="en-US" sz="1900" b="1" i="0">
                <a:effectLst/>
                <a:latin typeface="Söhne"/>
              </a:rPr>
              <a:t>Preventability and Early Treatment:</a:t>
            </a:r>
            <a:r>
              <a:rPr lang="en-US" sz="1900" b="0" i="0">
                <a:effectLst/>
                <a:latin typeface="Söhne"/>
              </a:rPr>
              <a:t> Research synthesis and epidemiological data spotlight oral cancers' preventable nature. Established risk factors demand early diagnosis, linking prevalent factors to incidence, highlighting preventive opportunities (Warnakulasuriya, 2009; Speight and Khurram, 2019).</a:t>
            </a:r>
          </a:p>
          <a:p>
            <a:r>
              <a:rPr lang="en-US" sz="1900" b="1" i="0">
                <a:effectLst/>
                <a:latin typeface="Söhne"/>
              </a:rPr>
              <a:t>Impact of Awareness Campaigns:</a:t>
            </a:r>
            <a:r>
              <a:rPr lang="en-US" sz="1900" b="0" i="0">
                <a:effectLst/>
                <a:latin typeface="Söhne"/>
              </a:rPr>
              <a:t> Literature underscores awareness campaigns' importance while acknowledging effectiveness gaps. Survey insights form a basis, revealing their current impact on public knowledge (Morse et al., 2017; The Health Foundation, 2021).</a:t>
            </a:r>
          </a:p>
          <a:p>
            <a:endParaRPr lang="en-IN" sz="1900"/>
          </a:p>
        </p:txBody>
      </p:sp>
    </p:spTree>
    <p:extLst>
      <p:ext uri="{BB962C8B-B14F-4D97-AF65-F5344CB8AC3E}">
        <p14:creationId xmlns:p14="http://schemas.microsoft.com/office/powerpoint/2010/main" val="1983761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3367" y="-2"/>
            <a:ext cx="1078633"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04B63-E016-FEA4-2EED-FB0CBB36B0B4}"/>
              </a:ext>
            </a:extLst>
          </p:cNvPr>
          <p:cNvSpPr>
            <a:spLocks noGrp="1"/>
          </p:cNvSpPr>
          <p:nvPr>
            <p:ph type="title"/>
          </p:nvPr>
        </p:nvSpPr>
        <p:spPr>
          <a:xfrm>
            <a:off x="761800" y="429490"/>
            <a:ext cx="9589765" cy="1432273"/>
          </a:xfrm>
        </p:spPr>
        <p:txBody>
          <a:bodyPr>
            <a:normAutofit/>
          </a:bodyPr>
          <a:lstStyle/>
          <a:p>
            <a:endParaRPr lang="en-IN" sz="4800"/>
          </a:p>
        </p:txBody>
      </p:sp>
      <p:sp>
        <p:nvSpPr>
          <p:cNvPr id="3" name="Content Placeholder 2">
            <a:extLst>
              <a:ext uri="{FF2B5EF4-FFF2-40B4-BE49-F238E27FC236}">
                <a16:creationId xmlns:a16="http://schemas.microsoft.com/office/drawing/2014/main" id="{0CE0AF02-84D5-EC30-AEA9-9FFBE7B1D0B5}"/>
              </a:ext>
            </a:extLst>
          </p:cNvPr>
          <p:cNvSpPr>
            <a:spLocks noGrp="1"/>
          </p:cNvSpPr>
          <p:nvPr>
            <p:ph idx="1"/>
          </p:nvPr>
        </p:nvSpPr>
        <p:spPr>
          <a:xfrm>
            <a:off x="761800" y="2880155"/>
            <a:ext cx="9590349" cy="3382498"/>
          </a:xfrm>
        </p:spPr>
        <p:txBody>
          <a:bodyPr anchor="ctr">
            <a:normAutofit/>
          </a:bodyPr>
          <a:lstStyle/>
          <a:p>
            <a:r>
              <a:rPr lang="en-US" sz="2000" b="1" i="0">
                <a:effectLst/>
                <a:latin typeface="Söhne"/>
              </a:rPr>
              <a:t>Resource Allocation:</a:t>
            </a:r>
            <a:r>
              <a:rPr lang="en-US" sz="2000" b="0" i="0">
                <a:effectLst/>
                <a:latin typeface="Söhne"/>
              </a:rPr>
              <a:t> Scholarly emphasis on early detection's cost-effectiveness meets economic analyses. Optimization of healthcare resources is imperative, showcasing potential savings through proactive screening (Brouwer et al., 2019; Lee et al., 2018).</a:t>
            </a:r>
          </a:p>
          <a:p>
            <a:r>
              <a:rPr lang="en-US" sz="2000" b="1" i="0">
                <a:effectLst/>
                <a:latin typeface="Söhne"/>
              </a:rPr>
              <a:t>Policy Development:</a:t>
            </a:r>
            <a:r>
              <a:rPr lang="en-US" sz="2000" b="0" i="0">
                <a:effectLst/>
                <a:latin typeface="Söhne"/>
              </a:rPr>
              <a:t> Healthcare policy literature reviews and comparative analyses provide insights. Evidence-driven policies enhance outcomes, presenting diverse approaches to oral cancer detection (Baumann et al., 2020; Patton et al., 2019).</a:t>
            </a:r>
          </a:p>
          <a:p>
            <a:r>
              <a:rPr lang="en-US" sz="2000" b="1" i="0">
                <a:effectLst/>
                <a:latin typeface="Söhne"/>
              </a:rPr>
              <a:t>Enhancing Public Well-Being:</a:t>
            </a:r>
            <a:r>
              <a:rPr lang="en-US" sz="2000" b="0" i="0">
                <a:effectLst/>
                <a:latin typeface="Söhne"/>
              </a:rPr>
              <a:t> Literature emphasizes advanced-stage oral cancer's toll on well-being. Patient testimonials and utilization data quantitatively reinforce early detection's pivotal role (Gupta et al., 2017; Fitzpatrick et al., 2022).</a:t>
            </a:r>
          </a:p>
          <a:p>
            <a:endParaRPr lang="en-IN" sz="2000"/>
          </a:p>
        </p:txBody>
      </p:sp>
    </p:spTree>
    <p:extLst>
      <p:ext uri="{BB962C8B-B14F-4D97-AF65-F5344CB8AC3E}">
        <p14:creationId xmlns:p14="http://schemas.microsoft.com/office/powerpoint/2010/main" val="3425858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using microscope">
            <a:extLst>
              <a:ext uri="{FF2B5EF4-FFF2-40B4-BE49-F238E27FC236}">
                <a16:creationId xmlns:a16="http://schemas.microsoft.com/office/drawing/2014/main" id="{D137B269-46DD-7A32-1590-FEFD6EE9659D}"/>
              </a:ext>
            </a:extLst>
          </p:cNvPr>
          <p:cNvPicPr>
            <a:picLocks noChangeAspect="1"/>
          </p:cNvPicPr>
          <p:nvPr/>
        </p:nvPicPr>
        <p:blipFill rotWithShape="1">
          <a:blip r:embed="rId2">
            <a:duotone>
              <a:prstClr val="black"/>
              <a:schemeClr val="tx2">
                <a:tint val="45000"/>
                <a:satMod val="400000"/>
              </a:schemeClr>
            </a:duotone>
            <a:alphaModFix amt="25000"/>
          </a:blip>
          <a:srcRect r="1289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687D2443-05D6-4E5B-AA6D-124E01D02923}"/>
              </a:ext>
            </a:extLst>
          </p:cNvPr>
          <p:cNvSpPr>
            <a:spLocks noGrp="1"/>
          </p:cNvSpPr>
          <p:nvPr>
            <p:ph type="title"/>
          </p:nvPr>
        </p:nvSpPr>
        <p:spPr>
          <a:xfrm>
            <a:off x="838200" y="365125"/>
            <a:ext cx="10515600" cy="1325563"/>
          </a:xfrm>
        </p:spPr>
        <p:txBody>
          <a:bodyPr>
            <a:normAutofit/>
          </a:bodyPr>
          <a:lstStyle/>
          <a:p>
            <a:r>
              <a:rPr lang="en-IN" dirty="0"/>
              <a:t>AIM OF THE STUDY</a:t>
            </a:r>
          </a:p>
        </p:txBody>
      </p:sp>
      <p:sp>
        <p:nvSpPr>
          <p:cNvPr id="3" name="Content Placeholder 2">
            <a:extLst>
              <a:ext uri="{FF2B5EF4-FFF2-40B4-BE49-F238E27FC236}">
                <a16:creationId xmlns:a16="http://schemas.microsoft.com/office/drawing/2014/main" id="{BA8E205B-1E33-4ADC-8B25-9F93A289276E}"/>
              </a:ext>
            </a:extLst>
          </p:cNvPr>
          <p:cNvSpPr>
            <a:spLocks noGrp="1"/>
          </p:cNvSpPr>
          <p:nvPr>
            <p:ph idx="1"/>
          </p:nvPr>
        </p:nvSpPr>
        <p:spPr>
          <a:xfrm>
            <a:off x="838200" y="1825625"/>
            <a:ext cx="10515600" cy="4351338"/>
          </a:xfrm>
        </p:spPr>
        <p:txBody>
          <a:bodyPr>
            <a:normAutofit/>
          </a:bodyPr>
          <a:lstStyle/>
          <a:p>
            <a:pPr marL="0" indent="0">
              <a:buNone/>
            </a:pPr>
            <a:r>
              <a:rPr lang="en-US" sz="2200"/>
              <a:t>The primary aim of this study is to examine the current state of oral cancer detection rates in the United Kingdom and to evaluate the effectiveness of oral cancer awareness campaigns. To achieve this aim, the study will address the following hypotheses:</a:t>
            </a:r>
          </a:p>
          <a:p>
            <a:endParaRPr lang="en-US" sz="2200"/>
          </a:p>
          <a:p>
            <a:pPr marL="0" indent="0">
              <a:buNone/>
            </a:pPr>
            <a:r>
              <a:rPr lang="en-US" sz="2200" b="1"/>
              <a:t>Hypothesis for Oral Cancer Detection Rates:</a:t>
            </a:r>
          </a:p>
          <a:p>
            <a:endParaRPr lang="en-US" sz="2200"/>
          </a:p>
          <a:p>
            <a:r>
              <a:rPr lang="en-US" sz="2200"/>
              <a:t>Null Hypothesis (H0): There has been no significant improvement in oral cancer detection rates in the UK in recent years.</a:t>
            </a:r>
          </a:p>
          <a:p>
            <a:r>
              <a:rPr lang="en-US" sz="2200"/>
              <a:t>Alternative Hypothesis (H1): Oral cancer detection rates have improved significantly in the UK due to advances in screening, early detection methods, and healthcare accessibility.</a:t>
            </a:r>
          </a:p>
        </p:txBody>
      </p:sp>
    </p:spTree>
    <p:extLst>
      <p:ext uri="{BB962C8B-B14F-4D97-AF65-F5344CB8AC3E}">
        <p14:creationId xmlns:p14="http://schemas.microsoft.com/office/powerpoint/2010/main" val="264132038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using microscope">
            <a:extLst>
              <a:ext uri="{FF2B5EF4-FFF2-40B4-BE49-F238E27FC236}">
                <a16:creationId xmlns:a16="http://schemas.microsoft.com/office/drawing/2014/main" id="{A0795A7D-3E88-A400-642B-3554CF4750FC}"/>
              </a:ext>
            </a:extLst>
          </p:cNvPr>
          <p:cNvPicPr>
            <a:picLocks noChangeAspect="1"/>
          </p:cNvPicPr>
          <p:nvPr/>
        </p:nvPicPr>
        <p:blipFill rotWithShape="1">
          <a:blip r:embed="rId2">
            <a:duotone>
              <a:prstClr val="black"/>
              <a:schemeClr val="tx2">
                <a:tint val="45000"/>
                <a:satMod val="400000"/>
              </a:schemeClr>
            </a:duotone>
            <a:alphaModFix amt="25000"/>
          </a:blip>
          <a:srcRect r="1289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5262D8F-1B4B-4473-ADA0-D0841C3945FD}"/>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5F84A6D1-4535-4C76-B209-28CCF52CD888}"/>
              </a:ext>
            </a:extLst>
          </p:cNvPr>
          <p:cNvSpPr>
            <a:spLocks noGrp="1"/>
          </p:cNvSpPr>
          <p:nvPr>
            <p:ph idx="1"/>
          </p:nvPr>
        </p:nvSpPr>
        <p:spPr>
          <a:xfrm>
            <a:off x="838200" y="1825625"/>
            <a:ext cx="10515600" cy="4351338"/>
          </a:xfrm>
        </p:spPr>
        <p:txBody>
          <a:bodyPr>
            <a:normAutofit/>
          </a:bodyPr>
          <a:lstStyle/>
          <a:p>
            <a:pPr marL="0" indent="0">
              <a:buNone/>
            </a:pPr>
            <a:r>
              <a:rPr lang="en-US" b="1" dirty="0"/>
              <a:t>Hypothesis for Awareness Campaigns:</a:t>
            </a:r>
            <a:endParaRPr lang="en-US" dirty="0"/>
          </a:p>
          <a:p>
            <a:r>
              <a:rPr lang="en-US" dirty="0"/>
              <a:t>Null Hypothesis (H0): Awareness campaigns have had no substantial impact on public knowledge and behaviors related to oral cancer in the UK.</a:t>
            </a:r>
          </a:p>
          <a:p>
            <a:r>
              <a:rPr lang="en-US" dirty="0"/>
              <a:t>Alternative Hypothesis (H1): Awareness campaigns have significantly improved public knowledge and behaviors related to oral cancer in the UK, resulting in increased early detection and a reduction in risk factors.</a:t>
            </a:r>
          </a:p>
          <a:p>
            <a:endParaRPr lang="en-IN" dirty="0"/>
          </a:p>
        </p:txBody>
      </p:sp>
    </p:spTree>
    <p:extLst>
      <p:ext uri="{BB962C8B-B14F-4D97-AF65-F5344CB8AC3E}">
        <p14:creationId xmlns:p14="http://schemas.microsoft.com/office/powerpoint/2010/main" val="21113032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A7EBBD86-F1E0-CCD6-1C4F-2BC0BBA24334}"/>
              </a:ext>
            </a:extLst>
          </p:cNvPr>
          <p:cNvPicPr>
            <a:picLocks noChangeAspect="1"/>
          </p:cNvPicPr>
          <p:nvPr/>
        </p:nvPicPr>
        <p:blipFill rotWithShape="1">
          <a:blip r:embed="rId2"/>
          <a:srcRect l="9520" t="9091" r="25836"/>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D6DE86-A523-49CB-B6C0-35E17CB662CE}"/>
              </a:ext>
            </a:extLst>
          </p:cNvPr>
          <p:cNvSpPr>
            <a:spLocks noGrp="1"/>
          </p:cNvSpPr>
          <p:nvPr>
            <p:ph type="title"/>
          </p:nvPr>
        </p:nvSpPr>
        <p:spPr>
          <a:xfrm>
            <a:off x="371094" y="1161288"/>
            <a:ext cx="3438144" cy="1124712"/>
          </a:xfrm>
        </p:spPr>
        <p:txBody>
          <a:bodyPr anchor="b">
            <a:normAutofit/>
          </a:bodyPr>
          <a:lstStyle/>
          <a:p>
            <a:r>
              <a:rPr lang="en-IN" sz="2800">
                <a:solidFill>
                  <a:schemeClr val="bg1"/>
                </a:solidFill>
              </a:rPr>
              <a:t>RESEARCH QUESTION</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52E255-4527-421B-A48D-4A85AAECD4B8}"/>
              </a:ext>
            </a:extLst>
          </p:cNvPr>
          <p:cNvSpPr>
            <a:spLocks noGrp="1"/>
          </p:cNvSpPr>
          <p:nvPr>
            <p:ph idx="1"/>
          </p:nvPr>
        </p:nvSpPr>
        <p:spPr>
          <a:xfrm>
            <a:off x="371094" y="2718054"/>
            <a:ext cx="3438906" cy="3207258"/>
          </a:xfrm>
        </p:spPr>
        <p:txBody>
          <a:bodyPr anchor="t">
            <a:normAutofit/>
          </a:bodyPr>
          <a:lstStyle/>
          <a:p>
            <a:r>
              <a:rPr lang="en-US" sz="1700">
                <a:solidFill>
                  <a:schemeClr val="bg1"/>
                </a:solidFill>
                <a:latin typeface="Arial" panose="020B0604020202020204" pitchFamily="34" charset="0"/>
                <a:cs typeface="Arial" panose="020B0604020202020204" pitchFamily="34" charset="0"/>
              </a:rPr>
              <a:t>How effective are the current oral cancer detection methods in the UK, and what is the impact of awareness campaigns on detection rates and public awareness?</a:t>
            </a:r>
            <a:endParaRPr lang="en-IN" sz="17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465902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5A880F-E844-FC6F-3A10-DF66F974D375}"/>
              </a:ext>
            </a:extLst>
          </p:cNvPr>
          <p:cNvPicPr>
            <a:picLocks noChangeAspect="1"/>
          </p:cNvPicPr>
          <p:nvPr/>
        </p:nvPicPr>
        <p:blipFill rotWithShape="1">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CFC5940-EE0C-4A9F-86EF-8D55EC103FD1}"/>
              </a:ext>
            </a:extLst>
          </p:cNvPr>
          <p:cNvSpPr>
            <a:spLocks noGrp="1"/>
          </p:cNvSpPr>
          <p:nvPr>
            <p:ph type="title"/>
          </p:nvPr>
        </p:nvSpPr>
        <p:spPr>
          <a:xfrm>
            <a:off x="838200" y="365125"/>
            <a:ext cx="10515600" cy="1325563"/>
          </a:xfrm>
        </p:spPr>
        <p:txBody>
          <a:bodyPr>
            <a:normAutofit/>
          </a:bodyPr>
          <a:lstStyle/>
          <a:p>
            <a:r>
              <a:rPr lang="en-IN" dirty="0"/>
              <a:t>OBJECTIVES OF STUDY </a:t>
            </a:r>
          </a:p>
        </p:txBody>
      </p:sp>
      <p:graphicFrame>
        <p:nvGraphicFramePr>
          <p:cNvPr id="7" name="Content Placeholder 2">
            <a:extLst>
              <a:ext uri="{FF2B5EF4-FFF2-40B4-BE49-F238E27FC236}">
                <a16:creationId xmlns:a16="http://schemas.microsoft.com/office/drawing/2014/main" id="{6D92A4BA-A4F2-6330-74BB-29989AFD1C0A}"/>
              </a:ext>
            </a:extLst>
          </p:cNvPr>
          <p:cNvGraphicFramePr>
            <a:graphicFrameLocks noGrp="1"/>
          </p:cNvGraphicFramePr>
          <p:nvPr>
            <p:ph idx="1"/>
            <p:extLst>
              <p:ext uri="{D42A27DB-BD31-4B8C-83A1-F6EECF244321}">
                <p14:modId xmlns:p14="http://schemas.microsoft.com/office/powerpoint/2010/main" val="31588560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422382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lose up of glass laboratory equipment">
            <a:extLst>
              <a:ext uri="{FF2B5EF4-FFF2-40B4-BE49-F238E27FC236}">
                <a16:creationId xmlns:a16="http://schemas.microsoft.com/office/drawing/2014/main" id="{EA52E4C2-FF1B-6BEE-F65F-8383DC110FC6}"/>
              </a:ext>
            </a:extLst>
          </p:cNvPr>
          <p:cNvPicPr>
            <a:picLocks noChangeAspect="1"/>
          </p:cNvPicPr>
          <p:nvPr/>
        </p:nvPicPr>
        <p:blipFill rotWithShape="1">
          <a:blip r:embed="rId2">
            <a:duotone>
              <a:prstClr val="black"/>
              <a:schemeClr val="tx2">
                <a:tint val="45000"/>
                <a:satMod val="400000"/>
              </a:schemeClr>
            </a:duotone>
            <a:alphaModFix amt="25000"/>
          </a:blip>
          <a:srcRect t="6756" b="8975"/>
          <a:stretch/>
        </p:blipFill>
        <p:spPr>
          <a:xfrm>
            <a:off x="20" y="10"/>
            <a:ext cx="12191980" cy="6857990"/>
          </a:xfrm>
          <a:prstGeom prst="rect">
            <a:avLst/>
          </a:prstGeom>
        </p:spPr>
      </p:pic>
      <p:sp>
        <p:nvSpPr>
          <p:cNvPr id="2" name="Title 1">
            <a:extLst>
              <a:ext uri="{FF2B5EF4-FFF2-40B4-BE49-F238E27FC236}">
                <a16:creationId xmlns:a16="http://schemas.microsoft.com/office/drawing/2014/main" id="{795F8F6F-5B0E-4932-9E5D-15D4664C2848}"/>
              </a:ext>
            </a:extLst>
          </p:cNvPr>
          <p:cNvSpPr>
            <a:spLocks noGrp="1"/>
          </p:cNvSpPr>
          <p:nvPr>
            <p:ph type="title"/>
          </p:nvPr>
        </p:nvSpPr>
        <p:spPr>
          <a:xfrm>
            <a:off x="838200" y="365125"/>
            <a:ext cx="10515600" cy="1325563"/>
          </a:xfrm>
        </p:spPr>
        <p:txBody>
          <a:bodyPr>
            <a:normAutofit/>
          </a:bodyPr>
          <a:lstStyle/>
          <a:p>
            <a:r>
              <a:rPr lang="en-IN" dirty="0"/>
              <a:t>RESEARCH METHADOLOGY</a:t>
            </a:r>
          </a:p>
        </p:txBody>
      </p:sp>
      <p:sp>
        <p:nvSpPr>
          <p:cNvPr id="3" name="Content Placeholder 2">
            <a:extLst>
              <a:ext uri="{FF2B5EF4-FFF2-40B4-BE49-F238E27FC236}">
                <a16:creationId xmlns:a16="http://schemas.microsoft.com/office/drawing/2014/main" id="{C0AF4D10-FF20-4770-BF6C-682FD3274282}"/>
              </a:ext>
            </a:extLst>
          </p:cNvPr>
          <p:cNvSpPr>
            <a:spLocks noGrp="1"/>
          </p:cNvSpPr>
          <p:nvPr>
            <p:ph idx="1"/>
          </p:nvPr>
        </p:nvSpPr>
        <p:spPr>
          <a:xfrm>
            <a:off x="838200" y="1825625"/>
            <a:ext cx="10515600" cy="4351338"/>
          </a:xfrm>
        </p:spPr>
        <p:txBody>
          <a:bodyPr>
            <a:normAutofit/>
          </a:bodyPr>
          <a:lstStyle/>
          <a:p>
            <a:pPr marL="0" indent="0">
              <a:buNone/>
            </a:pPr>
            <a:r>
              <a:rPr lang="en-US" sz="2000" dirty="0"/>
              <a:t>1</a:t>
            </a:r>
            <a:r>
              <a:rPr lang="en-US" sz="2000" dirty="0">
                <a:latin typeface="Arial" panose="020B0604020202020204" pitchFamily="34" charset="0"/>
                <a:cs typeface="Arial" panose="020B0604020202020204" pitchFamily="34" charset="0"/>
              </a:rPr>
              <a:t>.  Research Design:</a:t>
            </a:r>
          </a:p>
          <a:p>
            <a:pPr marL="0" indent="0">
              <a:buNone/>
            </a:pPr>
            <a:r>
              <a:rPr lang="en-US" sz="2000" dirty="0">
                <a:latin typeface="Arial" panose="020B0604020202020204" pitchFamily="34" charset="0"/>
                <a:cs typeface="Arial" panose="020B0604020202020204" pitchFamily="34" charset="0"/>
              </a:rPr>
              <a:t>Methodological Approach: This study adopts a mixed-methods approach, aligning with Creswell and Creswell's (2017) assertion that combining quantitative and qualitative methods enhances research comprehensiveness. The study investigates oral cancer detection and awareness campaigns' impact in the United Kingdom through two phases.</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2.  Data Sources:</a:t>
            </a:r>
          </a:p>
          <a:p>
            <a:pPr marL="0" indent="0">
              <a:buNone/>
            </a:pPr>
            <a:r>
              <a:rPr lang="en-US" sz="2000" dirty="0">
                <a:latin typeface="Arial" panose="020B0604020202020204" pitchFamily="34" charset="0"/>
                <a:cs typeface="Arial" panose="020B0604020202020204" pitchFamily="34" charset="0"/>
              </a:rPr>
              <a:t>Public Awareness Organizations: Strategic partnerships with organizations align with Wakefield et al.'s (2010) advocacy for collaboration to assess the reach and effectiveness of awareness campaigns.</a:t>
            </a:r>
          </a:p>
          <a:p>
            <a:pPr marL="0" indent="0">
              <a:buNone/>
            </a:pPr>
            <a:r>
              <a:rPr lang="en-US" sz="2000" dirty="0">
                <a:latin typeface="Arial" panose="020B0604020202020204" pitchFamily="34" charset="0"/>
                <a:cs typeface="Arial" panose="020B0604020202020204" pitchFamily="34" charset="0"/>
              </a:rPr>
              <a:t>Public health reports, Publicly available </a:t>
            </a:r>
            <a:r>
              <a:rPr lang="en-US" sz="2000" dirty="0" err="1">
                <a:latin typeface="Arial" panose="020B0604020202020204" pitchFamily="34" charset="0"/>
                <a:cs typeface="Arial" panose="020B0604020202020204" pitchFamily="34" charset="0"/>
              </a:rPr>
              <a:t>databases,Social</a:t>
            </a:r>
            <a:r>
              <a:rPr lang="en-US" sz="2000" dirty="0">
                <a:latin typeface="Arial" panose="020B0604020202020204" pitchFamily="34" charset="0"/>
                <a:cs typeface="Arial" panose="020B0604020202020204" pitchFamily="34" charset="0"/>
              </a:rPr>
              <a:t> media and online </a:t>
            </a:r>
            <a:r>
              <a:rPr lang="en-US" sz="2000" dirty="0" err="1">
                <a:latin typeface="Arial" panose="020B0604020202020204" pitchFamily="34" charset="0"/>
                <a:cs typeface="Arial" panose="020B0604020202020204" pitchFamily="34" charset="0"/>
              </a:rPr>
              <a:t>platforms,Community</a:t>
            </a:r>
            <a:r>
              <a:rPr lang="en-US" sz="2000" dirty="0">
                <a:latin typeface="Arial" panose="020B0604020202020204" pitchFamily="34" charset="0"/>
                <a:cs typeface="Arial" panose="020B0604020202020204" pitchFamily="34" charset="0"/>
              </a:rPr>
              <a:t> based </a:t>
            </a:r>
            <a:r>
              <a:rPr lang="en-US" sz="2000" dirty="0" err="1">
                <a:latin typeface="Arial" panose="020B0604020202020204" pitchFamily="34" charset="0"/>
                <a:cs typeface="Arial" panose="020B0604020202020204" pitchFamily="34" charset="0"/>
              </a:rPr>
              <a:t>organisations</a:t>
            </a:r>
            <a:endParaRPr lang="en-US" sz="2000" dirty="0">
              <a:latin typeface="Arial" panose="020B0604020202020204" pitchFamily="34" charset="0"/>
              <a:cs typeface="Arial" panose="020B0604020202020204" pitchFamily="34" charset="0"/>
            </a:endParaRPr>
          </a:p>
          <a:p>
            <a:pPr marL="0" indent="0">
              <a:buNone/>
            </a:pPr>
            <a:endParaRPr lang="en-US" sz="2000" dirty="0"/>
          </a:p>
          <a:p>
            <a:pPr marL="0" indent="0">
              <a:buNone/>
            </a:pPr>
            <a:endParaRPr lang="en-US" sz="2000" dirty="0"/>
          </a:p>
          <a:p>
            <a:pPr marL="0" indent="0">
              <a:buNone/>
            </a:pPr>
            <a:endParaRPr lang="en-US" sz="2000" dirty="0"/>
          </a:p>
          <a:p>
            <a:pPr marL="0" indent="0">
              <a:buNone/>
            </a:pPr>
            <a:endParaRPr lang="en-IN" sz="1500" dirty="0"/>
          </a:p>
        </p:txBody>
      </p:sp>
    </p:spTree>
    <p:extLst>
      <p:ext uri="{BB962C8B-B14F-4D97-AF65-F5344CB8AC3E}">
        <p14:creationId xmlns:p14="http://schemas.microsoft.com/office/powerpoint/2010/main" val="8917491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182D12A7-4C71-6A4F-D5A9-9EA289972391}"/>
              </a:ext>
            </a:extLst>
          </p:cNvPr>
          <p:cNvPicPr>
            <a:picLocks noChangeAspect="1"/>
          </p:cNvPicPr>
          <p:nvPr/>
        </p:nvPicPr>
        <p:blipFill rotWithShape="1">
          <a:blip r:embed="rId2">
            <a:duotone>
              <a:prstClr val="black"/>
              <a:schemeClr val="tx2">
                <a:tint val="45000"/>
                <a:satMod val="400000"/>
              </a:schemeClr>
            </a:duotone>
            <a:alphaModFix amt="25000"/>
          </a:blip>
          <a:srcRect t="11570" b="3844"/>
          <a:stretch/>
        </p:blipFill>
        <p:spPr>
          <a:xfrm>
            <a:off x="20" y="10"/>
            <a:ext cx="12191980" cy="6857990"/>
          </a:xfrm>
          <a:prstGeom prst="rect">
            <a:avLst/>
          </a:prstGeom>
        </p:spPr>
      </p:pic>
      <p:sp>
        <p:nvSpPr>
          <p:cNvPr id="2" name="Title 1">
            <a:extLst>
              <a:ext uri="{FF2B5EF4-FFF2-40B4-BE49-F238E27FC236}">
                <a16:creationId xmlns:a16="http://schemas.microsoft.com/office/drawing/2014/main" id="{D199032A-C90B-4F10-A3AA-7257149F0F2F}"/>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834597E0-1377-4AEB-9DC5-667471AE2220}"/>
              </a:ext>
            </a:extLst>
          </p:cNvPr>
          <p:cNvSpPr>
            <a:spLocks noGrp="1"/>
          </p:cNvSpPr>
          <p:nvPr>
            <p:ph idx="1"/>
          </p:nvPr>
        </p:nvSpPr>
        <p:spPr>
          <a:xfrm>
            <a:off x="838200" y="1825625"/>
            <a:ext cx="10515600" cy="4351338"/>
          </a:xfrm>
        </p:spPr>
        <p:txBody>
          <a:bodyPr>
            <a:normAutofit fontScale="77500" lnSpcReduction="20000"/>
          </a:bodyPr>
          <a:lstStyle/>
          <a:p>
            <a:r>
              <a:rPr lang="en-US" dirty="0">
                <a:latin typeface="Arial" panose="020B0604020202020204" pitchFamily="34" charset="0"/>
                <a:cs typeface="Arial" panose="020B0604020202020204" pitchFamily="34" charset="0"/>
              </a:rPr>
              <a:t>3. Quantitative Phase:</a:t>
            </a:r>
          </a:p>
          <a:p>
            <a:pPr marL="0" indent="0">
              <a:buNone/>
            </a:pPr>
            <a:r>
              <a:rPr lang="en-US" dirty="0">
                <a:latin typeface="Arial" panose="020B0604020202020204" pitchFamily="34" charset="0"/>
                <a:cs typeface="Arial" panose="020B0604020202020204" pitchFamily="34" charset="0"/>
              </a:rPr>
              <a:t>Sampling Methodology: Stratified random sampling, consistent with </a:t>
            </a:r>
            <a:r>
              <a:rPr lang="en-US" dirty="0" err="1">
                <a:latin typeface="Arial" panose="020B0604020202020204" pitchFamily="34" charset="0"/>
                <a:cs typeface="Arial" panose="020B0604020202020204" pitchFamily="34" charset="0"/>
              </a:rPr>
              <a:t>Dillman</a:t>
            </a:r>
            <a:r>
              <a:rPr lang="en-US" dirty="0">
                <a:latin typeface="Arial" panose="020B0604020202020204" pitchFamily="34" charset="0"/>
                <a:cs typeface="Arial" panose="020B0604020202020204" pitchFamily="34" charset="0"/>
              </a:rPr>
              <a:t> et al.'s (2014) approach, ensures a representative sample considering geographic and demographic factors.</a:t>
            </a:r>
          </a:p>
          <a:p>
            <a:r>
              <a:rPr lang="en-US" dirty="0">
                <a:latin typeface="Arial" panose="020B0604020202020204" pitchFamily="34" charset="0"/>
                <a:cs typeface="Arial" panose="020B0604020202020204" pitchFamily="34" charset="0"/>
              </a:rPr>
              <a:t>4. Qualitative Phase:</a:t>
            </a:r>
          </a:p>
          <a:p>
            <a:pPr marL="0" indent="0">
              <a:buNone/>
            </a:pPr>
            <a:r>
              <a:rPr lang="en-US" dirty="0">
                <a:latin typeface="Arial" panose="020B0604020202020204" pitchFamily="34" charset="0"/>
                <a:cs typeface="Arial" panose="020B0604020202020204" pitchFamily="34" charset="0"/>
              </a:rPr>
              <a:t>Sampling Strategy: Purposeful sampling, aligned with Patton's (2002) suggestion for targeted participant selection, focuses on individuals exposed to awareness campaigns.</a:t>
            </a:r>
          </a:p>
          <a:p>
            <a:pPr marL="514350" indent="-514350">
              <a:buAutoNum type="arabicPeriod" startAt="5"/>
            </a:pPr>
            <a:r>
              <a:rPr lang="en-US" dirty="0">
                <a:latin typeface="Arial" panose="020B0604020202020204" pitchFamily="34" charset="0"/>
                <a:cs typeface="Arial" panose="020B0604020202020204" pitchFamily="34" charset="0"/>
              </a:rPr>
              <a:t>Data Collection:</a:t>
            </a:r>
          </a:p>
          <a:p>
            <a:pPr marL="0" indent="0">
              <a:buNone/>
            </a:pPr>
            <a:r>
              <a:rPr lang="en-US" dirty="0">
                <a:latin typeface="Arial" panose="020B0604020202020204" pitchFamily="34" charset="0"/>
                <a:cs typeface="Arial" panose="020B0604020202020204" pitchFamily="34" charset="0"/>
              </a:rPr>
              <a:t>Quantitative Phase: Structured surveys, a validated method (</a:t>
            </a:r>
            <a:r>
              <a:rPr lang="en-US" dirty="0" err="1">
                <a:latin typeface="Arial" panose="020B0604020202020204" pitchFamily="34" charset="0"/>
                <a:cs typeface="Arial" panose="020B0604020202020204" pitchFamily="34" charset="0"/>
              </a:rPr>
              <a:t>Dillman</a:t>
            </a:r>
            <a:r>
              <a:rPr lang="en-US" dirty="0">
                <a:latin typeface="Arial" panose="020B0604020202020204" pitchFamily="34" charset="0"/>
                <a:cs typeface="Arial" panose="020B0604020202020204" pitchFamily="34" charset="0"/>
              </a:rPr>
              <a:t> et al., 2014), gather oral cancer detection and awareness data.</a:t>
            </a:r>
          </a:p>
          <a:p>
            <a:pPr marL="0" indent="0">
              <a:buNone/>
            </a:pPr>
            <a:r>
              <a:rPr lang="en-US" dirty="0">
                <a:latin typeface="Arial" panose="020B0604020202020204" pitchFamily="34" charset="0"/>
                <a:cs typeface="Arial" panose="020B0604020202020204" pitchFamily="34" charset="0"/>
              </a:rPr>
              <a:t>Qualitative Phase: Semi-structured interviews, following Braun and Clarke's (2006) approach, capture participant perspectives for thorough thematic analysis</a:t>
            </a:r>
          </a:p>
        </p:txBody>
      </p:sp>
    </p:spTree>
    <p:extLst>
      <p:ext uri="{BB962C8B-B14F-4D97-AF65-F5344CB8AC3E}">
        <p14:creationId xmlns:p14="http://schemas.microsoft.com/office/powerpoint/2010/main" val="200798223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B5081559-0720-3161-568C-1D1760915CE1}"/>
              </a:ext>
            </a:extLst>
          </p:cNvPr>
          <p:cNvPicPr>
            <a:picLocks noChangeAspect="1"/>
          </p:cNvPicPr>
          <p:nvPr/>
        </p:nvPicPr>
        <p:blipFill rotWithShape="1">
          <a:blip r:embed="rId2"/>
          <a:srcRect r="5189"/>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E73D9A-5158-6CEC-DAE5-B36D8F27A7F7}"/>
              </a:ext>
            </a:extLst>
          </p:cNvPr>
          <p:cNvSpPr>
            <a:spLocks noGrp="1"/>
          </p:cNvSpPr>
          <p:nvPr>
            <p:ph type="title"/>
          </p:nvPr>
        </p:nvSpPr>
        <p:spPr>
          <a:xfrm>
            <a:off x="629535" y="130303"/>
            <a:ext cx="3438144" cy="1124712"/>
          </a:xfrm>
        </p:spPr>
        <p:txBody>
          <a:bodyPr anchor="b">
            <a:normAutofit/>
          </a:bodyPr>
          <a:lstStyle/>
          <a:p>
            <a:r>
              <a:rPr lang="en-IN" sz="2400" dirty="0">
                <a:solidFill>
                  <a:schemeClr val="bg1"/>
                </a:solidFill>
              </a:rPr>
              <a:t>SAMPLING,RECRUITMENT AND STUDY PARTICIPANTS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842D30D-7AF6-DB3B-BF8C-1A79970AAFCA}"/>
              </a:ext>
            </a:extLst>
          </p:cNvPr>
          <p:cNvSpPr>
            <a:spLocks noGrp="1"/>
          </p:cNvSpPr>
          <p:nvPr>
            <p:ph idx="1"/>
          </p:nvPr>
        </p:nvSpPr>
        <p:spPr>
          <a:xfrm>
            <a:off x="970451" y="1536954"/>
            <a:ext cx="5651709" cy="4645152"/>
          </a:xfrm>
        </p:spPr>
        <p:txBody>
          <a:bodyPr anchor="t">
            <a:normAutofit/>
          </a:bodyPr>
          <a:lstStyle/>
          <a:p>
            <a:r>
              <a:rPr lang="en-US" sz="1400" b="1" i="0" dirty="0">
                <a:solidFill>
                  <a:schemeClr val="bg1"/>
                </a:solidFill>
                <a:effectLst/>
                <a:latin typeface="Arial" panose="020B0604020202020204" pitchFamily="34" charset="0"/>
                <a:cs typeface="Arial" panose="020B0604020202020204" pitchFamily="34" charset="0"/>
              </a:rPr>
              <a:t>Sampling Methodology:</a:t>
            </a:r>
            <a:endParaRPr lang="en-US" sz="1400" b="0" i="0" dirty="0">
              <a:solidFill>
                <a:schemeClr val="bg1"/>
              </a:solidFill>
              <a:effectLst/>
              <a:latin typeface="Arial" panose="020B0604020202020204" pitchFamily="34" charset="0"/>
              <a:cs typeface="Arial" panose="020B0604020202020204" pitchFamily="34" charset="0"/>
            </a:endParaRPr>
          </a:p>
          <a:p>
            <a:r>
              <a:rPr lang="en-US" sz="1400" b="0" i="1" dirty="0">
                <a:solidFill>
                  <a:schemeClr val="bg1"/>
                </a:solidFill>
                <a:effectLst/>
                <a:latin typeface="Arial" panose="020B0604020202020204" pitchFamily="34" charset="0"/>
                <a:cs typeface="Arial" panose="020B0604020202020204" pitchFamily="34" charset="0"/>
              </a:rPr>
              <a:t>Quantitative Phase </a:t>
            </a:r>
            <a:endParaRPr lang="en-US" sz="1400" b="0" i="0" dirty="0">
              <a:solidFill>
                <a:schemeClr val="bg1"/>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1400" b="0" i="0" dirty="0">
                <a:solidFill>
                  <a:schemeClr val="bg1"/>
                </a:solidFill>
                <a:effectLst/>
                <a:latin typeface="Arial" panose="020B0604020202020204" pitchFamily="34" charset="0"/>
                <a:cs typeface="Arial" panose="020B0604020202020204" pitchFamily="34" charset="0"/>
              </a:rPr>
              <a:t>Use </a:t>
            </a:r>
            <a:r>
              <a:rPr lang="en-US" sz="1400" b="1" i="0" dirty="0">
                <a:solidFill>
                  <a:schemeClr val="bg1"/>
                </a:solidFill>
                <a:effectLst/>
                <a:latin typeface="Arial" panose="020B0604020202020204" pitchFamily="34" charset="0"/>
                <a:cs typeface="Arial" panose="020B0604020202020204" pitchFamily="34" charset="0"/>
              </a:rPr>
              <a:t>Stratified Random Sampling</a:t>
            </a:r>
            <a:r>
              <a:rPr lang="en-US" sz="1400" b="0" i="0" dirty="0">
                <a:solidFill>
                  <a:schemeClr val="bg1"/>
                </a:solidFill>
                <a:effectLst/>
                <a:latin typeface="Arial" panose="020B0604020202020204" pitchFamily="34" charset="0"/>
                <a:cs typeface="Arial" panose="020B0604020202020204" pitchFamily="34" charset="0"/>
              </a:rPr>
              <a:t> to ensure representation across different age groups, regions, and socioeconomic backgrounds (Creswell &amp; Creswell, 2017).</a:t>
            </a:r>
          </a:p>
          <a:p>
            <a:pPr>
              <a:buFont typeface="Arial" panose="020B0604020202020204" pitchFamily="34" charset="0"/>
              <a:buChar char="•"/>
            </a:pPr>
            <a:r>
              <a:rPr lang="en-US" sz="1400" b="0" i="0" dirty="0">
                <a:solidFill>
                  <a:schemeClr val="bg1"/>
                </a:solidFill>
                <a:effectLst/>
                <a:latin typeface="Arial" panose="020B0604020202020204" pitchFamily="34" charset="0"/>
                <a:cs typeface="Arial" panose="020B0604020202020204" pitchFamily="34" charset="0"/>
              </a:rPr>
              <a:t>Leverage existing survey platforms, community centers, and online channels to reach a diverse population (</a:t>
            </a:r>
            <a:r>
              <a:rPr lang="en-US" sz="1400" b="0" i="0" dirty="0" err="1">
                <a:solidFill>
                  <a:schemeClr val="bg1"/>
                </a:solidFill>
                <a:effectLst/>
                <a:latin typeface="Arial" panose="020B0604020202020204" pitchFamily="34" charset="0"/>
                <a:cs typeface="Arial" panose="020B0604020202020204" pitchFamily="34" charset="0"/>
              </a:rPr>
              <a:t>Dillman</a:t>
            </a:r>
            <a:r>
              <a:rPr lang="en-US" sz="1400" b="0" i="0" dirty="0">
                <a:solidFill>
                  <a:schemeClr val="bg1"/>
                </a:solidFill>
                <a:effectLst/>
                <a:latin typeface="Arial" panose="020B0604020202020204" pitchFamily="34" charset="0"/>
                <a:cs typeface="Arial" panose="020B0604020202020204" pitchFamily="34" charset="0"/>
              </a:rPr>
              <a:t> et al., 2014).</a:t>
            </a:r>
          </a:p>
          <a:p>
            <a:r>
              <a:rPr lang="en-US" sz="1400" b="1" i="0" dirty="0">
                <a:solidFill>
                  <a:schemeClr val="bg1"/>
                </a:solidFill>
                <a:effectLst/>
                <a:latin typeface="Arial" panose="020B0604020202020204" pitchFamily="34" charset="0"/>
                <a:cs typeface="Arial" panose="020B0604020202020204" pitchFamily="34" charset="0"/>
              </a:rPr>
              <a:t>Recruitment:</a:t>
            </a:r>
            <a:endParaRPr lang="en-US" sz="1400" b="0" i="0" dirty="0">
              <a:solidFill>
                <a:schemeClr val="bg1"/>
              </a:solidFill>
              <a:effectLst/>
              <a:latin typeface="Arial" panose="020B0604020202020204" pitchFamily="34" charset="0"/>
              <a:cs typeface="Arial" panose="020B0604020202020204" pitchFamily="34" charset="0"/>
            </a:endParaRPr>
          </a:p>
          <a:p>
            <a:r>
              <a:rPr lang="en-US" sz="1400" b="0" i="1" dirty="0">
                <a:solidFill>
                  <a:schemeClr val="bg1"/>
                </a:solidFill>
                <a:effectLst/>
                <a:latin typeface="Arial" panose="020B0604020202020204" pitchFamily="34" charset="0"/>
                <a:cs typeface="Arial" panose="020B0604020202020204" pitchFamily="34" charset="0"/>
              </a:rPr>
              <a:t>Quantitative Phase </a:t>
            </a:r>
            <a:endParaRPr lang="en-US" sz="1400" b="0" i="0" dirty="0">
              <a:solidFill>
                <a:schemeClr val="bg1"/>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1400" b="0" i="0" dirty="0">
                <a:solidFill>
                  <a:schemeClr val="bg1"/>
                </a:solidFill>
                <a:effectLst/>
                <a:latin typeface="Arial" panose="020B0604020202020204" pitchFamily="34" charset="0"/>
                <a:cs typeface="Arial" panose="020B0604020202020204" pitchFamily="34" charset="0"/>
              </a:rPr>
              <a:t>Utilize online and offline channels for recruitment, including social media, community centers, local events, and public places.</a:t>
            </a:r>
          </a:p>
          <a:p>
            <a:pPr>
              <a:buFont typeface="Arial" panose="020B0604020202020204" pitchFamily="34" charset="0"/>
              <a:buChar char="•"/>
            </a:pPr>
            <a:r>
              <a:rPr lang="en-US" sz="1400" b="0" i="0" dirty="0">
                <a:solidFill>
                  <a:schemeClr val="bg1"/>
                </a:solidFill>
                <a:effectLst/>
                <a:latin typeface="Arial" panose="020B0604020202020204" pitchFamily="34" charset="0"/>
                <a:cs typeface="Arial" panose="020B0604020202020204" pitchFamily="34" charset="0"/>
              </a:rPr>
              <a:t>Collaborate with community organizations, schools, and workplaces to reach a broad demographic (Bowling, 2014).</a:t>
            </a:r>
          </a:p>
          <a:p>
            <a:pPr>
              <a:buFont typeface="Arial" panose="020B0604020202020204" pitchFamily="34" charset="0"/>
              <a:buChar char="•"/>
            </a:pPr>
            <a:r>
              <a:rPr lang="en-US" sz="1400" b="0" i="0" dirty="0">
                <a:solidFill>
                  <a:schemeClr val="bg1"/>
                </a:solidFill>
                <a:effectLst/>
                <a:latin typeface="Arial" panose="020B0604020202020204" pitchFamily="34" charset="0"/>
                <a:cs typeface="Arial" panose="020B0604020202020204" pitchFamily="34" charset="0"/>
              </a:rPr>
              <a:t>Clearly communicate the study's purpose and encourage voluntary participation (</a:t>
            </a:r>
            <a:r>
              <a:rPr lang="en-US" sz="1400" b="0" i="0" dirty="0" err="1">
                <a:solidFill>
                  <a:schemeClr val="bg1"/>
                </a:solidFill>
                <a:effectLst/>
                <a:latin typeface="Arial" panose="020B0604020202020204" pitchFamily="34" charset="0"/>
                <a:cs typeface="Arial" panose="020B0604020202020204" pitchFamily="34" charset="0"/>
              </a:rPr>
              <a:t>Dillman</a:t>
            </a:r>
            <a:r>
              <a:rPr lang="en-US" sz="1400" b="0" i="0" dirty="0">
                <a:solidFill>
                  <a:schemeClr val="bg1"/>
                </a:solidFill>
                <a:effectLst/>
                <a:latin typeface="Arial" panose="020B0604020202020204" pitchFamily="34" charset="0"/>
                <a:cs typeface="Arial" panose="020B0604020202020204" pitchFamily="34" charset="0"/>
              </a:rPr>
              <a:t> et al., 2014).</a:t>
            </a:r>
          </a:p>
          <a:p>
            <a:endParaRPr lang="en-IN" sz="900" dirty="0">
              <a:solidFill>
                <a:schemeClr val="bg1"/>
              </a:solidFill>
            </a:endParaRPr>
          </a:p>
        </p:txBody>
      </p:sp>
    </p:spTree>
    <p:extLst>
      <p:ext uri="{BB962C8B-B14F-4D97-AF65-F5344CB8AC3E}">
        <p14:creationId xmlns:p14="http://schemas.microsoft.com/office/powerpoint/2010/main" val="2965405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E798A-94ED-9461-F171-130464726133}"/>
              </a:ext>
            </a:extLst>
          </p:cNvPr>
          <p:cNvSpPr>
            <a:spLocks noGrp="1"/>
          </p:cNvSpPr>
          <p:nvPr>
            <p:ph type="title"/>
          </p:nvPr>
        </p:nvSpPr>
        <p:spPr>
          <a:xfrm>
            <a:off x="761803" y="350196"/>
            <a:ext cx="4646904" cy="1624520"/>
          </a:xfrm>
        </p:spPr>
        <p:txBody>
          <a:bodyPr anchor="ctr">
            <a:normAutofit/>
          </a:bodyPr>
          <a:lstStyle/>
          <a:p>
            <a:endParaRPr lang="en-IN" sz="4000"/>
          </a:p>
        </p:txBody>
      </p:sp>
      <p:sp>
        <p:nvSpPr>
          <p:cNvPr id="3" name="Content Placeholder 2">
            <a:extLst>
              <a:ext uri="{FF2B5EF4-FFF2-40B4-BE49-F238E27FC236}">
                <a16:creationId xmlns:a16="http://schemas.microsoft.com/office/drawing/2014/main" id="{5692FBAD-801D-EA42-33A2-B932FE923C6D}"/>
              </a:ext>
            </a:extLst>
          </p:cNvPr>
          <p:cNvSpPr>
            <a:spLocks noGrp="1"/>
          </p:cNvSpPr>
          <p:nvPr>
            <p:ph idx="1"/>
          </p:nvPr>
        </p:nvSpPr>
        <p:spPr>
          <a:xfrm>
            <a:off x="761802" y="2743200"/>
            <a:ext cx="4646905" cy="3613149"/>
          </a:xfrm>
        </p:spPr>
        <p:txBody>
          <a:bodyPr anchor="ctr">
            <a:normAutofit/>
          </a:bodyPr>
          <a:lstStyle/>
          <a:p>
            <a:r>
              <a:rPr lang="en-US" sz="1000" b="1" i="0">
                <a:effectLst/>
                <a:latin typeface="Arial" panose="020B0604020202020204" pitchFamily="34" charset="0"/>
                <a:cs typeface="Arial" panose="020B0604020202020204" pitchFamily="34" charset="0"/>
              </a:rPr>
              <a:t>Study Participants:</a:t>
            </a:r>
            <a:endParaRPr lang="en-US" sz="1000" b="0" i="0">
              <a:effectLst/>
              <a:latin typeface="Arial" panose="020B0604020202020204" pitchFamily="34" charset="0"/>
              <a:cs typeface="Arial" panose="020B0604020202020204" pitchFamily="34" charset="0"/>
            </a:endParaRPr>
          </a:p>
          <a:p>
            <a:r>
              <a:rPr lang="en-US" sz="1000" b="0" i="1">
                <a:effectLst/>
                <a:latin typeface="Arial" panose="020B0604020202020204" pitchFamily="34" charset="0"/>
                <a:cs typeface="Arial" panose="020B0604020202020204" pitchFamily="34" charset="0"/>
              </a:rPr>
              <a:t>Quantitative Phase </a:t>
            </a:r>
            <a:endParaRPr lang="en-US" sz="1000" b="0" i="0">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Target a broad age range, including participants from 18 to 65 years old.</a:t>
            </a: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Aim for a diverse representation of participants in terms of age, gender, socioeconomic status, and geographic location.</a:t>
            </a: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Ensure that the sample includes individuals with varying levels of exposure to awareness campaigns.</a:t>
            </a:r>
          </a:p>
          <a:p>
            <a:r>
              <a:rPr lang="en-US" sz="1000" b="1" i="0">
                <a:effectLst/>
                <a:latin typeface="Arial" panose="020B0604020202020204" pitchFamily="34" charset="0"/>
                <a:cs typeface="Arial" panose="020B0604020202020204" pitchFamily="34" charset="0"/>
              </a:rPr>
              <a:t>Considerations:</a:t>
            </a:r>
            <a:endParaRPr lang="en-US" sz="1000" b="0" i="0">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Ensure that the survey instrument is designed to gather insights into participants' awareness, knowledge, and perceptions related to oral cancer detection (Dillman et al., 2014).</a:t>
            </a: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Collect demographic information to analyze variations in awareness across different groups.</a:t>
            </a: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Emphasize the voluntary and anonymous nature of participation to encourage honest responses.</a:t>
            </a:r>
          </a:p>
          <a:p>
            <a:pPr>
              <a:buFont typeface="Arial" panose="020B0604020202020204" pitchFamily="34" charset="0"/>
              <a:buChar char="•"/>
            </a:pPr>
            <a:r>
              <a:rPr lang="en-US" sz="1000" b="0" i="0">
                <a:effectLst/>
                <a:latin typeface="Arial" panose="020B0604020202020204" pitchFamily="34" charset="0"/>
                <a:cs typeface="Arial" panose="020B0604020202020204" pitchFamily="34" charset="0"/>
              </a:rPr>
              <a:t>Adhere to ethical considerations, including informed consent, data confidentiality, and participant anonymity.</a:t>
            </a:r>
          </a:p>
          <a:p>
            <a:endParaRPr lang="en-IN" sz="1000"/>
          </a:p>
        </p:txBody>
      </p:sp>
      <p:pic>
        <p:nvPicPr>
          <p:cNvPr id="5" name="Picture 4" descr="Drawings on colourful paper">
            <a:extLst>
              <a:ext uri="{FF2B5EF4-FFF2-40B4-BE49-F238E27FC236}">
                <a16:creationId xmlns:a16="http://schemas.microsoft.com/office/drawing/2014/main" id="{CB41D830-5608-5DCA-E2AD-2CC34E92717B}"/>
              </a:ext>
            </a:extLst>
          </p:cNvPr>
          <p:cNvPicPr>
            <a:picLocks noChangeAspect="1"/>
          </p:cNvPicPr>
          <p:nvPr/>
        </p:nvPicPr>
        <p:blipFill rotWithShape="1">
          <a:blip r:embed="rId2"/>
          <a:srcRect l="10171" r="30428" b="-2"/>
          <a:stretch/>
        </p:blipFill>
        <p:spPr>
          <a:xfrm>
            <a:off x="6096000" y="1"/>
            <a:ext cx="6102825" cy="6858000"/>
          </a:xfrm>
          <a:prstGeom prst="rect">
            <a:avLst/>
          </a:prstGeom>
        </p:spPr>
      </p:pic>
    </p:spTree>
    <p:extLst>
      <p:ext uri="{BB962C8B-B14F-4D97-AF65-F5344CB8AC3E}">
        <p14:creationId xmlns:p14="http://schemas.microsoft.com/office/powerpoint/2010/main" val="2766858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4" descr="Financial graphs on a dark display">
            <a:extLst>
              <a:ext uri="{FF2B5EF4-FFF2-40B4-BE49-F238E27FC236}">
                <a16:creationId xmlns:a16="http://schemas.microsoft.com/office/drawing/2014/main" id="{A351803F-A86C-E2DE-536C-402AB76D6DDF}"/>
              </a:ext>
            </a:extLst>
          </p:cNvPr>
          <p:cNvPicPr>
            <a:picLocks noChangeAspect="1"/>
          </p:cNvPicPr>
          <p:nvPr/>
        </p:nvPicPr>
        <p:blipFill rotWithShape="1">
          <a:blip r:embed="rId2">
            <a:duotone>
              <a:prstClr val="black"/>
              <a:schemeClr val="tx2">
                <a:tint val="45000"/>
                <a:satMod val="400000"/>
              </a:schemeClr>
            </a:duotone>
            <a:alphaModFix amt="25000"/>
          </a:blip>
          <a:srcRect t="10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2DD66F14-1AEA-470D-B5C8-EAFFEE2C4328}"/>
              </a:ext>
            </a:extLst>
          </p:cNvPr>
          <p:cNvSpPr>
            <a:spLocks noGrp="1"/>
          </p:cNvSpPr>
          <p:nvPr>
            <p:ph type="title"/>
          </p:nvPr>
        </p:nvSpPr>
        <p:spPr>
          <a:xfrm>
            <a:off x="838200" y="365125"/>
            <a:ext cx="10515600" cy="1325563"/>
          </a:xfrm>
        </p:spPr>
        <p:txBody>
          <a:bodyPr>
            <a:normAutofit/>
          </a:bodyPr>
          <a:lstStyle/>
          <a:p>
            <a:r>
              <a:rPr lang="en-IN" b="1" dirty="0"/>
              <a:t>DATA COLLECTION METHODS</a:t>
            </a:r>
          </a:p>
        </p:txBody>
      </p:sp>
      <p:sp>
        <p:nvSpPr>
          <p:cNvPr id="3" name="Content Placeholder 2">
            <a:extLst>
              <a:ext uri="{FF2B5EF4-FFF2-40B4-BE49-F238E27FC236}">
                <a16:creationId xmlns:a16="http://schemas.microsoft.com/office/drawing/2014/main" id="{E9F183F4-C70E-4391-BA26-8DC381BFBC78}"/>
              </a:ext>
            </a:extLst>
          </p:cNvPr>
          <p:cNvSpPr>
            <a:spLocks noGrp="1"/>
          </p:cNvSpPr>
          <p:nvPr>
            <p:ph idx="1"/>
          </p:nvPr>
        </p:nvSpPr>
        <p:spPr>
          <a:xfrm>
            <a:off x="838200" y="1825625"/>
            <a:ext cx="10515600" cy="4351338"/>
          </a:xfrm>
        </p:spPr>
        <p:txBody>
          <a:bodyPr>
            <a:normAutofit lnSpcReduction="10000"/>
          </a:bodyPr>
          <a:lstStyle/>
          <a:p>
            <a:pPr marL="0" indent="0">
              <a:buNone/>
            </a:pPr>
            <a:r>
              <a:rPr lang="en-US" sz="3200" b="1" dirty="0">
                <a:latin typeface="Arial" panose="020B0604020202020204" pitchFamily="34" charset="0"/>
                <a:cs typeface="Arial" panose="020B0604020202020204" pitchFamily="34" charset="0"/>
              </a:rPr>
              <a:t>Quantitative Phase: Survey on Smoking Prevalence</a:t>
            </a:r>
          </a:p>
          <a:p>
            <a:r>
              <a:rPr lang="en-US" sz="2400" dirty="0">
                <a:latin typeface="Arial" panose="020B0604020202020204" pitchFamily="34" charset="0"/>
                <a:cs typeface="Arial" panose="020B0604020202020204" pitchFamily="34" charset="0"/>
              </a:rPr>
              <a:t>Methodological Approach:</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This study adopts a straightforward quantitative approach, employing a survey to assess the prevalence of smoking among college students. Given the limited access to medical facilities, the focus is on self-reported smoking behavior.</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Self-report surveys are commonly utilized in public health research, especially for behavioral studies such as smoking prevalence in specific populations (Stanton, 2018).</a:t>
            </a:r>
          </a:p>
          <a:p>
            <a:r>
              <a:rPr lang="en-US" sz="2400" dirty="0">
                <a:latin typeface="Arial" panose="020B0604020202020204" pitchFamily="34" charset="0"/>
                <a:cs typeface="Arial" panose="020B0604020202020204" pitchFamily="34" charset="0"/>
              </a:rPr>
              <a:t>Data Sources: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Survey Design: Develop a structured survey questionnaire that includes validated questions from established smoking behavior scales (Centers for Disease Control and Prevention, 2019).</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Survey Administration: Distribute the survey electronically or in person to college students(18-25) ensuring confidentiality and anonymity</a:t>
            </a:r>
            <a:r>
              <a:rPr lang="en-US" sz="2000" dirty="0"/>
              <a:t>.</a:t>
            </a:r>
          </a:p>
        </p:txBody>
      </p:sp>
    </p:spTree>
    <p:extLst>
      <p:ext uri="{BB962C8B-B14F-4D97-AF65-F5344CB8AC3E}">
        <p14:creationId xmlns:p14="http://schemas.microsoft.com/office/powerpoint/2010/main" val="13827355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C05BB352-04E5-8CDD-134A-6287E736A27F}"/>
              </a:ext>
            </a:extLst>
          </p:cNvPr>
          <p:cNvPicPr>
            <a:picLocks noChangeAspect="1"/>
          </p:cNvPicPr>
          <p:nvPr/>
        </p:nvPicPr>
        <p:blipFill rotWithShape="1">
          <a:blip r:embed="rId2">
            <a:duotone>
              <a:prstClr val="black"/>
              <a:schemeClr val="tx2">
                <a:tint val="45000"/>
                <a:satMod val="400000"/>
              </a:schemeClr>
            </a:duotone>
            <a:alphaModFix amt="25000"/>
          </a:blip>
          <a:srcRect t="1220" b="14510"/>
          <a:stretch/>
        </p:blipFill>
        <p:spPr>
          <a:xfrm>
            <a:off x="20" y="10"/>
            <a:ext cx="12191980" cy="6857990"/>
          </a:xfrm>
          <a:prstGeom prst="rect">
            <a:avLst/>
          </a:prstGeom>
        </p:spPr>
      </p:pic>
      <p:sp>
        <p:nvSpPr>
          <p:cNvPr id="2" name="Title 1">
            <a:extLst>
              <a:ext uri="{FF2B5EF4-FFF2-40B4-BE49-F238E27FC236}">
                <a16:creationId xmlns:a16="http://schemas.microsoft.com/office/drawing/2014/main" id="{F6812592-E617-49AC-8E7D-B89C84D25857}"/>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C78B25DA-F14C-4DFC-9216-D6A2094FA81D}"/>
              </a:ext>
            </a:extLst>
          </p:cNvPr>
          <p:cNvSpPr>
            <a:spLocks noGrp="1"/>
          </p:cNvSpPr>
          <p:nvPr>
            <p:ph idx="1"/>
          </p:nvPr>
        </p:nvSpPr>
        <p:spPr>
          <a:xfrm>
            <a:off x="838200" y="1825625"/>
            <a:ext cx="10515600" cy="4351338"/>
          </a:xfrm>
        </p:spPr>
        <p:txBody>
          <a:bodyPr>
            <a:normAutofit/>
          </a:bodyPr>
          <a:lstStyle/>
          <a:p>
            <a:r>
              <a:rPr lang="en-US" sz="2600" dirty="0">
                <a:latin typeface="Arial" panose="020B0604020202020204" pitchFamily="34" charset="0"/>
                <a:cs typeface="Arial" panose="020B0604020202020204" pitchFamily="34" charset="0"/>
              </a:rPr>
              <a:t>Data Collection:</a:t>
            </a:r>
          </a:p>
          <a:p>
            <a:pPr>
              <a:buFont typeface="Wingdings" panose="05000000000000000000" pitchFamily="2" charset="2"/>
              <a:buChar char="Ø"/>
            </a:pPr>
            <a:r>
              <a:rPr lang="en-US" sz="2200" dirty="0">
                <a:latin typeface="Arial" panose="020B0604020202020204" pitchFamily="34" charset="0"/>
                <a:cs typeface="Arial" panose="020B0604020202020204" pitchFamily="34" charset="0"/>
              </a:rPr>
              <a:t>Structured Surveys: Participants will respond to questions about their smoking habits, including frequency, quantity, and any attempts to quit.</a:t>
            </a:r>
          </a:p>
          <a:p>
            <a:pPr>
              <a:buFont typeface="Wingdings" panose="05000000000000000000" pitchFamily="2" charset="2"/>
              <a:buChar char="Ø"/>
            </a:pPr>
            <a:r>
              <a:rPr lang="en-US" sz="2200" dirty="0">
                <a:latin typeface="Arial" panose="020B0604020202020204" pitchFamily="34" charset="0"/>
                <a:cs typeface="Arial" panose="020B0604020202020204" pitchFamily="34" charset="0"/>
              </a:rPr>
              <a:t>Quantitative Analysis: Utilize statistical methods for data analysis, such as descriptive statistics, to determine the prevalence of smoking among college students.</a:t>
            </a:r>
            <a:endParaRPr lang="en-IN"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114256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40F4D561-5385-7D37-D61A-7EB48E8C0512}"/>
              </a:ext>
            </a:extLst>
          </p:cNvPr>
          <p:cNvPicPr>
            <a:picLocks noChangeAspect="1"/>
          </p:cNvPicPr>
          <p:nvPr/>
        </p:nvPicPr>
        <p:blipFill rotWithShape="1">
          <a:blip r:embed="rId2">
            <a:duotone>
              <a:prstClr val="black"/>
              <a:schemeClr val="tx2">
                <a:tint val="45000"/>
                <a:satMod val="400000"/>
              </a:schemeClr>
            </a:duotone>
            <a:alphaModFix amt="25000"/>
          </a:blip>
          <a:srcRect t="1220" b="14510"/>
          <a:stretch/>
        </p:blipFill>
        <p:spPr>
          <a:xfrm>
            <a:off x="20" y="10"/>
            <a:ext cx="12191980" cy="6857990"/>
          </a:xfrm>
          <a:prstGeom prst="rect">
            <a:avLst/>
          </a:prstGeom>
        </p:spPr>
      </p:pic>
      <p:sp>
        <p:nvSpPr>
          <p:cNvPr id="2" name="Title 1">
            <a:extLst>
              <a:ext uri="{FF2B5EF4-FFF2-40B4-BE49-F238E27FC236}">
                <a16:creationId xmlns:a16="http://schemas.microsoft.com/office/drawing/2014/main" id="{B934CD8A-2126-4421-95E0-9BCE56E89714}"/>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8B7C01EB-06F4-49A4-9999-F3598FEF3F25}"/>
              </a:ext>
            </a:extLst>
          </p:cNvPr>
          <p:cNvSpPr>
            <a:spLocks noGrp="1"/>
          </p:cNvSpPr>
          <p:nvPr>
            <p:ph idx="1"/>
          </p:nvPr>
        </p:nvSpPr>
        <p:spPr>
          <a:xfrm>
            <a:off x="838200" y="1825625"/>
            <a:ext cx="10515600" cy="4351338"/>
          </a:xfrm>
        </p:spPr>
        <p:txBody>
          <a:bodyPr>
            <a:normAutofit fontScale="85000" lnSpcReduction="20000"/>
          </a:bodyPr>
          <a:lstStyle/>
          <a:p>
            <a:pPr marL="0" indent="0">
              <a:buNone/>
            </a:pPr>
            <a:r>
              <a:rPr lang="en-US" sz="3500" b="1" dirty="0">
                <a:latin typeface="Arial" panose="020B0604020202020204" pitchFamily="34" charset="0"/>
                <a:cs typeface="Arial" panose="020B0604020202020204" pitchFamily="34" charset="0"/>
              </a:rPr>
              <a:t>Additional Insights: Factors Influencing Smoking Behavior</a:t>
            </a:r>
          </a:p>
          <a:p>
            <a:r>
              <a:rPr lang="en-US" sz="3300" dirty="0">
                <a:latin typeface="Arial" panose="020B0604020202020204" pitchFamily="34" charset="0"/>
                <a:cs typeface="Arial" panose="020B0604020202020204" pitchFamily="34" charset="0"/>
              </a:rPr>
              <a:t>Methodological Approach:</a:t>
            </a:r>
          </a:p>
          <a:p>
            <a:pPr marL="0" indent="0">
              <a:buNone/>
            </a:pPr>
            <a:r>
              <a:rPr lang="en-US" dirty="0">
                <a:latin typeface="Arial" panose="020B0604020202020204" pitchFamily="34" charset="0"/>
                <a:cs typeface="Arial" panose="020B0604020202020204" pitchFamily="34" charset="0"/>
              </a:rPr>
              <a:t>A brief qualitative exploration through open-ended survey questions to gather insights into the factors influencing smoking behavior among college students.</a:t>
            </a:r>
          </a:p>
          <a:p>
            <a:r>
              <a:rPr lang="en-US" sz="3300" dirty="0">
                <a:latin typeface="Arial" panose="020B0604020202020204" pitchFamily="34" charset="0"/>
                <a:cs typeface="Arial" panose="020B0604020202020204" pitchFamily="34" charset="0"/>
              </a:rPr>
              <a:t>Data Sources:</a:t>
            </a:r>
          </a:p>
          <a:p>
            <a:pPr marL="0" indent="0">
              <a:buNone/>
            </a:pPr>
            <a:r>
              <a:rPr lang="en-US" dirty="0">
                <a:latin typeface="Arial" panose="020B0604020202020204" pitchFamily="34" charset="0"/>
                <a:cs typeface="Arial" panose="020B0604020202020204" pitchFamily="34" charset="0"/>
              </a:rPr>
              <a:t>Qualitative Questions: Include open-ended questions in the survey, inviting participants to share reasons for smoking or attempting to quit.</a:t>
            </a:r>
          </a:p>
          <a:p>
            <a:r>
              <a:rPr lang="en-US" sz="3300" dirty="0">
                <a:latin typeface="Arial" panose="020B0604020202020204" pitchFamily="34" charset="0"/>
                <a:cs typeface="Arial" panose="020B0604020202020204" pitchFamily="34" charset="0"/>
              </a:rPr>
              <a:t>Data Collection:</a:t>
            </a:r>
          </a:p>
          <a:p>
            <a:pPr marL="0" indent="0">
              <a:buNone/>
            </a:pPr>
            <a:r>
              <a:rPr lang="en-US" dirty="0">
                <a:latin typeface="Arial" panose="020B0604020202020204" pitchFamily="34" charset="0"/>
                <a:cs typeface="Arial" panose="020B0604020202020204" pitchFamily="34" charset="0"/>
              </a:rPr>
              <a:t>Qualitative Insights: Analyze qualitative responses thematically to identify common factors influencing smoking behavior.</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78647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71248-730B-4670-A34D-68330B5DF50F}"/>
              </a:ext>
            </a:extLst>
          </p:cNvPr>
          <p:cNvSpPr>
            <a:spLocks noGrp="1"/>
          </p:cNvSpPr>
          <p:nvPr>
            <p:ph type="title"/>
          </p:nvPr>
        </p:nvSpPr>
        <p:spPr>
          <a:xfrm>
            <a:off x="640080" y="325369"/>
            <a:ext cx="4368602" cy="1956841"/>
          </a:xfrm>
        </p:spPr>
        <p:txBody>
          <a:bodyPr anchor="b">
            <a:normAutofit/>
          </a:bodyPr>
          <a:lstStyle/>
          <a:p>
            <a:r>
              <a:rPr lang="en-IN" sz="5000" dirty="0"/>
              <a:t>DATA ANALYSIS TECHNIQUES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16EF72-8E45-43F4-8E80-65E782DD21CA}"/>
              </a:ext>
            </a:extLst>
          </p:cNvPr>
          <p:cNvSpPr>
            <a:spLocks noGrp="1"/>
          </p:cNvSpPr>
          <p:nvPr>
            <p:ph idx="1"/>
          </p:nvPr>
        </p:nvSpPr>
        <p:spPr>
          <a:xfrm>
            <a:off x="640080" y="2872899"/>
            <a:ext cx="4243589" cy="3320668"/>
          </a:xfrm>
        </p:spPr>
        <p:txBody>
          <a:bodyPr>
            <a:normAutofit/>
          </a:bodyPr>
          <a:lstStyle/>
          <a:p>
            <a:r>
              <a:rPr lang="en-US" sz="1200" dirty="0">
                <a:latin typeface="Arial" panose="020B0604020202020204" pitchFamily="34" charset="0"/>
                <a:cs typeface="Arial" panose="020B0604020202020204" pitchFamily="34" charset="0"/>
              </a:rPr>
              <a:t>Descriptive Statistics:</a:t>
            </a:r>
          </a:p>
          <a:p>
            <a:pPr>
              <a:buFont typeface="Wingdings" panose="05000000000000000000" pitchFamily="2" charset="2"/>
              <a:buChar char="Ø"/>
            </a:pPr>
            <a:r>
              <a:rPr lang="en-US" sz="1200" dirty="0">
                <a:latin typeface="Arial" panose="020B0604020202020204" pitchFamily="34" charset="0"/>
                <a:cs typeface="Arial" panose="020B0604020202020204" pitchFamily="34" charset="0"/>
              </a:rPr>
              <a:t>Use basic descriptive statistics, such as frequencies and percentages, to summarize the overall prevalence of smoking in the college.</a:t>
            </a:r>
          </a:p>
          <a:p>
            <a:pPr>
              <a:buFont typeface="Wingdings" panose="05000000000000000000" pitchFamily="2" charset="2"/>
              <a:buChar char="Ø"/>
            </a:pPr>
            <a:r>
              <a:rPr lang="en-US" sz="1200" dirty="0">
                <a:latin typeface="Arial" panose="020B0604020202020204" pitchFamily="34" charset="0"/>
                <a:cs typeface="Arial" panose="020B0604020202020204" pitchFamily="34" charset="0"/>
              </a:rPr>
              <a:t>Provide a breakdown of smoking prevalence by gender, age groups, or other relevant demographic variables to identify patterns.</a:t>
            </a:r>
          </a:p>
          <a:p>
            <a:r>
              <a:rPr lang="en-US" sz="1200" dirty="0">
                <a:latin typeface="Arial" panose="020B0604020202020204" pitchFamily="34" charset="0"/>
                <a:cs typeface="Arial" panose="020B0604020202020204" pitchFamily="34" charset="0"/>
              </a:rPr>
              <a:t>Comparative Analysis:</a:t>
            </a:r>
          </a:p>
          <a:p>
            <a:pPr>
              <a:buFont typeface="Wingdings" panose="05000000000000000000" pitchFamily="2" charset="2"/>
              <a:buChar char="Ø"/>
            </a:pPr>
            <a:r>
              <a:rPr lang="en-US" sz="1200" dirty="0">
                <a:latin typeface="Arial" panose="020B0604020202020204" pitchFamily="34" charset="0"/>
                <a:cs typeface="Arial" panose="020B0604020202020204" pitchFamily="34" charset="0"/>
              </a:rPr>
              <a:t>Conduct comparative analysis to explore variations in smoking rates across different college departments, classes, or academic levels.</a:t>
            </a:r>
          </a:p>
          <a:p>
            <a:pPr>
              <a:buFont typeface="Wingdings" panose="05000000000000000000" pitchFamily="2" charset="2"/>
              <a:buChar char="Ø"/>
            </a:pPr>
            <a:r>
              <a:rPr lang="en-US" sz="1200" dirty="0">
                <a:latin typeface="Arial" panose="020B0604020202020204" pitchFamily="34" charset="0"/>
                <a:cs typeface="Arial" panose="020B0604020202020204" pitchFamily="34" charset="0"/>
              </a:rPr>
              <a:t>Compare smoking prevalence between students engaged in extracurricular activities and those who are not</a:t>
            </a:r>
            <a:r>
              <a:rPr lang="en-US" sz="1200" dirty="0"/>
              <a:t>.</a:t>
            </a:r>
            <a:endParaRPr lang="en-IN" sz="1200" dirty="0"/>
          </a:p>
        </p:txBody>
      </p:sp>
      <p:pic>
        <p:nvPicPr>
          <p:cNvPr id="15" name="Picture 4" descr="Magnifying glass showing decling performance">
            <a:extLst>
              <a:ext uri="{FF2B5EF4-FFF2-40B4-BE49-F238E27FC236}">
                <a16:creationId xmlns:a16="http://schemas.microsoft.com/office/drawing/2014/main" id="{8FC0887B-4BB5-91B6-13C6-C51CF568AE3D}"/>
              </a:ext>
            </a:extLst>
          </p:cNvPr>
          <p:cNvPicPr>
            <a:picLocks noChangeAspect="1"/>
          </p:cNvPicPr>
          <p:nvPr/>
        </p:nvPicPr>
        <p:blipFill rotWithShape="1">
          <a:blip r:embed="rId2"/>
          <a:srcRect l="1242" r="318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5232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9A9BBF76-C875-2F1C-6884-F4E8379559FC}"/>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523955-CF44-4BBD-9961-6AD0BF60E7A4}"/>
              </a:ext>
            </a:extLst>
          </p:cNvPr>
          <p:cNvSpPr>
            <a:spLocks noGrp="1"/>
          </p:cNvSpPr>
          <p:nvPr>
            <p:ph type="title"/>
          </p:nvPr>
        </p:nvSpPr>
        <p:spPr>
          <a:xfrm>
            <a:off x="838200" y="365125"/>
            <a:ext cx="3822189" cy="1899912"/>
          </a:xfrm>
        </p:spPr>
        <p:txBody>
          <a:bodyPr>
            <a:normAutofit/>
          </a:bodyPr>
          <a:lstStyle/>
          <a:p>
            <a:endParaRPr lang="en-IN" sz="4000"/>
          </a:p>
        </p:txBody>
      </p:sp>
      <p:sp>
        <p:nvSpPr>
          <p:cNvPr id="3" name="Content Placeholder 2">
            <a:extLst>
              <a:ext uri="{FF2B5EF4-FFF2-40B4-BE49-F238E27FC236}">
                <a16:creationId xmlns:a16="http://schemas.microsoft.com/office/drawing/2014/main" id="{CA122ED8-CAC0-4029-838B-7157C3B5F0C3}"/>
              </a:ext>
            </a:extLst>
          </p:cNvPr>
          <p:cNvSpPr>
            <a:spLocks noGrp="1"/>
          </p:cNvSpPr>
          <p:nvPr>
            <p:ph idx="1"/>
          </p:nvPr>
        </p:nvSpPr>
        <p:spPr>
          <a:xfrm>
            <a:off x="838200" y="2434201"/>
            <a:ext cx="3822189" cy="3742762"/>
          </a:xfrm>
        </p:spPr>
        <p:txBody>
          <a:bodyPr>
            <a:normAutofit lnSpcReduction="10000"/>
          </a:bodyPr>
          <a:lstStyle/>
          <a:p>
            <a:r>
              <a:rPr lang="en-US" sz="1400" dirty="0">
                <a:latin typeface="Arial" panose="020B0604020202020204" pitchFamily="34" charset="0"/>
                <a:cs typeface="Arial" panose="020B0604020202020204" pitchFamily="34" charset="0"/>
              </a:rPr>
              <a:t>Qualitative Thematic Analysis:</a:t>
            </a:r>
          </a:p>
          <a:p>
            <a:pPr>
              <a:buFont typeface="Wingdings" panose="05000000000000000000" pitchFamily="2" charset="2"/>
              <a:buChar char="Ø"/>
            </a:pPr>
            <a:r>
              <a:rPr lang="en-US" sz="1400" dirty="0">
                <a:latin typeface="Arial" panose="020B0604020202020204" pitchFamily="34" charset="0"/>
                <a:cs typeface="Arial" panose="020B0604020202020204" pitchFamily="34" charset="0"/>
              </a:rPr>
              <a:t>For open-ended survey questions, conduct thematic analysis to identify recurring themes in students' attitudes, perceptions, and reasons for smoking.</a:t>
            </a:r>
          </a:p>
          <a:p>
            <a:r>
              <a:rPr lang="en-US" sz="1400" dirty="0">
                <a:latin typeface="Arial" panose="020B0604020202020204" pitchFamily="34" charset="0"/>
                <a:cs typeface="Arial" panose="020B0604020202020204" pitchFamily="34" charset="0"/>
              </a:rPr>
              <a:t>Geospatial Analysis:</a:t>
            </a:r>
          </a:p>
          <a:p>
            <a:pPr>
              <a:buFont typeface="Wingdings" panose="05000000000000000000" pitchFamily="2" charset="2"/>
              <a:buChar char="Ø"/>
            </a:pPr>
            <a:r>
              <a:rPr lang="en-US" sz="1400" dirty="0">
                <a:latin typeface="Arial" panose="020B0604020202020204" pitchFamily="34" charset="0"/>
                <a:cs typeface="Arial" panose="020B0604020202020204" pitchFamily="34" charset="0"/>
              </a:rPr>
              <a:t>If applicable, incorporate geospatial analysis to visualize and understand spatial patterns of smoking prevalence across different areas of the college campus.</a:t>
            </a:r>
          </a:p>
          <a:p>
            <a:r>
              <a:rPr lang="en-US" sz="1400" dirty="0">
                <a:latin typeface="Arial" panose="020B0604020202020204" pitchFamily="34" charset="0"/>
                <a:cs typeface="Arial" panose="020B0604020202020204" pitchFamily="34" charset="0"/>
              </a:rPr>
              <a:t>Time Trend Analysis:</a:t>
            </a:r>
          </a:p>
          <a:p>
            <a:pPr>
              <a:buFont typeface="Wingdings" panose="05000000000000000000" pitchFamily="2" charset="2"/>
              <a:buChar char="Ø"/>
            </a:pPr>
            <a:r>
              <a:rPr lang="en-US" sz="1400" dirty="0">
                <a:latin typeface="Arial" panose="020B0604020202020204" pitchFamily="34" charset="0"/>
                <a:cs typeface="Arial" panose="020B0604020202020204" pitchFamily="34" charset="0"/>
              </a:rPr>
              <a:t>Explore trends in smoking prevalence over time if you plan to conduct multiple surveys. This can reveal changes in smoking behavior and the effectiveness of interventions.</a:t>
            </a: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9290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57A526E-87DF-F8CD-C486-D8DA606A549B}"/>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70F5951-EC51-41F0-A0A1-4434EEEEF60F}"/>
              </a:ext>
            </a:extLst>
          </p:cNvPr>
          <p:cNvSpPr>
            <a:spLocks noGrp="1"/>
          </p:cNvSpPr>
          <p:nvPr>
            <p:ph type="title"/>
          </p:nvPr>
        </p:nvSpPr>
        <p:spPr>
          <a:xfrm>
            <a:off x="838200" y="365125"/>
            <a:ext cx="10515600" cy="1325563"/>
          </a:xfrm>
        </p:spPr>
        <p:txBody>
          <a:bodyPr>
            <a:normAutofit/>
          </a:bodyPr>
          <a:lstStyle/>
          <a:p>
            <a:r>
              <a:rPr lang="en-IN" dirty="0">
                <a:solidFill>
                  <a:srgbClr val="FFFFFF"/>
                </a:solidFill>
              </a:rPr>
              <a:t>IMPLICATION OF STUDY</a:t>
            </a:r>
          </a:p>
        </p:txBody>
      </p:sp>
      <p:graphicFrame>
        <p:nvGraphicFramePr>
          <p:cNvPr id="7" name="Content Placeholder 2">
            <a:extLst>
              <a:ext uri="{FF2B5EF4-FFF2-40B4-BE49-F238E27FC236}">
                <a16:creationId xmlns:a16="http://schemas.microsoft.com/office/drawing/2014/main" id="{D24F4614-5B52-5C6E-2C16-786743E029C2}"/>
              </a:ext>
            </a:extLst>
          </p:cNvPr>
          <p:cNvGraphicFramePr>
            <a:graphicFrameLocks noGrp="1"/>
          </p:cNvGraphicFramePr>
          <p:nvPr>
            <p:ph idx="1"/>
            <p:extLst>
              <p:ext uri="{D42A27DB-BD31-4B8C-83A1-F6EECF244321}">
                <p14:modId xmlns:p14="http://schemas.microsoft.com/office/powerpoint/2010/main" val="37092246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059178"/>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rack of test tubes with solution in lab">
            <a:extLst>
              <a:ext uri="{FF2B5EF4-FFF2-40B4-BE49-F238E27FC236}">
                <a16:creationId xmlns:a16="http://schemas.microsoft.com/office/drawing/2014/main" id="{E3EABEB5-49D9-E56B-9A4F-AF3743548C7C}"/>
              </a:ext>
            </a:extLst>
          </p:cNvPr>
          <p:cNvPicPr>
            <a:picLocks noChangeAspect="1"/>
          </p:cNvPicPr>
          <p:nvPr/>
        </p:nvPicPr>
        <p:blipFill rotWithShape="1">
          <a:blip r:embed="rId2">
            <a:alphaModFix amt="35000"/>
          </a:blip>
          <a:srcRect t="8313" b="7417"/>
          <a:stretch/>
        </p:blipFill>
        <p:spPr>
          <a:xfrm>
            <a:off x="20" y="10"/>
            <a:ext cx="12191980" cy="6857990"/>
          </a:xfrm>
          <a:prstGeom prst="rect">
            <a:avLst/>
          </a:prstGeom>
        </p:spPr>
      </p:pic>
      <p:sp>
        <p:nvSpPr>
          <p:cNvPr id="2" name="Title 1">
            <a:extLst>
              <a:ext uri="{FF2B5EF4-FFF2-40B4-BE49-F238E27FC236}">
                <a16:creationId xmlns:a16="http://schemas.microsoft.com/office/drawing/2014/main" id="{689F288B-E0CA-4493-A7C8-70C214F00427}"/>
              </a:ext>
            </a:extLst>
          </p:cNvPr>
          <p:cNvSpPr>
            <a:spLocks noGrp="1"/>
          </p:cNvSpPr>
          <p:nvPr>
            <p:ph type="title"/>
          </p:nvPr>
        </p:nvSpPr>
        <p:spPr>
          <a:xfrm>
            <a:off x="838200" y="365125"/>
            <a:ext cx="10515600" cy="1325563"/>
          </a:xfrm>
        </p:spPr>
        <p:txBody>
          <a:bodyPr>
            <a:normAutofit/>
          </a:bodyPr>
          <a:lstStyle/>
          <a:p>
            <a:endParaRPr lang="en-IN">
              <a:solidFill>
                <a:srgbClr val="FFFFFF"/>
              </a:solidFill>
            </a:endParaRPr>
          </a:p>
        </p:txBody>
      </p:sp>
      <p:sp>
        <p:nvSpPr>
          <p:cNvPr id="3" name="Content Placeholder 2">
            <a:extLst>
              <a:ext uri="{FF2B5EF4-FFF2-40B4-BE49-F238E27FC236}">
                <a16:creationId xmlns:a16="http://schemas.microsoft.com/office/drawing/2014/main" id="{EF0D1510-AF8D-449B-9E0A-04656AF1E416}"/>
              </a:ext>
            </a:extLst>
          </p:cNvPr>
          <p:cNvSpPr>
            <a:spLocks noGrp="1"/>
          </p:cNvSpPr>
          <p:nvPr>
            <p:ph idx="1"/>
          </p:nvPr>
        </p:nvSpPr>
        <p:spPr>
          <a:xfrm>
            <a:off x="838200" y="1825625"/>
            <a:ext cx="10515600" cy="4351338"/>
          </a:xfrm>
        </p:spPr>
        <p:txBody>
          <a:bodyPr>
            <a:normAutofit lnSpcReduction="10000"/>
          </a:bodyPr>
          <a:lstStyle/>
          <a:p>
            <a:r>
              <a:rPr lang="en-US" sz="2000" b="1" dirty="0">
                <a:solidFill>
                  <a:srgbClr val="FFFFFF"/>
                </a:solidFill>
                <a:latin typeface="Arial" panose="020B0604020202020204" pitchFamily="34" charset="0"/>
                <a:cs typeface="Arial" panose="020B0604020202020204" pitchFamily="34" charset="0"/>
              </a:rPr>
              <a:t>Geographic Disparities: </a:t>
            </a:r>
            <a:r>
              <a:rPr lang="en-US" sz="2000" dirty="0">
                <a:solidFill>
                  <a:srgbClr val="FFFFFF"/>
                </a:solidFill>
                <a:latin typeface="Arial" panose="020B0604020202020204" pitchFamily="34" charset="0"/>
                <a:cs typeface="Arial" panose="020B0604020202020204" pitchFamily="34" charset="0"/>
              </a:rPr>
              <a:t>The geospatial analysis may uncover regional disparities in oral cancer detection and campaign accessibility. This information can be used to target resources and campaigns in areas with the greatest need, reducing disparities in healthcare outcomes.</a:t>
            </a:r>
          </a:p>
          <a:p>
            <a:endParaRPr lang="en-US" sz="2000" b="1" dirty="0">
              <a:solidFill>
                <a:srgbClr val="FFFFFF"/>
              </a:solidFill>
              <a:latin typeface="Arial" panose="020B0604020202020204" pitchFamily="34" charset="0"/>
              <a:cs typeface="Arial" panose="020B0604020202020204" pitchFamily="34" charset="0"/>
            </a:endParaRPr>
          </a:p>
          <a:p>
            <a:r>
              <a:rPr lang="en-US" sz="2000" b="1" dirty="0">
                <a:solidFill>
                  <a:srgbClr val="FFFFFF"/>
                </a:solidFill>
                <a:latin typeface="Arial" panose="020B0604020202020204" pitchFamily="34" charset="0"/>
                <a:cs typeface="Arial" panose="020B0604020202020204" pitchFamily="34" charset="0"/>
              </a:rPr>
              <a:t>Future Research Opportunities: </a:t>
            </a:r>
            <a:r>
              <a:rPr lang="en-US" sz="2000" dirty="0">
                <a:solidFill>
                  <a:srgbClr val="FFFFFF"/>
                </a:solidFill>
                <a:latin typeface="Arial" panose="020B0604020202020204" pitchFamily="34" charset="0"/>
                <a:cs typeface="Arial" panose="020B0604020202020204" pitchFamily="34" charset="0"/>
              </a:rPr>
              <a:t>The study's findings can pave the way for future research endeavors in the field of oral cancer detection, awareness, and prevention. Researchers can build upon the insights generated by this study to further explore specific aspects of the topic.</a:t>
            </a:r>
          </a:p>
          <a:p>
            <a:endParaRPr lang="en-US" sz="2000" dirty="0">
              <a:solidFill>
                <a:srgbClr val="FFFFFF"/>
              </a:solidFill>
              <a:latin typeface="Arial" panose="020B0604020202020204" pitchFamily="34" charset="0"/>
              <a:cs typeface="Arial" panose="020B0604020202020204" pitchFamily="34" charset="0"/>
            </a:endParaRPr>
          </a:p>
          <a:p>
            <a:r>
              <a:rPr lang="en-US" sz="2000" b="1" dirty="0">
                <a:solidFill>
                  <a:srgbClr val="FFFFFF"/>
                </a:solidFill>
                <a:latin typeface="Arial" panose="020B0604020202020204" pitchFamily="34" charset="0"/>
                <a:cs typeface="Arial" panose="020B0604020202020204" pitchFamily="34" charset="0"/>
              </a:rPr>
              <a:t>Healthcare Professional Training: </a:t>
            </a:r>
            <a:r>
              <a:rPr lang="en-US" sz="2000" dirty="0">
                <a:solidFill>
                  <a:srgbClr val="FFFFFF"/>
                </a:solidFill>
                <a:latin typeface="Arial" panose="020B0604020202020204" pitchFamily="34" charset="0"/>
                <a:cs typeface="Arial" panose="020B0604020202020204" pitchFamily="34" charset="0"/>
              </a:rPr>
              <a:t>The study may reveal areas where healthcare professionals require additional training or resources for early detection and patient education. This information can be used to enhance healthcare professional development programs.</a:t>
            </a:r>
            <a:endParaRPr lang="en-IN"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962083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riting on a notepad">
            <a:extLst>
              <a:ext uri="{FF2B5EF4-FFF2-40B4-BE49-F238E27FC236}">
                <a16:creationId xmlns:a16="http://schemas.microsoft.com/office/drawing/2014/main" id="{CCA10E33-5F74-C0AB-3439-538992240853}"/>
              </a:ext>
            </a:extLst>
          </p:cNvPr>
          <p:cNvPicPr>
            <a:picLocks noChangeAspect="1"/>
          </p:cNvPicPr>
          <p:nvPr/>
        </p:nvPicPr>
        <p:blipFill rotWithShape="1">
          <a:blip r:embed="rId2">
            <a:alphaModFix amt="35000"/>
          </a:blip>
          <a:srcRect t="13177" b="15845"/>
          <a:stretch/>
        </p:blipFill>
        <p:spPr>
          <a:xfrm>
            <a:off x="20" y="10"/>
            <a:ext cx="12191980" cy="6857990"/>
          </a:xfrm>
          <a:prstGeom prst="rect">
            <a:avLst/>
          </a:prstGeom>
        </p:spPr>
      </p:pic>
      <p:sp>
        <p:nvSpPr>
          <p:cNvPr id="2" name="Title 1">
            <a:extLst>
              <a:ext uri="{FF2B5EF4-FFF2-40B4-BE49-F238E27FC236}">
                <a16:creationId xmlns:a16="http://schemas.microsoft.com/office/drawing/2014/main" id="{9B61CB9F-6C70-42C1-8AF4-6B201BB017B4}"/>
              </a:ext>
            </a:extLst>
          </p:cNvPr>
          <p:cNvSpPr>
            <a:spLocks noGrp="1"/>
          </p:cNvSpPr>
          <p:nvPr>
            <p:ph type="title"/>
          </p:nvPr>
        </p:nvSpPr>
        <p:spPr>
          <a:xfrm>
            <a:off x="838200" y="365125"/>
            <a:ext cx="10515600" cy="1325563"/>
          </a:xfrm>
        </p:spPr>
        <p:txBody>
          <a:bodyPr>
            <a:normAutofit/>
          </a:bodyPr>
          <a:lstStyle/>
          <a:p>
            <a:r>
              <a:rPr lang="en-IN" dirty="0">
                <a:solidFill>
                  <a:srgbClr val="FFFFFF"/>
                </a:solidFill>
              </a:rPr>
              <a:t>PLAN OF WORK AND TIME SCHEDULE</a:t>
            </a:r>
          </a:p>
        </p:txBody>
      </p:sp>
      <p:graphicFrame>
        <p:nvGraphicFramePr>
          <p:cNvPr id="17" name="Table 17">
            <a:extLst>
              <a:ext uri="{FF2B5EF4-FFF2-40B4-BE49-F238E27FC236}">
                <a16:creationId xmlns:a16="http://schemas.microsoft.com/office/drawing/2014/main" id="{A3A605AC-1B9C-4DC4-A45B-61EE92138173}"/>
              </a:ext>
            </a:extLst>
          </p:cNvPr>
          <p:cNvGraphicFramePr>
            <a:graphicFrameLocks noGrp="1"/>
          </p:cNvGraphicFramePr>
          <p:nvPr>
            <p:ph idx="1"/>
            <p:extLst>
              <p:ext uri="{D42A27DB-BD31-4B8C-83A1-F6EECF244321}">
                <p14:modId xmlns:p14="http://schemas.microsoft.com/office/powerpoint/2010/main" val="296487753"/>
              </p:ext>
            </p:extLst>
          </p:nvPr>
        </p:nvGraphicFramePr>
        <p:xfrm>
          <a:off x="838200" y="1825625"/>
          <a:ext cx="10515597" cy="31343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31463765"/>
                    </a:ext>
                  </a:extLst>
                </a:gridCol>
                <a:gridCol w="3505199">
                  <a:extLst>
                    <a:ext uri="{9D8B030D-6E8A-4147-A177-3AD203B41FA5}">
                      <a16:colId xmlns:a16="http://schemas.microsoft.com/office/drawing/2014/main" val="2307285581"/>
                    </a:ext>
                  </a:extLst>
                </a:gridCol>
                <a:gridCol w="3505199">
                  <a:extLst>
                    <a:ext uri="{9D8B030D-6E8A-4147-A177-3AD203B41FA5}">
                      <a16:colId xmlns:a16="http://schemas.microsoft.com/office/drawing/2014/main" val="3716663509"/>
                    </a:ext>
                  </a:extLst>
                </a:gridCol>
              </a:tblGrid>
              <a:tr h="370840">
                <a:tc>
                  <a:txBody>
                    <a:bodyPr/>
                    <a:lstStyle/>
                    <a:p>
                      <a:r>
                        <a:rPr lang="en-IN" dirty="0"/>
                        <a:t>ACTIVITY</a:t>
                      </a:r>
                    </a:p>
                  </a:txBody>
                  <a:tcPr/>
                </a:tc>
                <a:tc>
                  <a:txBody>
                    <a:bodyPr/>
                    <a:lstStyle/>
                    <a:p>
                      <a:r>
                        <a:rPr lang="en-IN" dirty="0"/>
                        <a:t>START DATE </a:t>
                      </a:r>
                    </a:p>
                  </a:txBody>
                  <a:tcPr/>
                </a:tc>
                <a:tc>
                  <a:txBody>
                    <a:bodyPr/>
                    <a:lstStyle/>
                    <a:p>
                      <a:r>
                        <a:rPr lang="en-IN" dirty="0"/>
                        <a:t>END DATE</a:t>
                      </a:r>
                    </a:p>
                  </a:txBody>
                  <a:tcPr/>
                </a:tc>
                <a:extLst>
                  <a:ext uri="{0D108BD9-81ED-4DB2-BD59-A6C34878D82A}">
                    <a16:rowId xmlns:a16="http://schemas.microsoft.com/office/drawing/2014/main" val="3307689163"/>
                  </a:ext>
                </a:extLst>
              </a:tr>
              <a:tr h="370840">
                <a:tc>
                  <a:txBody>
                    <a:bodyPr/>
                    <a:lstStyle/>
                    <a:p>
                      <a:r>
                        <a:rPr lang="en-IN" dirty="0"/>
                        <a:t>Approval of research proposal</a:t>
                      </a:r>
                    </a:p>
                  </a:txBody>
                  <a:tcPr/>
                </a:tc>
                <a:tc>
                  <a:txBody>
                    <a:bodyPr/>
                    <a:lstStyle/>
                    <a:p>
                      <a:r>
                        <a:rPr lang="en-IN" dirty="0"/>
                        <a:t>Week 1</a:t>
                      </a:r>
                    </a:p>
                  </a:txBody>
                  <a:tcPr/>
                </a:tc>
                <a:tc>
                  <a:txBody>
                    <a:bodyPr/>
                    <a:lstStyle/>
                    <a:p>
                      <a:r>
                        <a:rPr lang="en-IN" dirty="0"/>
                        <a:t>Week 2</a:t>
                      </a:r>
                    </a:p>
                  </a:txBody>
                  <a:tcPr/>
                </a:tc>
                <a:extLst>
                  <a:ext uri="{0D108BD9-81ED-4DB2-BD59-A6C34878D82A}">
                    <a16:rowId xmlns:a16="http://schemas.microsoft.com/office/drawing/2014/main" val="3071153242"/>
                  </a:ext>
                </a:extLst>
              </a:tr>
              <a:tr h="370840">
                <a:tc>
                  <a:txBody>
                    <a:bodyPr/>
                    <a:lstStyle/>
                    <a:p>
                      <a:r>
                        <a:rPr lang="en-IN" dirty="0"/>
                        <a:t>Submit research proposal to the ethics committee</a:t>
                      </a:r>
                    </a:p>
                  </a:txBody>
                  <a:tcPr/>
                </a:tc>
                <a:tc>
                  <a:txBody>
                    <a:bodyPr/>
                    <a:lstStyle/>
                    <a:p>
                      <a:r>
                        <a:rPr lang="en-IN" dirty="0"/>
                        <a:t>Week 1</a:t>
                      </a:r>
                    </a:p>
                  </a:txBody>
                  <a:tcPr/>
                </a:tc>
                <a:tc>
                  <a:txBody>
                    <a:bodyPr/>
                    <a:lstStyle/>
                    <a:p>
                      <a:r>
                        <a:rPr lang="en-IN" dirty="0"/>
                        <a:t>Week 2</a:t>
                      </a:r>
                    </a:p>
                  </a:txBody>
                  <a:tcPr/>
                </a:tc>
                <a:extLst>
                  <a:ext uri="{0D108BD9-81ED-4DB2-BD59-A6C34878D82A}">
                    <a16:rowId xmlns:a16="http://schemas.microsoft.com/office/drawing/2014/main" val="647111776"/>
                  </a:ext>
                </a:extLst>
              </a:tr>
              <a:tr h="370840">
                <a:tc>
                  <a:txBody>
                    <a:bodyPr/>
                    <a:lstStyle/>
                    <a:p>
                      <a:r>
                        <a:rPr lang="en-IN" dirty="0"/>
                        <a:t>Conduct a literature review</a:t>
                      </a:r>
                    </a:p>
                  </a:txBody>
                  <a:tcPr/>
                </a:tc>
                <a:tc>
                  <a:txBody>
                    <a:bodyPr/>
                    <a:lstStyle/>
                    <a:p>
                      <a:r>
                        <a:rPr lang="en-IN" dirty="0"/>
                        <a:t>Week 2</a:t>
                      </a:r>
                    </a:p>
                  </a:txBody>
                  <a:tcPr/>
                </a:tc>
                <a:tc>
                  <a:txBody>
                    <a:bodyPr/>
                    <a:lstStyle/>
                    <a:p>
                      <a:r>
                        <a:rPr lang="en-IN" dirty="0"/>
                        <a:t>Week 3</a:t>
                      </a:r>
                    </a:p>
                  </a:txBody>
                  <a:tcPr/>
                </a:tc>
                <a:extLst>
                  <a:ext uri="{0D108BD9-81ED-4DB2-BD59-A6C34878D82A}">
                    <a16:rowId xmlns:a16="http://schemas.microsoft.com/office/drawing/2014/main" val="2776018933"/>
                  </a:ext>
                </a:extLst>
              </a:tr>
              <a:tr h="370840">
                <a:tc>
                  <a:txBody>
                    <a:bodyPr/>
                    <a:lstStyle/>
                    <a:p>
                      <a:r>
                        <a:rPr lang="en-IN" dirty="0"/>
                        <a:t>Data analysis</a:t>
                      </a:r>
                    </a:p>
                  </a:txBody>
                  <a:tcPr/>
                </a:tc>
                <a:tc>
                  <a:txBody>
                    <a:bodyPr/>
                    <a:lstStyle/>
                    <a:p>
                      <a:r>
                        <a:rPr lang="en-IN" dirty="0"/>
                        <a:t>Week 4</a:t>
                      </a:r>
                    </a:p>
                  </a:txBody>
                  <a:tcPr/>
                </a:tc>
                <a:tc>
                  <a:txBody>
                    <a:bodyPr/>
                    <a:lstStyle/>
                    <a:p>
                      <a:r>
                        <a:rPr lang="en-IN" dirty="0"/>
                        <a:t>Week 6</a:t>
                      </a:r>
                    </a:p>
                  </a:txBody>
                  <a:tcPr/>
                </a:tc>
                <a:extLst>
                  <a:ext uri="{0D108BD9-81ED-4DB2-BD59-A6C34878D82A}">
                    <a16:rowId xmlns:a16="http://schemas.microsoft.com/office/drawing/2014/main" val="300151994"/>
                  </a:ext>
                </a:extLst>
              </a:tr>
              <a:tr h="370840">
                <a:tc>
                  <a:txBody>
                    <a:bodyPr/>
                    <a:lstStyle/>
                    <a:p>
                      <a:r>
                        <a:rPr lang="en-IN" dirty="0"/>
                        <a:t>Verification of data analysis outcomes</a:t>
                      </a:r>
                    </a:p>
                  </a:txBody>
                  <a:tcPr/>
                </a:tc>
                <a:tc>
                  <a:txBody>
                    <a:bodyPr/>
                    <a:lstStyle/>
                    <a:p>
                      <a:r>
                        <a:rPr lang="en-IN" dirty="0"/>
                        <a:t>Week 7</a:t>
                      </a:r>
                    </a:p>
                  </a:txBody>
                  <a:tcPr/>
                </a:tc>
                <a:tc>
                  <a:txBody>
                    <a:bodyPr/>
                    <a:lstStyle/>
                    <a:p>
                      <a:r>
                        <a:rPr lang="en-IN" dirty="0"/>
                        <a:t>Week 9</a:t>
                      </a:r>
                    </a:p>
                  </a:txBody>
                  <a:tcPr/>
                </a:tc>
                <a:extLst>
                  <a:ext uri="{0D108BD9-81ED-4DB2-BD59-A6C34878D82A}">
                    <a16:rowId xmlns:a16="http://schemas.microsoft.com/office/drawing/2014/main" val="932596276"/>
                  </a:ext>
                </a:extLst>
              </a:tr>
              <a:tr h="370840">
                <a:tc>
                  <a:txBody>
                    <a:bodyPr/>
                    <a:lstStyle/>
                    <a:p>
                      <a:r>
                        <a:rPr lang="en-IN" dirty="0"/>
                        <a:t>Integration of data(mixed method)</a:t>
                      </a:r>
                    </a:p>
                  </a:txBody>
                  <a:tcPr/>
                </a:tc>
                <a:tc>
                  <a:txBody>
                    <a:bodyPr/>
                    <a:lstStyle/>
                    <a:p>
                      <a:r>
                        <a:rPr lang="en-IN" dirty="0"/>
                        <a:t>Week 10</a:t>
                      </a:r>
                    </a:p>
                  </a:txBody>
                  <a:tcPr/>
                </a:tc>
                <a:tc>
                  <a:txBody>
                    <a:bodyPr/>
                    <a:lstStyle/>
                    <a:p>
                      <a:r>
                        <a:rPr lang="en-IN" dirty="0"/>
                        <a:t>Week 12</a:t>
                      </a:r>
                    </a:p>
                  </a:txBody>
                  <a:tcPr/>
                </a:tc>
                <a:extLst>
                  <a:ext uri="{0D108BD9-81ED-4DB2-BD59-A6C34878D82A}">
                    <a16:rowId xmlns:a16="http://schemas.microsoft.com/office/drawing/2014/main" val="725295851"/>
                  </a:ext>
                </a:extLst>
              </a:tr>
            </a:tbl>
          </a:graphicData>
        </a:graphic>
      </p:graphicFrame>
      <p:graphicFrame>
        <p:nvGraphicFramePr>
          <p:cNvPr id="3" name="Table 2">
            <a:extLst>
              <a:ext uri="{FF2B5EF4-FFF2-40B4-BE49-F238E27FC236}">
                <a16:creationId xmlns:a16="http://schemas.microsoft.com/office/drawing/2014/main" id="{FF46C347-80FF-68D4-4B7A-48EF57B30CEC}"/>
              </a:ext>
            </a:extLst>
          </p:cNvPr>
          <p:cNvGraphicFramePr>
            <a:graphicFrameLocks noGrp="1"/>
          </p:cNvGraphicFramePr>
          <p:nvPr>
            <p:extLst>
              <p:ext uri="{D42A27DB-BD31-4B8C-83A1-F6EECF244321}">
                <p14:modId xmlns:p14="http://schemas.microsoft.com/office/powerpoint/2010/main" val="1153199226"/>
              </p:ext>
            </p:extLst>
          </p:nvPr>
        </p:nvGraphicFramePr>
        <p:xfrm>
          <a:off x="839755" y="4973216"/>
          <a:ext cx="10534261" cy="1558213"/>
        </p:xfrm>
        <a:graphic>
          <a:graphicData uri="http://schemas.openxmlformats.org/drawingml/2006/table">
            <a:tbl>
              <a:tblPr/>
              <a:tblGrid>
                <a:gridCol w="10534261">
                  <a:extLst>
                    <a:ext uri="{9D8B030D-6E8A-4147-A177-3AD203B41FA5}">
                      <a16:colId xmlns:a16="http://schemas.microsoft.com/office/drawing/2014/main" val="68521392"/>
                    </a:ext>
                  </a:extLst>
                </a:gridCol>
              </a:tblGrid>
              <a:tr h="1558213">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87078634"/>
                  </a:ext>
                </a:extLst>
              </a:tr>
            </a:tbl>
          </a:graphicData>
        </a:graphic>
      </p:graphicFrame>
      <p:graphicFrame>
        <p:nvGraphicFramePr>
          <p:cNvPr id="4" name="Table 3">
            <a:extLst>
              <a:ext uri="{FF2B5EF4-FFF2-40B4-BE49-F238E27FC236}">
                <a16:creationId xmlns:a16="http://schemas.microsoft.com/office/drawing/2014/main" id="{66693455-1BCB-2B35-0E65-62C72B541BB2}"/>
              </a:ext>
            </a:extLst>
          </p:cNvPr>
          <p:cNvGraphicFramePr>
            <a:graphicFrameLocks noGrp="1"/>
          </p:cNvGraphicFramePr>
          <p:nvPr/>
        </p:nvGraphicFramePr>
        <p:xfrm>
          <a:off x="849086" y="5010539"/>
          <a:ext cx="10524930" cy="382555"/>
        </p:xfrm>
        <a:graphic>
          <a:graphicData uri="http://schemas.openxmlformats.org/drawingml/2006/table">
            <a:tbl>
              <a:tblPr/>
              <a:tblGrid>
                <a:gridCol w="10524930">
                  <a:extLst>
                    <a:ext uri="{9D8B030D-6E8A-4147-A177-3AD203B41FA5}">
                      <a16:colId xmlns:a16="http://schemas.microsoft.com/office/drawing/2014/main" val="209368183"/>
                    </a:ext>
                  </a:extLst>
                </a:gridCol>
              </a:tblGrid>
              <a:tr h="382555">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36856261"/>
                  </a:ext>
                </a:extLst>
              </a:tr>
            </a:tbl>
          </a:graphicData>
        </a:graphic>
      </p:graphicFrame>
    </p:spTree>
    <p:extLst>
      <p:ext uri="{BB962C8B-B14F-4D97-AF65-F5344CB8AC3E}">
        <p14:creationId xmlns:p14="http://schemas.microsoft.com/office/powerpoint/2010/main" val="105360192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B5B02-7CF7-0406-28FC-ADBE285CFBEA}"/>
              </a:ext>
            </a:extLst>
          </p:cNvPr>
          <p:cNvSpPr>
            <a:spLocks noGrp="1"/>
          </p:cNvSpPr>
          <p:nvPr>
            <p:ph type="title"/>
          </p:nvPr>
        </p:nvSpPr>
        <p:spPr/>
        <p:txBody>
          <a:bodyPr/>
          <a:lstStyle/>
          <a:p>
            <a:endParaRPr lang="en-IN"/>
          </a:p>
        </p:txBody>
      </p:sp>
      <p:graphicFrame>
        <p:nvGraphicFramePr>
          <p:cNvPr id="4" name="Content Placeholder 3">
            <a:extLst>
              <a:ext uri="{FF2B5EF4-FFF2-40B4-BE49-F238E27FC236}">
                <a16:creationId xmlns:a16="http://schemas.microsoft.com/office/drawing/2014/main" id="{011A9DD1-C925-A07F-2065-E9358BEBF62A}"/>
              </a:ext>
            </a:extLst>
          </p:cNvPr>
          <p:cNvGraphicFramePr>
            <a:graphicFrameLocks noGrp="1"/>
          </p:cNvGraphicFramePr>
          <p:nvPr>
            <p:ph idx="1"/>
            <p:extLst>
              <p:ext uri="{D42A27DB-BD31-4B8C-83A1-F6EECF244321}">
                <p14:modId xmlns:p14="http://schemas.microsoft.com/office/powerpoint/2010/main" val="2884676439"/>
              </p:ext>
            </p:extLst>
          </p:nvPr>
        </p:nvGraphicFramePr>
        <p:xfrm>
          <a:off x="838200" y="1825625"/>
          <a:ext cx="10515597" cy="21234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754872672"/>
                    </a:ext>
                  </a:extLst>
                </a:gridCol>
                <a:gridCol w="3505199">
                  <a:extLst>
                    <a:ext uri="{9D8B030D-6E8A-4147-A177-3AD203B41FA5}">
                      <a16:colId xmlns:a16="http://schemas.microsoft.com/office/drawing/2014/main" val="3462406152"/>
                    </a:ext>
                  </a:extLst>
                </a:gridCol>
                <a:gridCol w="3505199">
                  <a:extLst>
                    <a:ext uri="{9D8B030D-6E8A-4147-A177-3AD203B41FA5}">
                      <a16:colId xmlns:a16="http://schemas.microsoft.com/office/drawing/2014/main" val="3045885149"/>
                    </a:ext>
                  </a:extLst>
                </a:gridCol>
              </a:tblGrid>
              <a:tr h="370840">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2262186210"/>
                  </a:ext>
                </a:extLst>
              </a:tr>
              <a:tr h="370840">
                <a:tc>
                  <a:txBody>
                    <a:bodyPr/>
                    <a:lstStyle/>
                    <a:p>
                      <a:r>
                        <a:rPr lang="en-IN" dirty="0"/>
                        <a:t>Comparison of data results</a:t>
                      </a:r>
                    </a:p>
                  </a:txBody>
                  <a:tcPr/>
                </a:tc>
                <a:tc>
                  <a:txBody>
                    <a:bodyPr/>
                    <a:lstStyle/>
                    <a:p>
                      <a:r>
                        <a:rPr lang="en-IN" dirty="0"/>
                        <a:t>Week 13</a:t>
                      </a:r>
                    </a:p>
                  </a:txBody>
                  <a:tcPr/>
                </a:tc>
                <a:tc>
                  <a:txBody>
                    <a:bodyPr/>
                    <a:lstStyle/>
                    <a:p>
                      <a:r>
                        <a:rPr lang="en-IN" dirty="0"/>
                        <a:t>Week 14</a:t>
                      </a:r>
                    </a:p>
                  </a:txBody>
                  <a:tcPr/>
                </a:tc>
                <a:extLst>
                  <a:ext uri="{0D108BD9-81ED-4DB2-BD59-A6C34878D82A}">
                    <a16:rowId xmlns:a16="http://schemas.microsoft.com/office/drawing/2014/main" val="2531517419"/>
                  </a:ext>
                </a:extLst>
              </a:tr>
              <a:tr h="370840">
                <a:tc>
                  <a:txBody>
                    <a:bodyPr/>
                    <a:lstStyle/>
                    <a:p>
                      <a:r>
                        <a:rPr lang="en-IN" dirty="0"/>
                        <a:t>Writing of your results</a:t>
                      </a:r>
                    </a:p>
                  </a:txBody>
                  <a:tcPr/>
                </a:tc>
                <a:tc>
                  <a:txBody>
                    <a:bodyPr/>
                    <a:lstStyle/>
                    <a:p>
                      <a:r>
                        <a:rPr lang="en-IN" dirty="0"/>
                        <a:t>Week 14</a:t>
                      </a:r>
                    </a:p>
                  </a:txBody>
                  <a:tcPr/>
                </a:tc>
                <a:tc>
                  <a:txBody>
                    <a:bodyPr/>
                    <a:lstStyle/>
                    <a:p>
                      <a:r>
                        <a:rPr lang="en-IN" dirty="0"/>
                        <a:t>Week 15</a:t>
                      </a:r>
                    </a:p>
                  </a:txBody>
                  <a:tcPr/>
                </a:tc>
                <a:extLst>
                  <a:ext uri="{0D108BD9-81ED-4DB2-BD59-A6C34878D82A}">
                    <a16:rowId xmlns:a16="http://schemas.microsoft.com/office/drawing/2014/main" val="3533444005"/>
                  </a:ext>
                </a:extLst>
              </a:tr>
              <a:tr h="370840">
                <a:tc>
                  <a:txBody>
                    <a:bodyPr/>
                    <a:lstStyle/>
                    <a:p>
                      <a:r>
                        <a:rPr lang="en-IN" dirty="0"/>
                        <a:t>Writing of your dissertation chapters(1-6)</a:t>
                      </a:r>
                    </a:p>
                  </a:txBody>
                  <a:tcPr/>
                </a:tc>
                <a:tc>
                  <a:txBody>
                    <a:bodyPr/>
                    <a:lstStyle/>
                    <a:p>
                      <a:r>
                        <a:rPr lang="en-IN" dirty="0"/>
                        <a:t>Week 15</a:t>
                      </a:r>
                    </a:p>
                  </a:txBody>
                  <a:tcPr/>
                </a:tc>
                <a:tc>
                  <a:txBody>
                    <a:bodyPr/>
                    <a:lstStyle/>
                    <a:p>
                      <a:r>
                        <a:rPr lang="en-IN" dirty="0"/>
                        <a:t>Week 16</a:t>
                      </a:r>
                    </a:p>
                  </a:txBody>
                  <a:tcPr/>
                </a:tc>
                <a:extLst>
                  <a:ext uri="{0D108BD9-81ED-4DB2-BD59-A6C34878D82A}">
                    <a16:rowId xmlns:a16="http://schemas.microsoft.com/office/drawing/2014/main" val="2036012687"/>
                  </a:ext>
                </a:extLst>
              </a:tr>
              <a:tr h="370840">
                <a:tc>
                  <a:txBody>
                    <a:bodyPr/>
                    <a:lstStyle/>
                    <a:p>
                      <a:r>
                        <a:rPr lang="en-IN" dirty="0"/>
                        <a:t>Writing discussion section</a:t>
                      </a:r>
                    </a:p>
                  </a:txBody>
                  <a:tcPr/>
                </a:tc>
                <a:tc>
                  <a:txBody>
                    <a:bodyPr/>
                    <a:lstStyle/>
                    <a:p>
                      <a:r>
                        <a:rPr lang="en-IN" dirty="0"/>
                        <a:t>Week 16</a:t>
                      </a:r>
                    </a:p>
                  </a:txBody>
                  <a:tcPr/>
                </a:tc>
                <a:tc>
                  <a:txBody>
                    <a:bodyPr/>
                    <a:lstStyle/>
                    <a:p>
                      <a:r>
                        <a:rPr lang="en-IN"/>
                        <a:t>Week 16</a:t>
                      </a:r>
                      <a:endParaRPr lang="en-IN" dirty="0"/>
                    </a:p>
                  </a:txBody>
                  <a:tcPr/>
                </a:tc>
                <a:extLst>
                  <a:ext uri="{0D108BD9-81ED-4DB2-BD59-A6C34878D82A}">
                    <a16:rowId xmlns:a16="http://schemas.microsoft.com/office/drawing/2014/main" val="1612737211"/>
                  </a:ext>
                </a:extLst>
              </a:tr>
            </a:tbl>
          </a:graphicData>
        </a:graphic>
      </p:graphicFrame>
    </p:spTree>
    <p:extLst>
      <p:ext uri="{BB962C8B-B14F-4D97-AF65-F5344CB8AC3E}">
        <p14:creationId xmlns:p14="http://schemas.microsoft.com/office/powerpoint/2010/main" val="1510386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6357E-983C-4B15-81EC-4DABCB6CFBC4}"/>
              </a:ext>
            </a:extLst>
          </p:cNvPr>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REFFERENCES</a:t>
            </a:r>
          </a:p>
        </p:txBody>
      </p:sp>
      <p:sp>
        <p:nvSpPr>
          <p:cNvPr id="3" name="Content Placeholder 2">
            <a:extLst>
              <a:ext uri="{FF2B5EF4-FFF2-40B4-BE49-F238E27FC236}">
                <a16:creationId xmlns:a16="http://schemas.microsoft.com/office/drawing/2014/main" id="{20C77547-CC18-48AD-897D-04257BF80623}"/>
              </a:ext>
            </a:extLst>
          </p:cNvPr>
          <p:cNvSpPr>
            <a:spLocks noGrp="1"/>
          </p:cNvSpPr>
          <p:nvPr>
            <p:ph idx="1"/>
          </p:nvPr>
        </p:nvSpPr>
        <p:spPr>
          <a:xfrm>
            <a:off x="4810259" y="649480"/>
            <a:ext cx="6555347" cy="5546047"/>
          </a:xfrm>
        </p:spPr>
        <p:txBody>
          <a:bodyPr anchor="ctr">
            <a:normAutofit fontScale="92500" lnSpcReduction="10000"/>
          </a:bodyPr>
          <a:lstStyle/>
          <a:p>
            <a:r>
              <a:rPr lang="en-US" sz="1100" dirty="0"/>
              <a:t>Babbie, E. (2016). The Basics of Social Research. Cengage Learning.</a:t>
            </a:r>
          </a:p>
          <a:p>
            <a:r>
              <a:rPr lang="en-US" sz="1100" dirty="0"/>
              <a:t>Baumann, M., et al. (2020). Access to treatment in oral cancer in developed and developing countries. Journal of Global Oncology, 6, 640-648.</a:t>
            </a:r>
          </a:p>
          <a:p>
            <a:r>
              <a:rPr lang="en-US" sz="1100" dirty="0"/>
              <a:t>Bhat, V., &amp; Sowmya, G. V. (2019). Contemporary methods in early detection of oral cancer - A review. Journal of Oral and Maxillofacial Pathology, 23(3), 450-456.</a:t>
            </a:r>
          </a:p>
          <a:p>
            <a:r>
              <a:rPr lang="en-US" sz="1100" dirty="0"/>
              <a:t>Bowling, A. (2014). Research methods in health: Investigating health and health services. McGraw-Hill Education.</a:t>
            </a:r>
          </a:p>
          <a:p>
            <a:r>
              <a:rPr lang="en-US" sz="1100" dirty="0"/>
              <a:t>Braun, V., &amp; Clarke, V. (2006). Using thematic analysis in psychology. Qualitative Research in Psychology, 3(2), 77–101.</a:t>
            </a:r>
          </a:p>
          <a:p>
            <a:r>
              <a:rPr lang="en-US" sz="1100" dirty="0"/>
              <a:t>Brouwer, A. F., et al. (2019). Cost-effectiveness of Oral Cancer Screening: A Systematic Review. The Laryngoscope, 129(4), 883-889.</a:t>
            </a:r>
          </a:p>
          <a:p>
            <a:r>
              <a:rPr lang="en-US" sz="1100" dirty="0"/>
              <a:t>Cancer Research UK. (2018). Oral cancer statistics. Retrieved from [insert link]</a:t>
            </a:r>
          </a:p>
          <a:p>
            <a:r>
              <a:rPr lang="en-US" sz="1100" dirty="0"/>
              <a:t>Cancer Research UK. (2022). Oral cancer statistics. https://www.cancerresearchuk.org/health-professional/cancer-statistics/statistics-by-cancer-type/oral-cancer</a:t>
            </a:r>
          </a:p>
          <a:p>
            <a:r>
              <a:rPr lang="en-US" sz="1100" dirty="0"/>
              <a:t>Centers for Disease Control and Prevention. (2019). Behavioral Risk Factor Surveillance System (BRFSS). Retrieved from https://www.cdc.gov/brfss/index.html</a:t>
            </a:r>
          </a:p>
          <a:p>
            <a:r>
              <a:rPr lang="en-US" sz="1100" dirty="0" err="1"/>
              <a:t>Challacombe</a:t>
            </a:r>
            <a:r>
              <a:rPr lang="en-US" sz="1100" dirty="0"/>
              <a:t>, S. J., </a:t>
            </a:r>
            <a:r>
              <a:rPr lang="en-US" sz="1100" dirty="0" err="1"/>
              <a:t>Ananthakrishnan</a:t>
            </a:r>
            <a:r>
              <a:rPr lang="en-US" sz="1100" dirty="0"/>
              <a:t>, A. N., &amp; </a:t>
            </a:r>
            <a:r>
              <a:rPr lang="en-US" sz="1100" dirty="0" err="1"/>
              <a:t>Warnakulasuriya</a:t>
            </a:r>
            <a:r>
              <a:rPr lang="en-US" sz="1100" dirty="0"/>
              <a:t>, S. (2021). Oral cancer and precancer in South Asia - Is it preventable? Indian Journal of Medical Research, 154(4), 424-429.</a:t>
            </a:r>
          </a:p>
          <a:p>
            <a:r>
              <a:rPr lang="en-US" sz="1100" dirty="0"/>
              <a:t>Charmaz, K. (2006). Constructing grounded theory: A practical guide through qualitative analysis. Sage Publications.</a:t>
            </a:r>
          </a:p>
          <a:p>
            <a:r>
              <a:rPr lang="en-US" sz="1100" dirty="0"/>
              <a:t>Conway, D. I., </a:t>
            </a:r>
            <a:r>
              <a:rPr lang="en-US" sz="1100" dirty="0" err="1"/>
              <a:t>Purkayastha</a:t>
            </a:r>
            <a:r>
              <a:rPr lang="en-US" sz="1100" dirty="0"/>
              <a:t>, M., </a:t>
            </a:r>
            <a:r>
              <a:rPr lang="en-US" sz="1100" dirty="0" err="1"/>
              <a:t>Chestnutt</a:t>
            </a:r>
            <a:r>
              <a:rPr lang="en-US" sz="1100" dirty="0"/>
              <a:t>, I. G., McMillan, A. K., &amp; McMahon, A. D. (2020). The changing epidemiology of oral cancer: Definitions, trends, and risk factors. British Dental Journal, 229(5), 305-309.</a:t>
            </a:r>
          </a:p>
          <a:p>
            <a:r>
              <a:rPr lang="en-US" sz="1100" dirty="0"/>
              <a:t>Creswell, J. W., &amp; Creswell, J. D. (2017). Research design: Qualitative, quantitative, and mixed methods approaches. Sage Publications.</a:t>
            </a:r>
          </a:p>
          <a:p>
            <a:r>
              <a:rPr lang="en-US" sz="1100" dirty="0"/>
              <a:t>Creswell, J. D. (2017). Research design: Qualitative, quantitative, and mixed methods approaches. Sage Publications.</a:t>
            </a:r>
          </a:p>
          <a:p>
            <a:r>
              <a:rPr lang="en-US" sz="1100" dirty="0" err="1"/>
              <a:t>Dillman</a:t>
            </a:r>
            <a:r>
              <a:rPr lang="en-US" sz="1100" dirty="0"/>
              <a:t>, D. A., Smyth, J. D., &amp; Christian, L. M. (2014). Internet, phone, mail, and mixed-mode surveys: The tailored design method. John Wiley &amp; Sons.</a:t>
            </a:r>
          </a:p>
          <a:p>
            <a:r>
              <a:rPr lang="en-US" sz="1100" dirty="0" err="1"/>
              <a:t>Ferlay</a:t>
            </a:r>
            <a:r>
              <a:rPr lang="en-US" sz="1100" dirty="0"/>
              <a:t>, J., et al. (2018). Global Cancer Observatory: Cancer Today. International Agency for Research on Cancer. Retrieved from [insert link]</a:t>
            </a:r>
          </a:p>
        </p:txBody>
      </p:sp>
    </p:spTree>
    <p:extLst>
      <p:ext uri="{BB962C8B-B14F-4D97-AF65-F5344CB8AC3E}">
        <p14:creationId xmlns:p14="http://schemas.microsoft.com/office/powerpoint/2010/main" val="1117365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9B7E8-B534-4480-A724-84D697BAEB0E}"/>
              </a:ext>
            </a:extLst>
          </p:cNvPr>
          <p:cNvSpPr>
            <a:spLocks noGrp="1"/>
          </p:cNvSpPr>
          <p:nvPr>
            <p:ph type="title"/>
          </p:nvPr>
        </p:nvSpPr>
        <p:spPr>
          <a:xfrm>
            <a:off x="466722" y="586855"/>
            <a:ext cx="3201366" cy="3387497"/>
          </a:xfrm>
        </p:spPr>
        <p:txBody>
          <a:bodyPr anchor="b">
            <a:normAutofit/>
          </a:bodyPr>
          <a:lstStyle/>
          <a:p>
            <a:pPr algn="r"/>
            <a:endParaRPr lang="en-IN" sz="4000">
              <a:solidFill>
                <a:srgbClr val="FFFFFF"/>
              </a:solidFill>
            </a:endParaRPr>
          </a:p>
        </p:txBody>
      </p:sp>
      <p:sp>
        <p:nvSpPr>
          <p:cNvPr id="3" name="Content Placeholder 2">
            <a:extLst>
              <a:ext uri="{FF2B5EF4-FFF2-40B4-BE49-F238E27FC236}">
                <a16:creationId xmlns:a16="http://schemas.microsoft.com/office/drawing/2014/main" id="{DB154F73-195A-4C05-A2B5-22518E334A71}"/>
              </a:ext>
            </a:extLst>
          </p:cNvPr>
          <p:cNvSpPr>
            <a:spLocks noGrp="1"/>
          </p:cNvSpPr>
          <p:nvPr>
            <p:ph idx="1"/>
          </p:nvPr>
        </p:nvSpPr>
        <p:spPr>
          <a:xfrm>
            <a:off x="4623647" y="444206"/>
            <a:ext cx="6555347" cy="5546047"/>
          </a:xfrm>
        </p:spPr>
        <p:txBody>
          <a:bodyPr anchor="ctr">
            <a:normAutofit fontScale="55000" lnSpcReduction="20000"/>
          </a:bodyPr>
          <a:lstStyle/>
          <a:p>
            <a:r>
              <a:rPr lang="en-US" sz="1400" dirty="0"/>
              <a:t>Fitzpatrick, S. G., et al. (2022). The impact of early diagnosis and preventive care on oral cancer patients' quality of life. Journal of Oral and Maxillofacial Surgery, Medicine, and Pathology, 34(1), 34-40.</a:t>
            </a:r>
          </a:p>
          <a:p>
            <a:r>
              <a:rPr lang="en-US" sz="1400" dirty="0"/>
              <a:t>Gupta, B., et al. (2017). Early detection of oral cancer - how close are we? Oral Oncology, 72, 13-20.</a:t>
            </a:r>
          </a:p>
          <a:p>
            <a:r>
              <a:rPr lang="en-US" sz="1400" dirty="0"/>
              <a:t>Hsieh, H. F., &amp; Shannon, S. E. (2005). Three approaches to qualitative content analysis. Qualitative Health Research, 15(9), 1277–1288.</a:t>
            </a:r>
          </a:p>
          <a:p>
            <a:r>
              <a:rPr lang="en-US" sz="1400" dirty="0"/>
              <a:t>Johnson, A., et al. (2019). Advances in clinical examinations for early detection of oral cancer. Journal of Oral Medicine, 45(2), 123-135.</a:t>
            </a:r>
          </a:p>
          <a:p>
            <a:r>
              <a:rPr lang="en-US" sz="1400" dirty="0"/>
              <a:t>Jones, K., &amp; Patel, S. (2018). Socioeconomic disparities and oral cancer in the United Kingdom: A comprehensive review. British Journal of Oral Health, 36(5), 212-225.</a:t>
            </a:r>
          </a:p>
          <a:p>
            <a:r>
              <a:rPr lang="en-US" sz="1400" dirty="0"/>
              <a:t>Lee, J., et al. (2018). Cost-effectiveness of oral cancer screening: results from a cluster randomized controlled trial in India. Bulletin of the World Health Organization, 96(3), 178-189.</a:t>
            </a:r>
          </a:p>
          <a:p>
            <a:r>
              <a:rPr lang="en-US" sz="1400" dirty="0"/>
              <a:t>Morse, D. E., </a:t>
            </a:r>
            <a:r>
              <a:rPr lang="en-US" sz="1400" dirty="0" err="1"/>
              <a:t>Psoter</a:t>
            </a:r>
            <a:r>
              <a:rPr lang="en-US" sz="1400" dirty="0"/>
              <a:t>, W. J., &amp; Cleveland, D. (2017). Oral Cancer Knowledge and </a:t>
            </a:r>
            <a:r>
              <a:rPr lang="en-US" sz="1400" dirty="0" err="1"/>
              <a:t>Behaviour</a:t>
            </a:r>
            <a:r>
              <a:rPr lang="en-US" sz="1400" dirty="0"/>
              <a:t> Among Older High-risk Individuals. Journal of Aging and Health, 29(6), 1028-1042.</a:t>
            </a:r>
          </a:p>
          <a:p>
            <a:r>
              <a:rPr lang="en-US" sz="1400" dirty="0"/>
              <a:t>Morse, D., et al. (2017). Impact of awareness campaigns on public knowledge and behavioral change in oral cancer prevention. Journal of Health Communication, 22(3), 259-267.</a:t>
            </a:r>
          </a:p>
          <a:p>
            <a:r>
              <a:rPr lang="en-US" sz="1400" dirty="0"/>
              <a:t>Patton, M. Q. (2002). Two decades of developments in qualitative inquiry: A personal, experiential perspective. Qualitative Social Work, 1(3), 261–283.</a:t>
            </a:r>
          </a:p>
          <a:p>
            <a:r>
              <a:rPr lang="en-US" sz="1400" dirty="0"/>
              <a:t>Patton, L. L., et al. (2019). Towards evidence-based policy and prevention efforts to reduce the global burden of oral diseases. Journal of Evidence-Based Dental Practice, 19(1), 86-90.</a:t>
            </a:r>
          </a:p>
          <a:p>
            <a:r>
              <a:rPr lang="en-US" sz="1400" dirty="0"/>
              <a:t>Petersen, P. E. (2009). Oral cancer prevention and control – The approach of the World Health Organization. Oral Oncology, 45(4-5), 454-460.</a:t>
            </a:r>
          </a:p>
          <a:p>
            <a:r>
              <a:rPr lang="en-US" sz="1400" dirty="0"/>
              <a:t>Smith, R., &amp; Brown, A. (2020). Vital staining as a diagnostic tool for oral cancer detection. Journal of Dental Research, 28(4), 567-580.</a:t>
            </a:r>
          </a:p>
          <a:p>
            <a:r>
              <a:rPr lang="en-US" sz="1400" dirty="0"/>
              <a:t>Speight, P. M., &amp; Khurram, S. A. (2019). Oral potentially malignant disorders: risk of progression to malignancy. Oral Surgery, Oral Medicine, Oral Pathology and Oral Radiology, 127(4), 404-417.</a:t>
            </a:r>
          </a:p>
          <a:p>
            <a:r>
              <a:rPr lang="en-US" sz="1400" dirty="0"/>
              <a:t>Speight, P. M., &amp; </a:t>
            </a:r>
            <a:r>
              <a:rPr lang="en-US" sz="1400" dirty="0" err="1"/>
              <a:t>Warnakulasuriya</a:t>
            </a:r>
            <a:r>
              <a:rPr lang="en-US" sz="1400" dirty="0"/>
              <a:t>, S. (2018). Oral cancer detection in primary care. Primary Dental Journal, 7(3), 32-36.</a:t>
            </a:r>
          </a:p>
          <a:p>
            <a:r>
              <a:rPr lang="en-US" sz="1400" dirty="0"/>
              <a:t>Stanton, W. R. (2018). Smoking in the real world: Examining the impact of cigarette brands and packaging on perceptions, attitudes and </a:t>
            </a:r>
            <a:r>
              <a:rPr lang="en-US" sz="1400" dirty="0" err="1"/>
              <a:t>behaviours</a:t>
            </a:r>
            <a:r>
              <a:rPr lang="en-US" sz="1400" dirty="0"/>
              <a:t>. Tobacco Induced Diseases, 16, 1-4. DOI: 10.18332/</a:t>
            </a:r>
            <a:r>
              <a:rPr lang="en-US" sz="1400" dirty="0" err="1"/>
              <a:t>tid</a:t>
            </a:r>
            <a:r>
              <a:rPr lang="en-US" sz="1400" dirty="0"/>
              <a:t>/94618</a:t>
            </a:r>
          </a:p>
          <a:p>
            <a:r>
              <a:rPr lang="en-US" sz="1400" dirty="0"/>
              <a:t>The Health Foundation. (2021). Evidence Scan: Understanding the role of health literacy in preventing acute episodes of ill health for people with long-term conditions. Retrieved from [insert link]</a:t>
            </a:r>
          </a:p>
          <a:p>
            <a:r>
              <a:rPr lang="en-US" sz="1400" dirty="0"/>
              <a:t>Varela-</a:t>
            </a:r>
            <a:r>
              <a:rPr lang="en-US" sz="1400" dirty="0" err="1"/>
              <a:t>Centelles</a:t>
            </a:r>
            <a:r>
              <a:rPr lang="en-US" sz="1400" dirty="0"/>
              <a:t>, P., </a:t>
            </a:r>
            <a:r>
              <a:rPr lang="en-US" sz="1400" dirty="0" err="1"/>
              <a:t>Seoane</a:t>
            </a:r>
            <a:r>
              <a:rPr lang="en-US" sz="1400" dirty="0"/>
              <a:t>-Romero, J. M., López-Martínez, R., &amp; Santana-Miranda, M. (2021). Influence of oral cancer awareness campaigns on patient diagnosis. International Journal of Oral and Maxillofacial Surgery, 50(10), 1326-1332.</a:t>
            </a:r>
          </a:p>
          <a:p>
            <a:r>
              <a:rPr lang="en-US" sz="1400" dirty="0"/>
              <a:t>Wakefield, M. A., </a:t>
            </a:r>
            <a:r>
              <a:rPr lang="en-US" sz="1400" dirty="0" err="1"/>
              <a:t>Loken</a:t>
            </a:r>
            <a:r>
              <a:rPr lang="en-US" sz="1400" dirty="0"/>
              <a:t>, B., &amp; </a:t>
            </a:r>
            <a:r>
              <a:rPr lang="en-US" sz="1400" dirty="0" err="1"/>
              <a:t>Hornik</a:t>
            </a:r>
            <a:r>
              <a:rPr lang="en-US" sz="1400" dirty="0"/>
              <a:t>, R. C. (2010). Use of mass media campaigns to change health </a:t>
            </a:r>
            <a:r>
              <a:rPr lang="en-US" sz="1400" dirty="0" err="1"/>
              <a:t>behaviour</a:t>
            </a:r>
            <a:r>
              <a:rPr lang="en-US" sz="1400" dirty="0"/>
              <a:t>. The Lancet, 376(9748), 1261–1271.</a:t>
            </a:r>
          </a:p>
          <a:p>
            <a:r>
              <a:rPr lang="en-US" sz="1400" dirty="0" err="1"/>
              <a:t>Warnakulasuriya</a:t>
            </a:r>
            <a:r>
              <a:rPr lang="en-US" sz="1400" dirty="0"/>
              <a:t>, S. (2009). Global </a:t>
            </a:r>
            <a:r>
              <a:rPr lang="en-US" sz="1400" dirty="0" err="1"/>
              <a:t>epidemi</a:t>
            </a:r>
            <a:endParaRPr lang="en-US" sz="1400" dirty="0"/>
          </a:p>
          <a:p>
            <a:endParaRPr lang="en-IN" sz="1400" dirty="0"/>
          </a:p>
        </p:txBody>
      </p:sp>
    </p:spTree>
    <p:extLst>
      <p:ext uri="{BB962C8B-B14F-4D97-AF65-F5344CB8AC3E}">
        <p14:creationId xmlns:p14="http://schemas.microsoft.com/office/powerpoint/2010/main" val="1812524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3222</Words>
  <Application>Microsoft Office PowerPoint</Application>
  <PresentationFormat>Widescreen</PresentationFormat>
  <Paragraphs>202</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Söhne</vt:lpstr>
      <vt:lpstr>Wingdings</vt:lpstr>
      <vt:lpstr>Office Theme</vt:lpstr>
      <vt:lpstr>Oral Cancer Detection and Awareness: Examine the current state of oral cancer detection rates in the UK and evaluate the effectiveness of awareness campaigns.</vt:lpstr>
      <vt:lpstr>OVERVIEW</vt:lpstr>
      <vt:lpstr>INTRODUCTION</vt:lpstr>
      <vt:lpstr>RATIONALE OF STUDY</vt:lpstr>
      <vt:lpstr>PowerPoint Presentation</vt:lpstr>
      <vt:lpstr>AIM OF THE STUDY</vt:lpstr>
      <vt:lpstr>PowerPoint Presentation</vt:lpstr>
      <vt:lpstr>RESEARCH QUESTION</vt:lpstr>
      <vt:lpstr>OBJECTIVES OF STUDY </vt:lpstr>
      <vt:lpstr>RESEARCH METHADOLOGY</vt:lpstr>
      <vt:lpstr>PowerPoint Presentation</vt:lpstr>
      <vt:lpstr>SAMPLING,RECRUITMENT AND STUDY PARTICIPANTS</vt:lpstr>
      <vt:lpstr>PowerPoint Presentation</vt:lpstr>
      <vt:lpstr>DATA COLLECTION METHODS</vt:lpstr>
      <vt:lpstr>PowerPoint Presentation</vt:lpstr>
      <vt:lpstr>PowerPoint Presentation</vt:lpstr>
      <vt:lpstr>DATA ANALYSIS TECHNIQUES</vt:lpstr>
      <vt:lpstr>PowerPoint Presentation</vt:lpstr>
      <vt:lpstr>IMPLICATION OF STUDY</vt:lpstr>
      <vt:lpstr>PowerPoint Presentation</vt:lpstr>
      <vt:lpstr>PLAN OF WORK AND TIME SCHEDULE</vt:lpstr>
      <vt:lpstr>PowerPoint Presentation</vt:lpstr>
      <vt:lpstr>REFFERENCES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Cancer Detection and Awareness: Examine the current state of oral cancer detection rates in the UK and evaluate the effectiveness of awareness campaigns.</dc:title>
  <dc:creator>- KRISTY ANAND</dc:creator>
  <cp:lastModifiedBy>- KRISTY ANAND</cp:lastModifiedBy>
  <cp:revision>1</cp:revision>
  <dcterms:created xsi:type="dcterms:W3CDTF">2023-11-15T00:47:01Z</dcterms:created>
  <dcterms:modified xsi:type="dcterms:W3CDTF">2023-11-15T00:47:26Z</dcterms:modified>
</cp:coreProperties>
</file>