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D145DEC-DB32-FF83-B89C-575BCE4C120C}" name="mariam begum" initials="mb" userId="8174a7830ccf8913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771F7D-B797-4667-9B9A-7617DFCC5699}" v="1" dt="2026-10-14T17:01:06.9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9" d="100"/>
          <a:sy n="59" d="100"/>
        </p:scale>
        <p:origin x="96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m begum" userId="8174a7830ccf8913" providerId="LiveId" clId="{F58D486E-465F-4A96-8C92-B12D7E964A61}"/>
    <pc:docChg chg="custSel delSld modSld">
      <pc:chgData name="mariam begum" userId="8174a7830ccf8913" providerId="LiveId" clId="{F58D486E-465F-4A96-8C92-B12D7E964A61}" dt="2026-10-14T17:14:56.001" v="59" actId="1076"/>
      <pc:docMkLst>
        <pc:docMk/>
      </pc:docMkLst>
      <pc:sldChg chg="modSp mod">
        <pc:chgData name="mariam begum" userId="8174a7830ccf8913" providerId="LiveId" clId="{F58D486E-465F-4A96-8C92-B12D7E964A61}" dt="2026-10-14T17:01:07.536" v="30" actId="27636"/>
        <pc:sldMkLst>
          <pc:docMk/>
          <pc:sldMk cId="2008513045" sldId="256"/>
        </pc:sldMkLst>
        <pc:spChg chg="mod">
          <ac:chgData name="mariam begum" userId="8174a7830ccf8913" providerId="LiveId" clId="{F58D486E-465F-4A96-8C92-B12D7E964A61}" dt="2026-10-14T17:01:07.536" v="30" actId="27636"/>
          <ac:spMkLst>
            <pc:docMk/>
            <pc:sldMk cId="2008513045" sldId="256"/>
            <ac:spMk id="2" creationId="{55F4A29D-46A5-E369-6DB6-96CD64FBE9DA}"/>
          </ac:spMkLst>
        </pc:spChg>
      </pc:sldChg>
      <pc:sldChg chg="modSp">
        <pc:chgData name="mariam begum" userId="8174a7830ccf8913" providerId="LiveId" clId="{F58D486E-465F-4A96-8C92-B12D7E964A61}" dt="2026-10-14T17:01:06.947" v="24"/>
        <pc:sldMkLst>
          <pc:docMk/>
          <pc:sldMk cId="2073106462" sldId="257"/>
        </pc:sldMkLst>
        <pc:spChg chg="mod">
          <ac:chgData name="mariam begum" userId="8174a7830ccf8913" providerId="LiveId" clId="{F58D486E-465F-4A96-8C92-B12D7E964A61}" dt="2026-10-14T17:01:06.947" v="24"/>
          <ac:spMkLst>
            <pc:docMk/>
            <pc:sldMk cId="2073106462" sldId="257"/>
            <ac:spMk id="2" creationId="{F8FB9FEF-436B-10B9-7F73-8358A7FF559A}"/>
          </ac:spMkLst>
        </pc:spChg>
        <pc:spChg chg="mod">
          <ac:chgData name="mariam begum" userId="8174a7830ccf8913" providerId="LiveId" clId="{F58D486E-465F-4A96-8C92-B12D7E964A61}" dt="2026-10-14T17:01:06.947" v="24"/>
          <ac:spMkLst>
            <pc:docMk/>
            <pc:sldMk cId="2073106462" sldId="257"/>
            <ac:spMk id="3" creationId="{44827861-B4C7-EE30-678E-C2DACA920724}"/>
          </ac:spMkLst>
        </pc:spChg>
      </pc:sldChg>
      <pc:sldChg chg="addSp modSp mod">
        <pc:chgData name="mariam begum" userId="8174a7830ccf8913" providerId="LiveId" clId="{F58D486E-465F-4A96-8C92-B12D7E964A61}" dt="2026-10-14T17:01:29.278" v="34" actId="20577"/>
        <pc:sldMkLst>
          <pc:docMk/>
          <pc:sldMk cId="3034843769" sldId="258"/>
        </pc:sldMkLst>
        <pc:spChg chg="mod">
          <ac:chgData name="mariam begum" userId="8174a7830ccf8913" providerId="LiveId" clId="{F58D486E-465F-4A96-8C92-B12D7E964A61}" dt="2026-10-14T17:01:15.983" v="31" actId="1076"/>
          <ac:spMkLst>
            <pc:docMk/>
            <pc:sldMk cId="3034843769" sldId="258"/>
            <ac:spMk id="2" creationId="{813E4789-97AD-4D60-1812-B26605408CB2}"/>
          </ac:spMkLst>
        </pc:spChg>
        <pc:spChg chg="mod">
          <ac:chgData name="mariam begum" userId="8174a7830ccf8913" providerId="LiveId" clId="{F58D486E-465F-4A96-8C92-B12D7E964A61}" dt="2026-10-14T17:01:29.278" v="34" actId="20577"/>
          <ac:spMkLst>
            <pc:docMk/>
            <pc:sldMk cId="3034843769" sldId="258"/>
            <ac:spMk id="3" creationId="{F0A51C24-751F-595B-D013-B1333A261609}"/>
          </ac:spMkLst>
        </pc:spChg>
        <pc:picChg chg="mod">
          <ac:chgData name="mariam begum" userId="8174a7830ccf8913" providerId="LiveId" clId="{F58D486E-465F-4A96-8C92-B12D7E964A61}" dt="2026-10-14T16:50:49.676" v="1" actId="1076"/>
          <ac:picMkLst>
            <pc:docMk/>
            <pc:sldMk cId="3034843769" sldId="258"/>
            <ac:picMk id="5" creationId="{BC9DFF2C-EC28-4A23-F0D3-4355328E7957}"/>
          </ac:picMkLst>
        </pc:picChg>
        <pc:picChg chg="add mod">
          <ac:chgData name="mariam begum" userId="8174a7830ccf8913" providerId="LiveId" clId="{F58D486E-465F-4A96-8C92-B12D7E964A61}" dt="2026-10-14T16:52:03.013" v="5" actId="1076"/>
          <ac:picMkLst>
            <pc:docMk/>
            <pc:sldMk cId="3034843769" sldId="258"/>
            <ac:picMk id="7" creationId="{29A58DBB-BA19-8D13-4A92-9B7451F34145}"/>
          </ac:picMkLst>
        </pc:picChg>
      </pc:sldChg>
      <pc:sldChg chg="modSp">
        <pc:chgData name="mariam begum" userId="8174a7830ccf8913" providerId="LiveId" clId="{F58D486E-465F-4A96-8C92-B12D7E964A61}" dt="2026-10-14T17:01:06.947" v="24"/>
        <pc:sldMkLst>
          <pc:docMk/>
          <pc:sldMk cId="2386238860" sldId="259"/>
        </pc:sldMkLst>
        <pc:spChg chg="mod">
          <ac:chgData name="mariam begum" userId="8174a7830ccf8913" providerId="LiveId" clId="{F58D486E-465F-4A96-8C92-B12D7E964A61}" dt="2026-10-14T17:01:06.947" v="24"/>
          <ac:spMkLst>
            <pc:docMk/>
            <pc:sldMk cId="2386238860" sldId="259"/>
            <ac:spMk id="2" creationId="{E02E27C9-5B05-34FE-8F2A-424DBECAC597}"/>
          </ac:spMkLst>
        </pc:spChg>
        <pc:spChg chg="mod">
          <ac:chgData name="mariam begum" userId="8174a7830ccf8913" providerId="LiveId" clId="{F58D486E-465F-4A96-8C92-B12D7E964A61}" dt="2026-10-14T17:01:06.947" v="24"/>
          <ac:spMkLst>
            <pc:docMk/>
            <pc:sldMk cId="2386238860" sldId="259"/>
            <ac:spMk id="3" creationId="{F31CA215-9378-20EE-2D7D-4BB6FED59F89}"/>
          </ac:spMkLst>
        </pc:spChg>
      </pc:sldChg>
      <pc:sldChg chg="modSp mod">
        <pc:chgData name="mariam begum" userId="8174a7830ccf8913" providerId="LiveId" clId="{F58D486E-465F-4A96-8C92-B12D7E964A61}" dt="2026-10-14T17:01:07.449" v="25" actId="27636"/>
        <pc:sldMkLst>
          <pc:docMk/>
          <pc:sldMk cId="2733120356" sldId="260"/>
        </pc:sldMkLst>
        <pc:spChg chg="mod">
          <ac:chgData name="mariam begum" userId="8174a7830ccf8913" providerId="LiveId" clId="{F58D486E-465F-4A96-8C92-B12D7E964A61}" dt="2026-10-14T17:01:07.449" v="25" actId="27636"/>
          <ac:spMkLst>
            <pc:docMk/>
            <pc:sldMk cId="2733120356" sldId="260"/>
            <ac:spMk id="2" creationId="{AD6C3EFE-152C-F5C2-D44E-57C8BF1AFB34}"/>
          </ac:spMkLst>
        </pc:spChg>
        <pc:spChg chg="mod">
          <ac:chgData name="mariam begum" userId="8174a7830ccf8913" providerId="LiveId" clId="{F58D486E-465F-4A96-8C92-B12D7E964A61}" dt="2026-10-14T17:01:06.947" v="24"/>
          <ac:spMkLst>
            <pc:docMk/>
            <pc:sldMk cId="2733120356" sldId="260"/>
            <ac:spMk id="3" creationId="{66C9851C-E477-5306-5890-C88AFF19A5A8}"/>
          </ac:spMkLst>
        </pc:spChg>
      </pc:sldChg>
      <pc:sldChg chg="addSp modSp mod">
        <pc:chgData name="mariam begum" userId="8174a7830ccf8913" providerId="LiveId" clId="{F58D486E-465F-4A96-8C92-B12D7E964A61}" dt="2026-10-14T17:10:39.969" v="40" actId="1076"/>
        <pc:sldMkLst>
          <pc:docMk/>
          <pc:sldMk cId="2590580726" sldId="261"/>
        </pc:sldMkLst>
        <pc:spChg chg="mod">
          <ac:chgData name="mariam begum" userId="8174a7830ccf8913" providerId="LiveId" clId="{F58D486E-465F-4A96-8C92-B12D7E964A61}" dt="2026-10-14T17:10:39.969" v="40" actId="1076"/>
          <ac:spMkLst>
            <pc:docMk/>
            <pc:sldMk cId="2590580726" sldId="261"/>
            <ac:spMk id="2" creationId="{E42EF1B6-78F7-FC5B-C7A7-EA30E1531A1E}"/>
          </ac:spMkLst>
        </pc:spChg>
        <pc:spChg chg="mod">
          <ac:chgData name="mariam begum" userId="8174a7830ccf8913" providerId="LiveId" clId="{F58D486E-465F-4A96-8C92-B12D7E964A61}" dt="2026-10-14T17:10:33.713" v="39" actId="1076"/>
          <ac:spMkLst>
            <pc:docMk/>
            <pc:sldMk cId="2590580726" sldId="261"/>
            <ac:spMk id="3" creationId="{7B510852-C5DB-A3A8-4DF2-CCF465C73C8E}"/>
          </ac:spMkLst>
        </pc:spChg>
        <pc:picChg chg="add mod">
          <ac:chgData name="mariam begum" userId="8174a7830ccf8913" providerId="LiveId" clId="{F58D486E-465F-4A96-8C92-B12D7E964A61}" dt="2026-10-14T17:10:26.404" v="38" actId="1076"/>
          <ac:picMkLst>
            <pc:docMk/>
            <pc:sldMk cId="2590580726" sldId="261"/>
            <ac:picMk id="5" creationId="{C02E23FA-5A27-94CD-4413-20CA614348BA}"/>
          </ac:picMkLst>
        </pc:picChg>
      </pc:sldChg>
      <pc:sldChg chg="addSp delSp modSp mod">
        <pc:chgData name="mariam begum" userId="8174a7830ccf8913" providerId="LiveId" clId="{F58D486E-465F-4A96-8C92-B12D7E964A61}" dt="2026-10-14T17:14:56.001" v="59" actId="1076"/>
        <pc:sldMkLst>
          <pc:docMk/>
          <pc:sldMk cId="4065429728" sldId="262"/>
        </pc:sldMkLst>
        <pc:spChg chg="mod">
          <ac:chgData name="mariam begum" userId="8174a7830ccf8913" providerId="LiveId" clId="{F58D486E-465F-4A96-8C92-B12D7E964A61}" dt="2026-10-14T17:01:07.479" v="26" actId="27636"/>
          <ac:spMkLst>
            <pc:docMk/>
            <pc:sldMk cId="4065429728" sldId="262"/>
            <ac:spMk id="2" creationId="{1CAFEDE9-8A97-1790-926D-8E48075E4DA7}"/>
          </ac:spMkLst>
        </pc:spChg>
        <pc:spChg chg="mod">
          <ac:chgData name="mariam begum" userId="8174a7830ccf8913" providerId="LiveId" clId="{F58D486E-465F-4A96-8C92-B12D7E964A61}" dt="2026-10-14T17:14:47.172" v="56" actId="14100"/>
          <ac:spMkLst>
            <pc:docMk/>
            <pc:sldMk cId="4065429728" sldId="262"/>
            <ac:spMk id="3" creationId="{1C75892B-E562-6586-0819-BD7DB5528348}"/>
          </ac:spMkLst>
        </pc:spChg>
        <pc:picChg chg="add del mod">
          <ac:chgData name="mariam begum" userId="8174a7830ccf8913" providerId="LiveId" clId="{F58D486E-465F-4A96-8C92-B12D7E964A61}" dt="2026-10-14T17:12:27.911" v="44" actId="21"/>
          <ac:picMkLst>
            <pc:docMk/>
            <pc:sldMk cId="4065429728" sldId="262"/>
            <ac:picMk id="5" creationId="{7B231F6B-08B2-C7CF-C767-E54873CB0388}"/>
          </ac:picMkLst>
        </pc:picChg>
        <pc:picChg chg="add del mod">
          <ac:chgData name="mariam begum" userId="8174a7830ccf8913" providerId="LiveId" clId="{F58D486E-465F-4A96-8C92-B12D7E964A61}" dt="2026-10-14T17:13:21.440" v="49" actId="21"/>
          <ac:picMkLst>
            <pc:docMk/>
            <pc:sldMk cId="4065429728" sldId="262"/>
            <ac:picMk id="7" creationId="{B4318C4E-CF3D-8175-36EB-BFA82637B3DB}"/>
          </ac:picMkLst>
        </pc:picChg>
        <pc:picChg chg="add mod">
          <ac:chgData name="mariam begum" userId="8174a7830ccf8913" providerId="LiveId" clId="{F58D486E-465F-4A96-8C92-B12D7E964A61}" dt="2026-10-14T17:14:56.001" v="59" actId="1076"/>
          <ac:picMkLst>
            <pc:docMk/>
            <pc:sldMk cId="4065429728" sldId="262"/>
            <ac:picMk id="9" creationId="{ACF16D38-D3AD-C7B5-F322-972A16E2B9D1}"/>
          </ac:picMkLst>
        </pc:picChg>
      </pc:sldChg>
      <pc:sldChg chg="modSp">
        <pc:chgData name="mariam begum" userId="8174a7830ccf8913" providerId="LiveId" clId="{F58D486E-465F-4A96-8C92-B12D7E964A61}" dt="2026-10-14T17:01:06.947" v="24"/>
        <pc:sldMkLst>
          <pc:docMk/>
          <pc:sldMk cId="2669733451" sldId="263"/>
        </pc:sldMkLst>
        <pc:spChg chg="mod">
          <ac:chgData name="mariam begum" userId="8174a7830ccf8913" providerId="LiveId" clId="{F58D486E-465F-4A96-8C92-B12D7E964A61}" dt="2026-10-14T17:01:06.947" v="24"/>
          <ac:spMkLst>
            <pc:docMk/>
            <pc:sldMk cId="2669733451" sldId="263"/>
            <ac:spMk id="2" creationId="{8136056E-C274-9848-CAFF-BC32D712A5E9}"/>
          </ac:spMkLst>
        </pc:spChg>
        <pc:spChg chg="mod">
          <ac:chgData name="mariam begum" userId="8174a7830ccf8913" providerId="LiveId" clId="{F58D486E-465F-4A96-8C92-B12D7E964A61}" dt="2026-10-14T17:01:06.947" v="24"/>
          <ac:spMkLst>
            <pc:docMk/>
            <pc:sldMk cId="2669733451" sldId="263"/>
            <ac:spMk id="3" creationId="{A5493059-EDA9-89F0-20CA-1C164757D738}"/>
          </ac:spMkLst>
        </pc:spChg>
      </pc:sldChg>
      <pc:sldChg chg="modSp mod">
        <pc:chgData name="mariam begum" userId="8174a7830ccf8913" providerId="LiveId" clId="{F58D486E-465F-4A96-8C92-B12D7E964A61}" dt="2026-10-14T17:01:07.494" v="27" actId="27636"/>
        <pc:sldMkLst>
          <pc:docMk/>
          <pc:sldMk cId="4123843373" sldId="264"/>
        </pc:sldMkLst>
        <pc:spChg chg="mod">
          <ac:chgData name="mariam begum" userId="8174a7830ccf8913" providerId="LiveId" clId="{F58D486E-465F-4A96-8C92-B12D7E964A61}" dt="2026-10-14T17:01:06.947" v="24"/>
          <ac:spMkLst>
            <pc:docMk/>
            <pc:sldMk cId="4123843373" sldId="264"/>
            <ac:spMk id="2" creationId="{1EB43149-7B58-F265-1472-3A99D0805B97}"/>
          </ac:spMkLst>
        </pc:spChg>
        <pc:spChg chg="mod">
          <ac:chgData name="mariam begum" userId="8174a7830ccf8913" providerId="LiveId" clId="{F58D486E-465F-4A96-8C92-B12D7E964A61}" dt="2026-10-14T17:01:07.494" v="27" actId="27636"/>
          <ac:spMkLst>
            <pc:docMk/>
            <pc:sldMk cId="4123843373" sldId="264"/>
            <ac:spMk id="3" creationId="{4DA16F1E-85D0-529C-B037-658C04177C4B}"/>
          </ac:spMkLst>
        </pc:spChg>
      </pc:sldChg>
      <pc:sldChg chg="addSp modSp mod">
        <pc:chgData name="mariam begum" userId="8174a7830ccf8913" providerId="LiveId" clId="{F58D486E-465F-4A96-8C92-B12D7E964A61}" dt="2026-10-14T17:03:18.268" v="36" actId="1076"/>
        <pc:sldMkLst>
          <pc:docMk/>
          <pc:sldMk cId="3346971888" sldId="265"/>
        </pc:sldMkLst>
        <pc:spChg chg="mod">
          <ac:chgData name="mariam begum" userId="8174a7830ccf8913" providerId="LiveId" clId="{F58D486E-465F-4A96-8C92-B12D7E964A61}" dt="2026-10-14T17:01:07.498" v="28" actId="27636"/>
          <ac:spMkLst>
            <pc:docMk/>
            <pc:sldMk cId="3346971888" sldId="265"/>
            <ac:spMk id="2" creationId="{8CCE02C7-EA38-2A81-3004-A31529E8E653}"/>
          </ac:spMkLst>
        </pc:spChg>
        <pc:spChg chg="mod">
          <ac:chgData name="mariam begum" userId="8174a7830ccf8913" providerId="LiveId" clId="{F58D486E-465F-4A96-8C92-B12D7E964A61}" dt="2026-10-14T17:03:18.268" v="36" actId="1076"/>
          <ac:spMkLst>
            <pc:docMk/>
            <pc:sldMk cId="3346971888" sldId="265"/>
            <ac:spMk id="3" creationId="{927BA561-09AA-9CA9-45F7-42CF3A2D800B}"/>
          </ac:spMkLst>
        </pc:spChg>
        <pc:picChg chg="add mod">
          <ac:chgData name="mariam begum" userId="8174a7830ccf8913" providerId="LiveId" clId="{F58D486E-465F-4A96-8C92-B12D7E964A61}" dt="2026-10-14T16:58:08.188" v="23" actId="1076"/>
          <ac:picMkLst>
            <pc:docMk/>
            <pc:sldMk cId="3346971888" sldId="265"/>
            <ac:picMk id="5" creationId="{797938CA-CA26-1340-6EB3-185D59354320}"/>
          </ac:picMkLst>
        </pc:picChg>
      </pc:sldChg>
      <pc:sldChg chg="modSp">
        <pc:chgData name="mariam begum" userId="8174a7830ccf8913" providerId="LiveId" clId="{F58D486E-465F-4A96-8C92-B12D7E964A61}" dt="2026-10-14T17:01:06.947" v="24"/>
        <pc:sldMkLst>
          <pc:docMk/>
          <pc:sldMk cId="819834834" sldId="266"/>
        </pc:sldMkLst>
        <pc:spChg chg="mod">
          <ac:chgData name="mariam begum" userId="8174a7830ccf8913" providerId="LiveId" clId="{F58D486E-465F-4A96-8C92-B12D7E964A61}" dt="2026-10-14T17:01:06.947" v="24"/>
          <ac:spMkLst>
            <pc:docMk/>
            <pc:sldMk cId="819834834" sldId="266"/>
            <ac:spMk id="2" creationId="{6C913568-71DA-CE49-6657-9D0DB1167D12}"/>
          </ac:spMkLst>
        </pc:spChg>
        <pc:spChg chg="mod">
          <ac:chgData name="mariam begum" userId="8174a7830ccf8913" providerId="LiveId" clId="{F58D486E-465F-4A96-8C92-B12D7E964A61}" dt="2026-10-14T17:01:06.947" v="24"/>
          <ac:spMkLst>
            <pc:docMk/>
            <pc:sldMk cId="819834834" sldId="266"/>
            <ac:spMk id="3" creationId="{1CCF4D8C-587D-C5C7-5DA4-A2B2C6BB7D06}"/>
          </ac:spMkLst>
        </pc:spChg>
      </pc:sldChg>
      <pc:sldChg chg="del">
        <pc:chgData name="mariam begum" userId="8174a7830ccf8913" providerId="LiveId" clId="{F58D486E-465F-4A96-8C92-B12D7E964A61}" dt="2026-10-14T16:55:21.809" v="12" actId="2696"/>
        <pc:sldMkLst>
          <pc:docMk/>
          <pc:sldMk cId="563567865" sldId="267"/>
        </pc:sldMkLst>
      </pc:sldChg>
      <pc:sldChg chg="modSp mod">
        <pc:chgData name="mariam begum" userId="8174a7830ccf8913" providerId="LiveId" clId="{F58D486E-465F-4A96-8C92-B12D7E964A61}" dt="2026-10-14T17:03:31.002" v="37" actId="1076"/>
        <pc:sldMkLst>
          <pc:docMk/>
          <pc:sldMk cId="1262464059" sldId="268"/>
        </pc:sldMkLst>
        <pc:spChg chg="mod">
          <ac:chgData name="mariam begum" userId="8174a7830ccf8913" providerId="LiveId" clId="{F58D486E-465F-4A96-8C92-B12D7E964A61}" dt="2026-10-14T17:03:31.002" v="37" actId="1076"/>
          <ac:spMkLst>
            <pc:docMk/>
            <pc:sldMk cId="1262464059" sldId="268"/>
            <ac:spMk id="2" creationId="{0DE66417-BC5C-4E77-1D83-52D9E5EE620F}"/>
          </ac:spMkLst>
        </pc:spChg>
        <pc:spChg chg="mod">
          <ac:chgData name="mariam begum" userId="8174a7830ccf8913" providerId="LiveId" clId="{F58D486E-465F-4A96-8C92-B12D7E964A61}" dt="2026-10-14T17:01:07.524" v="29" actId="27636"/>
          <ac:spMkLst>
            <pc:docMk/>
            <pc:sldMk cId="1262464059" sldId="268"/>
            <ac:spMk id="3" creationId="{686AD163-47AB-4159-ACC0-5F86675EDAB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5892073" cy="389534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733288"/>
            <a:ext cx="5892071" cy="7955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31152" y="793817"/>
            <a:ext cx="5260848" cy="606418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38587" y="207982"/>
            <a:ext cx="2662798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2C2C7B-6B47-4A5B-B24C-B316964ABE62}"/>
              </a:ext>
            </a:extLst>
          </p:cNvPr>
          <p:cNvCxnSpPr>
            <a:cxnSpLocks/>
          </p:cNvCxnSpPr>
          <p:nvPr/>
        </p:nvCxnSpPr>
        <p:spPr>
          <a:xfrm flipV="1">
            <a:off x="6929823" y="789558"/>
            <a:ext cx="0" cy="606844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32355F-80FD-3956-F8D4-9DF4073D0E2E}"/>
              </a:ext>
            </a:extLst>
          </p:cNvPr>
          <p:cNvCxnSpPr>
            <a:cxnSpLocks/>
          </p:cNvCxnSpPr>
          <p:nvPr/>
        </p:nvCxnSpPr>
        <p:spPr>
          <a:xfrm>
            <a:off x="0" y="5420250"/>
            <a:ext cx="6929823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4DD8B2-0D73-EB9B-9708-67DF28E40F96}"/>
              </a:ext>
            </a:extLst>
          </p:cNvPr>
          <p:cNvCxnSpPr>
            <a:cxnSpLocks/>
          </p:cNvCxnSpPr>
          <p:nvPr/>
        </p:nvCxnSpPr>
        <p:spPr>
          <a:xfrm>
            <a:off x="0" y="791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75134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139696"/>
            <a:ext cx="11253668" cy="42885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D457B6E-DC25-9A54-64F7-98703149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49DF708-DA4E-D117-5CE8-7401A836F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AE2728-8254-BE0F-89AB-2D5352D66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1805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310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223554"/>
            <a:ext cx="11430000" cy="914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6083090"/>
            <a:ext cx="11429999" cy="5669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50694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ABE8472-319C-7663-7B71-2A6549DED7EF}"/>
              </a:ext>
            </a:extLst>
          </p:cNvPr>
          <p:cNvCxnSpPr>
            <a:cxnSpLocks/>
          </p:cNvCxnSpPr>
          <p:nvPr/>
        </p:nvCxnSpPr>
        <p:spPr>
          <a:xfrm>
            <a:off x="0" y="5068350"/>
            <a:ext cx="1218895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14399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58952"/>
            <a:ext cx="7589520" cy="408736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404104"/>
            <a:ext cx="11515277" cy="5760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54496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54496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5C310B-ED34-BA33-630C-F8D5EB2A41A2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B77E3C-9D50-9277-C646-D9B5AB8122B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2408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rgbClr val="C835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9967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886968"/>
            <a:ext cx="11405277" cy="1170432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99C6D-D164-AA94-72F8-241C18719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881" y="2832652"/>
            <a:ext cx="6893719" cy="3508951"/>
          </a:xfrm>
        </p:spPr>
        <p:txBody>
          <a:bodyPr anchor="t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B50CAA-07B2-F8CA-1425-4249CE17A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DEAD866-E26E-BF23-7B5D-9F689B2F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AC7CAE-FC19-2728-AA3B-1D2FE7879B25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1B3592-91FB-05F4-B422-A40D7CD4DE2D}"/>
              </a:ext>
            </a:extLst>
          </p:cNvPr>
          <p:cNvCxnSpPr>
            <a:cxnSpLocks/>
          </p:cNvCxnSpPr>
          <p:nvPr/>
        </p:nvCxnSpPr>
        <p:spPr>
          <a:xfrm>
            <a:off x="0" y="800100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7683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D3A4126-4E48-DD2C-1468-6A36AE6C1D1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7320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633BE4-C9B9-310C-1EAE-191B5D344B59}"/>
              </a:ext>
            </a:extLst>
          </p:cNvPr>
          <p:cNvCxnSpPr>
            <a:cxnSpLocks/>
          </p:cNvCxnSpPr>
          <p:nvPr/>
        </p:nvCxnSpPr>
        <p:spPr>
          <a:xfrm>
            <a:off x="4923916" y="2452449"/>
            <a:ext cx="7268084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010762-96A4-4E1C-CD5D-EE1C1D1FC6E2}"/>
              </a:ext>
            </a:extLst>
          </p:cNvPr>
          <p:cNvCxnSpPr>
            <a:cxnSpLocks/>
          </p:cNvCxnSpPr>
          <p:nvPr/>
        </p:nvCxnSpPr>
        <p:spPr>
          <a:xfrm flipV="1">
            <a:off x="4923916" y="0"/>
            <a:ext cx="0" cy="6858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289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2077374"/>
            <a:ext cx="4479107" cy="269141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7DEB5EF-910B-9B2B-CB95-1AD374FEC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2210542"/>
            <a:ext cx="5869293" cy="2432477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FD4BD0F-0EF0-D5B9-5485-1ECB765DC5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566B317-2D55-4797-E621-551FCA482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1550633"/>
            <a:ext cx="0" cy="375673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5308844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F6F1415-3933-6D89-472D-2FA4BBB279E7}"/>
              </a:ext>
            </a:extLst>
          </p:cNvPr>
          <p:cNvCxnSpPr>
            <a:cxnSpLocks/>
          </p:cNvCxnSpPr>
          <p:nvPr/>
        </p:nvCxnSpPr>
        <p:spPr>
          <a:xfrm>
            <a:off x="0" y="155063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6441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085912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B8121-E925-2131-A76A-FBDAB0BC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249959"/>
            <a:ext cx="6440424" cy="52387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BA5BEFD-7245-BB4D-0F86-F1C3A32E0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3852" y="207982"/>
            <a:ext cx="1921315" cy="413360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5879897-4AF6-4B38-AB30-8DD979DC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918746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41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0328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10328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9857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0308" y="612648"/>
            <a:ext cx="7022592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342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D81791C-036D-058C-0055-96793694D6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750307" y="210312"/>
            <a:ext cx="3531437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A8DE5B-9C41-DE5B-BF91-98510120DCF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582299" y="210312"/>
            <a:ext cx="1679642" cy="413360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E0FD979-F905-C567-8E21-A3EDCE17980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307" y="1746503"/>
            <a:ext cx="7022592" cy="48066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34576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28906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12648"/>
            <a:ext cx="7015483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B59EF2B-7C7F-BA27-16C2-C56B21D3774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A99D216-CE5A-6458-A23E-BE0E554AC3D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224951" y="207982"/>
            <a:ext cx="1682496" cy="413360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220FA64-3C9A-EBCF-5C28-E7DED40C97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789594" y="207982"/>
            <a:ext cx="546447" cy="413360"/>
          </a:xfrm>
        </p:spPr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746504"/>
            <a:ext cx="7018271" cy="480669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73592" y="0"/>
            <a:ext cx="4417215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76883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8990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749808"/>
            <a:ext cx="5778227" cy="10332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69163" y="210312"/>
            <a:ext cx="1679642" cy="411480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14093" y="210312"/>
            <a:ext cx="546447" cy="413360"/>
          </a:xfrm>
        </p:spPr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993391"/>
            <a:ext cx="5778227" cy="455980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75416" y="0"/>
            <a:ext cx="5616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4034EB-F498-D527-195A-D17B85027774}"/>
              </a:ext>
            </a:extLst>
          </p:cNvPr>
          <p:cNvCxnSpPr>
            <a:cxnSpLocks/>
          </p:cNvCxnSpPr>
          <p:nvPr/>
        </p:nvCxnSpPr>
        <p:spPr>
          <a:xfrm>
            <a:off x="6570629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36561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4123680" cy="151790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10312"/>
            <a:ext cx="2260057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29329" y="210312"/>
            <a:ext cx="1058111" cy="411480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0197" y="210312"/>
            <a:ext cx="440969" cy="413360"/>
          </a:xfrm>
        </p:spPr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04" y="2578609"/>
            <a:ext cx="4130606" cy="37124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796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4921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5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8890DBE-0DD3-8504-F95F-4225535FB1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BB28A-95D9-4CE6-DA59-520BA3C61CD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1FA0A0C-CE55-CB7D-174D-D77937630A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5012355" cy="42842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22674" y="1834524"/>
            <a:ext cx="637872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5816454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75593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5166364"/>
            <a:ext cx="3656530" cy="12234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48371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5166364"/>
            <a:ext cx="7073776" cy="1223420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6"/>
            <a:ext cx="2962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6437193"/>
            <a:ext cx="4549413" cy="365125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413360"/>
          </a:xfrm>
        </p:spPr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4837176"/>
            <a:ext cx="0" cy="202082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4842106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69548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62002"/>
            <a:ext cx="6612786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2AC736-2858-40E1-3533-38692573EC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F901C69-26AA-7830-9BFF-EC62E8208AB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83EC4C7-2AFC-9797-0F80-FCBABD2A856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627" y="2435966"/>
            <a:ext cx="7283725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068" y="762000"/>
            <a:ext cx="4092813" cy="5791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72771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7277100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97531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1480"/>
          </a:xfrm>
        </p:spPr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3614" y="1700784"/>
            <a:ext cx="3318170" cy="515721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441" y="2130553"/>
            <a:ext cx="7971459" cy="4422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347961-3E7C-FAAC-2283-DA751A80201C}"/>
              </a:ext>
            </a:extLst>
          </p:cNvPr>
          <p:cNvCxnSpPr>
            <a:cxnSpLocks/>
          </p:cNvCxnSpPr>
          <p:nvPr/>
        </p:nvCxnSpPr>
        <p:spPr>
          <a:xfrm>
            <a:off x="0" y="1695518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E4B3C03-E31F-77F7-02F0-8C25E1C62792}"/>
              </a:ext>
            </a:extLst>
          </p:cNvPr>
          <p:cNvCxnSpPr>
            <a:cxnSpLocks/>
          </p:cNvCxnSpPr>
          <p:nvPr/>
        </p:nvCxnSpPr>
        <p:spPr>
          <a:xfrm>
            <a:off x="3318170" y="1695518"/>
            <a:ext cx="0" cy="516248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13424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5527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914400"/>
            <a:ext cx="10045427" cy="4464554"/>
          </a:xfrm>
        </p:spPr>
        <p:txBody>
          <a:bodyPr anchor="ctr">
            <a:noAutofit/>
          </a:bodyPr>
          <a:lstStyle>
            <a:lvl1pPr marL="0" indent="0">
              <a:lnSpc>
                <a:spcPct val="75000"/>
              </a:lnSpc>
              <a:buNone/>
              <a:defRPr sz="8800" b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8000" b="0">
                <a:solidFill>
                  <a:schemeClr val="tx2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7200" b="0">
                <a:solidFill>
                  <a:schemeClr val="tx2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6600" b="0">
                <a:solidFill>
                  <a:schemeClr val="tx2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60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3640"/>
            <a:ext cx="2963692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6263640"/>
            <a:ext cx="1921315" cy="413360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A935D4C-A027-60A0-BEB8-B1A89C1C5E3A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3882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40220"/>
            <a:ext cx="9299448" cy="1015996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70816"/>
            <a:ext cx="9692640" cy="3872159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8800" cap="all" baseline="0">
                <a:solidFill>
                  <a:schemeClr val="tx2"/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5D9130-12F6-DFB8-70EF-9ACBA9FDECB0}"/>
              </a:ext>
            </a:extLst>
          </p:cNvPr>
          <p:cNvCxnSpPr>
            <a:cxnSpLocks/>
          </p:cNvCxnSpPr>
          <p:nvPr/>
        </p:nvCxnSpPr>
        <p:spPr>
          <a:xfrm>
            <a:off x="0" y="5274530"/>
            <a:ext cx="121920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08426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94AB-EF90-9591-5954-F617B83D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85800"/>
            <a:ext cx="11253668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A57BED-3AFE-6AA9-E0D5-586748D6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7C21221-DC95-273B-0C4F-43B35ADA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E44E859-99AA-D46F-1AD8-4C0F287F3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231F-0FFC-E2BB-36F8-9816E4DEC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773" y="1773857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CC2C1-ED8C-D52E-BEF5-671EDC623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4987" y="1773858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397169B-5226-712F-36F4-352E56B637D4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11982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773" y="1773857"/>
            <a:ext cx="5349064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D3C6A-509A-8CB1-B220-1CE755BE2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2368476"/>
            <a:ext cx="5349064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96" y="1773857"/>
            <a:ext cx="5349240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ECFD5-92D0-1854-D18E-8BC5DF56A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96" y="2368476"/>
            <a:ext cx="5349240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1AC07E-A077-E2A6-1718-DDDA542A8A98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6433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7042-CDCB-3B2F-8C5B-24B17903E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4C6AE-702E-258F-EA5E-02906C70D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9AE3-ADB1-728F-9FBA-2FD43A0AC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5F4B-E6CF-D83A-1F1B-81274FD57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4414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52550-02A6-D7FB-DD57-70C87BAA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2D272-B561-7F82-06FB-C5DE719AA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F0FF0-3A36-A128-D75E-71A4B54CB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4773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A45ECA-9413-0F81-085A-48CF6F23E1DC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832104"/>
            <a:ext cx="11253668" cy="1225296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1" y="6263640"/>
            <a:ext cx="1933553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7" y="3429001"/>
            <a:ext cx="11253669" cy="277354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2206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1270390"/>
            <a:ext cx="7929980" cy="2060888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5" y="3794761"/>
            <a:ext cx="7932765" cy="15310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D168F9-DE00-B9C1-AD77-139DA8AF3364}"/>
              </a:ext>
            </a:extLst>
          </p:cNvPr>
          <p:cNvCxnSpPr>
            <a:cxnSpLocks/>
          </p:cNvCxnSpPr>
          <p:nvPr/>
        </p:nvCxnSpPr>
        <p:spPr>
          <a:xfrm>
            <a:off x="0" y="3434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52863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E0126-0833-C5EB-CBB7-100A204AC7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110358-CEE2-103F-7FCA-1142057FC9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A8D168-78B2-E5C7-B800-974560429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943AB-A2AA-EBDB-C917-FA92DD4D4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C2531-3AAD-1E9E-F950-DE31978E3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026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398EFF-E3C5-E79D-1BD3-016E84949F9C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935798"/>
            <a:ext cx="11253668" cy="6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59" y="1707581"/>
            <a:ext cx="11253668" cy="4848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7773" y="207982"/>
            <a:ext cx="2963692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0069" y="207982"/>
            <a:ext cx="1921315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fld id="{24150354-7467-47C3-A046-73BBF801AD5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8870" y="207982"/>
            <a:ext cx="546447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850" b="1" cap="all" baseline="0">
                <a:solidFill>
                  <a:schemeClr val="tx2"/>
                </a:solidFill>
              </a:defRPr>
            </a:lvl1pPr>
          </a:lstStyle>
          <a:p>
            <a:fld id="{1D35F59C-E3E3-4FA7-9670-4A3E694E987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143C14-E680-3360-0E4D-DA502AF50E85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19780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Classified as Microsoft Confidential</a:t>
            </a:r>
          </a:p>
        </p:txBody>
      </p:sp>
    </p:spTree>
    <p:extLst>
      <p:ext uri="{BB962C8B-B14F-4D97-AF65-F5344CB8AC3E}">
        <p14:creationId xmlns:p14="http://schemas.microsoft.com/office/powerpoint/2010/main" val="1409975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</p:sldLayoutIdLst>
  <p:txStyles>
    <p:titleStyle>
      <a:lvl1pPr algn="l" defTabSz="914400" rtl="0" eaLnBrk="1" latinLnBrk="0" hangingPunct="1">
        <a:lnSpc>
          <a:spcPct val="70000"/>
        </a:lnSpc>
        <a:spcBef>
          <a:spcPct val="0"/>
        </a:spcBef>
        <a:buNone/>
        <a:defRPr sz="40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264">
          <p15:clr>
            <a:srgbClr val="F26B43"/>
          </p15:clr>
        </p15:guide>
        <p15:guide id="3" pos="7416">
          <p15:clr>
            <a:srgbClr val="F26B43"/>
          </p15:clr>
        </p15:guide>
        <p15:guide id="4" orient="horz" pos="3816">
          <p15:clr>
            <a:srgbClr val="F26B43"/>
          </p15:clr>
        </p15:guide>
        <p15:guide id="5" pos="7200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4128">
          <p15:clr>
            <a:srgbClr val="F26B43"/>
          </p15:clr>
        </p15:guide>
        <p15:guide id="8" orient="horz" pos="1056">
          <p15:clr>
            <a:srgbClr val="F26B43"/>
          </p15:clr>
        </p15:guide>
        <p15:guide id="9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diabetes/diabetes-prevention/" TargetMode="External"/><Relationship Id="rId3" Type="http://schemas.openxmlformats.org/officeDocument/2006/relationships/hyperlink" Target="https://doi.org/10.1126/science.847460" TargetMode="External"/><Relationship Id="rId7" Type="http://schemas.openxmlformats.org/officeDocument/2006/relationships/hyperlink" Target="https://www.longtermplan.nhs.uk/" TargetMode="External"/><Relationship Id="rId2" Type="http://schemas.openxmlformats.org/officeDocument/2006/relationships/hyperlink" Target="https://doi.org/10.1186/s12913-023-10002-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3/heapro/6.3.217" TargetMode="External"/><Relationship Id="rId11" Type="http://schemas.openxmlformats.org/officeDocument/2006/relationships/hyperlink" Target="https://www.who.int/health-topics/sustainable-development" TargetMode="External"/><Relationship Id="rId5" Type="http://schemas.openxmlformats.org/officeDocument/2006/relationships/hyperlink" Target="https://doi.org/10.2337/dc19-1425" TargetMode="External"/><Relationship Id="rId10" Type="http://schemas.openxmlformats.org/officeDocument/2006/relationships/hyperlink" Target="https://www.who.int/about/governance/constitution/" TargetMode="External"/><Relationship Id="rId4" Type="http://schemas.openxmlformats.org/officeDocument/2006/relationships/hyperlink" Target="https://doi.org/10.1177/109019817400200405" TargetMode="External"/><Relationship Id="rId9" Type="http://schemas.openxmlformats.org/officeDocument/2006/relationships/hyperlink" Target="https://sdgs.un.org/2030agen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4A29D-46A5-E369-6DB6-96CD64FBE9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8791" y="510089"/>
            <a:ext cx="9144000" cy="2387600"/>
          </a:xfrm>
        </p:spPr>
        <p:txBody>
          <a:bodyPr>
            <a:normAutofit/>
          </a:bodyPr>
          <a:lstStyle/>
          <a:p>
            <a:r>
              <a:rPr lang="en-GB" dirty="0"/>
              <a:t>Integrating health, wellbeing and sustainable development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2F62CA-8743-6EEF-31AE-1D55D41FE9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3582" y="2897689"/>
            <a:ext cx="9144000" cy="1655762"/>
          </a:xfrm>
        </p:spPr>
        <p:txBody>
          <a:bodyPr/>
          <a:lstStyle/>
          <a:p>
            <a:r>
              <a:rPr lang="en-GB" dirty="0"/>
              <a:t>A critical analysis of UK policy and the NHS Diabetes Prevention Programme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93DB36-D014-ABAF-9632-CA9C49A8784B}"/>
              </a:ext>
            </a:extLst>
          </p:cNvPr>
          <p:cNvSpPr txBox="1"/>
          <p:nvPr/>
        </p:nvSpPr>
        <p:spPr>
          <a:xfrm>
            <a:off x="4911047" y="3878118"/>
            <a:ext cx="40891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Mariam Begum</a:t>
            </a:r>
          </a:p>
          <a:p>
            <a:r>
              <a:rPr lang="en-GB" dirty="0"/>
              <a:t> 2321253</a:t>
            </a:r>
          </a:p>
          <a:p>
            <a:r>
              <a:rPr lang="en-GB" dirty="0"/>
              <a:t>Health, well-being, and sustainable development </a:t>
            </a:r>
          </a:p>
          <a:p>
            <a:r>
              <a:rPr lang="en-GB" dirty="0"/>
              <a:t>Zakiyyah Ahmed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513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B9FEF-436B-10B9-7F73-8358A7FF5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27861-B4C7-EE30-678E-C2DACA920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involves physical, mental and social wellbeing.</a:t>
            </a:r>
          </a:p>
          <a:p>
            <a:r>
              <a:rPr lang="en-GB" dirty="0"/>
              <a:t>Wellbeing requires a holistic approach to care.</a:t>
            </a:r>
          </a:p>
          <a:p>
            <a:r>
              <a:rPr lang="en-GB" dirty="0"/>
              <a:t>Sustainable development protects future health and resources.</a:t>
            </a:r>
          </a:p>
          <a:p>
            <a:r>
              <a:rPr lang="en-GB" dirty="0"/>
              <a:t>Case study: Healthier You NHS Diabetes Prevention Programme.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824207-2EAF-8EAF-0501-CB0DA5CD43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01294"/>
            <a:ext cx="12191999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106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E4789-97AD-4D60-1812-B26605408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219" y="177043"/>
            <a:ext cx="11253668" cy="1106424"/>
          </a:xfrm>
        </p:spPr>
        <p:txBody>
          <a:bodyPr/>
          <a:lstStyle/>
          <a:p>
            <a:r>
              <a:rPr lang="en-GB" dirty="0"/>
              <a:t>Definitions and 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51C24-751F-595B-D013-B1333A261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219" y="2246866"/>
            <a:ext cx="10515600" cy="4351338"/>
          </a:xfrm>
        </p:spPr>
        <p:txBody>
          <a:bodyPr/>
          <a:lstStyle/>
          <a:p>
            <a:r>
              <a:rPr lang="en-GB" dirty="0"/>
              <a:t>Health: physical, mental and social wellbeing.</a:t>
            </a:r>
          </a:p>
          <a:p>
            <a:r>
              <a:rPr lang="en-GB" dirty="0"/>
              <a:t>Wellbeing: subjective experiences and objective life circumstances.</a:t>
            </a:r>
          </a:p>
          <a:p>
            <a:r>
              <a:rPr lang="en-GB" dirty="0"/>
              <a:t>Sustainable development: meeting current needs without compromising future generations.</a:t>
            </a:r>
          </a:p>
          <a:p>
            <a:r>
              <a:rPr lang="en-GB" dirty="0"/>
              <a:t>Integration: addressing health, social and environmental influences together.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9DFF2C-EC28-4A23-F0D3-4355328E7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3287" y="-3175"/>
            <a:ext cx="3259494" cy="25732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9A58DBB-BA19-8D13-4A92-9B7451F341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5807" y="4178014"/>
            <a:ext cx="34671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8437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E27C9-5B05-34FE-8F2A-424DBECAC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perspectives and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CA215-9378-20EE-2D7D-4BB6FED59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Biopsychosocial model: biological, psychological and social influences.</a:t>
            </a:r>
          </a:p>
          <a:p>
            <a:r>
              <a:rPr lang="en-GB" dirty="0"/>
              <a:t>Holistic model: considers the whole person.</a:t>
            </a:r>
          </a:p>
          <a:p>
            <a:r>
              <a:rPr lang="en-GB" dirty="0"/>
              <a:t>Ecological model: considers individual, community and societal influences.</a:t>
            </a:r>
          </a:p>
          <a:p>
            <a:r>
              <a:rPr lang="en-GB" dirty="0"/>
              <a:t>Application: understand the wider factors affecting diabetes risk.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238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C3EFE-152C-F5C2-D44E-57C8BF1AF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Sustainable Development Goals and health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9851C-E477-5306-5890-C88AFF19A5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 Sustainable Development Goals: 17 interconnected global goals.</a:t>
            </a:r>
          </a:p>
          <a:p>
            <a:r>
              <a:rPr lang="en-GB" dirty="0"/>
              <a:t>SDG 3: Good Health and Well-being.</a:t>
            </a:r>
          </a:p>
          <a:p>
            <a:r>
              <a:rPr lang="en-GB" dirty="0"/>
              <a:t>SDG 10: Reduced Inequalities.</a:t>
            </a:r>
          </a:p>
          <a:p>
            <a:r>
              <a:rPr lang="en-GB" dirty="0"/>
              <a:t>Prevention, accessible services and action on social determinants.</a:t>
            </a:r>
          </a:p>
          <a:p>
            <a:r>
              <a:rPr lang="en-GB" dirty="0"/>
              <a:t>Health in All Policies: health considerations across government decisions.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3120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EF1B6-78F7-FC5B-C7A7-EA30E1531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656" y="324166"/>
            <a:ext cx="11253668" cy="1106424"/>
          </a:xfrm>
        </p:spPr>
        <p:txBody>
          <a:bodyPr/>
          <a:lstStyle/>
          <a:p>
            <a:r>
              <a:rPr lang="en-GB" dirty="0"/>
              <a:t>UK policy and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10852-C5DB-A3A8-4DF2-CCF465C73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535" y="1912396"/>
            <a:ext cx="10515600" cy="4351338"/>
          </a:xfrm>
        </p:spPr>
        <p:txBody>
          <a:bodyPr/>
          <a:lstStyle/>
          <a:p>
            <a:r>
              <a:rPr lang="en-GB" dirty="0"/>
              <a:t>NHS Long Term Plan: prevention and early intervention.</a:t>
            </a:r>
          </a:p>
          <a:p>
            <a:r>
              <a:rPr lang="en-GB" dirty="0"/>
              <a:t>NHS Diabetes Prevention Programme: lifestyle support for people at risk.</a:t>
            </a:r>
          </a:p>
          <a:p>
            <a:r>
              <a:rPr lang="en-GB" dirty="0"/>
              <a:t>Health policy should address health inequalities.</a:t>
            </a:r>
          </a:p>
          <a:p>
            <a:r>
              <a:rPr lang="en-GB" dirty="0"/>
              <a:t>Implementation depends on funding, workforce and local delivery.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2E23FA-5A27-94CD-4413-20CA61434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35" y="4088065"/>
            <a:ext cx="1176391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580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FEDE9-8A97-1790-926D-8E48075E4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Case study: Healthier You NHS Diabetes Prevention Programme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5892B-E562-6586-0819-BD7DB5528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39696"/>
            <a:ext cx="8991600" cy="4105656"/>
          </a:xfrm>
        </p:spPr>
        <p:txBody>
          <a:bodyPr/>
          <a:lstStyle/>
          <a:p>
            <a:r>
              <a:rPr lang="en-GB" dirty="0"/>
              <a:t>Commissioned by NHS England in 2016.</a:t>
            </a:r>
          </a:p>
          <a:p>
            <a:r>
              <a:rPr lang="en-GB" dirty="0"/>
              <a:t>Targets people at increased risk of type 2 diabetes.</a:t>
            </a:r>
          </a:p>
          <a:p>
            <a:r>
              <a:rPr lang="en-GB" dirty="0"/>
              <a:t>Provides a nine-month lifestyle intervention.</a:t>
            </a:r>
          </a:p>
          <a:p>
            <a:r>
              <a:rPr lang="en-GB" dirty="0"/>
              <a:t>Supports healthy eating, weight management and physical activity.</a:t>
            </a:r>
          </a:p>
          <a:p>
            <a:r>
              <a:rPr lang="en-GB" dirty="0"/>
              <a:t>Includes face-to-face and digital delivery options.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F16D38-D3AD-C7B5-F322-972A16E2B9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4257" y="4023922"/>
            <a:ext cx="6829803" cy="2642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429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6056E-C274-9848-CAFF-BC32D712A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the Health Belief Model (HBM)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93059-EDA9-89F0-20CA-1C164757D7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HBM concept - Application to diabetes prevention</a:t>
            </a:r>
          </a:p>
          <a:p>
            <a:r>
              <a:rPr lang="en-GB" dirty="0"/>
              <a:t>Susceptibility - Understanding personal risk</a:t>
            </a:r>
          </a:p>
          <a:p>
            <a:r>
              <a:rPr lang="en-GB" dirty="0"/>
              <a:t>Severity - Understanding possible complications</a:t>
            </a:r>
          </a:p>
          <a:p>
            <a:r>
              <a:rPr lang="en-GB" dirty="0"/>
              <a:t>Benefits - Recognising the value of lifestyle changes</a:t>
            </a:r>
          </a:p>
          <a:p>
            <a:r>
              <a:rPr lang="en-GB" dirty="0"/>
              <a:t>Barriers - Time, transport, cost and language</a:t>
            </a:r>
          </a:p>
          <a:p>
            <a:r>
              <a:rPr lang="en-GB" dirty="0"/>
              <a:t>Cues to action - GP advice, test results and reminders</a:t>
            </a:r>
          </a:p>
          <a:p>
            <a:r>
              <a:rPr lang="en-GB" dirty="0"/>
              <a:t>Self-efficacy - Confidence in making changes</a:t>
            </a:r>
          </a:p>
        </p:txBody>
      </p:sp>
    </p:spTree>
    <p:extLst>
      <p:ext uri="{BB962C8B-B14F-4D97-AF65-F5344CB8AC3E}">
        <p14:creationId xmlns:p14="http://schemas.microsoft.com/office/powerpoint/2010/main" val="2669733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43149-7B58-F265-1472-3A99D0805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Results, successes and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16F1E-85D0-529C-B037-658C04177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Quantitative evidence - 324,699 People referred by December 2018</a:t>
            </a:r>
          </a:p>
          <a:p>
            <a:r>
              <a:rPr lang="en-GB" dirty="0"/>
              <a:t>19% of the eligible-for-follow-up referral cohort completed the intervention</a:t>
            </a:r>
          </a:p>
          <a:p>
            <a:r>
              <a:rPr lang="en-GB" dirty="0"/>
              <a:t>2.3 kg Mean weight loss in the intention-to-treat analysis</a:t>
            </a:r>
          </a:p>
          <a:p>
            <a:r>
              <a:rPr lang="en-GB" dirty="0"/>
              <a:t>3.3 kg Mean weight loss among programme completers</a:t>
            </a:r>
          </a:p>
          <a:p>
            <a:r>
              <a:rPr lang="en-GB" dirty="0"/>
              <a:t>Positive changes in weight and average blood glucose.</a:t>
            </a:r>
          </a:p>
          <a:p>
            <a:r>
              <a:rPr lang="en-GB" dirty="0"/>
              <a:t>Qualitative research identified challenges with uptake and local adaptation.</a:t>
            </a:r>
          </a:p>
          <a:p>
            <a:r>
              <a:rPr lang="en-GB" dirty="0"/>
              <a:t>Unequal access and completion remain important evaluation questions.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3843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E02C7-EA38-2A81-3004-A31529E8E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Health inequalities, access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BA561-09AA-9CA9-45F7-42CF3A2D8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003" y="1894014"/>
            <a:ext cx="10515600" cy="4351338"/>
          </a:xfrm>
        </p:spPr>
        <p:txBody>
          <a:bodyPr/>
          <a:lstStyle/>
          <a:p>
            <a:r>
              <a:rPr lang="en-GB" dirty="0"/>
              <a:t>Deprivation affects opportunities to live healthily.</a:t>
            </a:r>
          </a:p>
          <a:p>
            <a:r>
              <a:rPr lang="en-GB" dirty="0"/>
              <a:t>Language and cultural barriers can limit participation.</a:t>
            </a:r>
          </a:p>
          <a:p>
            <a:r>
              <a:rPr lang="en-GB" dirty="0"/>
              <a:t>Digital exclusion may prevent access to remote support.</a:t>
            </a:r>
          </a:p>
          <a:p>
            <a:r>
              <a:rPr lang="en-GB" dirty="0"/>
              <a:t>Tailor services to different communities.</a:t>
            </a:r>
          </a:p>
          <a:p>
            <a:r>
              <a:rPr lang="en-GB" dirty="0"/>
              <a:t>Monitor access, completion and outcomes by population group.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7938CA-CA26-1340-6EB3-185D593543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6181" y="4307904"/>
            <a:ext cx="3092522" cy="2184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9718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13568-71DA-CE49-6657-9D0DB1167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F4D8C-587D-C5C7-5DA4-A2B2C6BB7D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Health, wellbeing and sustainability are interconnected.</a:t>
            </a:r>
          </a:p>
          <a:p>
            <a:r>
              <a:rPr lang="en-GB" dirty="0"/>
              <a:t>Theoretical models support holistic, person-centred care.</a:t>
            </a:r>
          </a:p>
          <a:p>
            <a:r>
              <a:rPr lang="en-GB" dirty="0"/>
              <a:t>Prevention can improve health outcomes, but engagement matters.</a:t>
            </a:r>
          </a:p>
          <a:p>
            <a:r>
              <a:rPr lang="en-GB" dirty="0"/>
              <a:t>Inequalities must be addressed to improve equitable access.</a:t>
            </a:r>
          </a:p>
          <a:p>
            <a:r>
              <a:rPr lang="en-GB" dirty="0"/>
              <a:t>Sustainable services require evidence, collaboration and long-term planning.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834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66417-BC5C-4E77-1D83-52D9E5EE6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0302" y="-528727"/>
            <a:ext cx="10515600" cy="1325563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AD163-47AB-4159-ACC0-5F86675ED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29" y="796836"/>
            <a:ext cx="12082411" cy="618504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Brunton, L., </a:t>
            </a:r>
            <a:r>
              <a:rPr lang="en-GB" dirty="0" err="1"/>
              <a:t>Soiland</a:t>
            </a:r>
            <a:r>
              <a:rPr lang="en-GB" dirty="0"/>
              <a:t>-Reyes, C. and Wilson, P. (2023) ‘A qualitative evaluation of the national rollout of a diabetes prevention programme in England’, BMC Health Services Research, 23, article 1043. Available at: </a:t>
            </a:r>
            <a:r>
              <a:rPr lang="en-GB" dirty="0">
                <a:hlinkClick r:id="rId2"/>
              </a:rPr>
              <a:t>https://doi.org/10.1186/s12913-023-10002-y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(Accessed: 14 October 2026).</a:t>
            </a:r>
          </a:p>
          <a:p>
            <a:pPr marL="0" indent="0">
              <a:buNone/>
            </a:pPr>
            <a:r>
              <a:rPr lang="en-GB" dirty="0"/>
              <a:t>Engel, G.L. (1977) ‘The need for a new medical model: a challenge for biomedicine’, Science, 196(4286), pp. 129–136. Available at: </a:t>
            </a:r>
            <a:r>
              <a:rPr lang="en-GB" dirty="0">
                <a:hlinkClick r:id="rId3"/>
              </a:rPr>
              <a:t>https://doi.org/10.1126/science.847460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(Accessed: 14 October 2026).</a:t>
            </a:r>
          </a:p>
          <a:p>
            <a:pPr marL="0" indent="0">
              <a:buNone/>
            </a:pPr>
            <a:r>
              <a:rPr lang="en-GB" dirty="0"/>
              <a:t>Rosenstock, I.M. (1974) ‘The health belief model and preventive health </a:t>
            </a:r>
            <a:r>
              <a:rPr lang="en-GB" dirty="0" err="1"/>
              <a:t>behavior</a:t>
            </a:r>
            <a:r>
              <a:rPr lang="en-GB" dirty="0"/>
              <a:t>’, Health Education Monographs, 2(4), pp. 354–386. Available at: </a:t>
            </a:r>
            <a:r>
              <a:rPr lang="en-GB" dirty="0">
                <a:hlinkClick r:id="rId4"/>
              </a:rPr>
              <a:t>https://doi.org/10.1177/109019817400200405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(Accessed: 14 October 2026).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err="1"/>
              <a:t>Valabhji</a:t>
            </a:r>
            <a:r>
              <a:rPr lang="en-GB" dirty="0"/>
              <a:t>, J. et al. (2020) ‘Early outcomes from the English National Health Service Diabetes Prevention Programme’, Diabetes Care, 43(1), pp. 152–160. Available at: </a:t>
            </a:r>
            <a:r>
              <a:rPr lang="en-GB" dirty="0">
                <a:hlinkClick r:id="rId5"/>
              </a:rPr>
              <a:t>https://doi.org/10.2337/dc19-1425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(Accessed: 14 October 2026).</a:t>
            </a:r>
          </a:p>
          <a:p>
            <a:pPr marL="0" indent="0">
              <a:buNone/>
            </a:pPr>
            <a:r>
              <a:rPr lang="en-GB" dirty="0"/>
              <a:t> Whitehead, M. (1991) ‘The concepts and principles of equity and health’, Health Promotion International, 6(3), pp. 217–228. Available at: </a:t>
            </a:r>
            <a:r>
              <a:rPr lang="en-GB" dirty="0">
                <a:hlinkClick r:id="rId6"/>
              </a:rPr>
              <a:t>https://doi.org/10.1093/heapro/6.3.217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(Accessed: 14 October 2026).</a:t>
            </a:r>
          </a:p>
          <a:p>
            <a:pPr marL="0" indent="0">
              <a:buNone/>
            </a:pPr>
            <a:r>
              <a:rPr lang="en-GB" dirty="0"/>
              <a:t> Policy and international sources6. NHS England (2019) The NHS Long Term Plan. Available at: </a:t>
            </a:r>
            <a:r>
              <a:rPr lang="en-GB" dirty="0">
                <a:hlinkClick r:id="rId7"/>
              </a:rPr>
              <a:t>https://www.longtermplan.nhs.uk/</a:t>
            </a: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(Accessed: 14 October 2026).</a:t>
            </a:r>
          </a:p>
          <a:p>
            <a:pPr marL="0" indent="0">
              <a:buNone/>
            </a:pPr>
            <a:r>
              <a:rPr lang="en-GB" dirty="0"/>
              <a:t> NHS England (n.d.) NHS Diabetes Prevention Programme. Available at: </a:t>
            </a:r>
            <a:r>
              <a:rPr lang="en-GB" dirty="0">
                <a:hlinkClick r:id="rId8"/>
              </a:rPr>
              <a:t>https://www.england.nhs.uk/diabetes/diabetes-prevention/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(Accessed: 14 October 2026).</a:t>
            </a:r>
          </a:p>
          <a:p>
            <a:pPr marL="0" indent="0">
              <a:buNone/>
            </a:pPr>
            <a:r>
              <a:rPr lang="en-GB" dirty="0"/>
              <a:t>United Nations (2015) Transforming our world: the 2030 Agenda for Sustainable Development. Available at: </a:t>
            </a:r>
            <a:r>
              <a:rPr lang="en-GB" dirty="0">
                <a:hlinkClick r:id="rId9"/>
              </a:rPr>
              <a:t>https://sdgs.un.org/2030agenda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(Accessed: 14 October 2026).</a:t>
            </a:r>
          </a:p>
          <a:p>
            <a:pPr marL="0" indent="0">
              <a:buNone/>
            </a:pPr>
            <a:r>
              <a:rPr lang="en-GB" dirty="0"/>
              <a:t> World Health Organization (1948) Constitution of the World Health Organization. Available at: </a:t>
            </a:r>
            <a:r>
              <a:rPr lang="en-GB" dirty="0">
                <a:hlinkClick r:id="rId10"/>
              </a:rPr>
              <a:t>https://www.who.int/about/governance/constitution/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(Accessed: 14 October 2026).</a:t>
            </a:r>
          </a:p>
          <a:p>
            <a:pPr marL="0" indent="0">
              <a:buNone/>
            </a:pPr>
            <a:r>
              <a:rPr lang="en-GB" dirty="0"/>
              <a:t>World Health Organization (n.d.) Sustainable development. Available at: </a:t>
            </a:r>
            <a:r>
              <a:rPr lang="en-GB" dirty="0">
                <a:hlinkClick r:id="rId11"/>
              </a:rPr>
              <a:t>https://www.who.int/health-topics/sustainable-development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(Accessed: 14 October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464059"/>
      </p:ext>
    </p:extLst>
  </p:cSld>
  <p:clrMapOvr>
    <a:masterClrMapping/>
  </p:clrMapOvr>
</p:sld>
</file>

<file path=ppt/theme/theme1.xml><?xml version="1.0" encoding="utf-8"?>
<a:theme xmlns:a="http://schemas.openxmlformats.org/drawingml/2006/main" name="Editorial">
  <a:themeElements>
    <a:clrScheme name="Editorial">
      <a:dk1>
        <a:sysClr val="windowText" lastClr="000000"/>
      </a:dk1>
      <a:lt1>
        <a:sysClr val="window" lastClr="FFFFFF"/>
      </a:lt1>
      <a:dk2>
        <a:srgbClr val="171717"/>
      </a:dk2>
      <a:lt2>
        <a:srgbClr val="F7F6F3"/>
      </a:lt2>
      <a:accent1>
        <a:srgbClr val="C8350F"/>
      </a:accent1>
      <a:accent2>
        <a:srgbClr val="B6A992"/>
      </a:accent2>
      <a:accent3>
        <a:srgbClr val="D59A6D"/>
      </a:accent3>
      <a:accent4>
        <a:srgbClr val="C7793D"/>
      </a:accent4>
      <a:accent5>
        <a:srgbClr val="DB8464"/>
      </a:accent5>
      <a:accent6>
        <a:srgbClr val="3F7699"/>
      </a:accent6>
      <a:hlink>
        <a:srgbClr val="C8350F"/>
      </a:hlink>
      <a:folHlink>
        <a:srgbClr val="DB8464"/>
      </a:folHlink>
    </a:clrScheme>
    <a:fontScheme name="Custom 22">
      <a:majorFont>
        <a:latin typeface="Haettenschweiler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ditorial" id="{71EC1670-473B-4381-BA1C-B02CC96DD716}" vid="{C5D3EF77-ADD0-40FD-A769-C339DAE739D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Editorial</Template>
  <TotalTime>56</TotalTime>
  <Words>971</Words>
  <Application>Microsoft Office PowerPoint</Application>
  <PresentationFormat>Widescreen</PresentationFormat>
  <Paragraphs>87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Haettenschweiler</vt:lpstr>
      <vt:lpstr>Trade Gothic Next Light</vt:lpstr>
      <vt:lpstr>Editorial</vt:lpstr>
      <vt:lpstr>Integrating health, wellbeing and sustainable development in health and social care</vt:lpstr>
      <vt:lpstr>Introduction </vt:lpstr>
      <vt:lpstr>Definitions and key concepts</vt:lpstr>
      <vt:lpstr>Theoretical perspectives and models</vt:lpstr>
      <vt:lpstr>Sustainable Development Goals and health policy</vt:lpstr>
      <vt:lpstr>UK policy and governance</vt:lpstr>
      <vt:lpstr>Case study: Healthier You NHS Diabetes Prevention Programme</vt:lpstr>
      <vt:lpstr>Applying the Health Belief Model (HBM)</vt:lpstr>
      <vt:lpstr>Results, successes and challenges</vt:lpstr>
      <vt:lpstr>Health inequalities, access and recommendations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mariam begum</dc:creator>
  <cp:lastModifiedBy>mariam begum</cp:lastModifiedBy>
  <cp:revision>1</cp:revision>
  <dcterms:created xsi:type="dcterms:W3CDTF">2026-10-14T16:19:34Z</dcterms:created>
  <dcterms:modified xsi:type="dcterms:W3CDTF">2026-10-14T17:16:03Z</dcterms:modified>
</cp:coreProperties>
</file>