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7"/>
  </p:handoutMasterIdLst>
  <p:sldIdLst>
    <p:sldId id="265" r:id="rId2"/>
    <p:sldId id="260" r:id="rId3"/>
    <p:sldId id="261" r:id="rId4"/>
    <p:sldId id="263" r:id="rId5"/>
    <p:sldId id="264" r:id="rId6"/>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handoutMaster" Target="handoutMasters/handout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50D7B406-0232-4737-AF22-5146933C13E1}" type="datetimeFigureOut">
              <a:rPr lang="en-GB" smtClean="0"/>
              <a:t>18/04/2021</a:t>
            </a:fld>
            <a:endParaRPr lang="en-GB"/>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2A615DD8-9648-4161-8734-CFBBD2AB7156}" type="slidenum">
              <a:rPr lang="en-GB" smtClean="0"/>
              <a:t>‹#›</a:t>
            </a:fld>
            <a:endParaRPr lang="en-GB"/>
          </a:p>
        </p:txBody>
      </p:sp>
    </p:spTree>
    <p:extLst>
      <p:ext uri="{BB962C8B-B14F-4D97-AF65-F5344CB8AC3E}">
        <p14:creationId xmlns:p14="http://schemas.microsoft.com/office/powerpoint/2010/main" val="16045931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0744EE-37B7-4CF0-BF14-8D436F824FC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AF86C80-24EC-47D7-BA86-20C3934BEE6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C749B54-5F78-47AE-971B-F226F91DD527}"/>
              </a:ext>
            </a:extLst>
          </p:cNvPr>
          <p:cNvSpPr>
            <a:spLocks noGrp="1"/>
          </p:cNvSpPr>
          <p:nvPr>
            <p:ph type="dt" sz="half" idx="10"/>
          </p:nvPr>
        </p:nvSpPr>
        <p:spPr/>
        <p:txBody>
          <a:bodyPr/>
          <a:lstStyle/>
          <a:p>
            <a:fld id="{23632AAC-82B6-4351-9E89-39C3E2E61DCF}" type="datetimeFigureOut">
              <a:rPr lang="en-GB" smtClean="0"/>
              <a:t>18/04/2021</a:t>
            </a:fld>
            <a:endParaRPr lang="en-GB"/>
          </a:p>
        </p:txBody>
      </p:sp>
      <p:sp>
        <p:nvSpPr>
          <p:cNvPr id="5" name="Footer Placeholder 4">
            <a:extLst>
              <a:ext uri="{FF2B5EF4-FFF2-40B4-BE49-F238E27FC236}">
                <a16:creationId xmlns:a16="http://schemas.microsoft.com/office/drawing/2014/main" id="{399B9E57-9A2A-426F-B62A-2D33A01699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659B94-7154-4DFB-B082-E893BC01984B}"/>
              </a:ext>
            </a:extLst>
          </p:cNvPr>
          <p:cNvSpPr>
            <a:spLocks noGrp="1"/>
          </p:cNvSpPr>
          <p:nvPr>
            <p:ph type="sldNum" sz="quarter" idx="12"/>
          </p:nvPr>
        </p:nvSpPr>
        <p:spPr/>
        <p:txBody>
          <a:bodyPr/>
          <a:lstStyle/>
          <a:p>
            <a:fld id="{A076DBE6-F7CF-46B3-BC12-ADD8845B4D6D}" type="slidenum">
              <a:rPr lang="en-GB" smtClean="0"/>
              <a:t>‹#›</a:t>
            </a:fld>
            <a:endParaRPr lang="en-GB"/>
          </a:p>
        </p:txBody>
      </p:sp>
    </p:spTree>
    <p:extLst>
      <p:ext uri="{BB962C8B-B14F-4D97-AF65-F5344CB8AC3E}">
        <p14:creationId xmlns:p14="http://schemas.microsoft.com/office/powerpoint/2010/main" val="3219274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76DCE-E23A-41CC-AB1F-FF3F26C3D7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0EA5C5-C802-42E6-93B9-B521B8608E0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E66EBF-E23C-45AD-8476-D45F127FAAEE}"/>
              </a:ext>
            </a:extLst>
          </p:cNvPr>
          <p:cNvSpPr>
            <a:spLocks noGrp="1"/>
          </p:cNvSpPr>
          <p:nvPr>
            <p:ph type="dt" sz="half" idx="10"/>
          </p:nvPr>
        </p:nvSpPr>
        <p:spPr/>
        <p:txBody>
          <a:bodyPr/>
          <a:lstStyle/>
          <a:p>
            <a:fld id="{23632AAC-82B6-4351-9E89-39C3E2E61DCF}" type="datetimeFigureOut">
              <a:rPr lang="en-GB" smtClean="0"/>
              <a:t>18/04/2021</a:t>
            </a:fld>
            <a:endParaRPr lang="en-GB"/>
          </a:p>
        </p:txBody>
      </p:sp>
      <p:sp>
        <p:nvSpPr>
          <p:cNvPr id="5" name="Footer Placeholder 4">
            <a:extLst>
              <a:ext uri="{FF2B5EF4-FFF2-40B4-BE49-F238E27FC236}">
                <a16:creationId xmlns:a16="http://schemas.microsoft.com/office/drawing/2014/main" id="{9FDB6981-3CDE-4905-8AA1-5F25A68668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185906-F647-40EA-AAAA-03315739E17E}"/>
              </a:ext>
            </a:extLst>
          </p:cNvPr>
          <p:cNvSpPr>
            <a:spLocks noGrp="1"/>
          </p:cNvSpPr>
          <p:nvPr>
            <p:ph type="sldNum" sz="quarter" idx="12"/>
          </p:nvPr>
        </p:nvSpPr>
        <p:spPr/>
        <p:txBody>
          <a:bodyPr/>
          <a:lstStyle/>
          <a:p>
            <a:fld id="{A076DBE6-F7CF-46B3-BC12-ADD8845B4D6D}" type="slidenum">
              <a:rPr lang="en-GB" smtClean="0"/>
              <a:t>‹#›</a:t>
            </a:fld>
            <a:endParaRPr lang="en-GB"/>
          </a:p>
        </p:txBody>
      </p:sp>
    </p:spTree>
    <p:extLst>
      <p:ext uri="{BB962C8B-B14F-4D97-AF65-F5344CB8AC3E}">
        <p14:creationId xmlns:p14="http://schemas.microsoft.com/office/powerpoint/2010/main" val="39764083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47D5A-CCD4-43DE-95C6-0B9773A9DB4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FC22AD5-E284-4EFC-A60B-C18DF15F473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ED3F770-3A56-4CC8-A3DC-032F82D897CD}"/>
              </a:ext>
            </a:extLst>
          </p:cNvPr>
          <p:cNvSpPr>
            <a:spLocks noGrp="1"/>
          </p:cNvSpPr>
          <p:nvPr>
            <p:ph type="dt" sz="half" idx="10"/>
          </p:nvPr>
        </p:nvSpPr>
        <p:spPr/>
        <p:txBody>
          <a:bodyPr/>
          <a:lstStyle/>
          <a:p>
            <a:fld id="{23632AAC-82B6-4351-9E89-39C3E2E61DCF}" type="datetimeFigureOut">
              <a:rPr lang="en-GB" smtClean="0"/>
              <a:t>18/04/2021</a:t>
            </a:fld>
            <a:endParaRPr lang="en-GB"/>
          </a:p>
        </p:txBody>
      </p:sp>
      <p:sp>
        <p:nvSpPr>
          <p:cNvPr id="5" name="Footer Placeholder 4">
            <a:extLst>
              <a:ext uri="{FF2B5EF4-FFF2-40B4-BE49-F238E27FC236}">
                <a16:creationId xmlns:a16="http://schemas.microsoft.com/office/drawing/2014/main" id="{EE4AD81F-BBB5-49E0-93E8-0452EBE926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FA5007-BA43-43D0-ADB8-241EECF4D033}"/>
              </a:ext>
            </a:extLst>
          </p:cNvPr>
          <p:cNvSpPr>
            <a:spLocks noGrp="1"/>
          </p:cNvSpPr>
          <p:nvPr>
            <p:ph type="sldNum" sz="quarter" idx="12"/>
          </p:nvPr>
        </p:nvSpPr>
        <p:spPr/>
        <p:txBody>
          <a:bodyPr/>
          <a:lstStyle/>
          <a:p>
            <a:fld id="{A076DBE6-F7CF-46B3-BC12-ADD8845B4D6D}" type="slidenum">
              <a:rPr lang="en-GB" smtClean="0"/>
              <a:t>‹#›</a:t>
            </a:fld>
            <a:endParaRPr lang="en-GB"/>
          </a:p>
        </p:txBody>
      </p:sp>
    </p:spTree>
    <p:extLst>
      <p:ext uri="{BB962C8B-B14F-4D97-AF65-F5344CB8AC3E}">
        <p14:creationId xmlns:p14="http://schemas.microsoft.com/office/powerpoint/2010/main" val="7994950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ECC1D-D1FB-4565-82F5-815162F8D52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0AE1ED2-BF3C-4212-9C84-3C99C8BD9D9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84462E9-A042-4F84-A3FE-9832977AD05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D7CDDE-AE0B-4D67-B85D-ED86CF2645FB}"/>
              </a:ext>
            </a:extLst>
          </p:cNvPr>
          <p:cNvSpPr>
            <a:spLocks noGrp="1"/>
          </p:cNvSpPr>
          <p:nvPr>
            <p:ph type="dt" sz="half" idx="10"/>
          </p:nvPr>
        </p:nvSpPr>
        <p:spPr/>
        <p:txBody>
          <a:bodyPr/>
          <a:lstStyle/>
          <a:p>
            <a:fld id="{23632AAC-82B6-4351-9E89-39C3E2E61DCF}" type="datetimeFigureOut">
              <a:rPr lang="en-GB" smtClean="0"/>
              <a:t>18/04/2021</a:t>
            </a:fld>
            <a:endParaRPr lang="en-GB"/>
          </a:p>
        </p:txBody>
      </p:sp>
      <p:sp>
        <p:nvSpPr>
          <p:cNvPr id="6" name="Footer Placeholder 5">
            <a:extLst>
              <a:ext uri="{FF2B5EF4-FFF2-40B4-BE49-F238E27FC236}">
                <a16:creationId xmlns:a16="http://schemas.microsoft.com/office/drawing/2014/main" id="{45FDC502-BFCD-4C3A-9A39-27487FE6C7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7248920-88D4-4343-BDAA-B408E3E4D6F6}"/>
              </a:ext>
            </a:extLst>
          </p:cNvPr>
          <p:cNvSpPr>
            <a:spLocks noGrp="1"/>
          </p:cNvSpPr>
          <p:nvPr>
            <p:ph type="sldNum" sz="quarter" idx="12"/>
          </p:nvPr>
        </p:nvSpPr>
        <p:spPr/>
        <p:txBody>
          <a:bodyPr/>
          <a:lstStyle/>
          <a:p>
            <a:fld id="{A076DBE6-F7CF-46B3-BC12-ADD8845B4D6D}" type="slidenum">
              <a:rPr lang="en-GB" smtClean="0"/>
              <a:t>‹#›</a:t>
            </a:fld>
            <a:endParaRPr lang="en-GB"/>
          </a:p>
        </p:txBody>
      </p:sp>
    </p:spTree>
    <p:extLst>
      <p:ext uri="{BB962C8B-B14F-4D97-AF65-F5344CB8AC3E}">
        <p14:creationId xmlns:p14="http://schemas.microsoft.com/office/powerpoint/2010/main" val="16941915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E3B0ED-9C63-4797-8F81-045DC5E233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BD37072-AA0C-410E-B422-0B46C7890D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D83D7FF-E751-4957-A3D2-D4A02446BCE6}"/>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CEAB396-CA18-4ED3-8299-05CB048556C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60BB876-6B49-4DBE-BC87-6B050E2DA59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805DA19-C2DD-492D-B01F-747651D3B12B}"/>
              </a:ext>
            </a:extLst>
          </p:cNvPr>
          <p:cNvSpPr>
            <a:spLocks noGrp="1"/>
          </p:cNvSpPr>
          <p:nvPr>
            <p:ph type="dt" sz="half" idx="10"/>
          </p:nvPr>
        </p:nvSpPr>
        <p:spPr/>
        <p:txBody>
          <a:bodyPr/>
          <a:lstStyle/>
          <a:p>
            <a:fld id="{23632AAC-82B6-4351-9E89-39C3E2E61DCF}" type="datetimeFigureOut">
              <a:rPr lang="en-GB" smtClean="0"/>
              <a:t>18/04/2021</a:t>
            </a:fld>
            <a:endParaRPr lang="en-GB"/>
          </a:p>
        </p:txBody>
      </p:sp>
      <p:sp>
        <p:nvSpPr>
          <p:cNvPr id="8" name="Footer Placeholder 7">
            <a:extLst>
              <a:ext uri="{FF2B5EF4-FFF2-40B4-BE49-F238E27FC236}">
                <a16:creationId xmlns:a16="http://schemas.microsoft.com/office/drawing/2014/main" id="{3E6BA593-EA71-49CE-AE38-1499B0A006E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62ADDFB-CE1B-47F4-9205-8CFD45DEB1B6}"/>
              </a:ext>
            </a:extLst>
          </p:cNvPr>
          <p:cNvSpPr>
            <a:spLocks noGrp="1"/>
          </p:cNvSpPr>
          <p:nvPr>
            <p:ph type="sldNum" sz="quarter" idx="12"/>
          </p:nvPr>
        </p:nvSpPr>
        <p:spPr/>
        <p:txBody>
          <a:bodyPr/>
          <a:lstStyle/>
          <a:p>
            <a:fld id="{A076DBE6-F7CF-46B3-BC12-ADD8845B4D6D}" type="slidenum">
              <a:rPr lang="en-GB" smtClean="0"/>
              <a:t>‹#›</a:t>
            </a:fld>
            <a:endParaRPr lang="en-GB"/>
          </a:p>
        </p:txBody>
      </p:sp>
    </p:spTree>
    <p:extLst>
      <p:ext uri="{BB962C8B-B14F-4D97-AF65-F5344CB8AC3E}">
        <p14:creationId xmlns:p14="http://schemas.microsoft.com/office/powerpoint/2010/main" val="4110861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3BB65-71A7-4F2A-9E43-FE7136185D3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763677E-DA1C-4E7F-AB99-B5F34AD114C3}"/>
              </a:ext>
            </a:extLst>
          </p:cNvPr>
          <p:cNvSpPr>
            <a:spLocks noGrp="1"/>
          </p:cNvSpPr>
          <p:nvPr>
            <p:ph type="dt" sz="half" idx="10"/>
          </p:nvPr>
        </p:nvSpPr>
        <p:spPr/>
        <p:txBody>
          <a:bodyPr/>
          <a:lstStyle/>
          <a:p>
            <a:fld id="{23632AAC-82B6-4351-9E89-39C3E2E61DCF}" type="datetimeFigureOut">
              <a:rPr lang="en-GB" smtClean="0"/>
              <a:t>18/04/2021</a:t>
            </a:fld>
            <a:endParaRPr lang="en-GB"/>
          </a:p>
        </p:txBody>
      </p:sp>
      <p:sp>
        <p:nvSpPr>
          <p:cNvPr id="4" name="Footer Placeholder 3">
            <a:extLst>
              <a:ext uri="{FF2B5EF4-FFF2-40B4-BE49-F238E27FC236}">
                <a16:creationId xmlns:a16="http://schemas.microsoft.com/office/drawing/2014/main" id="{7DBE748F-BC90-49B7-B2C7-44714397099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EB33CBA-249F-422E-8C23-F6A6AA9258C7}"/>
              </a:ext>
            </a:extLst>
          </p:cNvPr>
          <p:cNvSpPr>
            <a:spLocks noGrp="1"/>
          </p:cNvSpPr>
          <p:nvPr>
            <p:ph type="sldNum" sz="quarter" idx="12"/>
          </p:nvPr>
        </p:nvSpPr>
        <p:spPr/>
        <p:txBody>
          <a:bodyPr/>
          <a:lstStyle/>
          <a:p>
            <a:fld id="{A076DBE6-F7CF-46B3-BC12-ADD8845B4D6D}" type="slidenum">
              <a:rPr lang="en-GB" smtClean="0"/>
              <a:t>‹#›</a:t>
            </a:fld>
            <a:endParaRPr lang="en-GB"/>
          </a:p>
        </p:txBody>
      </p:sp>
    </p:spTree>
    <p:extLst>
      <p:ext uri="{BB962C8B-B14F-4D97-AF65-F5344CB8AC3E}">
        <p14:creationId xmlns:p14="http://schemas.microsoft.com/office/powerpoint/2010/main" val="1143940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4485B55-A745-451F-9097-FB24BFFEA6FD}"/>
              </a:ext>
            </a:extLst>
          </p:cNvPr>
          <p:cNvSpPr>
            <a:spLocks noGrp="1"/>
          </p:cNvSpPr>
          <p:nvPr>
            <p:ph type="dt" sz="half" idx="10"/>
          </p:nvPr>
        </p:nvSpPr>
        <p:spPr/>
        <p:txBody>
          <a:bodyPr/>
          <a:lstStyle/>
          <a:p>
            <a:fld id="{23632AAC-82B6-4351-9E89-39C3E2E61DCF}" type="datetimeFigureOut">
              <a:rPr lang="en-GB" smtClean="0"/>
              <a:t>18/04/2021</a:t>
            </a:fld>
            <a:endParaRPr lang="en-GB"/>
          </a:p>
        </p:txBody>
      </p:sp>
      <p:sp>
        <p:nvSpPr>
          <p:cNvPr id="3" name="Footer Placeholder 2">
            <a:extLst>
              <a:ext uri="{FF2B5EF4-FFF2-40B4-BE49-F238E27FC236}">
                <a16:creationId xmlns:a16="http://schemas.microsoft.com/office/drawing/2014/main" id="{B0A4E4F0-F9C2-4D49-9B70-DEF1434D027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418659-9E46-4DD1-9915-16B8CFB29CCE}"/>
              </a:ext>
            </a:extLst>
          </p:cNvPr>
          <p:cNvSpPr>
            <a:spLocks noGrp="1"/>
          </p:cNvSpPr>
          <p:nvPr>
            <p:ph type="sldNum" sz="quarter" idx="12"/>
          </p:nvPr>
        </p:nvSpPr>
        <p:spPr/>
        <p:txBody>
          <a:bodyPr/>
          <a:lstStyle/>
          <a:p>
            <a:fld id="{A076DBE6-F7CF-46B3-BC12-ADD8845B4D6D}" type="slidenum">
              <a:rPr lang="en-GB" smtClean="0"/>
              <a:t>‹#›</a:t>
            </a:fld>
            <a:endParaRPr lang="en-GB"/>
          </a:p>
        </p:txBody>
      </p:sp>
    </p:spTree>
    <p:extLst>
      <p:ext uri="{BB962C8B-B14F-4D97-AF65-F5344CB8AC3E}">
        <p14:creationId xmlns:p14="http://schemas.microsoft.com/office/powerpoint/2010/main" val="2600433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B1517-5A37-4B85-8AB1-0F08D41892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4BB3CE9-85F9-40F8-9095-EE7B58046BF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5C97BFC-D696-4337-9E73-CB0EE85E51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7F4B640F-3284-4C38-BE75-27A51199D498}"/>
              </a:ext>
            </a:extLst>
          </p:cNvPr>
          <p:cNvSpPr>
            <a:spLocks noGrp="1"/>
          </p:cNvSpPr>
          <p:nvPr>
            <p:ph type="dt" sz="half" idx="10"/>
          </p:nvPr>
        </p:nvSpPr>
        <p:spPr/>
        <p:txBody>
          <a:bodyPr/>
          <a:lstStyle/>
          <a:p>
            <a:fld id="{23632AAC-82B6-4351-9E89-39C3E2E61DCF}" type="datetimeFigureOut">
              <a:rPr lang="en-GB" smtClean="0"/>
              <a:t>18/04/2021</a:t>
            </a:fld>
            <a:endParaRPr lang="en-GB"/>
          </a:p>
        </p:txBody>
      </p:sp>
      <p:sp>
        <p:nvSpPr>
          <p:cNvPr id="6" name="Footer Placeholder 5">
            <a:extLst>
              <a:ext uri="{FF2B5EF4-FFF2-40B4-BE49-F238E27FC236}">
                <a16:creationId xmlns:a16="http://schemas.microsoft.com/office/drawing/2014/main" id="{26EA2396-ADE1-4FD0-80B3-DD1D317545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91744A-03C8-4069-8E6C-6C2A182AA6A2}"/>
              </a:ext>
            </a:extLst>
          </p:cNvPr>
          <p:cNvSpPr>
            <a:spLocks noGrp="1"/>
          </p:cNvSpPr>
          <p:nvPr>
            <p:ph type="sldNum" sz="quarter" idx="12"/>
          </p:nvPr>
        </p:nvSpPr>
        <p:spPr/>
        <p:txBody>
          <a:bodyPr/>
          <a:lstStyle/>
          <a:p>
            <a:fld id="{A076DBE6-F7CF-46B3-BC12-ADD8845B4D6D}" type="slidenum">
              <a:rPr lang="en-GB" smtClean="0"/>
              <a:t>‹#›</a:t>
            </a:fld>
            <a:endParaRPr lang="en-GB"/>
          </a:p>
        </p:txBody>
      </p:sp>
    </p:spTree>
    <p:extLst>
      <p:ext uri="{BB962C8B-B14F-4D97-AF65-F5344CB8AC3E}">
        <p14:creationId xmlns:p14="http://schemas.microsoft.com/office/powerpoint/2010/main" val="743643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B2FC3-CAE9-4381-BEEF-B1D686A659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F548B68-F3F7-4751-9BCC-99C564D869D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AF851C2-9D95-4AC5-A201-6C69AFE81BA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9C63E91-E9E1-4B80-8374-1771C539E0C0}"/>
              </a:ext>
            </a:extLst>
          </p:cNvPr>
          <p:cNvSpPr>
            <a:spLocks noGrp="1"/>
          </p:cNvSpPr>
          <p:nvPr>
            <p:ph type="dt" sz="half" idx="10"/>
          </p:nvPr>
        </p:nvSpPr>
        <p:spPr/>
        <p:txBody>
          <a:bodyPr/>
          <a:lstStyle/>
          <a:p>
            <a:fld id="{23632AAC-82B6-4351-9E89-39C3E2E61DCF}" type="datetimeFigureOut">
              <a:rPr lang="en-GB" smtClean="0"/>
              <a:t>18/04/2021</a:t>
            </a:fld>
            <a:endParaRPr lang="en-GB"/>
          </a:p>
        </p:txBody>
      </p:sp>
      <p:sp>
        <p:nvSpPr>
          <p:cNvPr id="6" name="Footer Placeholder 5">
            <a:extLst>
              <a:ext uri="{FF2B5EF4-FFF2-40B4-BE49-F238E27FC236}">
                <a16:creationId xmlns:a16="http://schemas.microsoft.com/office/drawing/2014/main" id="{7CA6EDB2-501A-428F-9B16-D9188BBAB3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A0E576-D553-41B1-8989-AF20C8492645}"/>
              </a:ext>
            </a:extLst>
          </p:cNvPr>
          <p:cNvSpPr>
            <a:spLocks noGrp="1"/>
          </p:cNvSpPr>
          <p:nvPr>
            <p:ph type="sldNum" sz="quarter" idx="12"/>
          </p:nvPr>
        </p:nvSpPr>
        <p:spPr/>
        <p:txBody>
          <a:bodyPr/>
          <a:lstStyle/>
          <a:p>
            <a:fld id="{A076DBE6-F7CF-46B3-BC12-ADD8845B4D6D}" type="slidenum">
              <a:rPr lang="en-GB" smtClean="0"/>
              <a:t>‹#›</a:t>
            </a:fld>
            <a:endParaRPr lang="en-GB"/>
          </a:p>
        </p:txBody>
      </p:sp>
    </p:spTree>
    <p:extLst>
      <p:ext uri="{BB962C8B-B14F-4D97-AF65-F5344CB8AC3E}">
        <p14:creationId xmlns:p14="http://schemas.microsoft.com/office/powerpoint/2010/main" val="13512274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734BB-39D0-4CDD-80FA-53736B870AB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6F3DE4-42FC-4B92-BFF7-6518BBBFFDA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A337E7-09D9-41C5-AC89-943B7404B40E}"/>
              </a:ext>
            </a:extLst>
          </p:cNvPr>
          <p:cNvSpPr>
            <a:spLocks noGrp="1"/>
          </p:cNvSpPr>
          <p:nvPr>
            <p:ph type="dt" sz="half" idx="10"/>
          </p:nvPr>
        </p:nvSpPr>
        <p:spPr/>
        <p:txBody>
          <a:bodyPr/>
          <a:lstStyle/>
          <a:p>
            <a:fld id="{23632AAC-82B6-4351-9E89-39C3E2E61DCF}" type="datetimeFigureOut">
              <a:rPr lang="en-GB" smtClean="0"/>
              <a:t>18/04/2021</a:t>
            </a:fld>
            <a:endParaRPr lang="en-GB"/>
          </a:p>
        </p:txBody>
      </p:sp>
      <p:sp>
        <p:nvSpPr>
          <p:cNvPr id="5" name="Footer Placeholder 4">
            <a:extLst>
              <a:ext uri="{FF2B5EF4-FFF2-40B4-BE49-F238E27FC236}">
                <a16:creationId xmlns:a16="http://schemas.microsoft.com/office/drawing/2014/main" id="{5B2D8398-58D8-44FD-9269-41CFACD341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E18181-D03F-4CA9-880F-FEA8A3149EE6}"/>
              </a:ext>
            </a:extLst>
          </p:cNvPr>
          <p:cNvSpPr>
            <a:spLocks noGrp="1"/>
          </p:cNvSpPr>
          <p:nvPr>
            <p:ph type="sldNum" sz="quarter" idx="12"/>
          </p:nvPr>
        </p:nvSpPr>
        <p:spPr/>
        <p:txBody>
          <a:bodyPr/>
          <a:lstStyle/>
          <a:p>
            <a:fld id="{A076DBE6-F7CF-46B3-BC12-ADD8845B4D6D}" type="slidenum">
              <a:rPr lang="en-GB" smtClean="0"/>
              <a:t>‹#›</a:t>
            </a:fld>
            <a:endParaRPr lang="en-GB"/>
          </a:p>
        </p:txBody>
      </p:sp>
    </p:spTree>
    <p:extLst>
      <p:ext uri="{BB962C8B-B14F-4D97-AF65-F5344CB8AC3E}">
        <p14:creationId xmlns:p14="http://schemas.microsoft.com/office/powerpoint/2010/main" val="3551153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1D08E9-B77E-491C-A289-82B77A90376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9C87A60-79A5-4ADE-9F48-C6BDB903980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31871F-D9B5-4FB0-8BA1-BC5170F21459}"/>
              </a:ext>
            </a:extLst>
          </p:cNvPr>
          <p:cNvSpPr>
            <a:spLocks noGrp="1"/>
          </p:cNvSpPr>
          <p:nvPr>
            <p:ph type="dt" sz="half" idx="10"/>
          </p:nvPr>
        </p:nvSpPr>
        <p:spPr/>
        <p:txBody>
          <a:bodyPr/>
          <a:lstStyle/>
          <a:p>
            <a:fld id="{23632AAC-82B6-4351-9E89-39C3E2E61DCF}" type="datetimeFigureOut">
              <a:rPr lang="en-GB" smtClean="0"/>
              <a:t>18/04/2021</a:t>
            </a:fld>
            <a:endParaRPr lang="en-GB"/>
          </a:p>
        </p:txBody>
      </p:sp>
      <p:sp>
        <p:nvSpPr>
          <p:cNvPr id="5" name="Footer Placeholder 4">
            <a:extLst>
              <a:ext uri="{FF2B5EF4-FFF2-40B4-BE49-F238E27FC236}">
                <a16:creationId xmlns:a16="http://schemas.microsoft.com/office/drawing/2014/main" id="{AF9ECB83-5B81-4F90-A87F-4610AD46BE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F9B821-0839-44D1-A449-303F083A55F8}"/>
              </a:ext>
            </a:extLst>
          </p:cNvPr>
          <p:cNvSpPr>
            <a:spLocks noGrp="1"/>
          </p:cNvSpPr>
          <p:nvPr>
            <p:ph type="sldNum" sz="quarter" idx="12"/>
          </p:nvPr>
        </p:nvSpPr>
        <p:spPr/>
        <p:txBody>
          <a:bodyPr/>
          <a:lstStyle/>
          <a:p>
            <a:fld id="{A076DBE6-F7CF-46B3-BC12-ADD8845B4D6D}" type="slidenum">
              <a:rPr lang="en-GB" smtClean="0"/>
              <a:t>‹#›</a:t>
            </a:fld>
            <a:endParaRPr lang="en-GB"/>
          </a:p>
        </p:txBody>
      </p:sp>
    </p:spTree>
    <p:extLst>
      <p:ext uri="{BB962C8B-B14F-4D97-AF65-F5344CB8AC3E}">
        <p14:creationId xmlns:p14="http://schemas.microsoft.com/office/powerpoint/2010/main" val="24727552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5104A7-10F8-4F04-A78E-E5A881F6B4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1E4775-878C-4056-ADA7-5F20E28B75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6E62CD-79F1-4A6B-9E02-F48D8A72BB2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632AAC-82B6-4351-9E89-39C3E2E61DCF}" type="datetimeFigureOut">
              <a:rPr lang="en-GB" smtClean="0"/>
              <a:t>18/04/2021</a:t>
            </a:fld>
            <a:endParaRPr lang="en-GB"/>
          </a:p>
        </p:txBody>
      </p:sp>
      <p:sp>
        <p:nvSpPr>
          <p:cNvPr id="5" name="Footer Placeholder 4">
            <a:extLst>
              <a:ext uri="{FF2B5EF4-FFF2-40B4-BE49-F238E27FC236}">
                <a16:creationId xmlns:a16="http://schemas.microsoft.com/office/drawing/2014/main" id="{F63A178C-F6BE-48BB-936E-EC5487E8CFA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353E347-38B8-4794-B2E6-E9645367CA8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076DBE6-F7CF-46B3-BC12-ADD8845B4D6D}" type="slidenum">
              <a:rPr lang="en-GB" smtClean="0"/>
              <a:t>‹#›</a:t>
            </a:fld>
            <a:endParaRPr lang="en-GB"/>
          </a:p>
        </p:txBody>
      </p:sp>
    </p:spTree>
    <p:extLst>
      <p:ext uri="{BB962C8B-B14F-4D97-AF65-F5344CB8AC3E}">
        <p14:creationId xmlns:p14="http://schemas.microsoft.com/office/powerpoint/2010/main" val="42178016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730752" y="1609344"/>
            <a:ext cx="4279392" cy="830997"/>
          </a:xfrm>
          <a:prstGeom prst="rect">
            <a:avLst/>
          </a:prstGeom>
          <a:noFill/>
        </p:spPr>
        <p:txBody>
          <a:bodyPr wrap="square" rtlCol="0">
            <a:spAutoFit/>
          </a:bodyPr>
          <a:lstStyle/>
          <a:p>
            <a:r>
              <a:rPr lang="en-GB" sz="4800" dirty="0"/>
              <a:t>Lower ability</a:t>
            </a:r>
          </a:p>
        </p:txBody>
      </p:sp>
      <p:sp>
        <p:nvSpPr>
          <p:cNvPr id="3" name="TextBox 2">
            <a:extLst>
              <a:ext uri="{FF2B5EF4-FFF2-40B4-BE49-F238E27FC236}">
                <a16:creationId xmlns:a16="http://schemas.microsoft.com/office/drawing/2014/main" id="{DA9CF000-B246-4E57-B6FD-8A0B884186B8}"/>
              </a:ext>
            </a:extLst>
          </p:cNvPr>
          <p:cNvSpPr txBox="1"/>
          <p:nvPr/>
        </p:nvSpPr>
        <p:spPr>
          <a:xfrm>
            <a:off x="1962150" y="2943225"/>
            <a:ext cx="8667750" cy="2585323"/>
          </a:xfrm>
          <a:prstGeom prst="rect">
            <a:avLst/>
          </a:prstGeom>
          <a:noFill/>
        </p:spPr>
        <p:txBody>
          <a:bodyPr wrap="square" rtlCol="0">
            <a:spAutoFit/>
          </a:bodyPr>
          <a:lstStyle/>
          <a:p>
            <a:r>
              <a:rPr lang="en-GB" dirty="0"/>
              <a:t>The following slides are information sheets I gave to 9A during the previous lesson. Their task was to highlight the adaptations.</a:t>
            </a:r>
          </a:p>
          <a:p>
            <a:endParaRPr lang="en-GB" dirty="0"/>
          </a:p>
          <a:p>
            <a:r>
              <a:rPr lang="en-GB" dirty="0"/>
              <a:t>Each group will be assigned a layer of the rainforest they need to design their plant to. As a result, those who missed the lesson will be presented with the relevant layer to what their group will be using. </a:t>
            </a:r>
          </a:p>
          <a:p>
            <a:endParaRPr lang="en-GB" dirty="0"/>
          </a:p>
          <a:p>
            <a:r>
              <a:rPr lang="en-GB" dirty="0"/>
              <a:t>Further to this, photocopies of a page of other students work will be presented to them to develop their understanding. </a:t>
            </a:r>
          </a:p>
        </p:txBody>
      </p:sp>
    </p:spTree>
    <p:extLst>
      <p:ext uri="{BB962C8B-B14F-4D97-AF65-F5344CB8AC3E}">
        <p14:creationId xmlns:p14="http://schemas.microsoft.com/office/powerpoint/2010/main" val="39795760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3F1AAAB-C677-4D2C-BDA1-FED4BB51C32B}"/>
              </a:ext>
            </a:extLst>
          </p:cNvPr>
          <p:cNvSpPr/>
          <p:nvPr/>
        </p:nvSpPr>
        <p:spPr>
          <a:xfrm>
            <a:off x="5302827" y="95250"/>
            <a:ext cx="6096000" cy="6463308"/>
          </a:xfrm>
          <a:prstGeom prst="rect">
            <a:avLst/>
          </a:prstGeom>
        </p:spPr>
        <p:txBody>
          <a:bodyPr>
            <a:spAutoFit/>
          </a:bodyPr>
          <a:lstStyle/>
          <a:p>
            <a:r>
              <a:rPr lang="en-GB" b="1" dirty="0"/>
              <a:t>Emergent Layer General Facts</a:t>
            </a:r>
          </a:p>
          <a:p>
            <a:pPr>
              <a:buFont typeface="Arial" panose="020B0604020202020204" pitchFamily="34" charset="0"/>
              <a:buChar char="•"/>
            </a:pPr>
            <a:r>
              <a:rPr lang="en-GB" dirty="0"/>
              <a:t>Birds and insects living in the Emergent Layer help pollinate the plants in the rainforest.</a:t>
            </a:r>
          </a:p>
          <a:p>
            <a:pPr>
              <a:buFont typeface="Arial" panose="020B0604020202020204" pitchFamily="34" charset="0"/>
              <a:buChar char="•"/>
            </a:pPr>
            <a:endParaRPr lang="en-GB" dirty="0"/>
          </a:p>
          <a:p>
            <a:pPr>
              <a:buFont typeface="Arial" panose="020B0604020202020204" pitchFamily="34" charset="0"/>
              <a:buChar char="•"/>
            </a:pPr>
            <a:r>
              <a:rPr lang="en-GB" dirty="0"/>
              <a:t>Trees at this top layer can rise 100 to 250 feet (30 meters to 76 meters) from the ground while the diameter of some of these trees can reach 16 feet (4.8 meters).</a:t>
            </a:r>
          </a:p>
          <a:p>
            <a:pPr>
              <a:buFont typeface="Arial" panose="020B0604020202020204" pitchFamily="34" charset="0"/>
              <a:buChar char="•"/>
            </a:pPr>
            <a:endParaRPr lang="en-GB" dirty="0"/>
          </a:p>
          <a:p>
            <a:pPr>
              <a:buFont typeface="Arial" panose="020B0604020202020204" pitchFamily="34" charset="0"/>
              <a:buChar char="•"/>
            </a:pPr>
            <a:r>
              <a:rPr lang="en-GB" dirty="0"/>
              <a:t>Because the Emergent Layer is the highest layer, regular temperature and climate changes are common.</a:t>
            </a:r>
          </a:p>
          <a:p>
            <a:pPr>
              <a:buFont typeface="Arial" panose="020B0604020202020204" pitchFamily="34" charset="0"/>
              <a:buChar char="•"/>
            </a:pPr>
            <a:endParaRPr lang="en-GB" dirty="0"/>
          </a:p>
          <a:p>
            <a:r>
              <a:rPr lang="en-GB" b="1" dirty="0"/>
              <a:t>Emergent Layer Plant Facts</a:t>
            </a:r>
          </a:p>
          <a:p>
            <a:pPr>
              <a:buFont typeface="Arial" panose="020B0604020202020204" pitchFamily="34" charset="0"/>
              <a:buChar char="•"/>
            </a:pPr>
            <a:r>
              <a:rPr lang="en-GB" dirty="0"/>
              <a:t>Although flowers are not numerous in the Emergent Layer, the </a:t>
            </a:r>
            <a:r>
              <a:rPr lang="en-GB" i="1" dirty="0"/>
              <a:t>Orchid</a:t>
            </a:r>
            <a:r>
              <a:rPr lang="en-GB" dirty="0"/>
              <a:t> thrives in the lower areas of this layer.</a:t>
            </a:r>
          </a:p>
          <a:p>
            <a:pPr>
              <a:buFont typeface="Arial" panose="020B0604020202020204" pitchFamily="34" charset="0"/>
              <a:buChar char="•"/>
            </a:pPr>
            <a:endParaRPr lang="en-GB" dirty="0"/>
          </a:p>
          <a:p>
            <a:pPr>
              <a:buFont typeface="Arial" panose="020B0604020202020204" pitchFamily="34" charset="0"/>
              <a:buChar char="•"/>
            </a:pPr>
            <a:r>
              <a:rPr lang="en-GB" dirty="0"/>
              <a:t>The </a:t>
            </a:r>
            <a:r>
              <a:rPr lang="en-GB" i="1" dirty="0"/>
              <a:t>Kapok Tree </a:t>
            </a:r>
            <a:r>
              <a:rPr lang="en-GB" dirty="0"/>
              <a:t>is a hardwood evergreen tree that provides shelter to many of the Emergent Layer birds and insects. It produces a bright flower with broad leaves.</a:t>
            </a:r>
          </a:p>
          <a:p>
            <a:pPr>
              <a:buFont typeface="Arial" panose="020B0604020202020204" pitchFamily="34" charset="0"/>
              <a:buChar char="•"/>
            </a:pPr>
            <a:endParaRPr lang="en-GB" dirty="0"/>
          </a:p>
          <a:p>
            <a:pPr>
              <a:buFont typeface="Arial" panose="020B0604020202020204" pitchFamily="34" charset="0"/>
              <a:buChar char="•"/>
            </a:pPr>
            <a:r>
              <a:rPr lang="en-GB" dirty="0"/>
              <a:t>The Brazil Nut Tree stands high above the rest in the Emergent Layer, particularly in the Amazon. It actually produces a large fruit that, when it falls to the ground can reach speeds of 50 mph (80 km).</a:t>
            </a:r>
          </a:p>
        </p:txBody>
      </p:sp>
      <p:pic>
        <p:nvPicPr>
          <p:cNvPr id="2" name="Picture 1"/>
          <p:cNvPicPr>
            <a:picLocks noChangeAspect="1"/>
          </p:cNvPicPr>
          <p:nvPr/>
        </p:nvPicPr>
        <p:blipFill>
          <a:blip r:embed="rId2"/>
          <a:stretch>
            <a:fillRect/>
          </a:stretch>
        </p:blipFill>
        <p:spPr>
          <a:xfrm>
            <a:off x="148936" y="95250"/>
            <a:ext cx="4953000" cy="3333750"/>
          </a:xfrm>
          <a:prstGeom prst="rect">
            <a:avLst/>
          </a:prstGeom>
        </p:spPr>
      </p:pic>
      <p:sp>
        <p:nvSpPr>
          <p:cNvPr id="3" name="TextBox 2"/>
          <p:cNvSpPr txBox="1"/>
          <p:nvPr/>
        </p:nvSpPr>
        <p:spPr>
          <a:xfrm>
            <a:off x="378489" y="4206240"/>
            <a:ext cx="4640373" cy="584775"/>
          </a:xfrm>
          <a:prstGeom prst="rect">
            <a:avLst/>
          </a:prstGeom>
          <a:noFill/>
        </p:spPr>
        <p:txBody>
          <a:bodyPr wrap="none" rtlCol="0">
            <a:spAutoFit/>
          </a:bodyPr>
          <a:lstStyle/>
          <a:p>
            <a:r>
              <a:rPr lang="en-GB" sz="3200" b="1" dirty="0"/>
              <a:t>Emergent Layer Fact sheet</a:t>
            </a:r>
          </a:p>
        </p:txBody>
      </p:sp>
    </p:spTree>
    <p:extLst>
      <p:ext uri="{BB962C8B-B14F-4D97-AF65-F5344CB8AC3E}">
        <p14:creationId xmlns:p14="http://schemas.microsoft.com/office/powerpoint/2010/main" val="17400711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B927FA22-15DD-47B6-8945-91A0D80F3F55}"/>
              </a:ext>
            </a:extLst>
          </p:cNvPr>
          <p:cNvSpPr/>
          <p:nvPr/>
        </p:nvSpPr>
        <p:spPr>
          <a:xfrm>
            <a:off x="5753508" y="635181"/>
            <a:ext cx="6295350" cy="5909310"/>
          </a:xfrm>
          <a:prstGeom prst="rect">
            <a:avLst/>
          </a:prstGeom>
        </p:spPr>
        <p:txBody>
          <a:bodyPr wrap="square">
            <a:spAutoFit/>
          </a:bodyPr>
          <a:lstStyle/>
          <a:p>
            <a:r>
              <a:rPr lang="en-GB" b="1" dirty="0"/>
              <a:t>Canopy Layer Plant Facts</a:t>
            </a:r>
          </a:p>
          <a:p>
            <a:pPr>
              <a:buFont typeface="Arial" panose="020B0604020202020204" pitchFamily="34" charset="0"/>
              <a:buChar char="•"/>
            </a:pPr>
            <a:r>
              <a:rPr lang="en-GB" dirty="0"/>
              <a:t>Found commonly throughout the Canopy Layer, </a:t>
            </a:r>
            <a:r>
              <a:rPr lang="en-GB" i="1" dirty="0"/>
              <a:t>Lianas</a:t>
            </a:r>
            <a:r>
              <a:rPr lang="en-GB" dirty="0"/>
              <a:t> are thick, climbing vines that attach to trees and grow upwards towards the sunlight. Other than providing protection and support to top-heavy trees, these plants are cut and used to make woody items like baskets and wicker furniture.</a:t>
            </a:r>
          </a:p>
          <a:p>
            <a:pPr>
              <a:buFont typeface="Arial" panose="020B0604020202020204" pitchFamily="34" charset="0"/>
              <a:buChar char="•"/>
            </a:pPr>
            <a:endParaRPr lang="en-GB" dirty="0"/>
          </a:p>
          <a:p>
            <a:pPr>
              <a:buFont typeface="Arial" panose="020B0604020202020204" pitchFamily="34" charset="0"/>
              <a:buChar char="•"/>
            </a:pPr>
            <a:r>
              <a:rPr lang="en-GB" dirty="0"/>
              <a:t>Colourful vegetation including </a:t>
            </a:r>
            <a:r>
              <a:rPr lang="en-GB" i="1" dirty="0"/>
              <a:t>orchids, mosses, ferns and lichens </a:t>
            </a:r>
            <a:r>
              <a:rPr lang="en-GB" dirty="0"/>
              <a:t>grow on tree trunks and branches. Many of these are called </a:t>
            </a:r>
            <a:r>
              <a:rPr lang="en-GB" b="1" dirty="0"/>
              <a:t>Epiphytes</a:t>
            </a:r>
            <a:r>
              <a:rPr lang="en-GB" dirty="0"/>
              <a:t> – plants that grow on trees for both support and to reach the rainwater.</a:t>
            </a:r>
          </a:p>
          <a:p>
            <a:pPr>
              <a:buFont typeface="Arial" panose="020B0604020202020204" pitchFamily="34" charset="0"/>
              <a:buChar char="•"/>
            </a:pPr>
            <a:endParaRPr lang="en-GB" dirty="0"/>
          </a:p>
          <a:p>
            <a:pPr>
              <a:buFont typeface="Arial" panose="020B0604020202020204" pitchFamily="34" charset="0"/>
              <a:buChar char="•"/>
            </a:pPr>
            <a:r>
              <a:rPr lang="en-GB" dirty="0"/>
              <a:t>Photosynthesis is plentiful in the Canopy Layer thanks to the countless leaves at this level. When carbon dioxide and water are converted into oxygen at a fast pace, the result is plentiful fruits and flowers that attract many species of animals.</a:t>
            </a:r>
          </a:p>
          <a:p>
            <a:pPr>
              <a:buFont typeface="Arial" panose="020B0604020202020204" pitchFamily="34" charset="0"/>
              <a:buChar char="•"/>
            </a:pPr>
            <a:endParaRPr lang="en-GB" dirty="0"/>
          </a:p>
          <a:p>
            <a:pPr>
              <a:buFont typeface="Arial" panose="020B0604020202020204" pitchFamily="34" charset="0"/>
              <a:buChar char="•"/>
            </a:pPr>
            <a:r>
              <a:rPr lang="en-GB" dirty="0"/>
              <a:t>Cross-pollination of plant species in the Canopy Layer is common. This results when flying animals such as birds, bats or insects feed on plant nectar from one plant and deliver it to another.</a:t>
            </a:r>
          </a:p>
        </p:txBody>
      </p:sp>
      <p:pic>
        <p:nvPicPr>
          <p:cNvPr id="4" name="Picture 3"/>
          <p:cNvPicPr>
            <a:picLocks noChangeAspect="1"/>
          </p:cNvPicPr>
          <p:nvPr/>
        </p:nvPicPr>
        <p:blipFill>
          <a:blip r:embed="rId2"/>
          <a:stretch>
            <a:fillRect/>
          </a:stretch>
        </p:blipFill>
        <p:spPr>
          <a:xfrm>
            <a:off x="306978" y="2413046"/>
            <a:ext cx="5244056" cy="3935502"/>
          </a:xfrm>
          <a:prstGeom prst="rect">
            <a:avLst/>
          </a:prstGeom>
        </p:spPr>
      </p:pic>
      <p:sp>
        <p:nvSpPr>
          <p:cNvPr id="5" name="TextBox 4"/>
          <p:cNvSpPr txBox="1"/>
          <p:nvPr/>
        </p:nvSpPr>
        <p:spPr>
          <a:xfrm>
            <a:off x="51647" y="744583"/>
            <a:ext cx="5754717" cy="584775"/>
          </a:xfrm>
          <a:prstGeom prst="rect">
            <a:avLst/>
          </a:prstGeom>
          <a:noFill/>
        </p:spPr>
        <p:txBody>
          <a:bodyPr wrap="none" rtlCol="0">
            <a:spAutoFit/>
          </a:bodyPr>
          <a:lstStyle/>
          <a:p>
            <a:r>
              <a:rPr lang="en-GB" sz="3200" b="1" dirty="0"/>
              <a:t>Canopy Layer Information Sheet.</a:t>
            </a:r>
          </a:p>
        </p:txBody>
      </p:sp>
    </p:spTree>
    <p:extLst>
      <p:ext uri="{BB962C8B-B14F-4D97-AF65-F5344CB8AC3E}">
        <p14:creationId xmlns:p14="http://schemas.microsoft.com/office/powerpoint/2010/main" val="11814150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7B89C5B-4A54-439C-A51A-B8F83F71F577}"/>
              </a:ext>
            </a:extLst>
          </p:cNvPr>
          <p:cNvSpPr/>
          <p:nvPr/>
        </p:nvSpPr>
        <p:spPr>
          <a:xfrm>
            <a:off x="5686697" y="0"/>
            <a:ext cx="6096000" cy="7017306"/>
          </a:xfrm>
          <a:prstGeom prst="rect">
            <a:avLst/>
          </a:prstGeom>
        </p:spPr>
        <p:txBody>
          <a:bodyPr>
            <a:spAutoFit/>
          </a:bodyPr>
          <a:lstStyle/>
          <a:p>
            <a:r>
              <a:rPr lang="en-GB" b="1" dirty="0">
                <a:solidFill>
                  <a:prstClr val="black"/>
                </a:solidFill>
              </a:rPr>
              <a:t>Understory Layer Plant Facts</a:t>
            </a:r>
          </a:p>
          <a:p>
            <a:pPr>
              <a:buFont typeface="Arial" panose="020B0604020202020204" pitchFamily="34" charset="0"/>
              <a:buChar char="•"/>
            </a:pPr>
            <a:r>
              <a:rPr lang="en-GB" dirty="0">
                <a:solidFill>
                  <a:prstClr val="black"/>
                </a:solidFill>
              </a:rPr>
              <a:t>Plant growth in the Understory Layer is limited to mostly </a:t>
            </a:r>
            <a:r>
              <a:rPr lang="en-GB" i="1" dirty="0">
                <a:solidFill>
                  <a:prstClr val="black"/>
                </a:solidFill>
              </a:rPr>
              <a:t>smaller trees, low lying shrubs, ferns, climbing plants and native bananas</a:t>
            </a:r>
            <a:r>
              <a:rPr lang="en-GB" dirty="0">
                <a:solidFill>
                  <a:prstClr val="black"/>
                </a:solidFill>
              </a:rPr>
              <a:t>. Plants do not usually grow past 12 feet tall (3.6 meters) in this layer.</a:t>
            </a:r>
          </a:p>
          <a:p>
            <a:pPr>
              <a:buFont typeface="Arial" panose="020B0604020202020204" pitchFamily="34" charset="0"/>
              <a:buChar char="•"/>
            </a:pPr>
            <a:endParaRPr lang="en-GB" dirty="0">
              <a:solidFill>
                <a:prstClr val="black"/>
              </a:solidFill>
            </a:endParaRPr>
          </a:p>
          <a:p>
            <a:pPr>
              <a:buFont typeface="Arial" panose="020B0604020202020204" pitchFamily="34" charset="0"/>
              <a:buChar char="•"/>
            </a:pPr>
            <a:r>
              <a:rPr lang="en-GB" dirty="0">
                <a:solidFill>
                  <a:prstClr val="black"/>
                </a:solidFill>
              </a:rPr>
              <a:t>There are small amounts of flowering plants in the Understory Layer. Those that do flower are often brightly coloured so they can be seen easily by pollinators, and strongly scented so they can attract pollinators with their smell.</a:t>
            </a:r>
          </a:p>
          <a:p>
            <a:pPr>
              <a:buFont typeface="Arial" panose="020B0604020202020204" pitchFamily="34" charset="0"/>
              <a:buChar char="•"/>
            </a:pPr>
            <a:endParaRPr lang="en-GB" dirty="0">
              <a:solidFill>
                <a:prstClr val="black"/>
              </a:solidFill>
            </a:endParaRPr>
          </a:p>
          <a:p>
            <a:pPr>
              <a:buFont typeface="Arial" panose="020B0604020202020204" pitchFamily="34" charset="0"/>
              <a:buChar char="•"/>
            </a:pPr>
            <a:r>
              <a:rPr lang="en-GB" dirty="0">
                <a:solidFill>
                  <a:prstClr val="black"/>
                </a:solidFill>
              </a:rPr>
              <a:t>This layer of the rainforest produces many popular house plants. </a:t>
            </a:r>
            <a:r>
              <a:rPr lang="en-GB" i="1" dirty="0">
                <a:solidFill>
                  <a:prstClr val="black"/>
                </a:solidFill>
              </a:rPr>
              <a:t>Zebra plants, Ferns, Philodendrons and Prayer plants </a:t>
            </a:r>
            <a:r>
              <a:rPr lang="en-GB" dirty="0">
                <a:solidFill>
                  <a:prstClr val="black"/>
                </a:solidFill>
              </a:rPr>
              <a:t>are among some of house plants from this layer that do well in low light conditions.</a:t>
            </a:r>
          </a:p>
          <a:p>
            <a:pPr>
              <a:buFont typeface="Arial" panose="020B0604020202020204" pitchFamily="34" charset="0"/>
              <a:buChar char="•"/>
            </a:pPr>
            <a:endParaRPr lang="en-GB" dirty="0">
              <a:solidFill>
                <a:prstClr val="black"/>
              </a:solidFill>
            </a:endParaRPr>
          </a:p>
          <a:p>
            <a:pPr>
              <a:buFont typeface="Arial" panose="020B0604020202020204" pitchFamily="34" charset="0"/>
              <a:buChar char="•"/>
            </a:pPr>
            <a:r>
              <a:rPr lang="en-GB" dirty="0">
                <a:solidFill>
                  <a:prstClr val="black"/>
                </a:solidFill>
              </a:rPr>
              <a:t>Tree trunks in this layer tend to be thin because they are usually younger and so are smaller. All shapes, size, colours and textures of tree trunks can be found here. </a:t>
            </a:r>
            <a:r>
              <a:rPr lang="en-GB" i="1" dirty="0">
                <a:solidFill>
                  <a:prstClr val="black"/>
                </a:solidFill>
              </a:rPr>
              <a:t>Moss, fungus and algae </a:t>
            </a:r>
            <a:r>
              <a:rPr lang="en-GB" dirty="0">
                <a:solidFill>
                  <a:prstClr val="black"/>
                </a:solidFill>
              </a:rPr>
              <a:t>are usually found growing on the trees, often giving the appearance of different shades or colours on the same tree.</a:t>
            </a:r>
          </a:p>
          <a:p>
            <a:pPr>
              <a:buFont typeface="Arial" panose="020B0604020202020204" pitchFamily="34" charset="0"/>
              <a:buChar char="•"/>
            </a:pPr>
            <a:endParaRPr lang="en-GB" dirty="0">
              <a:solidFill>
                <a:prstClr val="black"/>
              </a:solidFill>
            </a:endParaRPr>
          </a:p>
          <a:p>
            <a:pPr>
              <a:buFont typeface="Arial" panose="020B0604020202020204" pitchFamily="34" charset="0"/>
              <a:buChar char="•"/>
            </a:pPr>
            <a:r>
              <a:rPr lang="en-GB" dirty="0">
                <a:solidFill>
                  <a:prstClr val="black"/>
                </a:solidFill>
              </a:rPr>
              <a:t>Climbing plants also do well. They begin by germinating on the Forest floor and then use a host tree to steadily grow upwards until they reach the level of sunlight they require.</a:t>
            </a:r>
          </a:p>
        </p:txBody>
      </p:sp>
      <p:pic>
        <p:nvPicPr>
          <p:cNvPr id="3" name="Picture 2"/>
          <p:cNvPicPr>
            <a:picLocks noChangeAspect="1"/>
          </p:cNvPicPr>
          <p:nvPr/>
        </p:nvPicPr>
        <p:blipFill>
          <a:blip r:embed="rId2"/>
          <a:stretch>
            <a:fillRect/>
          </a:stretch>
        </p:blipFill>
        <p:spPr>
          <a:xfrm>
            <a:off x="566328" y="1721847"/>
            <a:ext cx="3574597" cy="4744465"/>
          </a:xfrm>
          <a:prstGeom prst="rect">
            <a:avLst/>
          </a:prstGeom>
        </p:spPr>
      </p:pic>
      <p:sp>
        <p:nvSpPr>
          <p:cNvPr id="4" name="TextBox 3"/>
          <p:cNvSpPr txBox="1"/>
          <p:nvPr/>
        </p:nvSpPr>
        <p:spPr>
          <a:xfrm>
            <a:off x="45729" y="365760"/>
            <a:ext cx="5640968" cy="584775"/>
          </a:xfrm>
          <a:prstGeom prst="rect">
            <a:avLst/>
          </a:prstGeom>
          <a:noFill/>
        </p:spPr>
        <p:txBody>
          <a:bodyPr wrap="none" rtlCol="0">
            <a:spAutoFit/>
          </a:bodyPr>
          <a:lstStyle/>
          <a:p>
            <a:r>
              <a:rPr lang="en-GB" sz="2800" b="1" dirty="0">
                <a:solidFill>
                  <a:prstClr val="black"/>
                </a:solidFill>
              </a:rPr>
              <a:t>Understory Layer Information Sheet</a:t>
            </a:r>
            <a:r>
              <a:rPr lang="en-GB" sz="3200" b="1" dirty="0">
                <a:solidFill>
                  <a:prstClr val="black"/>
                </a:solidFill>
              </a:rPr>
              <a:t>.</a:t>
            </a:r>
          </a:p>
        </p:txBody>
      </p:sp>
    </p:spTree>
    <p:extLst>
      <p:ext uri="{BB962C8B-B14F-4D97-AF65-F5344CB8AC3E}">
        <p14:creationId xmlns:p14="http://schemas.microsoft.com/office/powerpoint/2010/main" val="42759680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6">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D64B888-F1B4-4627-8785-65FA8F86DC17}"/>
              </a:ext>
            </a:extLst>
          </p:cNvPr>
          <p:cNvSpPr/>
          <p:nvPr/>
        </p:nvSpPr>
        <p:spPr>
          <a:xfrm>
            <a:off x="6329389" y="534279"/>
            <a:ext cx="5545619" cy="6186309"/>
          </a:xfrm>
          <a:prstGeom prst="rect">
            <a:avLst/>
          </a:prstGeom>
        </p:spPr>
        <p:txBody>
          <a:bodyPr wrap="square">
            <a:spAutoFit/>
          </a:bodyPr>
          <a:lstStyle/>
          <a:p>
            <a:r>
              <a:rPr lang="en-GB" b="1" dirty="0">
                <a:solidFill>
                  <a:prstClr val="black"/>
                </a:solidFill>
              </a:rPr>
              <a:t>Floor Layer Plant Facts</a:t>
            </a:r>
          </a:p>
          <a:p>
            <a:pPr>
              <a:buFont typeface="Arial" panose="020B0604020202020204" pitchFamily="34" charset="0"/>
              <a:buChar char="•"/>
            </a:pPr>
            <a:r>
              <a:rPr lang="en-GB" dirty="0">
                <a:solidFill>
                  <a:prstClr val="black"/>
                </a:solidFill>
              </a:rPr>
              <a:t>With only 2% of sunlight hitting the floor layer, very little vegetation can survive in such darkness. Common among the flora at this layer is moss and low lying plants such as </a:t>
            </a:r>
            <a:r>
              <a:rPr lang="en-GB" i="1" dirty="0">
                <a:solidFill>
                  <a:prstClr val="black"/>
                </a:solidFill>
              </a:rPr>
              <a:t>ferns and ginger</a:t>
            </a:r>
            <a:r>
              <a:rPr lang="en-GB" dirty="0">
                <a:solidFill>
                  <a:prstClr val="black"/>
                </a:solidFill>
              </a:rPr>
              <a:t>.</a:t>
            </a:r>
          </a:p>
          <a:p>
            <a:pPr>
              <a:buFont typeface="Arial" panose="020B0604020202020204" pitchFamily="34" charset="0"/>
              <a:buChar char="•"/>
            </a:pPr>
            <a:endParaRPr lang="en-GB" dirty="0">
              <a:solidFill>
                <a:prstClr val="black"/>
              </a:solidFill>
            </a:endParaRPr>
          </a:p>
          <a:p>
            <a:pPr>
              <a:buFont typeface="Arial" panose="020B0604020202020204" pitchFamily="34" charset="0"/>
              <a:buChar char="•"/>
            </a:pPr>
            <a:r>
              <a:rPr lang="en-GB" dirty="0">
                <a:solidFill>
                  <a:prstClr val="black"/>
                </a:solidFill>
              </a:rPr>
              <a:t>Mushrooms and fungi thrive in warm, moist conditions and are able to grow by living inside or next to decaying trees and plants. They survive on nutrients from decaying matter by recycling the important materials.</a:t>
            </a:r>
          </a:p>
          <a:p>
            <a:pPr>
              <a:buFont typeface="Arial" panose="020B0604020202020204" pitchFamily="34" charset="0"/>
              <a:buChar char="•"/>
            </a:pPr>
            <a:endParaRPr lang="en-GB" dirty="0">
              <a:solidFill>
                <a:prstClr val="black"/>
              </a:solidFill>
            </a:endParaRPr>
          </a:p>
          <a:p>
            <a:pPr>
              <a:buFont typeface="Arial" panose="020B0604020202020204" pitchFamily="34" charset="0"/>
              <a:buChar char="•"/>
            </a:pPr>
            <a:r>
              <a:rPr lang="en-GB" dirty="0">
                <a:solidFill>
                  <a:prstClr val="black"/>
                </a:solidFill>
              </a:rPr>
              <a:t>One interesting plant that relies on animals for reproduction is the </a:t>
            </a:r>
            <a:r>
              <a:rPr lang="en-GB" i="1" dirty="0">
                <a:solidFill>
                  <a:prstClr val="black"/>
                </a:solidFill>
              </a:rPr>
              <a:t>strangler fig</a:t>
            </a:r>
            <a:r>
              <a:rPr lang="en-GB" dirty="0">
                <a:solidFill>
                  <a:prstClr val="black"/>
                </a:solidFill>
              </a:rPr>
              <a:t>. When birds feast on this floor layer plant and then fly away, the seeds are dropped in the birds waste. These seeds settle into nooks high up in the trees. The plant then grows both upwards towards the sunlight and down to the forest floor.</a:t>
            </a:r>
          </a:p>
          <a:p>
            <a:pPr>
              <a:buFont typeface="Arial" panose="020B0604020202020204" pitchFamily="34" charset="0"/>
              <a:buChar char="•"/>
            </a:pPr>
            <a:endParaRPr lang="en-GB" dirty="0">
              <a:solidFill>
                <a:prstClr val="black"/>
              </a:solidFill>
            </a:endParaRPr>
          </a:p>
          <a:p>
            <a:pPr>
              <a:buFont typeface="Arial" panose="020B0604020202020204" pitchFamily="34" charset="0"/>
              <a:buChar char="•"/>
            </a:pPr>
            <a:r>
              <a:rPr lang="en-GB" dirty="0">
                <a:solidFill>
                  <a:prstClr val="black"/>
                </a:solidFill>
              </a:rPr>
              <a:t>Soils in the rainforest are poor. As a result, shallow roots are needed to soak up the nutrients in the thin soils. Since trees grow very tall, massive buttress roots form to support the tree.</a:t>
            </a:r>
          </a:p>
        </p:txBody>
      </p:sp>
      <p:pic>
        <p:nvPicPr>
          <p:cNvPr id="3" name="Picture 2"/>
          <p:cNvPicPr>
            <a:picLocks noChangeAspect="1"/>
          </p:cNvPicPr>
          <p:nvPr/>
        </p:nvPicPr>
        <p:blipFill>
          <a:blip r:embed="rId2"/>
          <a:stretch>
            <a:fillRect/>
          </a:stretch>
        </p:blipFill>
        <p:spPr>
          <a:xfrm>
            <a:off x="770709" y="927463"/>
            <a:ext cx="5014504" cy="3760878"/>
          </a:xfrm>
          <a:prstGeom prst="rect">
            <a:avLst/>
          </a:prstGeom>
        </p:spPr>
      </p:pic>
      <p:sp>
        <p:nvSpPr>
          <p:cNvPr id="4" name="TextBox 3"/>
          <p:cNvSpPr txBox="1"/>
          <p:nvPr/>
        </p:nvSpPr>
        <p:spPr>
          <a:xfrm>
            <a:off x="653143" y="5304816"/>
            <a:ext cx="5454955" cy="584775"/>
          </a:xfrm>
          <a:prstGeom prst="rect">
            <a:avLst/>
          </a:prstGeom>
          <a:noFill/>
        </p:spPr>
        <p:txBody>
          <a:bodyPr wrap="none" rtlCol="0">
            <a:spAutoFit/>
          </a:bodyPr>
          <a:lstStyle/>
          <a:p>
            <a:r>
              <a:rPr lang="en-GB" sz="3200" b="1" dirty="0">
                <a:solidFill>
                  <a:prstClr val="black"/>
                </a:solidFill>
              </a:rPr>
              <a:t>Forest Floor Information Sheet</a:t>
            </a:r>
            <a:r>
              <a:rPr lang="en-GB" dirty="0">
                <a:solidFill>
                  <a:prstClr val="black"/>
                </a:solidFill>
              </a:rPr>
              <a:t>.</a:t>
            </a:r>
          </a:p>
        </p:txBody>
      </p:sp>
    </p:spTree>
    <p:extLst>
      <p:ext uri="{BB962C8B-B14F-4D97-AF65-F5344CB8AC3E}">
        <p14:creationId xmlns:p14="http://schemas.microsoft.com/office/powerpoint/2010/main" val="2585081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132</TotalTime>
  <Words>856</Words>
  <Application>Microsoft Office PowerPoint</Application>
  <PresentationFormat>Widescreen</PresentationFormat>
  <Paragraphs>49</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Fiona</dc:creator>
  <cp:lastModifiedBy>Jessica Clapham</cp:lastModifiedBy>
  <cp:revision>12</cp:revision>
  <cp:lastPrinted>2020-11-25T08:39:02Z</cp:lastPrinted>
  <dcterms:created xsi:type="dcterms:W3CDTF">2017-11-18T07:19:04Z</dcterms:created>
  <dcterms:modified xsi:type="dcterms:W3CDTF">2021-04-18T17:43:42Z</dcterms:modified>
</cp:coreProperties>
</file>