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48" r:id="rId4"/>
  </p:sldMasterIdLst>
  <p:notesMasterIdLst>
    <p:notesMasterId r:id="rId42"/>
  </p:notesMasterIdLst>
  <p:handoutMasterIdLst>
    <p:handoutMasterId r:id="rId43"/>
  </p:handoutMasterIdLst>
  <p:sldIdLst>
    <p:sldId id="333" r:id="rId5"/>
    <p:sldId id="299" r:id="rId6"/>
    <p:sldId id="301" r:id="rId7"/>
    <p:sldId id="303" r:id="rId8"/>
    <p:sldId id="304" r:id="rId9"/>
    <p:sldId id="302" r:id="rId10"/>
    <p:sldId id="305" r:id="rId11"/>
    <p:sldId id="331" r:id="rId12"/>
    <p:sldId id="306" r:id="rId13"/>
    <p:sldId id="329" r:id="rId14"/>
    <p:sldId id="307" r:id="rId15"/>
    <p:sldId id="308" r:id="rId16"/>
    <p:sldId id="309" r:id="rId17"/>
    <p:sldId id="332" r:id="rId18"/>
    <p:sldId id="322" r:id="rId19"/>
    <p:sldId id="310" r:id="rId20"/>
    <p:sldId id="312" r:id="rId21"/>
    <p:sldId id="311" r:id="rId22"/>
    <p:sldId id="313" r:id="rId23"/>
    <p:sldId id="314" r:id="rId24"/>
    <p:sldId id="321" r:id="rId25"/>
    <p:sldId id="315" r:id="rId26"/>
    <p:sldId id="316" r:id="rId27"/>
    <p:sldId id="317" r:id="rId28"/>
    <p:sldId id="319" r:id="rId29"/>
    <p:sldId id="318" r:id="rId30"/>
    <p:sldId id="320" r:id="rId31"/>
    <p:sldId id="335" r:id="rId32"/>
    <p:sldId id="336" r:id="rId33"/>
    <p:sldId id="337" r:id="rId34"/>
    <p:sldId id="323" r:id="rId35"/>
    <p:sldId id="324" r:id="rId36"/>
    <p:sldId id="325" r:id="rId37"/>
    <p:sldId id="326" r:id="rId38"/>
    <p:sldId id="327" r:id="rId39"/>
    <p:sldId id="328"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F7F402-EAD7-48AF-B26B-E2041D44DE13}" v="25" dt="2021-11-12T11:37:54.720"/>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712" autoAdjust="0"/>
  </p:normalViewPr>
  <p:slideViewPr>
    <p:cSldViewPr snapToGrid="0">
      <p:cViewPr varScale="1">
        <p:scale>
          <a:sx n="87" d="100"/>
          <a:sy n="87" d="100"/>
        </p:scale>
        <p:origin x="696" y="96"/>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11/17/2021</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11/17/2021</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hyperlink" Target="mailto:u.ugochukwu@uwtsd.ac.uk" TargetMode="Externa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6" descr="Person holding a puzzle piece">
            <a:extLst>
              <a:ext uri="{FF2B5EF4-FFF2-40B4-BE49-F238E27FC236}">
                <a16:creationId xmlns:a16="http://schemas.microsoft.com/office/drawing/2014/main" id="{6A0A37AF-1615-4107-897C-BDAB0B73F18F}"/>
              </a:ext>
            </a:extLst>
          </p:cNvPr>
          <p:cNvPicPr>
            <a:picLocks noChangeAspect="1"/>
          </p:cNvPicPr>
          <p:nvPr/>
        </p:nvPicPr>
        <p:blipFill rotWithShape="1">
          <a:blip r:embed="rId2"/>
          <a:srcRect t="3848" r="-2" b="-2"/>
          <a:stretch/>
        </p:blipFill>
        <p:spPr>
          <a:xfrm>
            <a:off x="2411412" y="10"/>
            <a:ext cx="9780588" cy="6371341"/>
          </a:xfrm>
          <a:prstGeom prst="rect">
            <a:avLst/>
          </a:prstGeom>
          <a:noFill/>
        </p:spPr>
      </p:pic>
      <p:sp>
        <p:nvSpPr>
          <p:cNvPr id="14" name="Title 2">
            <a:extLst>
              <a:ext uri="{FF2B5EF4-FFF2-40B4-BE49-F238E27FC236}">
                <a16:creationId xmlns:a16="http://schemas.microsoft.com/office/drawing/2014/main" id="{736EB7B3-3E32-4472-8FD3-3BE01A52AE12}"/>
              </a:ext>
            </a:extLst>
          </p:cNvPr>
          <p:cNvSpPr>
            <a:spLocks noGrp="1"/>
          </p:cNvSpPr>
          <p:nvPr>
            <p:ph type="title"/>
          </p:nvPr>
        </p:nvSpPr>
        <p:spPr>
          <a:xfrm>
            <a:off x="-1700" y="2156226"/>
            <a:ext cx="5958000" cy="1958400"/>
          </a:xfrm>
        </p:spPr>
        <p:txBody>
          <a:bodyPr/>
          <a:lstStyle/>
          <a:p>
            <a:r>
              <a:rPr lang="en-US" dirty="0"/>
              <a:t>Human Resource Management</a:t>
            </a:r>
          </a:p>
        </p:txBody>
      </p:sp>
      <p:sp>
        <p:nvSpPr>
          <p:cNvPr id="5" name="Text Placeholder 4">
            <a:extLst>
              <a:ext uri="{FF2B5EF4-FFF2-40B4-BE49-F238E27FC236}">
                <a16:creationId xmlns:a16="http://schemas.microsoft.com/office/drawing/2014/main" id="{30651E22-F929-4D87-B1A2-B6F21611D2D5}"/>
              </a:ext>
            </a:extLst>
          </p:cNvPr>
          <p:cNvSpPr>
            <a:spLocks noGrp="1"/>
          </p:cNvSpPr>
          <p:nvPr>
            <p:ph type="body" sz="quarter" idx="13"/>
          </p:nvPr>
        </p:nvSpPr>
        <p:spPr>
          <a:xfrm>
            <a:off x="0" y="4110760"/>
            <a:ext cx="5956300" cy="1100565"/>
          </a:xfrm>
        </p:spPr>
        <p:txBody>
          <a:bodyPr>
            <a:normAutofit/>
          </a:bodyPr>
          <a:lstStyle/>
          <a:p>
            <a:r>
              <a:rPr lang="en-US" i="1" dirty="0"/>
              <a:t>A case study of Tesco’s human resource management</a:t>
            </a:r>
            <a:endParaRPr lang="en-GB" i="1" dirty="0"/>
          </a:p>
        </p:txBody>
      </p:sp>
      <p:sp>
        <p:nvSpPr>
          <p:cNvPr id="2" name="Footer Placeholder 1">
            <a:extLst>
              <a:ext uri="{FF2B5EF4-FFF2-40B4-BE49-F238E27FC236}">
                <a16:creationId xmlns:a16="http://schemas.microsoft.com/office/drawing/2014/main" id="{E1227F3E-8ED9-4575-A3E2-460B1C6F23A3}"/>
              </a:ext>
            </a:extLst>
          </p:cNvPr>
          <p:cNvSpPr>
            <a:spLocks noGrp="1"/>
          </p:cNvSpPr>
          <p:nvPr>
            <p:ph type="ftr" sz="quarter" idx="11"/>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4B2DED1D-D0BA-46FD-A63F-5E14955AE8F9}"/>
              </a:ext>
            </a:extLst>
          </p:cNvPr>
          <p:cNvSpPr>
            <a:spLocks noGrp="1"/>
          </p:cNvSpPr>
          <p:nvPr>
            <p:ph type="sldNum" sz="quarter" idx="12"/>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1</a:t>
            </a:fld>
            <a:endParaRPr lang="en-US" noProof="0"/>
          </a:p>
        </p:txBody>
      </p:sp>
    </p:spTree>
    <p:extLst>
      <p:ext uri="{BB962C8B-B14F-4D97-AF65-F5344CB8AC3E}">
        <p14:creationId xmlns:p14="http://schemas.microsoft.com/office/powerpoint/2010/main" val="559142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ctr">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Programme – Master of Business Administration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Module - </a:t>
            </a:r>
            <a:r>
              <a:rPr lang="en-GB" sz="2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Human Resource Management </a:t>
            </a:r>
            <a:r>
              <a:rPr lang="en-GB" sz="2400" dirty="0">
                <a:effectLst/>
                <a:latin typeface="Arial" panose="020B0604020202020204" pitchFamily="34" charset="0"/>
                <a:ea typeface="Calibri" panose="020F0502020204030204" pitchFamily="34" charset="0"/>
                <a:cs typeface="Times New Roman" panose="02020603050405020304" pitchFamily="18" charset="0"/>
              </a:rPr>
              <a:t>(LCMB7000)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Student – Syed Moksudul Islam (1709371)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Submission Deadline - 19/11/2021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Lecturer -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Uju</a:t>
            </a:r>
            <a:r>
              <a:rPr lang="en-GB" sz="2400" dirty="0">
                <a:effectLst/>
                <a:latin typeface="Arial" panose="020B0604020202020204" pitchFamily="34" charset="0"/>
                <a:ea typeface="Calibri" panose="020F0502020204030204" pitchFamily="34" charset="0"/>
                <a:cs typeface="Times New Roman" panose="02020603050405020304" pitchFamily="18" charset="0"/>
              </a:rPr>
              <a:t> Ugochukwu</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2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u.ugochukwu@uwtsd.ac.uk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08870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nSpc>
                <a:spcPct val="107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Discussion-Human Resource Management by Syed Islam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Human Resource Management Definition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510540"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According to Guest (1987), HRM consist of set plans designed to increase employee's commitment towards the organisation, creating a flexible, quality work environment.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76125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4</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marR="510540" algn="just">
              <a:lnSpc>
                <a:spcPct val="150000"/>
              </a:lnSpc>
              <a:spcAft>
                <a:spcPts val="800"/>
              </a:spcAft>
            </a:pPr>
            <a:r>
              <a:rPr lang="en-GB" sz="3600" b="1" dirty="0">
                <a:effectLst/>
                <a:latin typeface="Arial" panose="020B0604020202020204" pitchFamily="34" charset="0"/>
                <a:ea typeface="Calibri" panose="020F0502020204030204" pitchFamily="34" charset="0"/>
                <a:cs typeface="Times New Roman" panose="02020603050405020304" pitchFamily="18" charset="0"/>
              </a:rPr>
              <a:t>Tesco Overview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Jack Cohen was the original founder of Tesco in 1919.</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Tesco workforce 336,362 employing in UK and republic of Ireland (</a:t>
            </a:r>
            <a:r>
              <a:rPr lang="en-GB" sz="2800" dirty="0" err="1">
                <a:effectLst/>
                <a:latin typeface="Arial" panose="020B0604020202020204" pitchFamily="34" charset="0"/>
                <a:ea typeface="Calibri" panose="020F0502020204030204" pitchFamily="34" charset="0"/>
                <a:cs typeface="Times New Roman" panose="02020603050405020304" pitchFamily="18" charset="0"/>
              </a:rPr>
              <a:t>Blazquez</a:t>
            </a:r>
            <a:r>
              <a:rPr lang="en-GB" sz="2800" dirty="0">
                <a:effectLst/>
                <a:latin typeface="Arial" panose="020B0604020202020204" pitchFamily="34" charset="0"/>
                <a:ea typeface="Calibri" panose="020F0502020204030204" pitchFamily="34" charset="0"/>
                <a:cs typeface="Times New Roman" panose="02020603050405020304" pitchFamily="18" charset="0"/>
              </a:rPr>
              <a:t>, 2021).</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50000"/>
              </a:lnSpc>
              <a:spcAft>
                <a:spcPts val="800"/>
              </a:spcAft>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The case study will concentrate mainly in the UK human resource management.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18076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AD9DE600-E955-4757-8EE0-C717B2195D41}"/>
              </a:ext>
            </a:extLst>
          </p:cNvPr>
          <p:cNvSpPr>
            <a:spLocks noGrp="1"/>
          </p:cNvSpPr>
          <p:nvPr>
            <p:ph type="title"/>
          </p:nvPr>
        </p:nvSpPr>
        <p:spPr>
          <a:xfrm>
            <a:off x="432000" y="432000"/>
            <a:ext cx="11328000" cy="432000"/>
          </a:xfrm>
        </p:spPr>
        <p:txBody>
          <a:bodyPr/>
          <a:lstStyle/>
          <a:p>
            <a:pPr>
              <a:spcAft>
                <a:spcPts val="1000"/>
              </a:spcAft>
            </a:pPr>
            <a:r>
              <a:rPr lang="en-GB" sz="32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HRM System, Source (Armstrong, p12, 2009).</a:t>
            </a:r>
            <a:br>
              <a:rPr lang="en-GB" sz="32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pic>
        <p:nvPicPr>
          <p:cNvPr id="6" name="Picture 5" descr="Diagram&#10;&#10;Description automatically generated">
            <a:extLst>
              <a:ext uri="{FF2B5EF4-FFF2-40B4-BE49-F238E27FC236}">
                <a16:creationId xmlns:a16="http://schemas.microsoft.com/office/drawing/2014/main" id="{FBD79F45-B5ED-44E8-95B8-9284DB9C1DE4}"/>
              </a:ext>
            </a:extLst>
          </p:cNvPr>
          <p:cNvPicPr>
            <a:picLocks noChangeAspect="1"/>
          </p:cNvPicPr>
          <p:nvPr/>
        </p:nvPicPr>
        <p:blipFill rotWithShape="1">
          <a:blip r:embed="rId2"/>
          <a:srcRect b="1067"/>
          <a:stretch/>
        </p:blipFill>
        <p:spPr bwMode="auto">
          <a:xfrm>
            <a:off x="3436532" y="1008000"/>
            <a:ext cx="5318936" cy="5183250"/>
          </a:xfrm>
          <a:prstGeom prst="rect">
            <a:avLst/>
          </a:prstGeom>
          <a:noFill/>
          <a:ln>
            <a:noFill/>
          </a:ln>
          <a:extLst>
            <a:ext uri="{53640926-AAD7-44D8-BBD7-CCE9431645EC}">
              <a14:shadowObscured xmlns:a14="http://schemas.microsoft.com/office/drawing/2010/main"/>
            </a:ext>
          </a:extLst>
        </p:spPr>
      </p:pic>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5</a:t>
            </a:fld>
            <a:endParaRPr lang="en-US" noProof="0"/>
          </a:p>
        </p:txBody>
      </p:sp>
    </p:spTree>
    <p:extLst>
      <p:ext uri="{BB962C8B-B14F-4D97-AF65-F5344CB8AC3E}">
        <p14:creationId xmlns:p14="http://schemas.microsoft.com/office/powerpoint/2010/main" val="3554918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6</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233464" y="466929"/>
            <a:ext cx="11770468" cy="5544766"/>
          </a:xfrm>
        </p:spPr>
        <p:txBody>
          <a:bodyPr/>
          <a:lstStyle/>
          <a:p>
            <a:pPr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Figure  above show s the diverse work a Human Resource Management (HRM) duty.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Human capital management </a:t>
            </a:r>
            <a:r>
              <a:rPr lang="en-GB" sz="2400" dirty="0">
                <a:effectLst/>
                <a:latin typeface="Arial" panose="020B0604020202020204" pitchFamily="34" charset="0"/>
                <a:ea typeface="Calibri" panose="020F0502020204030204" pitchFamily="34" charset="0"/>
                <a:cs typeface="Times New Roman" panose="02020603050405020304" pitchFamily="18" charset="0"/>
              </a:rPr>
              <a:t>is the work force that is managed by the HR department, HRM also manages organisations </a:t>
            </a:r>
            <a:r>
              <a:rPr lang="en-GB" sz="2400" b="1" dirty="0">
                <a:effectLst/>
                <a:latin typeface="Arial" panose="020B0604020202020204" pitchFamily="34" charset="0"/>
                <a:ea typeface="Calibri" panose="020F0502020204030204" pitchFamily="34" charset="0"/>
                <a:cs typeface="Times New Roman" panose="02020603050405020304" pitchFamily="18" charset="0"/>
              </a:rPr>
              <a:t>strategies, policies, processes, practices and programmes and many more. </a:t>
            </a:r>
            <a:r>
              <a:rPr lang="en-GB" sz="2400" dirty="0">
                <a:effectLst/>
                <a:latin typeface="Arial" panose="020B0604020202020204" pitchFamily="34" charset="0"/>
                <a:ea typeface="Calibri" panose="020F0502020204030204" pitchFamily="34" charset="0"/>
                <a:cs typeface="Times New Roman" panose="02020603050405020304" pitchFamily="18" charset="0"/>
              </a:rPr>
              <a:t>For example, organisational learning, management development, reward management, employee relations, and employee voice</a:t>
            </a:r>
            <a:r>
              <a:rPr lang="en-GB" sz="2400" b="1" dirty="0">
                <a:effectLst/>
                <a:latin typeface="Arial" panose="020B0604020202020204" pitchFamily="34" charset="0"/>
                <a:ea typeface="Calibri" panose="020F0502020204030204" pitchFamily="34" charset="0"/>
                <a:cs typeface="Times New Roman" panose="02020603050405020304" pitchFamily="18" charset="0"/>
              </a:rPr>
              <a:t>. Corporate and social responsibility</a:t>
            </a:r>
            <a:r>
              <a:rPr lang="en-GB" sz="2400" dirty="0">
                <a:effectLst/>
                <a:latin typeface="Arial" panose="020B0604020202020204" pitchFamily="34" charset="0"/>
                <a:ea typeface="Calibri" panose="020F0502020204030204" pitchFamily="34" charset="0"/>
                <a:cs typeface="Times New Roman" panose="02020603050405020304" pitchFamily="18" charset="0"/>
              </a:rPr>
              <a:t> like employee </a:t>
            </a:r>
            <a:r>
              <a:rPr lang="en-GB" sz="2400" b="1" dirty="0">
                <a:effectLst/>
                <a:latin typeface="Arial" panose="020B0604020202020204" pitchFamily="34" charset="0"/>
                <a:ea typeface="Calibri" panose="020F0502020204030204" pitchFamily="34" charset="0"/>
                <a:cs typeface="Times New Roman" panose="02020603050405020304" pitchFamily="18" charset="0"/>
              </a:rPr>
              <a:t>wellbeing health and wellbeing.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198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448A028-779C-4111-91A7-3B2925508504}"/>
              </a:ext>
            </a:extLst>
          </p:cNvPr>
          <p:cNvSpPr>
            <a:spLocks noGrp="1"/>
          </p:cNvSpPr>
          <p:nvPr>
            <p:ph type="title"/>
          </p:nvPr>
        </p:nvSpPr>
        <p:spPr>
          <a:xfrm>
            <a:off x="432000" y="432000"/>
            <a:ext cx="11328000" cy="432000"/>
          </a:xfrm>
        </p:spPr>
        <p:txBody>
          <a:bodyPr/>
          <a:lstStyle/>
          <a:p>
            <a:pPr>
              <a:spcAft>
                <a:spcPts val="1000"/>
              </a:spcAft>
            </a:pPr>
            <a:r>
              <a:rPr lang="en-GB" sz="32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The Harvard Approach, Source (Collings and Boon, 2009).</a:t>
            </a:r>
            <a:br>
              <a:rPr lang="en-GB" sz="32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pic>
        <p:nvPicPr>
          <p:cNvPr id="6" name="Picture 5" descr="Diagram&#10;&#10;Description automatically generated">
            <a:extLst>
              <a:ext uri="{FF2B5EF4-FFF2-40B4-BE49-F238E27FC236}">
                <a16:creationId xmlns:a16="http://schemas.microsoft.com/office/drawing/2014/main" id="{114178AC-10F0-4326-B914-20E6E096FEB3}"/>
              </a:ext>
            </a:extLst>
          </p:cNvPr>
          <p:cNvPicPr>
            <a:picLocks noChangeAspect="1"/>
          </p:cNvPicPr>
          <p:nvPr/>
        </p:nvPicPr>
        <p:blipFill rotWithShape="1">
          <a:blip r:embed="rId2">
            <a:extLst>
              <a:ext uri="{28A0092B-C50C-407E-A947-70E740481C1C}">
                <a14:useLocalDpi xmlns:a14="http://schemas.microsoft.com/office/drawing/2010/main" val="0"/>
              </a:ext>
            </a:extLst>
          </a:blip>
          <a:srcRect b="11187"/>
          <a:stretch/>
        </p:blipFill>
        <p:spPr bwMode="auto">
          <a:xfrm>
            <a:off x="2632415" y="1008000"/>
            <a:ext cx="6927169" cy="5183250"/>
          </a:xfrm>
          <a:prstGeom prst="rect">
            <a:avLst/>
          </a:prstGeom>
          <a:noFill/>
          <a:ln>
            <a:noFill/>
          </a:ln>
          <a:extLst>
            <a:ext uri="{53640926-AAD7-44D8-BBD7-CCE9431645EC}">
              <a14:shadowObscured xmlns:a14="http://schemas.microsoft.com/office/drawing/2010/main"/>
            </a:ext>
          </a:extLst>
        </p:spPr>
      </p:pic>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7</a:t>
            </a:fld>
            <a:endParaRPr lang="en-US" noProof="0"/>
          </a:p>
        </p:txBody>
      </p:sp>
    </p:spTree>
    <p:extLst>
      <p:ext uri="{BB962C8B-B14F-4D97-AF65-F5344CB8AC3E}">
        <p14:creationId xmlns:p14="http://schemas.microsoft.com/office/powerpoint/2010/main" val="3262316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598C8F1-A471-4228-A334-9883962B344C}"/>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44DC098-1B3A-4EC3-8108-680AC84E6CEB}"/>
              </a:ext>
            </a:extLst>
          </p:cNvPr>
          <p:cNvSpPr>
            <a:spLocks noGrp="1"/>
          </p:cNvSpPr>
          <p:nvPr>
            <p:ph type="sldNum" sz="quarter" idx="13"/>
          </p:nvPr>
        </p:nvSpPr>
        <p:spPr/>
        <p:txBody>
          <a:bodyPr/>
          <a:lstStyle/>
          <a:p>
            <a:fld id="{19B51A1E-902D-48AF-9020-955120F399B6}" type="slidenum">
              <a:rPr lang="en-US" noProof="0" smtClean="0"/>
              <a:pPr/>
              <a:t>8</a:t>
            </a:fld>
            <a:endParaRPr lang="en-US" noProof="0" dirty="0"/>
          </a:p>
        </p:txBody>
      </p:sp>
      <p:sp>
        <p:nvSpPr>
          <p:cNvPr id="4" name="Title 3">
            <a:extLst>
              <a:ext uri="{FF2B5EF4-FFF2-40B4-BE49-F238E27FC236}">
                <a16:creationId xmlns:a16="http://schemas.microsoft.com/office/drawing/2014/main" id="{C751C5A7-99EF-4BA7-95C5-19BD0BBD2F07}"/>
              </a:ext>
            </a:extLst>
          </p:cNvPr>
          <p:cNvSpPr>
            <a:spLocks noGrp="1"/>
          </p:cNvSpPr>
          <p:nvPr>
            <p:ph type="title"/>
          </p:nvPr>
        </p:nvSpPr>
        <p:spPr/>
        <p:txBody>
          <a:bodyPr/>
          <a:lstStyle/>
          <a:p>
            <a:r>
              <a:rPr lang="en-GB" sz="3200" b="1" dirty="0">
                <a:effectLst/>
                <a:latin typeface="Arial" panose="020B0604020202020204" pitchFamily="34" charset="0"/>
                <a:ea typeface="Calibri" panose="020F0502020204030204" pitchFamily="34" charset="0"/>
                <a:cs typeface="Times New Roman" panose="02020603050405020304" pitchFamily="18" charset="0"/>
              </a:rPr>
              <a:t>Key Concerns and Challenges faced by Tesco’s HRM</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5" name="Text Placeholder 4">
            <a:extLst>
              <a:ext uri="{FF2B5EF4-FFF2-40B4-BE49-F238E27FC236}">
                <a16:creationId xmlns:a16="http://schemas.microsoft.com/office/drawing/2014/main" id="{551FE949-33B0-4107-AFEC-A0D29D6E8A9F}"/>
              </a:ext>
            </a:extLst>
          </p:cNvPr>
          <p:cNvSpPr>
            <a:spLocks noGrp="1"/>
          </p:cNvSpPr>
          <p:nvPr>
            <p:ph type="body" sz="quarter" idx="14"/>
          </p:nvPr>
        </p:nvSpPr>
        <p:spPr/>
        <p:txBody>
          <a:bodyPr/>
          <a:lstStyle/>
          <a:p>
            <a:pPr marL="342900" indent="-342900" algn="just">
              <a:buFont typeface="+mj-lt"/>
              <a:buAutoNum type="arabicPeriod"/>
            </a:pPr>
            <a:r>
              <a:rPr lang="en-GB" sz="2800" b="1" dirty="0">
                <a:effectLst/>
                <a:latin typeface="Arial" panose="020B0604020202020204" pitchFamily="34" charset="0"/>
                <a:ea typeface="Calibri" panose="020F0502020204030204" pitchFamily="34" charset="0"/>
                <a:cs typeface="Times New Roman" panose="02020603050405020304" pitchFamily="18" charset="0"/>
              </a:rPr>
              <a:t>Health and safety</a:t>
            </a:r>
          </a:p>
          <a:p>
            <a:pPr marL="342900" indent="-342900" algn="just">
              <a:buFont typeface="+mj-lt"/>
              <a:buAutoNum type="arabicPeriod"/>
            </a:pPr>
            <a:r>
              <a:rPr lang="en-GB" sz="2800" b="1" dirty="0">
                <a:effectLst/>
                <a:latin typeface="Arial" panose="020B0604020202020204" pitchFamily="34" charset="0"/>
                <a:ea typeface="Calibri" panose="020F0502020204030204" pitchFamily="34" charset="0"/>
                <a:cs typeface="Times New Roman" panose="02020603050405020304" pitchFamily="18" charset="0"/>
              </a:rPr>
              <a:t>Learning and development</a:t>
            </a:r>
          </a:p>
          <a:p>
            <a:pPr marL="342900" indent="-342900" algn="just">
              <a:buFont typeface="+mj-lt"/>
              <a:buAutoNum type="arabicPeriod"/>
            </a:pPr>
            <a:r>
              <a:rPr lang="en-GB" sz="2800" b="1" dirty="0">
                <a:latin typeface="Arial" panose="020B0604020202020204" pitchFamily="34" charset="0"/>
                <a:ea typeface="Calibri" panose="020F0502020204030204" pitchFamily="34" charset="0"/>
                <a:cs typeface="Times New Roman" panose="02020603050405020304" pitchFamily="18" charset="0"/>
              </a:rPr>
              <a:t>Recruitment and selection </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marL="342900" indent="-342900" algn="just">
              <a:buFont typeface="+mj-lt"/>
              <a:buAutoNum type="arabicPeriod"/>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342900" indent="-342900" algn="just">
              <a:buFont typeface="+mj-lt"/>
              <a:buAutoNum type="arabicPeriod"/>
            </a:pPr>
            <a:endParaRPr lang="en-GB" sz="1800" b="1" dirty="0">
              <a:latin typeface="Arial" panose="020B0604020202020204" pitchFamily="34" charset="0"/>
              <a:ea typeface="Calibri" panose="020F0502020204030204" pitchFamily="34"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2369391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9</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432000" y="264405"/>
            <a:ext cx="11328000" cy="6470477"/>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Key Concerns and Challenges faced by Tesco HRM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Health and safety</a:t>
            </a:r>
            <a:r>
              <a:rPr lang="en-GB" sz="2400" dirty="0">
                <a:effectLst/>
                <a:latin typeface="Arial" panose="020B0604020202020204" pitchFamily="34" charset="0"/>
                <a:ea typeface="Calibri" panose="020F0502020204030204" pitchFamily="34" charset="0"/>
                <a:cs typeface="Times New Roman" panose="02020603050405020304" pitchFamily="18" charset="0"/>
              </a:rPr>
              <a:t>-For Tesco, Covid-19 has been the critical concern affecting the workforce, well as Brexit is caused a shortage of skilled workers (Partridge and Butler, 2021).</a:t>
            </a:r>
            <a:r>
              <a:rPr lang="en-GB" sz="2400" dirty="0">
                <a:latin typeface="Calibri" panose="020F0502020204030204" pitchFamily="34" charset="0"/>
                <a:ea typeface="Calibri" panose="020F0502020204030204" pitchFamily="34" charset="0"/>
                <a:cs typeface="Times New Roman" panose="02020603050405020304" pitchFamily="18" charset="0"/>
              </a:rPr>
              <a:t> HRM faced new </a:t>
            </a:r>
            <a:r>
              <a:rPr lang="en-GB" sz="2400" dirty="0">
                <a:effectLst/>
                <a:latin typeface="Arial" panose="020B0604020202020204" pitchFamily="34" charset="0"/>
                <a:ea typeface="Calibri" panose="020F0502020204030204" pitchFamily="34" charset="0"/>
                <a:cs typeface="Times New Roman" panose="02020603050405020304" pitchFamily="18" charset="0"/>
              </a:rPr>
              <a:t>challenges of preparing its staffs </a:t>
            </a:r>
            <a:r>
              <a:rPr lang="en-GB" sz="2400" dirty="0">
                <a:latin typeface="Arial" panose="020B0604020202020204" pitchFamily="34" charset="0"/>
                <a:ea typeface="Calibri" panose="020F0502020204030204" pitchFamily="34" charset="0"/>
                <a:cs typeface="Times New Roman" panose="02020603050405020304" pitchFamily="18" charset="0"/>
              </a:rPr>
              <a:t>for</a:t>
            </a:r>
            <a:r>
              <a:rPr lang="en-GB" sz="2400" dirty="0">
                <a:effectLst/>
                <a:latin typeface="Arial" panose="020B0604020202020204" pitchFamily="34" charset="0"/>
                <a:ea typeface="Calibri" panose="020F0502020204030204" pitchFamily="34" charset="0"/>
                <a:cs typeface="Times New Roman" panose="02020603050405020304" pitchFamily="18" charset="0"/>
              </a:rPr>
              <a:t> safety and training.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HRM’s challenge in training 50,000 temporary new workers.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HRM’s challenge in training 20,000 permanent workers.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HRM introduced safety policies, mass testing for their staffs (Quinn,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Cons-</a:t>
            </a:r>
            <a:r>
              <a:rPr lang="en-GB" sz="2400" dirty="0">
                <a:effectLst/>
                <a:latin typeface="Arial" panose="020B0604020202020204" pitchFamily="34" charset="0"/>
                <a:ea typeface="Calibri" panose="020F0502020204030204" pitchFamily="34" charset="0"/>
                <a:cs typeface="Times New Roman" panose="02020603050405020304" pitchFamily="18" charset="0"/>
              </a:rPr>
              <a:t>Tesco was criticised for putting staff at risk.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2770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10</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432000" y="123118"/>
            <a:ext cx="11328000" cy="6611764"/>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Learning and development</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200" dirty="0">
                <a:effectLst/>
                <a:latin typeface="Arial" panose="020B0604020202020204" pitchFamily="34" charset="0"/>
                <a:ea typeface="Calibri" panose="020F0502020204030204" pitchFamily="34" charset="0"/>
                <a:cs typeface="Times New Roman" panose="02020603050405020304" pitchFamily="18" charset="0"/>
              </a:rPr>
              <a:t>Tesco was an early pioneer of learning and development programmes</a:t>
            </a:r>
            <a:r>
              <a:rPr lang="en-GB" sz="2200" b="1" dirty="0">
                <a:effectLst/>
                <a:latin typeface="Arial" panose="020B060402020202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Calibri" panose="020F0502020204030204" pitchFamily="34" charset="0"/>
                <a:cs typeface="Times New Roman" panose="02020603050405020304" pitchFamily="18" charset="0"/>
              </a:rPr>
              <a:t>for staffs</a:t>
            </a:r>
            <a:r>
              <a:rPr lang="en-GB" sz="2200" dirty="0">
                <a:latin typeface="Arial" panose="020B0604020202020204" pitchFamily="34" charset="0"/>
                <a:ea typeface="Calibri" panose="020F0502020204030204" pitchFamily="34" charset="0"/>
                <a:cs typeface="Times New Roman" panose="02020603050405020304" pitchFamily="18" charset="0"/>
              </a:rPr>
              <a:t>.</a:t>
            </a: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Calibri" panose="020F0502020204030204" pitchFamily="34" charset="0"/>
                <a:cs typeface="Times New Roman" panose="02020603050405020304" pitchFamily="18" charset="0"/>
              </a:rPr>
              <a:t>However, HRM faces a new challenge; the fast-paced technology, such as robotics and Artificial intelligence, caused a knowledge gap amongst Tesco’s workforce (Bishop, 2019).</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Tesco’s has Leadership and development programme for its staffs.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Teaming up with the university to create future managers and leaders.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Online learning programme </a:t>
            </a:r>
            <a:r>
              <a:rPr lang="en-GB" sz="2200" dirty="0">
                <a:latin typeface="Arial" panose="020B0604020202020204" pitchFamily="34" charset="0"/>
                <a:ea typeface="Calibri" panose="020F0502020204030204" pitchFamily="34" charset="0"/>
                <a:cs typeface="Times New Roman" panose="02020603050405020304" pitchFamily="18" charset="0"/>
              </a:rPr>
              <a:t>for staffs to progress career</a:t>
            </a:r>
            <a:r>
              <a:rPr lang="en-GB" sz="2200" dirty="0">
                <a:effectLst/>
                <a:latin typeface="Arial" panose="020B0604020202020204" pitchFamily="34" charset="0"/>
                <a:ea typeface="Calibri" panose="020F0502020204030204" pitchFamily="34" charset="0"/>
                <a:cs typeface="Times New Roman" panose="02020603050405020304" pitchFamily="18" charset="0"/>
              </a:rPr>
              <a:t>(Tesco PLC, 2021).</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Brexit has restricted the workforce from Europe and created a shortage of skilled workers.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26913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11</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endParaRPr lang="en-GB" sz="16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6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Learning and development</a:t>
            </a:r>
            <a:r>
              <a:rPr lang="en-GB" sz="2000" b="1" dirty="0">
                <a:latin typeface="Arial" panose="020B0604020202020204" pitchFamily="34" charset="0"/>
                <a:ea typeface="Calibri" panose="020F0502020204030204" pitchFamily="34" charset="0"/>
                <a:cs typeface="Times New Roman" panose="02020603050405020304" pitchFamily="18" charset="0"/>
              </a:rPr>
              <a:t> </a:t>
            </a:r>
            <a:r>
              <a:rPr lang="en-GB" sz="2800" b="1" dirty="0">
                <a:latin typeface="Arial" panose="020B0604020202020204" pitchFamily="34" charset="0"/>
                <a:ea typeface="Calibri" panose="020F0502020204030204" pitchFamily="34" charset="0"/>
                <a:cs typeface="Times New Roman" panose="02020603050405020304" pitchFamily="18" charset="0"/>
              </a:rPr>
              <a:t>continued.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Cons-</a:t>
            </a:r>
            <a:r>
              <a:rPr lang="en-GB" sz="2400" dirty="0">
                <a:effectLst/>
                <a:latin typeface="Arial" panose="020B0604020202020204" pitchFamily="34" charset="0"/>
                <a:ea typeface="Calibri" panose="020F0502020204030204" pitchFamily="34" charset="0"/>
                <a:cs typeface="Times New Roman" panose="02020603050405020304" pitchFamily="18" charset="0"/>
              </a:rPr>
              <a:t>Time consuming and costly to develop.</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Pros</a:t>
            </a:r>
            <a:r>
              <a:rPr lang="en-GB" sz="2400" dirty="0">
                <a:effectLst/>
                <a:latin typeface="Arial" panose="020B0604020202020204" pitchFamily="34" charset="0"/>
                <a:ea typeface="Calibri" panose="020F0502020204030204" pitchFamily="34" charset="0"/>
                <a:cs typeface="Times New Roman" panose="02020603050405020304" pitchFamily="18" charset="0"/>
              </a:rPr>
              <a:t>-Learning programmes help facilitate long-term entrepreneurial thinking and are cheaper than hiring skilled workers externally and avoiding backlash from internal employees. The learning programmes will motivate employees towards organisations goals. The online content delivers programmes that employees can study at their own time and avoids managers repeating the same program.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3987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12</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319489" y="123118"/>
            <a:ext cx="11440511" cy="6453952"/>
          </a:xfrm>
        </p:spPr>
        <p:txBody>
          <a:bodyPr/>
          <a:lstStyle/>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Recruitment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Job positions become available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New store being open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A new product being introduced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Retirement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Recruitment Methods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Tesco’s intranet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Tesco job websites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Job Centre and social websites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4605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13</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Selection and Screening Procedure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CVs are used to choose the candidates.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Selected candidates are interviewed by the </a:t>
            </a:r>
            <a:r>
              <a:rPr lang="en-GB" sz="2400" dirty="0">
                <a:latin typeface="Arial" panose="020B0604020202020204" pitchFamily="34" charset="0"/>
                <a:ea typeface="Calibri" panose="020F0502020204030204" pitchFamily="34" charset="0"/>
                <a:cs typeface="Times New Roman" panose="02020603050405020304" pitchFamily="18" charset="0"/>
              </a:rPr>
              <a:t>m</a:t>
            </a:r>
            <a:r>
              <a:rPr lang="en-GB" sz="2400" dirty="0">
                <a:effectLst/>
                <a:latin typeface="Arial" panose="020B0604020202020204" pitchFamily="34" charset="0"/>
                <a:ea typeface="Calibri" panose="020F0502020204030204" pitchFamily="34" charset="0"/>
                <a:cs typeface="Times New Roman" panose="02020603050405020304" pitchFamily="18" charset="0"/>
              </a:rPr>
              <a:t>anager in a local stores.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Team-working activities are given to the selected candidates.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Pros</a:t>
            </a:r>
            <a:r>
              <a:rPr lang="en-GB" sz="2400" dirty="0">
                <a:effectLst/>
                <a:latin typeface="Arial" panose="020B0604020202020204" pitchFamily="34" charset="0"/>
                <a:ea typeface="Calibri" panose="020F0502020204030204" pitchFamily="34" charset="0"/>
                <a:cs typeface="Times New Roman" panose="02020603050405020304" pitchFamily="18" charset="0"/>
              </a:rPr>
              <a:t>-Promoting existing force cheaper increases retention and is cost-effective.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Cons</a:t>
            </a:r>
            <a:r>
              <a:rPr lang="en-GB" sz="2400" dirty="0">
                <a:effectLst/>
                <a:latin typeface="Arial" panose="020B0604020202020204" pitchFamily="34" charset="0"/>
                <a:ea typeface="Calibri" panose="020F0502020204030204" pitchFamily="34" charset="0"/>
                <a:cs typeface="Times New Roman" panose="02020603050405020304" pitchFamily="18" charset="0"/>
              </a:rPr>
              <a:t>-Hiring employees externally can cause demotivation.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7490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6" descr="Star-shaped glitter">
            <a:extLst>
              <a:ext uri="{FF2B5EF4-FFF2-40B4-BE49-F238E27FC236}">
                <a16:creationId xmlns:a16="http://schemas.microsoft.com/office/drawing/2014/main" id="{ED28F587-97F4-46D8-BEB2-8E5510C008AA}"/>
              </a:ext>
            </a:extLst>
          </p:cNvPr>
          <p:cNvPicPr>
            <a:picLocks noChangeAspect="1"/>
          </p:cNvPicPr>
          <p:nvPr/>
        </p:nvPicPr>
        <p:blipFill rotWithShape="1">
          <a:blip r:embed="rId2"/>
          <a:srcRect t="2408" r="-2" b="-2"/>
          <a:stretch/>
        </p:blipFill>
        <p:spPr>
          <a:xfrm>
            <a:off x="2411412" y="10"/>
            <a:ext cx="9780588" cy="6371341"/>
          </a:xfrm>
          <a:prstGeom prst="rect">
            <a:avLst/>
          </a:prstGeom>
          <a:noFill/>
        </p:spPr>
      </p:pic>
      <p:sp>
        <p:nvSpPr>
          <p:cNvPr id="18" name="Title 2">
            <a:extLst>
              <a:ext uri="{FF2B5EF4-FFF2-40B4-BE49-F238E27FC236}">
                <a16:creationId xmlns:a16="http://schemas.microsoft.com/office/drawing/2014/main" id="{3B6A941C-748B-48E0-9E9B-B81E461A0DCA}"/>
              </a:ext>
            </a:extLst>
          </p:cNvPr>
          <p:cNvSpPr>
            <a:spLocks noGrp="1"/>
          </p:cNvSpPr>
          <p:nvPr>
            <p:ph type="title"/>
          </p:nvPr>
        </p:nvSpPr>
        <p:spPr>
          <a:xfrm>
            <a:off x="-1700" y="2156226"/>
            <a:ext cx="5958000" cy="1958400"/>
          </a:xfrm>
        </p:spPr>
        <p:txBody>
          <a:bodyPr anchor="ctr">
            <a:normAutofit/>
          </a:bodyPr>
          <a:lstStyle/>
          <a:p>
            <a:r>
              <a:rPr lang="en-US" dirty="0"/>
              <a:t>Recommendation </a:t>
            </a:r>
          </a:p>
        </p:txBody>
      </p:sp>
      <p:sp>
        <p:nvSpPr>
          <p:cNvPr id="5" name="Text Placeholder 4">
            <a:extLst>
              <a:ext uri="{FF2B5EF4-FFF2-40B4-BE49-F238E27FC236}">
                <a16:creationId xmlns:a16="http://schemas.microsoft.com/office/drawing/2014/main" id="{CC8A20A8-98FF-442F-994E-DA64DEB8E027}"/>
              </a:ext>
            </a:extLst>
          </p:cNvPr>
          <p:cNvSpPr>
            <a:spLocks noGrp="1"/>
          </p:cNvSpPr>
          <p:nvPr>
            <p:ph type="body" sz="quarter" idx="13"/>
          </p:nvPr>
        </p:nvSpPr>
        <p:spPr>
          <a:xfrm>
            <a:off x="0" y="4110760"/>
            <a:ext cx="5956300" cy="1100565"/>
          </a:xfrm>
        </p:spPr>
        <p:txBody>
          <a:bodyPr>
            <a:normAutofit/>
          </a:bodyPr>
          <a:lstStyle/>
          <a:p>
            <a:r>
              <a:rPr lang="en-US" dirty="0"/>
              <a:t>By Syed Islam </a:t>
            </a:r>
            <a:endParaRPr lang="en-GB" dirty="0"/>
          </a:p>
        </p:txBody>
      </p:sp>
      <p:sp>
        <p:nvSpPr>
          <p:cNvPr id="2" name="Footer Placeholder 1">
            <a:extLst>
              <a:ext uri="{FF2B5EF4-FFF2-40B4-BE49-F238E27FC236}">
                <a16:creationId xmlns:a16="http://schemas.microsoft.com/office/drawing/2014/main" id="{8DD4206D-0A33-4C1A-8E47-4F975ADB500D}"/>
              </a:ext>
            </a:extLst>
          </p:cNvPr>
          <p:cNvSpPr>
            <a:spLocks noGrp="1"/>
          </p:cNvSpPr>
          <p:nvPr>
            <p:ph type="ftr" sz="quarter" idx="11"/>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FD382E5C-9407-4428-9EF8-A4524FC1D443}"/>
              </a:ext>
            </a:extLst>
          </p:cNvPr>
          <p:cNvSpPr>
            <a:spLocks noGrp="1"/>
          </p:cNvSpPr>
          <p:nvPr>
            <p:ph type="sldNum" sz="quarter" idx="12"/>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14</a:t>
            </a:fld>
            <a:endParaRPr lang="en-US" noProof="0"/>
          </a:p>
        </p:txBody>
      </p:sp>
    </p:spTree>
    <p:extLst>
      <p:ext uri="{BB962C8B-B14F-4D97-AF65-F5344CB8AC3E}">
        <p14:creationId xmlns:p14="http://schemas.microsoft.com/office/powerpoint/2010/main" val="1955259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15</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marR="510540" algn="just">
              <a:lnSpc>
                <a:spcPct val="10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R="510540" algn="just">
              <a:lnSpc>
                <a:spcPct val="100000"/>
              </a:lnSpc>
              <a:spcAft>
                <a:spcPts val="800"/>
              </a:spcAft>
            </a:pPr>
            <a:endParaRPr lang="en-GB" sz="2000" b="1" dirty="0">
              <a:effectLst/>
              <a:latin typeface="Arial" panose="020B0604020202020204" pitchFamily="34" charset="0"/>
              <a:ea typeface="Calibri" panose="020F0502020204030204" pitchFamily="34" charset="0"/>
              <a:cs typeface="Times New Roman" panose="02020603050405020304" pitchFamily="18" charset="0"/>
            </a:endParaRPr>
          </a:p>
          <a:p>
            <a:pPr marR="510540" algn="just">
              <a:lnSpc>
                <a:spcPct val="10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Further Discussion on the Recommendation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R="510540" algn="just">
              <a:lnSpc>
                <a:spcPct val="100000"/>
              </a:lnSpc>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Health, Safety and Wellbeing</a:t>
            </a:r>
            <a:r>
              <a:rPr lang="en-GB" sz="2000" dirty="0">
                <a:effectLst/>
                <a:latin typeface="Arial" panose="020B0604020202020204" pitchFamily="34" charset="0"/>
                <a:ea typeface="Calibri" panose="020F0502020204030204" pitchFamily="34" charset="0"/>
                <a:cs typeface="Times New Roman" panose="02020603050405020304" pitchFamily="18" charset="0"/>
              </a:rPr>
              <a:t>-Cleaners and hygiene be reinstated, and further training on health and safety.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510540" algn="just">
              <a:lnSpc>
                <a:spcPct val="100000"/>
              </a:lnSpc>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Learning and Development-</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Kadiresan</a:t>
            </a:r>
            <a:r>
              <a:rPr lang="en-GB" sz="2000" dirty="0">
                <a:effectLst/>
                <a:latin typeface="Arial" panose="020B0604020202020204" pitchFamily="34" charset="0"/>
                <a:ea typeface="Calibri" panose="020F0502020204030204" pitchFamily="34" charset="0"/>
                <a:cs typeface="Times New Roman" panose="02020603050405020304" pitchFamily="18" charset="0"/>
              </a:rPr>
              <a:t> et al. (2015) said, there is agreement that HRM practices give a company a competitive advantage.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0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Further investment will be needed due to the advancement of technologies to avoid the knowledge gap.</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0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Reskilling staff is cheaper than hiring new staff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Caminiti</a:t>
            </a:r>
            <a:r>
              <a:rPr lang="en-GB" sz="2000" dirty="0">
                <a:effectLst/>
                <a:latin typeface="Arial" panose="020B0604020202020204" pitchFamily="34" charset="0"/>
                <a:ea typeface="Calibri" panose="020F0502020204030204" pitchFamily="34" charset="0"/>
                <a:cs typeface="Times New Roman" panose="02020603050405020304" pitchFamily="18" charset="0"/>
              </a:rPr>
              <a:t>, 2018).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00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Focus on staff wellbeing using Maslow’s Theory.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R="510540" algn="just">
              <a:lnSpc>
                <a:spcPct val="100000"/>
              </a:lnSpc>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Recruiting and Selection</a:t>
            </a:r>
            <a:r>
              <a:rPr lang="en-GB" sz="2000" dirty="0">
                <a:effectLst/>
                <a:latin typeface="Arial" panose="020B0604020202020204" pitchFamily="34" charset="0"/>
                <a:ea typeface="Calibri" panose="020F0502020204030204" pitchFamily="34" charset="0"/>
                <a:cs typeface="Times New Roman" panose="02020603050405020304" pitchFamily="18" charset="0"/>
              </a:rPr>
              <a:t>-Tesco is faced with another challenge of having less access to European skilled workers.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0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HRM will need to recruit from external sources to avoid shortage of staffs.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510540" lvl="0" indent="-342900" algn="just">
              <a:lnSpc>
                <a:spcPct val="100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HRM will need to put more resources in training and development to avoid shortages.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2019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84EEAC1-F86C-48CE-91FB-6B1394163A58}"/>
              </a:ext>
            </a:extLst>
          </p:cNvPr>
          <p:cNvSpPr>
            <a:spLocks noChangeArrowheads="1"/>
          </p:cNvSpPr>
          <p:nvPr/>
        </p:nvSpPr>
        <p:spPr bwMode="auto">
          <a:xfrm>
            <a:off x="432000" y="432000"/>
            <a:ext cx="3932037" cy="14112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kern="1200" cap="none" spc="-150" normalizeH="0" baseline="0" dirty="0">
                <a:ln>
                  <a:noFill/>
                </a:ln>
                <a:solidFill>
                  <a:schemeClr val="tx1">
                    <a:lumMod val="75000"/>
                    <a:lumOff val="25000"/>
                  </a:schemeClr>
                </a:solidFill>
                <a:effectLst/>
                <a:latin typeface="+mj-lt"/>
                <a:ea typeface="+mj-ea"/>
                <a:cs typeface="+mj-cs"/>
              </a:rPr>
              <a:t>U</a:t>
            </a:r>
            <a:r>
              <a:rPr kumimoji="0" lang="en-US" altLang="en-US" sz="3200" b="1" i="0" u="none" strike="noStrike" kern="1200" cap="none" spc="-150" normalizeH="0" baseline="0" dirty="0" bmk="">
                <a:ln>
                  <a:noFill/>
                </a:ln>
                <a:solidFill>
                  <a:schemeClr val="tx1">
                    <a:lumMod val="75000"/>
                    <a:lumOff val="25000"/>
                  </a:schemeClr>
                </a:solidFill>
                <a:effectLst/>
                <a:latin typeface="+mj-lt"/>
                <a:ea typeface="+mj-ea"/>
                <a:cs typeface="+mj-cs"/>
              </a:rPr>
              <a:t>nderstanding Employers Using Maslow’s Theory</a:t>
            </a:r>
            <a:endParaRPr kumimoji="0" lang="en-US" altLang="en-US" sz="3200" b="1" i="0" u="none" strike="noStrike" kern="1200" cap="none" spc="-150" normalizeH="0" baseline="0" dirty="0">
              <a:ln>
                <a:noFill/>
              </a:ln>
              <a:solidFill>
                <a:schemeClr val="tx1">
                  <a:lumMod val="75000"/>
                  <a:lumOff val="25000"/>
                </a:schemeClr>
              </a:solidFill>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3200" b="1" i="0" u="none" strike="noStrike" kern="1200" cap="none" spc="-150" normalizeH="0" baseline="0" dirty="0">
              <a:ln>
                <a:noFill/>
              </a:ln>
              <a:solidFill>
                <a:schemeClr val="tx1">
                  <a:lumMod val="75000"/>
                  <a:lumOff val="25000"/>
                </a:schemeClr>
              </a:solidFill>
              <a:effectLst/>
              <a:latin typeface="+mj-lt"/>
              <a:ea typeface="+mj-ea"/>
              <a:cs typeface="+mj-cs"/>
            </a:endParaRPr>
          </a:p>
        </p:txBody>
      </p:sp>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3"/>
          </p:nvPr>
        </p:nvSpPr>
        <p:spPr>
          <a:xfrm>
            <a:off x="432000" y="6439820"/>
            <a:ext cx="5664000" cy="295062"/>
          </a:xfrm>
        </p:spPr>
        <p:txBody>
          <a:bodyPr vert="horz" lIns="0" tIns="0" rIns="0" bIns="0" rtlCol="0" anchor="ctr">
            <a:normAutofit/>
          </a:bodyPr>
          <a:lstStyle/>
          <a:p>
            <a:pPr>
              <a:spcAft>
                <a:spcPts val="600"/>
              </a:spcAft>
            </a:pPr>
            <a:r>
              <a:rPr lang="en-US" kern="1200" dirty="0">
                <a:latin typeface="+mn-lt"/>
                <a:ea typeface="+mn-ea"/>
                <a:cs typeface="+mn-cs"/>
              </a:rPr>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33"/>
          </p:nvPr>
        </p:nvSpPr>
        <p:spPr>
          <a:xfrm>
            <a:off x="11760000" y="6371351"/>
            <a:ext cx="432000" cy="432000"/>
          </a:xfrm>
        </p:spPr>
        <p:txBody>
          <a:bodyPr vert="horz" lIns="0" tIns="0" rIns="0" bIns="0" rtlCol="0" anchor="ctr">
            <a:normAutofit/>
          </a:bodyPr>
          <a:lstStyle/>
          <a:p>
            <a:pPr>
              <a:spcAft>
                <a:spcPts val="600"/>
              </a:spcAft>
            </a:pPr>
            <a:fld id="{19B51A1E-902D-48AF-9020-955120F399B6}" type="slidenum">
              <a:rPr lang="en-US" smtClean="0"/>
              <a:pPr>
                <a:spcAft>
                  <a:spcPts val="600"/>
                </a:spcAft>
              </a:pPr>
              <a:t>16</a:t>
            </a:fld>
            <a:endParaRPr lang="en-US"/>
          </a:p>
        </p:txBody>
      </p:sp>
      <p:pic>
        <p:nvPicPr>
          <p:cNvPr id="1025" name="Picture 2" descr="Diagram&#10;&#10;Description automatically generated">
            <a:extLst>
              <a:ext uri="{FF2B5EF4-FFF2-40B4-BE49-F238E27FC236}">
                <a16:creationId xmlns:a16="http://schemas.microsoft.com/office/drawing/2014/main" id="{1837284F-F083-4B19-B6D4-7EB91A7C6E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247" t="3696" r="7523" b="9811"/>
          <a:stretch>
            <a:fillRect/>
          </a:stretch>
        </p:blipFill>
        <p:spPr bwMode="auto">
          <a:xfrm>
            <a:off x="5897244" y="570284"/>
            <a:ext cx="5862756" cy="4333231"/>
          </a:xfrm>
          <a:prstGeom prst="rect">
            <a:avLst/>
          </a:prstGeom>
          <a:solidFill>
            <a:srgbClr val="FFFFFF"/>
          </a:solidFill>
        </p:spPr>
      </p:pic>
      <p:sp>
        <p:nvSpPr>
          <p:cNvPr id="6" name="Rectangle 3">
            <a:extLst>
              <a:ext uri="{FF2B5EF4-FFF2-40B4-BE49-F238E27FC236}">
                <a16:creationId xmlns:a16="http://schemas.microsoft.com/office/drawing/2014/main" id="{5DF21849-E81B-4561-A380-9FCF4541C8EA}"/>
              </a:ext>
            </a:extLst>
          </p:cNvPr>
          <p:cNvSpPr>
            <a:spLocks noChangeArrowheads="1"/>
          </p:cNvSpPr>
          <p:nvPr/>
        </p:nvSpPr>
        <p:spPr bwMode="auto">
          <a:xfrm>
            <a:off x="431999" y="2038119"/>
            <a:ext cx="6056935" cy="43332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Ctr="0" compatLnSpc="1">
            <a:prstTxWarp prst="textNoShape">
              <a:avLst/>
            </a:prstTxWarp>
            <a:normAutofit fontScale="92500" lnSpcReduction="10000"/>
          </a:bodyPr>
          <a:lstStyle>
            <a:lvl1pPr eaLnBrk="0" fontAlgn="base" hangingPunct="0">
              <a:spcBef>
                <a:spcPct val="0"/>
              </a:spcBef>
              <a:spcAft>
                <a:spcPct val="0"/>
              </a:spcAft>
              <a:tabLst>
                <a:tab pos="4062413" algn="l"/>
              </a:tabLst>
              <a:defRPr>
                <a:solidFill>
                  <a:schemeClr val="tx1"/>
                </a:solidFill>
                <a:latin typeface="Arial" panose="020B0604020202020204" pitchFamily="34" charset="0"/>
              </a:defRPr>
            </a:lvl1pPr>
            <a:lvl2pPr eaLnBrk="0" fontAlgn="base" hangingPunct="0">
              <a:spcBef>
                <a:spcPct val="0"/>
              </a:spcBef>
              <a:spcAft>
                <a:spcPct val="0"/>
              </a:spcAft>
              <a:tabLst>
                <a:tab pos="4062413" algn="l"/>
              </a:tabLst>
              <a:defRPr>
                <a:solidFill>
                  <a:schemeClr val="tx1"/>
                </a:solidFill>
                <a:latin typeface="Arial" panose="020B0604020202020204" pitchFamily="34" charset="0"/>
              </a:defRPr>
            </a:lvl2pPr>
            <a:lvl3pPr eaLnBrk="0" fontAlgn="base" hangingPunct="0">
              <a:spcBef>
                <a:spcPct val="0"/>
              </a:spcBef>
              <a:spcAft>
                <a:spcPct val="0"/>
              </a:spcAft>
              <a:tabLst>
                <a:tab pos="4062413" algn="l"/>
              </a:tabLst>
              <a:defRPr>
                <a:solidFill>
                  <a:schemeClr val="tx1"/>
                </a:solidFill>
                <a:latin typeface="Arial" panose="020B0604020202020204" pitchFamily="34" charset="0"/>
              </a:defRPr>
            </a:lvl3pPr>
            <a:lvl4pPr eaLnBrk="0" fontAlgn="base" hangingPunct="0">
              <a:spcBef>
                <a:spcPct val="0"/>
              </a:spcBef>
              <a:spcAft>
                <a:spcPct val="0"/>
              </a:spcAft>
              <a:tabLst>
                <a:tab pos="4062413" algn="l"/>
              </a:tabLst>
              <a:defRPr>
                <a:solidFill>
                  <a:schemeClr val="tx1"/>
                </a:solidFill>
                <a:latin typeface="Arial" panose="020B0604020202020204" pitchFamily="34" charset="0"/>
              </a:defRPr>
            </a:lvl4pPr>
            <a:lvl5pPr eaLnBrk="0" fontAlgn="base" hangingPunct="0">
              <a:spcBef>
                <a:spcPct val="0"/>
              </a:spcBef>
              <a:spcAft>
                <a:spcPct val="0"/>
              </a:spcAft>
              <a:tabLst>
                <a:tab pos="4062413" algn="l"/>
              </a:tabLst>
              <a:defRPr>
                <a:solidFill>
                  <a:schemeClr val="tx1"/>
                </a:solidFill>
                <a:latin typeface="Arial" panose="020B0604020202020204" pitchFamily="34" charset="0"/>
              </a:defRPr>
            </a:lvl5pPr>
            <a:lvl6pPr eaLnBrk="0" fontAlgn="base" hangingPunct="0">
              <a:spcBef>
                <a:spcPct val="0"/>
              </a:spcBef>
              <a:spcAft>
                <a:spcPct val="0"/>
              </a:spcAft>
              <a:tabLst>
                <a:tab pos="4062413" algn="l"/>
              </a:tabLst>
              <a:defRPr>
                <a:solidFill>
                  <a:schemeClr val="tx1"/>
                </a:solidFill>
                <a:latin typeface="Arial" panose="020B0604020202020204" pitchFamily="34" charset="0"/>
              </a:defRPr>
            </a:lvl6pPr>
            <a:lvl7pPr eaLnBrk="0" fontAlgn="base" hangingPunct="0">
              <a:spcBef>
                <a:spcPct val="0"/>
              </a:spcBef>
              <a:spcAft>
                <a:spcPct val="0"/>
              </a:spcAft>
              <a:tabLst>
                <a:tab pos="4062413" algn="l"/>
              </a:tabLst>
              <a:defRPr>
                <a:solidFill>
                  <a:schemeClr val="tx1"/>
                </a:solidFill>
                <a:latin typeface="Arial" panose="020B0604020202020204" pitchFamily="34" charset="0"/>
              </a:defRPr>
            </a:lvl7pPr>
            <a:lvl8pPr eaLnBrk="0" fontAlgn="base" hangingPunct="0">
              <a:spcBef>
                <a:spcPct val="0"/>
              </a:spcBef>
              <a:spcAft>
                <a:spcPct val="0"/>
              </a:spcAft>
              <a:tabLst>
                <a:tab pos="4062413" algn="l"/>
              </a:tabLst>
              <a:defRPr>
                <a:solidFill>
                  <a:schemeClr val="tx1"/>
                </a:solidFill>
                <a:latin typeface="Arial" panose="020B0604020202020204" pitchFamily="34" charset="0"/>
              </a:defRPr>
            </a:lvl8pPr>
            <a:lvl9pPr eaLnBrk="0" fontAlgn="base" hangingPunct="0">
              <a:spcBef>
                <a:spcPct val="0"/>
              </a:spcBef>
              <a:spcAft>
                <a:spcPct val="0"/>
              </a:spcAft>
              <a:tabLst>
                <a:tab pos="4062413" algn="l"/>
              </a:tabLst>
              <a:defRPr>
                <a:solidFill>
                  <a:schemeClr val="tx1"/>
                </a:solidFill>
                <a:latin typeface="Arial" panose="020B0604020202020204" pitchFamily="34" charset="0"/>
              </a:defRPr>
            </a:lvl9pPr>
          </a:lstStyle>
          <a:p>
            <a:pPr marR="0" eaLnBrk="1" fontAlgn="base" hangingPunct="1">
              <a:lnSpc>
                <a:spcPct val="150000"/>
              </a:lnSpc>
              <a:spcBef>
                <a:spcPts val="1000"/>
              </a:spcBef>
              <a:spcAft>
                <a:spcPct val="0"/>
              </a:spcAft>
              <a:buClrTx/>
              <a:buSzTx/>
              <a:tabLst>
                <a:tab pos="4062413" algn="l"/>
              </a:tabLst>
            </a:pPr>
            <a:r>
              <a:rPr kumimoji="0" lang="en-US" altLang="en-US" sz="2000" b="0" i="1" u="none" strike="noStrike" kern="1200" cap="none" normalizeH="0" baseline="0" dirty="0" bmk="_Toc85742080">
                <a:ln>
                  <a:noFill/>
                </a:ln>
                <a:solidFill>
                  <a:schemeClr val="tx1">
                    <a:lumMod val="75000"/>
                    <a:lumOff val="25000"/>
                  </a:schemeClr>
                </a:solidFill>
                <a:effectLst/>
                <a:cs typeface="Arial" panose="020B0604020202020204" pitchFamily="34" charset="0"/>
              </a:rPr>
              <a:t>Maslow’s Hierarchy of Needs. Source (Expert Program Management, 2018).</a:t>
            </a:r>
            <a:endParaRPr kumimoji="0" lang="en-US" altLang="en-US" sz="2000" b="0" i="0" u="none" strike="noStrike" kern="1200" cap="none" normalizeH="0" baseline="0" dirty="0">
              <a:ln>
                <a:noFill/>
              </a:ln>
              <a:solidFill>
                <a:schemeClr val="tx1">
                  <a:lumMod val="75000"/>
                  <a:lumOff val="25000"/>
                </a:schemeClr>
              </a:solidFill>
              <a:effectLst/>
              <a:cs typeface="Arial" panose="020B0604020202020204" pitchFamily="34" charset="0"/>
            </a:endParaRPr>
          </a:p>
          <a:p>
            <a:pPr marR="0" eaLnBrk="1" fontAlgn="base" hangingPunct="1">
              <a:lnSpc>
                <a:spcPct val="150000"/>
              </a:lnSpc>
              <a:spcBef>
                <a:spcPts val="1000"/>
              </a:spcBef>
              <a:spcAft>
                <a:spcPct val="0"/>
              </a:spcAft>
              <a:buClrTx/>
              <a:buSzTx/>
              <a:tabLst>
                <a:tab pos="4062413" algn="l"/>
              </a:tabLst>
            </a:pPr>
            <a:r>
              <a:rPr kumimoji="0" lang="en-US" altLang="en-US" sz="2000" b="0" i="0" u="none" strike="noStrike" kern="1200" cap="none" normalizeH="0" baseline="0" dirty="0">
                <a:ln>
                  <a:noFill/>
                </a:ln>
                <a:solidFill>
                  <a:schemeClr val="tx1">
                    <a:lumMod val="75000"/>
                    <a:lumOff val="25000"/>
                  </a:schemeClr>
                </a:solidFill>
                <a:effectLst/>
                <a:cs typeface="Arial" panose="020B0604020202020204" pitchFamily="34" charset="0"/>
              </a:rPr>
              <a:t>Applying Abraham Maslow’s Theory provides a clear understanding for HRM to understand what the employee may want from the </a:t>
            </a:r>
            <a:r>
              <a:rPr kumimoji="0" lang="en-GB" altLang="en-US" sz="2000" b="0" i="0" u="none" strike="noStrike" kern="1200" cap="none" normalizeH="0" baseline="0" dirty="0">
                <a:ln>
                  <a:noFill/>
                </a:ln>
                <a:solidFill>
                  <a:schemeClr val="tx1">
                    <a:lumMod val="75000"/>
                    <a:lumOff val="25000"/>
                  </a:schemeClr>
                </a:solidFill>
                <a:effectLst/>
                <a:cs typeface="Arial" panose="020B0604020202020204" pitchFamily="34" charset="0"/>
              </a:rPr>
              <a:t>organisation</a:t>
            </a:r>
            <a:r>
              <a:rPr kumimoji="0" lang="en-US" altLang="en-US" sz="2000" b="0" i="0" u="none" strike="noStrike" kern="1200" cap="none" normalizeH="0" baseline="0" dirty="0">
                <a:ln>
                  <a:noFill/>
                </a:ln>
                <a:solidFill>
                  <a:schemeClr val="tx1">
                    <a:lumMod val="75000"/>
                    <a:lumOff val="25000"/>
                  </a:schemeClr>
                </a:solidFill>
                <a:effectLst/>
                <a:cs typeface="Arial" panose="020B0604020202020204" pitchFamily="34" charset="0"/>
              </a:rPr>
              <a:t>. Maslow’s Theory has another added benefit, and HRM can design rewards system, appraisal, managing employee performance and learning programs to motivate individuals towards the </a:t>
            </a:r>
            <a:r>
              <a:rPr kumimoji="0" lang="en-US" altLang="en-US" sz="2000" b="0" i="0" u="none" strike="noStrike" kern="1200" cap="none" normalizeH="0" baseline="0" dirty="0" err="1">
                <a:ln>
                  <a:noFill/>
                </a:ln>
                <a:solidFill>
                  <a:schemeClr val="tx1">
                    <a:lumMod val="75000"/>
                    <a:lumOff val="25000"/>
                  </a:schemeClr>
                </a:solidFill>
                <a:effectLst/>
                <a:cs typeface="Arial" panose="020B0604020202020204" pitchFamily="34" charset="0"/>
              </a:rPr>
              <a:t>organisation’s</a:t>
            </a:r>
            <a:r>
              <a:rPr kumimoji="0" lang="en-US" altLang="en-US" sz="2000" b="0" i="0" u="none" strike="noStrike" kern="1200" cap="none" normalizeH="0" baseline="0" dirty="0">
                <a:ln>
                  <a:noFill/>
                </a:ln>
                <a:solidFill>
                  <a:schemeClr val="tx1">
                    <a:lumMod val="75000"/>
                    <a:lumOff val="25000"/>
                  </a:schemeClr>
                </a:solidFill>
                <a:effectLst/>
                <a:cs typeface="Arial" panose="020B0604020202020204" pitchFamily="34" charset="0"/>
              </a:rPr>
              <a:t> goal well and aid them in progressing their career (</a:t>
            </a:r>
            <a:r>
              <a:rPr kumimoji="0" lang="en-US" altLang="en-US" sz="2000" b="0" i="0" u="none" strike="noStrike" kern="1200" cap="none" normalizeH="0" baseline="0" dirty="0" err="1">
                <a:ln>
                  <a:noFill/>
                </a:ln>
                <a:solidFill>
                  <a:schemeClr val="tx1">
                    <a:lumMod val="75000"/>
                    <a:lumOff val="25000"/>
                  </a:schemeClr>
                </a:solidFill>
                <a:effectLst/>
                <a:cs typeface="Arial" panose="020B0604020202020204" pitchFamily="34" charset="0"/>
              </a:rPr>
              <a:t>Badubi</a:t>
            </a:r>
            <a:r>
              <a:rPr kumimoji="0" lang="en-US" altLang="en-US" sz="2000" b="0" i="0" u="none" strike="noStrike" kern="1200" cap="none" normalizeH="0" baseline="0" dirty="0">
                <a:ln>
                  <a:noFill/>
                </a:ln>
                <a:solidFill>
                  <a:schemeClr val="tx1">
                    <a:lumMod val="75000"/>
                    <a:lumOff val="25000"/>
                  </a:schemeClr>
                </a:solidFill>
                <a:effectLst/>
                <a:cs typeface="Arial" panose="020B0604020202020204" pitchFamily="34" charset="0"/>
              </a:rPr>
              <a:t>, 2017).</a:t>
            </a:r>
          </a:p>
        </p:txBody>
      </p:sp>
    </p:spTree>
    <p:extLst>
      <p:ext uri="{BB962C8B-B14F-4D97-AF65-F5344CB8AC3E}">
        <p14:creationId xmlns:p14="http://schemas.microsoft.com/office/powerpoint/2010/main" val="1313085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17</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Performance Management</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Managing performance of individuals or teams through a systematic process with the intention of improving organisational performance. This can be done through an agreed plan with the employee and the organisation all year round.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Focuses on individual and organisational objectives.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Focuses on development well as the performance of the employee.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They can be tailor-made programme for the employee.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03034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18</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The Benefits of Performance Management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Communicates the mission, vision and objectives of the organisations to the workforce.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Guides departments, aligned teams, and individuals to meet the organisation’s objective and key targets.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It helps to improve the effectiveness of organisational processes.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23788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FF9E19B-6DA5-46E9-9CEA-2899616CD43F}"/>
              </a:ext>
            </a:extLst>
          </p:cNvPr>
          <p:cNvSpPr>
            <a:spLocks noChangeArrowheads="1"/>
          </p:cNvSpPr>
          <p:nvPr/>
        </p:nvSpPr>
        <p:spPr bwMode="auto">
          <a:xfrm>
            <a:off x="432000" y="432000"/>
            <a:ext cx="3932037" cy="14112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000" b="1" i="1" u="none" strike="noStrike" kern="1200" cap="none" spc="-150" normalizeH="0" baseline="0" dirty="0">
                <a:ln>
                  <a:noFill/>
                </a:ln>
                <a:solidFill>
                  <a:schemeClr val="tx1">
                    <a:lumMod val="75000"/>
                    <a:lumOff val="25000"/>
                  </a:schemeClr>
                </a:solidFill>
                <a:effectLst/>
                <a:latin typeface="+mj-lt"/>
                <a:ea typeface="+mj-ea"/>
                <a:cs typeface="+mj-cs"/>
              </a:rPr>
              <a:t>The Performance Management Cycle (Armstrong, p62, 2009) </a:t>
            </a:r>
            <a:endParaRPr kumimoji="0" lang="en-US" altLang="en-US" sz="3000" b="1" i="0" u="none" strike="noStrike" kern="1200" cap="none" spc="-150" normalizeH="0" baseline="0" dirty="0">
              <a:ln>
                <a:noFill/>
              </a:ln>
              <a:solidFill>
                <a:schemeClr val="tx1">
                  <a:lumMod val="75000"/>
                  <a:lumOff val="25000"/>
                </a:schemeClr>
              </a:solidFill>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3000" b="1" i="0" u="none" strike="noStrike" kern="1200" cap="none" spc="-150" normalizeH="0" baseline="0" dirty="0">
              <a:ln>
                <a:noFill/>
              </a:ln>
              <a:solidFill>
                <a:schemeClr val="tx1">
                  <a:lumMod val="75000"/>
                  <a:lumOff val="25000"/>
                </a:schemeClr>
              </a:solidFill>
              <a:effectLst/>
              <a:latin typeface="+mj-lt"/>
              <a:ea typeface="+mj-ea"/>
              <a:cs typeface="+mj-cs"/>
            </a:endParaRPr>
          </a:p>
        </p:txBody>
      </p:sp>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3"/>
          </p:nvPr>
        </p:nvSpPr>
        <p:spPr>
          <a:xfrm>
            <a:off x="432000" y="6439820"/>
            <a:ext cx="5664000" cy="295062"/>
          </a:xfrm>
        </p:spPr>
        <p:txBody>
          <a:bodyPr vert="horz" lIns="0" tIns="0" rIns="0" bIns="0" rtlCol="0" anchor="ctr">
            <a:normAutofit/>
          </a:bodyPr>
          <a:lstStyle/>
          <a:p>
            <a:pPr>
              <a:spcAft>
                <a:spcPts val="600"/>
              </a:spcAft>
            </a:pPr>
            <a:r>
              <a:rPr lang="en-US" kern="1200">
                <a:latin typeface="+mn-lt"/>
                <a:ea typeface="+mn-ea"/>
                <a:cs typeface="+mn-cs"/>
              </a:rPr>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33"/>
          </p:nvPr>
        </p:nvSpPr>
        <p:spPr>
          <a:xfrm>
            <a:off x="11760000" y="6371351"/>
            <a:ext cx="432000" cy="432000"/>
          </a:xfrm>
        </p:spPr>
        <p:txBody>
          <a:bodyPr vert="horz" lIns="0" tIns="0" rIns="0" bIns="0" rtlCol="0" anchor="ctr">
            <a:normAutofit/>
          </a:bodyPr>
          <a:lstStyle/>
          <a:p>
            <a:pPr>
              <a:spcAft>
                <a:spcPts val="600"/>
              </a:spcAft>
            </a:pPr>
            <a:fld id="{19B51A1E-902D-48AF-9020-955120F399B6}" type="slidenum">
              <a:rPr lang="en-US" smtClean="0"/>
              <a:pPr>
                <a:spcAft>
                  <a:spcPts val="600"/>
                </a:spcAft>
              </a:pPr>
              <a:t>19</a:t>
            </a:fld>
            <a:endParaRPr lang="en-US"/>
          </a:p>
        </p:txBody>
      </p:sp>
      <p:pic>
        <p:nvPicPr>
          <p:cNvPr id="2049" name="Picture 5" descr="Diagram&#10;&#10;Description automatically generated">
            <a:extLst>
              <a:ext uri="{FF2B5EF4-FFF2-40B4-BE49-F238E27FC236}">
                <a16:creationId xmlns:a16="http://schemas.microsoft.com/office/drawing/2014/main" id="{AD8F7AFC-9FBC-4605-95CE-80A6076423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114" t="33385" r="29190" b="10696"/>
          <a:stretch>
            <a:fillRect/>
          </a:stretch>
        </p:blipFill>
        <p:spPr bwMode="auto">
          <a:xfrm>
            <a:off x="4788816" y="1103652"/>
            <a:ext cx="6971184" cy="4085748"/>
          </a:xfrm>
          <a:prstGeom prst="rect">
            <a:avLst/>
          </a:prstGeom>
          <a:solidFill>
            <a:srgbClr val="FFFFFF"/>
          </a:solidFill>
        </p:spPr>
      </p:pic>
      <p:sp>
        <p:nvSpPr>
          <p:cNvPr id="6" name="Rectangle 3">
            <a:extLst>
              <a:ext uri="{FF2B5EF4-FFF2-40B4-BE49-F238E27FC236}">
                <a16:creationId xmlns:a16="http://schemas.microsoft.com/office/drawing/2014/main" id="{BA5B9D9C-7736-4324-BDD4-10A8DCA2F780}"/>
              </a:ext>
            </a:extLst>
          </p:cNvPr>
          <p:cNvSpPr>
            <a:spLocks noChangeArrowheads="1"/>
          </p:cNvSpPr>
          <p:nvPr/>
        </p:nvSpPr>
        <p:spPr bwMode="auto">
          <a:xfrm>
            <a:off x="432000" y="2057400"/>
            <a:ext cx="3932237" cy="381158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Ctr="0" compatLnSpc="1">
            <a:prstTxWarp prst="textNoShape">
              <a:avLst/>
            </a:prstTxWarp>
            <a:normAutofit/>
          </a:bodyPr>
          <a:lstStyle/>
          <a:p>
            <a:pPr marR="0" fontAlgn="base">
              <a:lnSpc>
                <a:spcPct val="150000"/>
              </a:lnSpc>
              <a:spcBef>
                <a:spcPts val="1000"/>
              </a:spcBef>
              <a:spcAft>
                <a:spcPct val="0"/>
              </a:spcAft>
              <a:buClrTx/>
              <a:buSzTx/>
              <a:tabLst/>
            </a:pPr>
            <a:r>
              <a:rPr kumimoji="0" lang="en-US" altLang="en-US" sz="2400" b="0" i="0" u="none" strike="noStrike" kern="1200" cap="none" normalizeH="0" baseline="0" dirty="0">
                <a:ln>
                  <a:noFill/>
                </a:ln>
                <a:solidFill>
                  <a:schemeClr val="tx1">
                    <a:lumMod val="75000"/>
                    <a:lumOff val="25000"/>
                  </a:schemeClr>
                </a:solidFill>
                <a:effectLst/>
                <a:latin typeface="Arial" panose="020B0604020202020204" pitchFamily="34" charset="0"/>
                <a:cs typeface="Arial" panose="020B0604020202020204" pitchFamily="34" charset="0"/>
              </a:rPr>
              <a:t>William Deming's model above proposed that learning is a continuous process with continuous improvement.</a:t>
            </a:r>
          </a:p>
        </p:txBody>
      </p:sp>
    </p:spTree>
    <p:extLst>
      <p:ext uri="{BB962C8B-B14F-4D97-AF65-F5344CB8AC3E}">
        <p14:creationId xmlns:p14="http://schemas.microsoft.com/office/powerpoint/2010/main" val="1476948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 name="Picture 4" descr="Diagram&#10;&#10;Description automatically generated">
            <a:extLst>
              <a:ext uri="{FF2B5EF4-FFF2-40B4-BE49-F238E27FC236}">
                <a16:creationId xmlns:a16="http://schemas.microsoft.com/office/drawing/2014/main" id="{E6571097-989B-4FEC-A040-47FFEDB5E4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367" b="4591"/>
          <a:stretch>
            <a:fillRect/>
          </a:stretch>
        </p:blipFill>
        <p:spPr bwMode="auto">
          <a:xfrm>
            <a:off x="3026796" y="586663"/>
            <a:ext cx="5573194" cy="5784687"/>
          </a:xfrm>
          <a:prstGeom prst="rect">
            <a:avLst/>
          </a:prstGeom>
          <a:solidFill>
            <a:srgbClr val="FFFFFF"/>
          </a:solidFill>
        </p:spPr>
      </p:pic>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3"/>
          </p:nvPr>
        </p:nvSpPr>
        <p:spPr>
          <a:xfrm>
            <a:off x="432000" y="6439820"/>
            <a:ext cx="5664000" cy="295062"/>
          </a:xfrm>
        </p:spPr>
        <p:txBody>
          <a:bodyPr vert="horz" lIns="0" tIns="0" rIns="0" bIns="0" rtlCol="0" anchor="ctr">
            <a:normAutofit/>
          </a:bodyPr>
          <a:lstStyle/>
          <a:p>
            <a:pPr>
              <a:spcAft>
                <a:spcPts val="600"/>
              </a:spcAft>
            </a:pPr>
            <a:r>
              <a:rPr lang="en-US" kern="1200">
                <a:latin typeface="+mn-lt"/>
                <a:ea typeface="+mn-ea"/>
                <a:cs typeface="+mn-cs"/>
              </a:rPr>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5"/>
          </p:nvPr>
        </p:nvSpPr>
        <p:spPr>
          <a:xfrm>
            <a:off x="11760000" y="6371351"/>
            <a:ext cx="432000" cy="432000"/>
          </a:xfrm>
        </p:spPr>
        <p:txBody>
          <a:bodyPr vert="horz" lIns="0" tIns="0" rIns="0" bIns="0" rtlCol="0" anchor="ctr">
            <a:normAutofit/>
          </a:bodyPr>
          <a:lstStyle/>
          <a:p>
            <a:pPr>
              <a:spcAft>
                <a:spcPts val="600"/>
              </a:spcAft>
            </a:pPr>
            <a:fld id="{19B51A1E-902D-48AF-9020-955120F399B6}" type="slidenum">
              <a:rPr lang="en-US" smtClean="0"/>
              <a:pPr>
                <a:spcAft>
                  <a:spcPts val="600"/>
                </a:spcAft>
              </a:pPr>
              <a:t>20</a:t>
            </a:fld>
            <a:endParaRPr lang="en-US"/>
          </a:p>
        </p:txBody>
      </p:sp>
      <p:sp>
        <p:nvSpPr>
          <p:cNvPr id="4" name="Rectangle 2">
            <a:extLst>
              <a:ext uri="{FF2B5EF4-FFF2-40B4-BE49-F238E27FC236}">
                <a16:creationId xmlns:a16="http://schemas.microsoft.com/office/drawing/2014/main" id="{251AF237-31B4-4D5D-A0F3-D85A25086598}"/>
              </a:ext>
            </a:extLst>
          </p:cNvPr>
          <p:cNvSpPr>
            <a:spLocks noChangeArrowheads="1"/>
          </p:cNvSpPr>
          <p:nvPr/>
        </p:nvSpPr>
        <p:spPr bwMode="auto">
          <a:xfrm>
            <a:off x="231354" y="123118"/>
            <a:ext cx="11528646" cy="7408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500" b="1" i="1" u="none" strike="noStrike" kern="1200" cap="none" spc="-150" normalizeH="0" baseline="0" dirty="0">
                <a:ln>
                  <a:noFill/>
                </a:ln>
                <a:solidFill>
                  <a:schemeClr val="tx1">
                    <a:lumMod val="75000"/>
                    <a:lumOff val="25000"/>
                  </a:schemeClr>
                </a:solidFill>
                <a:effectLst/>
                <a:latin typeface="+mj-lt"/>
                <a:ea typeface="+mj-ea"/>
                <a:cs typeface="+mj-cs"/>
              </a:rPr>
              <a:t>Performance Management System (Armstrong, p63, 2009 )</a:t>
            </a:r>
            <a:endParaRPr kumimoji="0" lang="en-US" altLang="en-US" sz="2500" b="1" i="0" u="none" strike="noStrike" kern="1200" cap="none" spc="-150" normalizeH="0" baseline="0" dirty="0">
              <a:ln>
                <a:noFill/>
              </a:ln>
              <a:solidFill>
                <a:schemeClr val="tx1">
                  <a:lumMod val="75000"/>
                  <a:lumOff val="25000"/>
                </a:schemeClr>
              </a:solidFill>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2500" b="1" i="0" u="none" strike="noStrike" kern="1200" cap="none" spc="-150" normalizeH="0" baseline="0" dirty="0">
              <a:ln>
                <a:noFill/>
              </a:ln>
              <a:solidFill>
                <a:schemeClr val="tx1">
                  <a:lumMod val="75000"/>
                  <a:lumOff val="25000"/>
                </a:schemeClr>
              </a:solidFill>
              <a:effectLst/>
              <a:latin typeface="+mj-lt"/>
              <a:ea typeface="+mj-ea"/>
              <a:cs typeface="+mj-cs"/>
            </a:endParaRPr>
          </a:p>
        </p:txBody>
      </p:sp>
      <p:sp>
        <p:nvSpPr>
          <p:cNvPr id="6" name="Rectangle 3">
            <a:extLst>
              <a:ext uri="{FF2B5EF4-FFF2-40B4-BE49-F238E27FC236}">
                <a16:creationId xmlns:a16="http://schemas.microsoft.com/office/drawing/2014/main" id="{76D9A80A-EDF1-4130-81C9-283CB08ABB08}"/>
              </a:ext>
            </a:extLst>
          </p:cNvPr>
          <p:cNvSpPr>
            <a:spLocks noChangeArrowheads="1"/>
          </p:cNvSpPr>
          <p:nvPr/>
        </p:nvSpPr>
        <p:spPr bwMode="auto">
          <a:xfrm>
            <a:off x="0" y="49625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638559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21</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6077091"/>
          </a:xfrm>
        </p:spPr>
        <p:txBody>
          <a:bodyPr/>
          <a:lstStyle/>
          <a:p>
            <a:pPr algn="just">
              <a:lnSpc>
                <a:spcPct val="150000"/>
              </a:lnSpc>
              <a:spcAft>
                <a:spcPts val="800"/>
              </a:spcAft>
              <a:tabLst>
                <a:tab pos="2440940" algn="l"/>
              </a:tabLst>
            </a:pPr>
            <a:r>
              <a:rPr lang="en-GB" sz="2800" b="1" dirty="0">
                <a:effectLst/>
                <a:latin typeface="Arial" panose="020B0604020202020204" pitchFamily="34" charset="0"/>
                <a:ea typeface="Calibri" panose="020F0502020204030204" pitchFamily="34" charset="0"/>
                <a:cs typeface="Times New Roman" panose="02020603050405020304" pitchFamily="18" charset="0"/>
              </a:rPr>
              <a:t>Organisational Culture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Organisation’s culture is the values, beliefs, behaviours and norms of the organisation, the founders usually develop corporate culture. However, over time the culture is further developed through the worker's beliefs, values and behaviours</a:t>
            </a:r>
            <a:r>
              <a:rPr lang="en-GB" sz="2400" b="1" dirty="0">
                <a:effectLst/>
                <a:latin typeface="Arial" panose="020B0604020202020204" pitchFamily="34" charset="0"/>
                <a:ea typeface="Calibri" panose="020F0502020204030204" pitchFamily="34" charset="0"/>
                <a:cs typeface="Times New Roman" panose="02020603050405020304" pitchFamily="18" charset="0"/>
              </a:rPr>
              <a:t>. </a:t>
            </a:r>
            <a:r>
              <a:rPr lang="en-GB" sz="2400" dirty="0">
                <a:effectLst/>
                <a:latin typeface="Arial" panose="020B0604020202020204" pitchFamily="34" charset="0"/>
                <a:ea typeface="Calibri" panose="020F0502020204030204" pitchFamily="34" charset="0"/>
                <a:cs typeface="Times New Roman" panose="02020603050405020304" pitchFamily="18" charset="0"/>
              </a:rPr>
              <a:t>Tesco uses corporate culture as a guiding principle for its workforce and stakeholders (Tesco PLC, 2021).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Tesco links its organisation culture to its strategy.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The guiding principles aids workforce to behave appropriately.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HRM plays a pivotal role in organising and delivering beliefs and values (CIPD, 2020).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53109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22</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209319" y="220337"/>
            <a:ext cx="11843133" cy="6151013"/>
          </a:xfrm>
        </p:spPr>
        <p:txBody>
          <a:bodyPr/>
          <a:lstStyle/>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Performance Appraisal</a:t>
            </a: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Firms frequently use an appraisal to identify the overall job contribution, also known as an annual review (Levinson, 2021). HRM usually designs the appraisal method and to help identify individual skills and competence.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Employee's objectives may be included.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Focuses on past performance.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Ratings.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360-Degree Feedback</a:t>
            </a:r>
            <a:r>
              <a:rPr lang="en-GB" sz="2400" b="1" dirty="0">
                <a:latin typeface="Calibri" panose="020F0502020204030204" pitchFamily="34" charset="0"/>
                <a:ea typeface="Calibri" panose="020F0502020204030204" pitchFamily="34" charset="0"/>
                <a:cs typeface="Times New Roman" panose="02020603050405020304" pitchFamily="18" charset="0"/>
              </a:rPr>
              <a:t>-</a:t>
            </a:r>
            <a:r>
              <a:rPr lang="en-GB" sz="2000" dirty="0">
                <a:effectLst/>
                <a:latin typeface="Arial" panose="020B0604020202020204" pitchFamily="34" charset="0"/>
                <a:ea typeface="Calibri" panose="020F0502020204030204" pitchFamily="34" charset="0"/>
                <a:cs typeface="Times New Roman" panose="02020603050405020304" pitchFamily="18" charset="0"/>
              </a:rPr>
              <a:t>A multi-source feedback, a systematic collection of feedback of employee, team or a group’s performance. The information is collected from colleagues, customers, and managers, it is considered highly valuable due to being multi-source</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67178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23</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132202" y="123118"/>
            <a:ext cx="11931268" cy="6680233"/>
          </a:xfrm>
        </p:spPr>
        <p:txBody>
          <a:bodyPr/>
          <a:lstStyle/>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Performance Appraisal Continued</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Advantages of Feedback</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Increases self-awareness due to different perspective, and a foundation for leadership and development for the employees.</a:t>
            </a: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The feedback helps subordinates to work on their weakness.</a:t>
            </a: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The development activities are very personalised.</a:t>
            </a: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Disadvantages of Feedback</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Colleagues may not give honest feedback.</a:t>
            </a:r>
          </a:p>
          <a:p>
            <a:pPr marL="342900" lvl="0" indent="-342900" algn="just">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Feedback can be time-consuming for the organisation.</a:t>
            </a:r>
          </a:p>
          <a:p>
            <a:endParaRPr lang="en-GB" dirty="0"/>
          </a:p>
        </p:txBody>
      </p:sp>
    </p:spTree>
    <p:extLst>
      <p:ext uri="{BB962C8B-B14F-4D97-AF65-F5344CB8AC3E}">
        <p14:creationId xmlns:p14="http://schemas.microsoft.com/office/powerpoint/2010/main" val="12495749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24</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972892"/>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Methods of Self-Development and Self-Awareness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Arial" panose="020B0604020202020204" pitchFamily="34" charset="0"/>
                <a:ea typeface="Calibri" panose="020F0502020204030204" pitchFamily="34" charset="0"/>
                <a:cs typeface="Times New Roman" panose="02020603050405020304" pitchFamily="18" charset="0"/>
              </a:rPr>
              <a:t>SWOT</a:t>
            </a:r>
            <a:r>
              <a:rPr lang="en-GB" sz="2400" dirty="0">
                <a:effectLst/>
                <a:latin typeface="Arial" panose="020B0604020202020204" pitchFamily="34" charset="0"/>
                <a:ea typeface="Calibri" panose="020F0502020204030204" pitchFamily="34" charset="0"/>
                <a:cs typeface="Times New Roman" panose="02020603050405020304" pitchFamily="18" charset="0"/>
              </a:rPr>
              <a:t> self-analysis can be performed to understand individual </a:t>
            </a:r>
            <a:r>
              <a:rPr lang="en-GB" sz="2400" b="1" i="1" dirty="0">
                <a:effectLst/>
                <a:latin typeface="Arial" panose="020B0604020202020204" pitchFamily="34" charset="0"/>
                <a:ea typeface="Calibri" panose="020F0502020204030204" pitchFamily="34" charset="0"/>
                <a:cs typeface="Times New Roman" panose="02020603050405020304" pitchFamily="18" charset="0"/>
              </a:rPr>
              <a:t>Strengths, Weaknesses, Opportunities and Threats. </a:t>
            </a:r>
            <a:r>
              <a:rPr lang="en-GB" sz="2400" dirty="0">
                <a:effectLst/>
                <a:latin typeface="Arial" panose="020B0604020202020204" pitchFamily="34" charset="0"/>
                <a:ea typeface="Calibri" panose="020F0502020204030204" pitchFamily="34" charset="0"/>
                <a:cs typeface="Times New Roman" panose="02020603050405020304" pitchFamily="18" charset="0"/>
              </a:rPr>
              <a:t>To identify weaknesses that can restrict the performance or career development, individuals can use strength to develop their profession.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b="1" dirty="0">
                <a:effectLst/>
                <a:latin typeface="Arial" panose="020B0604020202020204" pitchFamily="34" charset="0"/>
                <a:ea typeface="Calibri" panose="020F0502020204030204" pitchFamily="34" charset="0"/>
                <a:cs typeface="Times New Roman" panose="02020603050405020304" pitchFamily="18" charset="0"/>
              </a:rPr>
              <a:t>An online psychometric</a:t>
            </a:r>
            <a:r>
              <a:rPr lang="en-GB" sz="2400" dirty="0">
                <a:effectLst/>
                <a:latin typeface="Arial" panose="020B0604020202020204" pitchFamily="34" charset="0"/>
                <a:ea typeface="Calibri" panose="020F0502020204030204" pitchFamily="34" charset="0"/>
                <a:cs typeface="Times New Roman" panose="02020603050405020304" pitchFamily="18" charset="0"/>
              </a:rPr>
              <a:t> </a:t>
            </a:r>
            <a:r>
              <a:rPr lang="en-GB" sz="2400" b="1" dirty="0">
                <a:effectLst/>
                <a:latin typeface="Arial" panose="020B0604020202020204" pitchFamily="34" charset="0"/>
                <a:ea typeface="Calibri" panose="020F0502020204030204" pitchFamily="34" charset="0"/>
                <a:cs typeface="Times New Roman" panose="02020603050405020304" pitchFamily="18" charset="0"/>
              </a:rPr>
              <a:t>test</a:t>
            </a:r>
            <a:r>
              <a:rPr lang="en-GB" sz="2400" dirty="0">
                <a:effectLst/>
                <a:latin typeface="Arial" panose="020B0604020202020204" pitchFamily="34" charset="0"/>
                <a:ea typeface="Calibri" panose="020F0502020204030204" pitchFamily="34" charset="0"/>
                <a:cs typeface="Times New Roman" panose="02020603050405020304" pitchFamily="18" charset="0"/>
              </a:rPr>
              <a:t> is a personality test, great for those wishes to identify</a:t>
            </a:r>
            <a:r>
              <a:rPr lang="en-GB" sz="24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key traits and skills. </a:t>
            </a:r>
            <a:r>
              <a:rPr lang="en-GB" sz="24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r>
              <a:rPr lang="en-GB" sz="24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400" b="1" dirty="0">
                <a:effectLst/>
                <a:latin typeface="Arial" panose="020B0604020202020204" pitchFamily="34" charset="0"/>
                <a:ea typeface="Calibri" panose="020F0502020204030204" pitchFamily="34" charset="0"/>
                <a:cs typeface="Times New Roman" panose="02020603050405020304" pitchFamily="18" charset="0"/>
              </a:rPr>
              <a:t>Johari Window</a:t>
            </a:r>
            <a:r>
              <a:rPr lang="en-GB" sz="2400" dirty="0">
                <a:effectLst/>
                <a:latin typeface="Arial" panose="020B0604020202020204" pitchFamily="34" charset="0"/>
                <a:ea typeface="Calibri" panose="020F0502020204030204" pitchFamily="34" charset="0"/>
                <a:cs typeface="Times New Roman" panose="02020603050405020304" pitchFamily="18" charset="0"/>
              </a:rPr>
              <a:t> is another self-assessment tool that helps to understand key strengths and weaknesses using four windows, </a:t>
            </a:r>
            <a:r>
              <a:rPr lang="en-GB" sz="2400" b="1" i="1" dirty="0">
                <a:effectLst/>
                <a:latin typeface="Arial" panose="020B0604020202020204" pitchFamily="34" charset="0"/>
                <a:ea typeface="Calibri" panose="020F0502020204030204" pitchFamily="34" charset="0"/>
                <a:cs typeface="Times New Roman" panose="02020603050405020304" pitchFamily="18" charset="0"/>
              </a:rPr>
              <a:t>open, unaware, hidden, and unknown.</a:t>
            </a:r>
            <a:endParaRPr lang="en-GB" sz="2400" b="1"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52648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25</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Coaching and Mentoring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Grow Model is an excellent tool for mentors and coaches to help develop employee skills. Mentoring is performed by senior individuals inspiring, developing and passing knowledge can be a long-term relationship. On the other hand, coaching is a short-term helping individual develop skills to meet organisation goals.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GROW Model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Goal</a:t>
            </a:r>
            <a:r>
              <a:rPr lang="en-GB" sz="1800" dirty="0">
                <a:effectLst/>
                <a:latin typeface="Arial" panose="020B0604020202020204" pitchFamily="34" charset="0"/>
                <a:ea typeface="Calibri" panose="020F0502020204030204" pitchFamily="34" charset="0"/>
                <a:cs typeface="Times New Roman" panose="02020603050405020304" pitchFamily="18" charset="0"/>
              </a:rPr>
              <a:t> – establishing goals of the employee.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Reality</a:t>
            </a:r>
            <a:r>
              <a:rPr lang="en-GB" sz="1800" dirty="0">
                <a:effectLst/>
                <a:latin typeface="Arial" panose="020B0604020202020204" pitchFamily="34" charset="0"/>
                <a:ea typeface="Calibri" panose="020F0502020204030204" pitchFamily="34" charset="0"/>
                <a:cs typeface="Times New Roman" panose="02020603050405020304" pitchFamily="18" charset="0"/>
              </a:rPr>
              <a:t> – exploring reality understanding the issues/obstacles that may be bothering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Option </a:t>
            </a:r>
            <a:r>
              <a:rPr lang="en-GB" sz="1800" dirty="0">
                <a:effectLst/>
                <a:latin typeface="Arial" panose="020B0604020202020204" pitchFamily="34" charset="0"/>
                <a:ea typeface="Calibri" panose="020F0502020204030204" pitchFamily="34" charset="0"/>
                <a:cs typeface="Times New Roman" panose="02020603050405020304" pitchFamily="18" charset="0"/>
              </a:rPr>
              <a:t>– generate options and ideas to overcome the obstacles.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Will</a:t>
            </a:r>
            <a:r>
              <a:rPr lang="en-GB" sz="1800" dirty="0">
                <a:effectLst/>
                <a:latin typeface="Arial" panose="020B0604020202020204" pitchFamily="34" charset="0"/>
                <a:ea typeface="Calibri" panose="020F0502020204030204" pitchFamily="34" charset="0"/>
                <a:cs typeface="Times New Roman" panose="02020603050405020304" pitchFamily="18" charset="0"/>
              </a:rPr>
              <a:t> - agree with action and the wrap-up.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Both require employees willing to learn and develop rapport with senior employees (Armstrong, 2009 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80214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26</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Reward System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The people presume employees perform more </a:t>
            </a:r>
            <a:r>
              <a:rPr lang="en-GB" sz="2400" dirty="0">
                <a:latin typeface="Arial" panose="020B0604020202020204" pitchFamily="34" charset="0"/>
                <a:ea typeface="Calibri" panose="020F0502020204030204" pitchFamily="34" charset="0"/>
                <a:cs typeface="Times New Roman" panose="02020603050405020304" pitchFamily="18" charset="0"/>
              </a:rPr>
              <a:t>efficiently</a:t>
            </a:r>
            <a:r>
              <a:rPr lang="en-GB" sz="2400" dirty="0">
                <a:effectLst/>
                <a:latin typeface="Arial" panose="020B0604020202020204" pitchFamily="34" charset="0"/>
                <a:ea typeface="Calibri" panose="020F0502020204030204" pitchFamily="34" charset="0"/>
                <a:cs typeface="Times New Roman" panose="02020603050405020304" pitchFamily="18" charset="0"/>
              </a:rPr>
              <a:t> for money; this is untrue. The reward system may comprise </a:t>
            </a:r>
            <a:r>
              <a:rPr lang="en-GB" sz="2400" b="1" dirty="0">
                <a:effectLst/>
                <a:latin typeface="Arial" panose="020B0604020202020204" pitchFamily="34" charset="0"/>
                <a:ea typeface="Calibri" panose="020F0502020204030204" pitchFamily="34" charset="0"/>
                <a:cs typeface="Times New Roman" panose="02020603050405020304" pitchFamily="18" charset="0"/>
              </a:rPr>
              <a:t>non-financial rewards </a:t>
            </a:r>
            <a:r>
              <a:rPr lang="en-GB" sz="2400" dirty="0">
                <a:effectLst/>
                <a:latin typeface="Arial" panose="020B0604020202020204" pitchFamily="34" charset="0"/>
                <a:ea typeface="Calibri" panose="020F0502020204030204" pitchFamily="34" charset="0"/>
                <a:cs typeface="Times New Roman" panose="02020603050405020304" pitchFamily="18" charset="0"/>
              </a:rPr>
              <a:t>and benefits that can be more beneficial depending on individual circumstances. However, the pay and reward system motivates in completing organisational activities, another essential part of HRM.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386020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27</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123118"/>
            <a:ext cx="11020698" cy="6248233"/>
          </a:xfrm>
        </p:spPr>
        <p:txBody>
          <a:bodyPr numCol="2"/>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Financial Reward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Weekly or monthly wages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Stock option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Bonuses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Paternity/Maternity leave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Both of the reward systems are used by HRM to motivate employees towards organisations goals and help retain employees.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2000"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Non-Financial Reward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Job enrichment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Employee empowerment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Recognition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Job security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1348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297CA-4696-43EF-A8FC-B1F721E63C1E}"/>
              </a:ext>
            </a:extLst>
          </p:cNvPr>
          <p:cNvSpPr>
            <a:spLocks noGrp="1"/>
          </p:cNvSpPr>
          <p:nvPr>
            <p:ph type="title"/>
          </p:nvPr>
        </p:nvSpPr>
        <p:spPr>
          <a:xfrm>
            <a:off x="432000" y="432000"/>
            <a:ext cx="11340000" cy="432000"/>
          </a:xfrm>
        </p:spPr>
        <p:txBody>
          <a:bodyPr anchor="ctr">
            <a:normAutofit/>
          </a:bodyPr>
          <a:lstStyle/>
          <a:p>
            <a:r>
              <a:rPr lang="en-GB" sz="3000"/>
              <a:t>Employee Engagement </a:t>
            </a:r>
          </a:p>
        </p:txBody>
      </p:sp>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3"/>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28</a:t>
            </a:fld>
            <a:endParaRPr lang="en-US" noProof="0"/>
          </a:p>
        </p:txBody>
      </p:sp>
      <p:sp>
        <p:nvSpPr>
          <p:cNvPr id="7" name="Text Placeholder 6">
            <a:extLst>
              <a:ext uri="{FF2B5EF4-FFF2-40B4-BE49-F238E27FC236}">
                <a16:creationId xmlns:a16="http://schemas.microsoft.com/office/drawing/2014/main" id="{40616A84-E225-44B9-A00B-F50F5E4E5CF9}"/>
              </a:ext>
            </a:extLst>
          </p:cNvPr>
          <p:cNvSpPr>
            <a:spLocks noGrp="1"/>
          </p:cNvSpPr>
          <p:nvPr>
            <p:ph sz="half" idx="2"/>
          </p:nvPr>
        </p:nvSpPr>
        <p:spPr>
          <a:xfrm>
            <a:off x="5618602" y="782198"/>
            <a:ext cx="6153398" cy="5394765"/>
          </a:xfrm>
        </p:spPr>
        <p:txBody>
          <a:bodyPr>
            <a:normAutofit fontScale="25000" lnSpcReduction="20000"/>
          </a:bodyPr>
          <a:lstStyle/>
          <a:p>
            <a:pPr marL="0" indent="0" algn="just">
              <a:lnSpc>
                <a:spcPct val="170000"/>
              </a:lnSpc>
              <a:buNone/>
            </a:pPr>
            <a:r>
              <a:rPr lang="en-GB" sz="7200" dirty="0">
                <a:latin typeface="Arial" panose="020B0604020202020204" pitchFamily="34" charset="0"/>
                <a:cs typeface="Arial" panose="020B0604020202020204" pitchFamily="34" charset="0"/>
              </a:rPr>
              <a:t>According to (</a:t>
            </a:r>
            <a:r>
              <a:rPr lang="en-GB" sz="7200" dirty="0" err="1">
                <a:latin typeface="Arial" panose="020B0604020202020204" pitchFamily="34" charset="0"/>
                <a:cs typeface="Arial" panose="020B0604020202020204" pitchFamily="34" charset="0"/>
              </a:rPr>
              <a:t>Kompaso</a:t>
            </a:r>
            <a:r>
              <a:rPr lang="en-GB" sz="7200" dirty="0">
                <a:latin typeface="Arial" panose="020B0604020202020204" pitchFamily="34" charset="0"/>
                <a:cs typeface="Arial" panose="020B0604020202020204" pitchFamily="34" charset="0"/>
              </a:rPr>
              <a:t> and Sridevi, 2010) employee engagement is an essential part of human resource management, </a:t>
            </a:r>
            <a:r>
              <a:rPr lang="en-GB" sz="7200" dirty="0">
                <a:effectLst/>
                <a:latin typeface="Arial" panose="020B0604020202020204" pitchFamily="34" charset="0"/>
                <a:cs typeface="Arial" panose="020B0604020202020204" pitchFamily="34" charset="0"/>
              </a:rPr>
              <a:t>It is </a:t>
            </a:r>
            <a:r>
              <a:rPr lang="en-GB" sz="7200" b="1" dirty="0">
                <a:effectLst/>
                <a:latin typeface="Arial" panose="020B0604020202020204" pitchFamily="34" charset="0"/>
                <a:cs typeface="Arial" panose="020B0604020202020204" pitchFamily="34" charset="0"/>
              </a:rPr>
              <a:t>critical</a:t>
            </a:r>
            <a:r>
              <a:rPr lang="en-GB" sz="7200" dirty="0">
                <a:effectLst/>
                <a:latin typeface="Arial" panose="020B0604020202020204" pitchFamily="34" charset="0"/>
                <a:cs typeface="Arial" panose="020B0604020202020204" pitchFamily="34" charset="0"/>
              </a:rPr>
              <a:t> the organisation have employee engagement plan. Using the above, appraisal, feedback, learning-development, and reward system individuals can feel more motivated and engaged  and creates </a:t>
            </a:r>
            <a:r>
              <a:rPr lang="en-GB" sz="7200" b="1" dirty="0">
                <a:effectLst/>
                <a:latin typeface="Arial" panose="020B0604020202020204" pitchFamily="34" charset="0"/>
                <a:cs typeface="Arial" panose="020B0604020202020204" pitchFamily="34" charset="0"/>
              </a:rPr>
              <a:t>a high efficiency culture</a:t>
            </a:r>
            <a:r>
              <a:rPr lang="en-GB" sz="7200" dirty="0">
                <a:effectLst/>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E</a:t>
            </a:r>
            <a:r>
              <a:rPr lang="en-GB" sz="7200" dirty="0">
                <a:effectLst/>
                <a:latin typeface="Arial" panose="020B0604020202020204" pitchFamily="34" charset="0"/>
                <a:cs typeface="Arial" panose="020B0604020202020204" pitchFamily="34" charset="0"/>
              </a:rPr>
              <a:t>ngagement is a </a:t>
            </a:r>
            <a:r>
              <a:rPr lang="en-GB" sz="7200" b="1" dirty="0">
                <a:effectLst/>
                <a:latin typeface="Arial" panose="020B0604020202020204" pitchFamily="34" charset="0"/>
                <a:cs typeface="Arial" panose="020B0604020202020204" pitchFamily="34" charset="0"/>
              </a:rPr>
              <a:t>two-way process</a:t>
            </a:r>
            <a:r>
              <a:rPr lang="en-GB" sz="7200" dirty="0">
                <a:effectLst/>
                <a:latin typeface="Arial" panose="020B0604020202020204" pitchFamily="34" charset="0"/>
                <a:cs typeface="Arial" panose="020B0604020202020204" pitchFamily="34" charset="0"/>
              </a:rPr>
              <a:t>, managers and leaders must play a positive role in engaging with their workforce. The plan  will need to be </a:t>
            </a:r>
            <a:r>
              <a:rPr lang="en-GB" sz="7200" b="1" dirty="0">
                <a:effectLst/>
                <a:latin typeface="Arial" panose="020B0604020202020204" pitchFamily="34" charset="0"/>
                <a:cs typeface="Arial" panose="020B0604020202020204" pitchFamily="34" charset="0"/>
              </a:rPr>
              <a:t>communicated</a:t>
            </a:r>
            <a:r>
              <a:rPr lang="en-GB" sz="7200" dirty="0">
                <a:effectLst/>
                <a:latin typeface="Arial" panose="020B0604020202020204" pitchFamily="34" charset="0"/>
                <a:cs typeface="Arial" panose="020B0604020202020204" pitchFamily="34" charset="0"/>
              </a:rPr>
              <a:t> to different departments and managers. </a:t>
            </a:r>
            <a:r>
              <a:rPr lang="en-GB" sz="7200" b="1" dirty="0">
                <a:effectLst/>
                <a:latin typeface="Arial" panose="020B0604020202020204" pitchFamily="34" charset="0"/>
                <a:cs typeface="Arial" panose="020B0604020202020204" pitchFamily="34" charset="0"/>
              </a:rPr>
              <a:t>The result is, engaged staffs will feel valued at work and become involved with the corporate culture.</a:t>
            </a:r>
          </a:p>
          <a:p>
            <a:endParaRPr lang="en-GB" dirty="0">
              <a:effectLst/>
            </a:endParaRPr>
          </a:p>
          <a:p>
            <a:endParaRPr lang="en-GB" dirty="0"/>
          </a:p>
        </p:txBody>
      </p:sp>
      <p:pic>
        <p:nvPicPr>
          <p:cNvPr id="9" name="Picture 8" descr="White puzzle with one red piece">
            <a:extLst>
              <a:ext uri="{FF2B5EF4-FFF2-40B4-BE49-F238E27FC236}">
                <a16:creationId xmlns:a16="http://schemas.microsoft.com/office/drawing/2014/main" id="{A0AFF26C-361F-451D-8676-C1819E952CAC}"/>
              </a:ext>
            </a:extLst>
          </p:cNvPr>
          <p:cNvPicPr>
            <a:picLocks noChangeAspect="1"/>
          </p:cNvPicPr>
          <p:nvPr/>
        </p:nvPicPr>
        <p:blipFill rotWithShape="1">
          <a:blip r:embed="rId2"/>
          <a:srcRect l="21142" r="19580" b="2"/>
          <a:stretch/>
        </p:blipFill>
        <p:spPr>
          <a:xfrm>
            <a:off x="420000" y="1007250"/>
            <a:ext cx="5120501" cy="4946232"/>
          </a:xfrm>
          <a:prstGeom prst="rect">
            <a:avLst/>
          </a:prstGeom>
          <a:noFill/>
        </p:spPr>
      </p:pic>
    </p:spTree>
    <p:extLst>
      <p:ext uri="{BB962C8B-B14F-4D97-AF65-F5344CB8AC3E}">
        <p14:creationId xmlns:p14="http://schemas.microsoft.com/office/powerpoint/2010/main" val="2834504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59FBF-C525-4FAB-9A9C-6813EEF78F14}"/>
              </a:ext>
            </a:extLst>
          </p:cNvPr>
          <p:cNvSpPr>
            <a:spLocks noGrp="1"/>
          </p:cNvSpPr>
          <p:nvPr>
            <p:ph type="title"/>
          </p:nvPr>
        </p:nvSpPr>
        <p:spPr/>
        <p:txBody>
          <a:bodyPr/>
          <a:lstStyle/>
          <a:p>
            <a:r>
              <a:rPr lang="en-GB" sz="3200" i="1" dirty="0"/>
              <a:t>Benefits Employee Engagement, Image Source (Pathak, 2021).</a:t>
            </a:r>
            <a:endParaRPr lang="en-GB" dirty="0"/>
          </a:p>
        </p:txBody>
      </p:sp>
      <p:sp>
        <p:nvSpPr>
          <p:cNvPr id="3" name="Footer Placeholder 2">
            <a:extLst>
              <a:ext uri="{FF2B5EF4-FFF2-40B4-BE49-F238E27FC236}">
                <a16:creationId xmlns:a16="http://schemas.microsoft.com/office/drawing/2014/main" id="{E09E97ED-73D6-4953-A900-DDDFBF740FC4}"/>
              </a:ext>
            </a:extLst>
          </p:cNvPr>
          <p:cNvSpPr>
            <a:spLocks noGrp="1"/>
          </p:cNvSpPr>
          <p:nvPr>
            <p:ph type="ftr" sz="quarter" idx="13"/>
          </p:nvPr>
        </p:nvSpPr>
        <p:spPr/>
        <p:txBody>
          <a:bodyPr/>
          <a:lstStyle/>
          <a:p>
            <a:r>
              <a:rPr lang="en-US" noProof="0"/>
              <a:t>Add a footer</a:t>
            </a:r>
            <a:endParaRPr lang="en-US" noProof="0" dirty="0"/>
          </a:p>
        </p:txBody>
      </p:sp>
      <p:sp>
        <p:nvSpPr>
          <p:cNvPr id="4" name="Slide Number Placeholder 3">
            <a:extLst>
              <a:ext uri="{FF2B5EF4-FFF2-40B4-BE49-F238E27FC236}">
                <a16:creationId xmlns:a16="http://schemas.microsoft.com/office/drawing/2014/main" id="{68FC8D19-65C6-4EB1-B6F8-749FB1AF8B8D}"/>
              </a:ext>
            </a:extLst>
          </p:cNvPr>
          <p:cNvSpPr>
            <a:spLocks noGrp="1"/>
          </p:cNvSpPr>
          <p:nvPr>
            <p:ph type="sldNum" sz="quarter" idx="33"/>
          </p:nvPr>
        </p:nvSpPr>
        <p:spPr/>
        <p:txBody>
          <a:bodyPr/>
          <a:lstStyle/>
          <a:p>
            <a:fld id="{19B51A1E-902D-48AF-9020-955120F399B6}" type="slidenum">
              <a:rPr lang="en-US" noProof="0" smtClean="0"/>
              <a:pPr/>
              <a:t>29</a:t>
            </a:fld>
            <a:endParaRPr lang="en-US" noProof="0" dirty="0"/>
          </a:p>
        </p:txBody>
      </p:sp>
      <p:sp>
        <p:nvSpPr>
          <p:cNvPr id="5" name="Content Placeholder 4">
            <a:extLst>
              <a:ext uri="{FF2B5EF4-FFF2-40B4-BE49-F238E27FC236}">
                <a16:creationId xmlns:a16="http://schemas.microsoft.com/office/drawing/2014/main" id="{158AC8DC-7E61-4D5C-941E-314A5519EA47}"/>
              </a:ext>
            </a:extLst>
          </p:cNvPr>
          <p:cNvSpPr>
            <a:spLocks noGrp="1"/>
          </p:cNvSpPr>
          <p:nvPr>
            <p:ph sz="half" idx="2"/>
          </p:nvPr>
        </p:nvSpPr>
        <p:spPr/>
        <p:txBody>
          <a:bodyPr/>
          <a:lstStyle/>
          <a:p>
            <a:pPr marL="0" indent="0" algn="just">
              <a:lnSpc>
                <a:spcPct val="150000"/>
              </a:lnSpc>
              <a:buNone/>
            </a:pPr>
            <a:r>
              <a:rPr lang="en-GB" sz="2000" b="1" dirty="0">
                <a:latin typeface="Arial" panose="020B0604020202020204" pitchFamily="34" charset="0"/>
                <a:cs typeface="Arial" panose="020B0604020202020204" pitchFamily="34" charset="0"/>
              </a:rPr>
              <a:t>Recommended methods for  managers to employee engagements</a:t>
            </a:r>
            <a:r>
              <a:rPr lang="en-GB" sz="2000" dirty="0">
                <a:latin typeface="Arial" panose="020B0604020202020204" pitchFamily="34" charset="0"/>
                <a:cs typeface="Arial" panose="020B0604020202020204" pitchFamily="34" charset="0"/>
              </a:rPr>
              <a:t>.</a:t>
            </a:r>
          </a:p>
          <a:p>
            <a:pPr algn="just">
              <a:lnSpc>
                <a:spcPct val="150000"/>
              </a:lnSpc>
            </a:pPr>
            <a:r>
              <a:rPr lang="en-GB" sz="2000" dirty="0">
                <a:latin typeface="Arial" panose="020B0604020202020204" pitchFamily="34" charset="0"/>
                <a:cs typeface="Arial" panose="020B0604020202020204" pitchFamily="34" charset="0"/>
              </a:rPr>
              <a:t>Empower staffs and give them autonomy and responsibility.</a:t>
            </a:r>
          </a:p>
          <a:p>
            <a:pPr algn="just">
              <a:lnSpc>
                <a:spcPct val="150000"/>
              </a:lnSpc>
            </a:pPr>
            <a:r>
              <a:rPr lang="en-GB" sz="2000" dirty="0">
                <a:latin typeface="Arial" panose="020B0604020202020204" pitchFamily="34" charset="0"/>
                <a:cs typeface="Arial" panose="020B0604020202020204" pitchFamily="34" charset="0"/>
              </a:rPr>
              <a:t>Promote teamworking and closeness with employees. </a:t>
            </a:r>
          </a:p>
          <a:p>
            <a:pPr algn="just">
              <a:lnSpc>
                <a:spcPct val="150000"/>
              </a:lnSpc>
            </a:pPr>
            <a:r>
              <a:rPr lang="en-GB" sz="2000" dirty="0">
                <a:latin typeface="Arial" panose="020B0604020202020204" pitchFamily="34" charset="0"/>
                <a:cs typeface="Arial" panose="020B0604020202020204" pitchFamily="34" charset="0"/>
              </a:rPr>
              <a:t>Help people grow with development programmes.</a:t>
            </a:r>
          </a:p>
          <a:p>
            <a:pPr algn="just">
              <a:lnSpc>
                <a:spcPct val="150000"/>
              </a:lnSpc>
            </a:pPr>
            <a:r>
              <a:rPr lang="en-GB" sz="2000" dirty="0">
                <a:latin typeface="Arial" panose="020B0604020202020204" pitchFamily="34" charset="0"/>
                <a:cs typeface="Arial" panose="020B0604020202020204" pitchFamily="34" charset="0"/>
              </a:rPr>
              <a:t>Provide support where needed and recognition for their efforts.</a:t>
            </a:r>
          </a:p>
          <a:p>
            <a:pPr>
              <a:lnSpc>
                <a:spcPct val="150000"/>
              </a:lnSpc>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02BFEF1F-EE10-4E07-A41E-E37C7A87AA31}"/>
              </a:ext>
            </a:extLst>
          </p:cNvPr>
          <p:cNvPicPr>
            <a:picLocks noGrp="1" noChangeAspect="1"/>
          </p:cNvPicPr>
          <p:nvPr>
            <p:ph sz="half" idx="1"/>
          </p:nvPr>
        </p:nvPicPr>
        <p:blipFill rotWithShape="1">
          <a:blip r:embed="rId2"/>
          <a:srcRect b="13261"/>
          <a:stretch/>
        </p:blipFill>
        <p:spPr>
          <a:xfrm>
            <a:off x="431800" y="2023155"/>
            <a:ext cx="5448300" cy="3137127"/>
          </a:xfrm>
          <a:prstGeom prst="rect">
            <a:avLst/>
          </a:prstGeom>
          <a:noFill/>
        </p:spPr>
      </p:pic>
    </p:spTree>
    <p:extLst>
      <p:ext uri="{BB962C8B-B14F-4D97-AF65-F5344CB8AC3E}">
        <p14:creationId xmlns:p14="http://schemas.microsoft.com/office/powerpoint/2010/main" val="21761394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F799894-413F-43FC-A9B3-CDB8D9C949E3}"/>
              </a:ext>
            </a:extLst>
          </p:cNvPr>
          <p:cNvSpPr>
            <a:spLocks noGrp="1"/>
          </p:cNvSpPr>
          <p:nvPr>
            <p:ph type="title"/>
          </p:nvPr>
        </p:nvSpPr>
        <p:spPr>
          <a:xfrm>
            <a:off x="432000" y="432000"/>
            <a:ext cx="11036559" cy="1411276"/>
          </a:xfrm>
        </p:spPr>
        <p:txBody>
          <a:bodyPr/>
          <a:lstStyle/>
          <a:p>
            <a:r>
              <a:rPr lang="en-US" i="1" dirty="0"/>
              <a:t>The Drivers of Employee Engagement: Source (</a:t>
            </a:r>
            <a:r>
              <a:rPr lang="en-US" i="1" dirty="0" err="1"/>
              <a:t>Bedarkar</a:t>
            </a:r>
            <a:r>
              <a:rPr lang="en-US" i="1" dirty="0"/>
              <a:t> and Pandita, 2014).</a:t>
            </a:r>
          </a:p>
        </p:txBody>
      </p:sp>
      <p:sp>
        <p:nvSpPr>
          <p:cNvPr id="2" name="Footer Placeholder 1">
            <a:extLst>
              <a:ext uri="{FF2B5EF4-FFF2-40B4-BE49-F238E27FC236}">
                <a16:creationId xmlns:a16="http://schemas.microsoft.com/office/drawing/2014/main" id="{1675AE04-3685-4DF6-B4AF-4BF36C8832D4}"/>
              </a:ext>
            </a:extLst>
          </p:cNvPr>
          <p:cNvSpPr>
            <a:spLocks noGrp="1"/>
          </p:cNvSpPr>
          <p:nvPr>
            <p:ph type="ftr" sz="quarter" idx="13"/>
          </p:nvPr>
        </p:nvSpPr>
        <p:spPr>
          <a:xfrm>
            <a:off x="432000" y="6439820"/>
            <a:ext cx="5664000" cy="295062"/>
          </a:xfrm>
        </p:spPr>
        <p:txBody>
          <a:bodyPr anchor="ctr">
            <a:normAutofit/>
          </a:bodyPr>
          <a:lstStyle/>
          <a:p>
            <a:pPr>
              <a:spcAft>
                <a:spcPts val="600"/>
              </a:spcAft>
            </a:pPr>
            <a:r>
              <a:rPr lang="en-US" noProof="0"/>
              <a:t>Add a footer</a:t>
            </a:r>
          </a:p>
        </p:txBody>
      </p:sp>
      <p:sp>
        <p:nvSpPr>
          <p:cNvPr id="3" name="Slide Number Placeholder 2">
            <a:extLst>
              <a:ext uri="{FF2B5EF4-FFF2-40B4-BE49-F238E27FC236}">
                <a16:creationId xmlns:a16="http://schemas.microsoft.com/office/drawing/2014/main" id="{4CF6BA74-FB12-40B0-AB2E-253E06080D86}"/>
              </a:ext>
            </a:extLst>
          </p:cNvPr>
          <p:cNvSpPr>
            <a:spLocks noGrp="1"/>
          </p:cNvSpPr>
          <p:nvPr>
            <p:ph type="sldNum" sz="quarter" idx="33"/>
          </p:nvPr>
        </p:nvSpPr>
        <p:spPr>
          <a:xfrm>
            <a:off x="11760000" y="6371351"/>
            <a:ext cx="432000" cy="432000"/>
          </a:xfrm>
        </p:spPr>
        <p:txBody>
          <a:bodyPr anchor="ctr">
            <a:normAutofit/>
          </a:bodyPr>
          <a:lstStyle/>
          <a:p>
            <a:pPr>
              <a:spcAft>
                <a:spcPts val="600"/>
              </a:spcAft>
            </a:pPr>
            <a:fld id="{19B51A1E-902D-48AF-9020-955120F399B6}" type="slidenum">
              <a:rPr lang="en-US" noProof="0" smtClean="0"/>
              <a:pPr>
                <a:spcAft>
                  <a:spcPts val="600"/>
                </a:spcAft>
              </a:pPr>
              <a:t>30</a:t>
            </a:fld>
            <a:endParaRPr lang="en-US" noProof="0"/>
          </a:p>
        </p:txBody>
      </p:sp>
      <p:sp>
        <p:nvSpPr>
          <p:cNvPr id="14" name="Text Placeholder 4">
            <a:extLst>
              <a:ext uri="{FF2B5EF4-FFF2-40B4-BE49-F238E27FC236}">
                <a16:creationId xmlns:a16="http://schemas.microsoft.com/office/drawing/2014/main" id="{6FB608AF-64D1-48EF-A652-416A6236EF40}"/>
              </a:ext>
            </a:extLst>
          </p:cNvPr>
          <p:cNvSpPr>
            <a:spLocks noGrp="1"/>
          </p:cNvSpPr>
          <p:nvPr>
            <p:ph type="body" sz="half" idx="2"/>
          </p:nvPr>
        </p:nvSpPr>
        <p:spPr>
          <a:xfrm>
            <a:off x="432000" y="2057400"/>
            <a:ext cx="3932237" cy="3811588"/>
          </a:xfrm>
        </p:spPr>
        <p:txBody>
          <a:bodyPr/>
          <a:lstStyle/>
          <a:p>
            <a:r>
              <a:rPr lang="en-US" b="1" dirty="0">
                <a:latin typeface="Arial" panose="020B0604020202020204" pitchFamily="34" charset="0"/>
                <a:cs typeface="Arial" panose="020B0604020202020204" pitchFamily="34" charset="0"/>
              </a:rPr>
              <a:t>As discussed above the three key drivers of employee engagement as follows.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Leaders who are democratic.</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Effective communication between the organizations and employees.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Work life balance.</a:t>
            </a:r>
          </a:p>
          <a:p>
            <a:r>
              <a:rPr lang="en-US" b="1" dirty="0">
                <a:latin typeface="Arial" panose="020B0604020202020204" pitchFamily="34" charset="0"/>
                <a:cs typeface="Arial" panose="020B0604020202020204" pitchFamily="34" charset="0"/>
              </a:rPr>
              <a:t>The results are higher </a:t>
            </a:r>
            <a:r>
              <a:rPr lang="en-GB" b="1" dirty="0">
                <a:latin typeface="Arial" panose="020B0604020202020204" pitchFamily="34" charset="0"/>
                <a:cs typeface="Arial" panose="020B0604020202020204" pitchFamily="34" charset="0"/>
              </a:rPr>
              <a:t>organisational</a:t>
            </a:r>
            <a:r>
              <a:rPr lang="en-US" b="1" dirty="0">
                <a:latin typeface="Arial" panose="020B0604020202020204" pitchFamily="34" charset="0"/>
                <a:cs typeface="Arial" panose="020B0604020202020204" pitchFamily="34" charset="0"/>
              </a:rPr>
              <a:t> performance.</a:t>
            </a:r>
          </a:p>
        </p:txBody>
      </p:sp>
      <p:pic>
        <p:nvPicPr>
          <p:cNvPr id="7" name="Picture 6">
            <a:extLst>
              <a:ext uri="{FF2B5EF4-FFF2-40B4-BE49-F238E27FC236}">
                <a16:creationId xmlns:a16="http://schemas.microsoft.com/office/drawing/2014/main" id="{47661548-4B43-4A8A-9E58-0CBAB4C989B8}"/>
              </a:ext>
            </a:extLst>
          </p:cNvPr>
          <p:cNvPicPr>
            <a:picLocks noChangeAspect="1"/>
          </p:cNvPicPr>
          <p:nvPr/>
        </p:nvPicPr>
        <p:blipFill rotWithShape="1">
          <a:blip r:embed="rId2"/>
          <a:srcRect t="4626"/>
          <a:stretch/>
        </p:blipFill>
        <p:spPr>
          <a:xfrm>
            <a:off x="4788816" y="1944547"/>
            <a:ext cx="6971184" cy="2526503"/>
          </a:xfrm>
          <a:prstGeom prst="rect">
            <a:avLst/>
          </a:prstGeom>
          <a:noFill/>
        </p:spPr>
      </p:pic>
    </p:spTree>
    <p:extLst>
      <p:ext uri="{BB962C8B-B14F-4D97-AF65-F5344CB8AC3E}">
        <p14:creationId xmlns:p14="http://schemas.microsoft.com/office/powerpoint/2010/main" val="2321333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31</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endParaRPr lang="en-GB" sz="2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28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Investment in Human Capital Works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Johnson, Whittington and Scholes (2011) wrote that strategy is a ploy, a long-term business direction allocating resources to reach a goal.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Times New Roman" panose="02020603050405020304" pitchFamily="18" charset="0"/>
              </a:rPr>
              <a:t>Mullins (2010) believed staff performance is linked to an organisation’s behaviour and culture, fostered by good relationships at work.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Tesco success was based on investing in human capital as mentioned above, it was the early pioneer of learning and development programmes. </a:t>
            </a:r>
            <a:r>
              <a:rPr lang="en-GB" sz="2400" b="1" dirty="0">
                <a:effectLst/>
                <a:latin typeface="Arial" panose="020B0604020202020204" pitchFamily="34" charset="0"/>
                <a:ea typeface="Calibri" panose="020F0502020204030204" pitchFamily="34" charset="0"/>
                <a:cs typeface="Times New Roman" panose="02020603050405020304" pitchFamily="18" charset="0"/>
              </a:rPr>
              <a:t>Its is critical organisations recognise the importance of the workforce and the HRM department, as they play a pivotal role in achieving business strategy and positive culture.</a:t>
            </a:r>
          </a:p>
          <a:p>
            <a:pPr marL="342900" lvl="0" indent="-342900" algn="just">
              <a:lnSpc>
                <a:spcPct val="150000"/>
              </a:lnSpc>
              <a:spcAft>
                <a:spcPts val="800"/>
              </a:spcAft>
              <a:buFont typeface="Symbol" panose="05050102010706020507" pitchFamily="18" charset="2"/>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24582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32</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739302" y="466928"/>
            <a:ext cx="11020698" cy="5564221"/>
          </a:xfrm>
        </p:spPr>
        <p:txBody>
          <a:bodyPr/>
          <a:lstStyle/>
          <a:p>
            <a:pPr algn="just">
              <a:lnSpc>
                <a:spcPct val="150000"/>
              </a:lnSpc>
              <a:spcAft>
                <a:spcPts val="800"/>
              </a:spcAft>
            </a:pPr>
            <a:r>
              <a:rPr lang="en-GB" sz="2800" b="1" dirty="0">
                <a:effectLst/>
                <a:latin typeface="Arial" panose="020B0604020202020204" pitchFamily="34" charset="0"/>
                <a:ea typeface="Calibri" panose="020F0502020204030204" pitchFamily="34" charset="0"/>
                <a:cs typeface="Times New Roman" panose="02020603050405020304" pitchFamily="18" charset="0"/>
              </a:rPr>
              <a:t>Conclusion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To summarise what has been written, Tesco is the largest supermarket in the UK. Tesco’s HRM recognises the importance of the workforce in deploying organisations strategy. Recently HRM faced many challenges, shortage of workforce due to Brexit and Covid. The report also talks about challenges and duties from recruiting, health and wellbeing, and learning and development.  The report also discussed, Maslow’s hierarchy of needs, performance management, performance appraisal, employee engagement, reward system and organisational culture.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47007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33</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198304" y="123118"/>
            <a:ext cx="11561696" cy="6248233"/>
          </a:xfrm>
        </p:spPr>
        <p:txBody>
          <a:bodyPr/>
          <a:lstStyle/>
          <a:p>
            <a:pPr marR="510540" algn="l">
              <a:lnSpc>
                <a:spcPct val="10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R="510540" algn="l">
              <a:lnSpc>
                <a:spcPct val="100000"/>
              </a:lnSpc>
              <a:spcAft>
                <a:spcPts val="800"/>
              </a:spcAft>
            </a:pPr>
            <a:endParaRPr lang="en-GB" sz="2400" b="1" dirty="0">
              <a:effectLst/>
              <a:latin typeface="Arial" panose="020B0604020202020204" pitchFamily="34" charset="0"/>
              <a:ea typeface="Calibri" panose="020F0502020204030204" pitchFamily="34" charset="0"/>
              <a:cs typeface="Times New Roman" panose="02020603050405020304" pitchFamily="18" charset="0"/>
            </a:endParaRPr>
          </a:p>
          <a:p>
            <a:pPr marR="510540" algn="l">
              <a:lnSpc>
                <a:spcPct val="100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Reference page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pPr>
            <a:r>
              <a:rPr lang="en-GB" sz="1400" dirty="0">
                <a:effectLst/>
                <a:latin typeface="Arial" panose="020B0604020202020204" pitchFamily="34" charset="0"/>
                <a:ea typeface="Calibri" panose="020F0502020204030204" pitchFamily="34" charset="0"/>
                <a:cs typeface="Times New Roman" panose="02020603050405020304" pitchFamily="18" charset="0"/>
              </a:rPr>
              <a:t>Armstrong, M. (2009 a). </a:t>
            </a:r>
            <a:r>
              <a:rPr lang="en-GB" sz="1400" i="1" dirty="0">
                <a:effectLst/>
                <a:latin typeface="Arial" panose="020B0604020202020204" pitchFamily="34" charset="0"/>
                <a:ea typeface="Calibri" panose="020F0502020204030204" pitchFamily="34" charset="0"/>
                <a:cs typeface="Times New Roman" panose="02020603050405020304" pitchFamily="18" charset="0"/>
              </a:rPr>
              <a:t>Armstrong’s Handbook of Human Resource Management Practice.</a:t>
            </a:r>
            <a:r>
              <a:rPr lang="en-GB" sz="1400" dirty="0">
                <a:effectLst/>
                <a:latin typeface="Arial" panose="020B0604020202020204" pitchFamily="34" charset="0"/>
                <a:ea typeface="Calibri" panose="020F0502020204030204" pitchFamily="34" charset="0"/>
                <a:cs typeface="Times New Roman" panose="02020603050405020304" pitchFamily="18" charset="0"/>
              </a:rPr>
              <a:t> 11th ed. London; Philadelphia: Kogan Page.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Armstrong, M. (2009 b). </a:t>
            </a:r>
            <a:r>
              <a:rPr lang="en-GB" sz="1400" i="1" dirty="0">
                <a:effectLst/>
                <a:latin typeface="Arial" panose="020B0604020202020204" pitchFamily="34" charset="0"/>
                <a:ea typeface="Times New Roman" panose="02020603050405020304" pitchFamily="18" charset="0"/>
                <a:cs typeface="Times New Roman" panose="02020603050405020304" pitchFamily="18" charset="0"/>
              </a:rPr>
              <a:t>Armstrong’s Handbook of Performance Management an evidence-based Guide to Delivering High Performance</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4th ed. London: Kogan Page.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400" dirty="0" err="1">
                <a:effectLst/>
                <a:latin typeface="Arial" panose="020B0604020202020204" pitchFamily="34" charset="0"/>
                <a:ea typeface="Times New Roman" panose="02020603050405020304" pitchFamily="18" charset="0"/>
              </a:rPr>
              <a:t>Badubi</a:t>
            </a:r>
            <a:r>
              <a:rPr lang="en-GB" sz="1400" dirty="0">
                <a:effectLst/>
                <a:latin typeface="Arial" panose="020B0604020202020204" pitchFamily="34" charset="0"/>
                <a:ea typeface="Times New Roman" panose="02020603050405020304" pitchFamily="18" charset="0"/>
              </a:rPr>
              <a:t>, R. (2017). Theories of Motivation and Their Application in Organizations: A Risk Analysis. </a:t>
            </a:r>
            <a:r>
              <a:rPr lang="en-GB" sz="1400" i="1" dirty="0">
                <a:effectLst/>
                <a:latin typeface="Arial" panose="020B0604020202020204" pitchFamily="34" charset="0"/>
                <a:ea typeface="Times New Roman" panose="02020603050405020304" pitchFamily="18" charset="0"/>
              </a:rPr>
              <a:t>International Journal of Innovation and Economics Development</a:t>
            </a:r>
            <a:r>
              <a:rPr lang="en-GB" sz="1400" dirty="0">
                <a:effectLst/>
                <a:latin typeface="Arial" panose="020B0604020202020204" pitchFamily="34" charset="0"/>
                <a:ea typeface="Times New Roman" panose="02020603050405020304" pitchFamily="18" charset="0"/>
              </a:rPr>
              <a:t>, [online] 3(3), pp.44–51. Available at: https://researchleap.com/impact-recruitment-selection-strategy-employees-performance-study-three-selected-manufacturing-companies-nigeria/.</a:t>
            </a:r>
          </a:p>
          <a:p>
            <a:pPr algn="l">
              <a:lnSpc>
                <a:spcPct val="150000"/>
              </a:lnSpc>
              <a:spcAft>
                <a:spcPts val="1200"/>
              </a:spcAft>
            </a:pPr>
            <a:r>
              <a:rPr lang="en-GB" sz="1400" dirty="0" err="1">
                <a:effectLst/>
                <a:latin typeface="Arial" panose="020B0604020202020204" pitchFamily="34" charset="0"/>
              </a:rPr>
              <a:t>Bedarkar</a:t>
            </a:r>
            <a:r>
              <a:rPr lang="en-GB" sz="1400" dirty="0">
                <a:effectLst/>
                <a:latin typeface="Arial" panose="020B0604020202020204" pitchFamily="34" charset="0"/>
              </a:rPr>
              <a:t>, M. and Pandita, D. (2014). A Study on the Drivers of Employee Engagement Impacting Employee Performance. </a:t>
            </a:r>
            <a:r>
              <a:rPr lang="en-GB" sz="1400" i="1" dirty="0">
                <a:effectLst/>
                <a:latin typeface="Arial" panose="020B0604020202020204" pitchFamily="34" charset="0"/>
              </a:rPr>
              <a:t>Procedia - Social and </a:t>
            </a:r>
            <a:r>
              <a:rPr lang="en-GB" sz="1400" i="1" dirty="0" err="1">
                <a:effectLst/>
                <a:latin typeface="Arial" panose="020B0604020202020204" pitchFamily="34" charset="0"/>
              </a:rPr>
              <a:t>Behavioral</a:t>
            </a:r>
            <a:r>
              <a:rPr lang="en-GB" sz="1400" i="1" dirty="0">
                <a:effectLst/>
                <a:latin typeface="Arial" panose="020B0604020202020204" pitchFamily="34" charset="0"/>
              </a:rPr>
              <a:t> Sciences</a:t>
            </a:r>
            <a:r>
              <a:rPr lang="en-GB" sz="1400" dirty="0">
                <a:effectLst/>
                <a:latin typeface="Arial" panose="020B0604020202020204" pitchFamily="34" charset="0"/>
              </a:rPr>
              <a:t>, [online] 133, pp.106–115. Available at: https://www.sciencedirect.com/science/article/pii/S1877042814030845 [Accessed 12 Nov. 2021].</a:t>
            </a:r>
            <a:endParaRPr lang="en-GB" sz="1200" dirty="0">
              <a:effectLst/>
              <a:latin typeface="Times New Roman" panose="02020603050405020304" pitchFamily="18" charset="0"/>
              <a:ea typeface="Times New Roman" panose="02020603050405020304" pitchFamily="18" charset="0"/>
            </a:endParaRPr>
          </a:p>
          <a:p>
            <a:pPr lvl="0" algn="l">
              <a:lnSpc>
                <a:spcPct val="150000"/>
              </a:lnSpc>
              <a:spcAft>
                <a:spcPts val="1200"/>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Bishop, C. (2019). </a:t>
            </a:r>
            <a:r>
              <a:rPr lang="en-GB" sz="1400" i="1" dirty="0">
                <a:effectLst/>
                <a:latin typeface="Arial" panose="020B0604020202020204" pitchFamily="34" charset="0"/>
                <a:ea typeface="Times New Roman" panose="02020603050405020304" pitchFamily="18" charset="0"/>
                <a:cs typeface="Times New Roman" panose="02020603050405020304" pitchFamily="18" charset="0"/>
              </a:rPr>
              <a:t>Council Post: Five Learning and Development Challenges to Overcome in 2020</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[online] Forbes. Available at: https://www.forbes.com/sites/forbeshumanresourcescouncil/2019/12/09/five-learning-and-development-challenges-to-overcome-in-2020/?sh=58690172b808 [Accessed 27 Oct.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800"/>
              </a:spcAf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Blazquez</a:t>
            </a:r>
            <a:r>
              <a:rPr lang="en-GB" sz="1400" dirty="0">
                <a:effectLst/>
                <a:latin typeface="Arial" panose="020B0604020202020204" pitchFamily="34" charset="0"/>
                <a:ea typeface="Calibri" panose="020F0502020204030204" pitchFamily="34" charset="0"/>
                <a:cs typeface="Times New Roman" panose="02020603050405020304" pitchFamily="18" charset="0"/>
              </a:rPr>
              <a:t>, A.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Average Number of Employees at Tesco Worldwide in 2020 and 2021, by region</a:t>
            </a:r>
            <a:r>
              <a:rPr lang="en-GB" sz="1400" dirty="0">
                <a:effectLst/>
                <a:latin typeface="Arial" panose="020B0604020202020204" pitchFamily="34" charset="0"/>
                <a:ea typeface="Calibri" panose="020F0502020204030204" pitchFamily="34" charset="0"/>
                <a:cs typeface="Times New Roman" panose="02020603050405020304" pitchFamily="18" charset="0"/>
              </a:rPr>
              <a:t>. [online] Statista. Available at: https://www.statista.com/statistics/490890/tesco-group-number-of-employees-worldwide/ [Accessed 12 Oct. 2021</a:t>
            </a:r>
            <a:r>
              <a:rPr lang="en-GB" sz="1600" dirty="0">
                <a:effectLst/>
                <a:latin typeface="Arial" panose="020B0604020202020204" pitchFamily="34"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p:txBody>
      </p:sp>
    </p:spTree>
    <p:extLst>
      <p:ext uri="{BB962C8B-B14F-4D97-AF65-F5344CB8AC3E}">
        <p14:creationId xmlns:p14="http://schemas.microsoft.com/office/powerpoint/2010/main" val="17845527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34</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132202" y="123118"/>
            <a:ext cx="11627798" cy="5908031"/>
          </a:xfrm>
        </p:spPr>
        <p:txBody>
          <a:bodyPr/>
          <a:lstStyle/>
          <a:p>
            <a:pPr marL="342900" lvl="0" indent="-342900" algn="l">
              <a:lnSpc>
                <a:spcPct val="100000"/>
              </a:lnSpc>
              <a:spcAft>
                <a:spcPts val="1200"/>
              </a:spcAft>
              <a:buFont typeface="+mj-lt"/>
              <a:buAutoNum type="arabicPeriod"/>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l">
              <a:lnSpc>
                <a:spcPct val="100000"/>
              </a:lnSpc>
              <a:spcAft>
                <a:spcPts val="1200"/>
              </a:spcAft>
              <a:buFont typeface="+mj-lt"/>
              <a:buAutoNum type="arabicPeriod"/>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lvl="0" algn="l">
              <a:lnSpc>
                <a:spcPct val="150000"/>
              </a:lnSpc>
              <a:spcAft>
                <a:spcPts val="1200"/>
              </a:spcAft>
            </a:pPr>
            <a:r>
              <a:rPr lang="en-GB" sz="1600" dirty="0" err="1">
                <a:effectLst/>
                <a:latin typeface="Arial" panose="020B0604020202020204" pitchFamily="34" charset="0"/>
                <a:ea typeface="Times New Roman" panose="02020603050405020304" pitchFamily="18" charset="0"/>
                <a:cs typeface="Times New Roman" panose="02020603050405020304" pitchFamily="18" charset="0"/>
              </a:rPr>
              <a:t>Caminiti</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S. (2018).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AT&amp;T’s $1 Billion gambit: Retraining Nearly Half Its Workforce for Jobs of the Future</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[online] CNBC. Available at: https://www.cnbc.com/2018/03/13/atts-1-billion-gambit-retraining-nearly-half-its-workforce.html.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CIPD. (2020).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Organisational Culture and Cultural Change | Factsheets</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[online] Available at: https://www.cipd.co.uk/knowledge/culture/working-environment/organisation-culture-change-factsheet#gref [Accessed 6 Nov.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Times New Roman" panose="02020603050405020304" pitchFamily="18" charset="0"/>
              </a:rPr>
              <a:t>Collings, D.G. and Boon, C. (2009). </a:t>
            </a:r>
            <a:r>
              <a:rPr lang="en-GB" sz="1600" i="1" dirty="0">
                <a:effectLst/>
                <a:latin typeface="Arial" panose="020B0604020202020204" pitchFamily="34" charset="0"/>
                <a:ea typeface="Times New Roman" panose="02020603050405020304" pitchFamily="18" charset="0"/>
              </a:rPr>
              <a:t>Human Resource Management.</a:t>
            </a:r>
            <a:r>
              <a:rPr lang="en-GB" sz="1600" dirty="0">
                <a:effectLst/>
                <a:latin typeface="Arial" panose="020B0604020202020204" pitchFamily="34" charset="0"/>
                <a:ea typeface="Times New Roman" panose="02020603050405020304" pitchFamily="18" charset="0"/>
              </a:rPr>
              <a:t> [online] pp.38–54. Available at: https://www.researchgate.net/publication/241848783_Strategic_HRM_A_critical_review [Accessed 16 Oct. 2021].</a:t>
            </a:r>
            <a:endParaRPr lang="en-GB" sz="1600" dirty="0">
              <a:effectLst/>
              <a:latin typeface="Times New Roman" panose="02020603050405020304" pitchFamily="18" charset="0"/>
              <a:ea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Expert Program Management. (2018).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Maslow’s Hierarchy of Needs</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[image] Available at: https://expertprogrammanagement.com/2019/06/maslows-hierarchy-of-needs/ [Accessed 31 Mar.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Guest, D.E. (1987). Human Resource Management and Industrial Relationship. </a:t>
            </a:r>
            <a:r>
              <a:rPr lang="en-GB" sz="1600" i="1" dirty="0">
                <a:effectLst/>
                <a:latin typeface="Arial" panose="020B0604020202020204" pitchFamily="34" charset="0"/>
                <a:ea typeface="Calibri" panose="020F0502020204030204" pitchFamily="34" charset="0"/>
                <a:cs typeface="Times New Roman" panose="02020603050405020304" pitchFamily="18" charset="0"/>
              </a:rPr>
              <a:t>Journal of Management Studies</a:t>
            </a:r>
            <a:r>
              <a:rPr lang="en-GB" sz="1600" dirty="0">
                <a:effectLst/>
                <a:latin typeface="Arial" panose="020B0604020202020204" pitchFamily="34" charset="0"/>
                <a:ea typeface="Calibri" panose="020F0502020204030204" pitchFamily="34" charset="0"/>
                <a:cs typeface="Times New Roman" panose="02020603050405020304" pitchFamily="18" charset="0"/>
              </a:rPr>
              <a:t>, 14(5), pp.503–21.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pPr>
            <a:endParaRPr lang="en-GB" dirty="0"/>
          </a:p>
        </p:txBody>
      </p:sp>
    </p:spTree>
    <p:extLst>
      <p:ext uri="{BB962C8B-B14F-4D97-AF65-F5344CB8AC3E}">
        <p14:creationId xmlns:p14="http://schemas.microsoft.com/office/powerpoint/2010/main" val="2967984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35</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165253" y="123118"/>
            <a:ext cx="11594747" cy="5908031"/>
          </a:xfrm>
        </p:spPr>
        <p:txBody>
          <a:bodyPr/>
          <a:lstStyle/>
          <a:p>
            <a:pPr lvl="0" algn="l">
              <a:lnSpc>
                <a:spcPct val="150000"/>
              </a:lnSpc>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lvl="0" algn="l">
              <a:lnSpc>
                <a:spcPct val="150000"/>
              </a:lnSpc>
            </a:pPr>
            <a:endParaRPr lang="en-GB" sz="1600" dirty="0">
              <a:latin typeface="Arial" panose="020B060402020202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Johnson, G., Whittington, R. and Scholes, K. (2011).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Exploring corporate strategy: [text and cases]</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Harlow: Financial Times Prentice Hall.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600" dirty="0" err="1">
                <a:effectLst/>
                <a:latin typeface="Arial" panose="020B0604020202020204" pitchFamily="34" charset="0"/>
                <a:ea typeface="Times New Roman" panose="02020603050405020304" pitchFamily="18" charset="0"/>
              </a:rPr>
              <a:t>Kadiresan</a:t>
            </a:r>
            <a:r>
              <a:rPr lang="en-GB" sz="1600" dirty="0">
                <a:effectLst/>
                <a:latin typeface="Arial" panose="020B0604020202020204" pitchFamily="34" charset="0"/>
                <a:ea typeface="Times New Roman" panose="02020603050405020304" pitchFamily="18" charset="0"/>
              </a:rPr>
              <a:t>, V., </a:t>
            </a:r>
            <a:r>
              <a:rPr lang="en-GB" sz="1600" dirty="0" err="1">
                <a:effectLst/>
                <a:latin typeface="Arial" panose="020B0604020202020204" pitchFamily="34" charset="0"/>
                <a:ea typeface="Times New Roman" panose="02020603050405020304" pitchFamily="18" charset="0"/>
              </a:rPr>
              <a:t>Selamat</a:t>
            </a:r>
            <a:r>
              <a:rPr lang="en-GB" sz="1600" dirty="0">
                <a:effectLst/>
                <a:latin typeface="Arial" panose="020B0604020202020204" pitchFamily="34" charset="0"/>
                <a:ea typeface="Times New Roman" panose="02020603050405020304" pitchFamily="18" charset="0"/>
              </a:rPr>
              <a:t>, M.H., </a:t>
            </a:r>
            <a:r>
              <a:rPr lang="en-GB" sz="1600" dirty="0" err="1">
                <a:effectLst/>
                <a:latin typeface="Arial" panose="020B0604020202020204" pitchFamily="34" charset="0"/>
                <a:ea typeface="Times New Roman" panose="02020603050405020304" pitchFamily="18" charset="0"/>
              </a:rPr>
              <a:t>Selladurai</a:t>
            </a:r>
            <a:r>
              <a:rPr lang="en-GB" sz="1600" dirty="0">
                <a:effectLst/>
                <a:latin typeface="Arial" panose="020B0604020202020204" pitchFamily="34" charset="0"/>
                <a:ea typeface="Times New Roman" panose="02020603050405020304" pitchFamily="18" charset="0"/>
              </a:rPr>
              <a:t>, S., </a:t>
            </a:r>
            <a:r>
              <a:rPr lang="en-GB" sz="1600" dirty="0" err="1">
                <a:effectLst/>
                <a:latin typeface="Arial" panose="020B0604020202020204" pitchFamily="34" charset="0"/>
                <a:ea typeface="Times New Roman" panose="02020603050405020304" pitchFamily="18" charset="0"/>
              </a:rPr>
              <a:t>Ramendran</a:t>
            </a:r>
            <a:r>
              <a:rPr lang="en-GB" sz="1600" dirty="0">
                <a:effectLst/>
                <a:latin typeface="Arial" panose="020B0604020202020204" pitchFamily="34" charset="0"/>
                <a:ea typeface="Times New Roman" panose="02020603050405020304" pitchFamily="18" charset="0"/>
              </a:rPr>
              <a:t> SPR, C. and Mohamed, R.K.M.H. (2015). Performance Appraisal and Training and Development of Human Resource Management Practices (HRM) on Organizational Commitment and Turnover Intention. </a:t>
            </a:r>
            <a:r>
              <a:rPr lang="en-GB" sz="1600" i="1" dirty="0">
                <a:effectLst/>
                <a:latin typeface="Arial" panose="020B0604020202020204" pitchFamily="34" charset="0"/>
                <a:ea typeface="Times New Roman" panose="02020603050405020304" pitchFamily="18" charset="0"/>
              </a:rPr>
              <a:t>Asian Social Science</a:t>
            </a:r>
            <a:r>
              <a:rPr lang="en-GB" sz="1600" dirty="0">
                <a:effectLst/>
                <a:latin typeface="Arial" panose="020B0604020202020204" pitchFamily="34" charset="0"/>
                <a:ea typeface="Times New Roman" panose="02020603050405020304" pitchFamily="18" charset="0"/>
              </a:rPr>
              <a:t>, 11(24).</a:t>
            </a:r>
          </a:p>
          <a:p>
            <a:pPr algn="l">
              <a:lnSpc>
                <a:spcPct val="150000"/>
              </a:lnSpc>
              <a:spcAft>
                <a:spcPts val="1200"/>
              </a:spcAft>
            </a:pPr>
            <a:r>
              <a:rPr lang="en-GB" sz="1600" dirty="0" err="1">
                <a:effectLst/>
                <a:latin typeface="Arial" panose="020B0604020202020204" pitchFamily="34" charset="0"/>
              </a:rPr>
              <a:t>Kompaso</a:t>
            </a:r>
            <a:r>
              <a:rPr lang="en-GB" sz="1600" dirty="0">
                <a:effectLst/>
                <a:latin typeface="Arial" panose="020B0604020202020204" pitchFamily="34" charset="0"/>
              </a:rPr>
              <a:t>, S.M. and Sridevi, M.S. (2010). Employee Engagement: the Key to Improving Performance. </a:t>
            </a:r>
            <a:r>
              <a:rPr lang="en-GB" sz="1600" i="1" dirty="0">
                <a:effectLst/>
                <a:latin typeface="Arial" panose="020B0604020202020204" pitchFamily="34" charset="0"/>
              </a:rPr>
              <a:t>International Journal of Business and Management</a:t>
            </a:r>
            <a:r>
              <a:rPr lang="en-GB" sz="1600" dirty="0">
                <a:effectLst/>
                <a:latin typeface="Arial" panose="020B0604020202020204" pitchFamily="34" charset="0"/>
              </a:rPr>
              <a:t>, [online] 5(12), pp.89–96. Available at: http://citeseerx.ist.psu.edu/viewdoc/download?doi=10.1.1.466.1591&amp;rep=rep1&amp;type=pdf [Accessed 12 Nov. 2021].</a:t>
            </a:r>
            <a:endParaRPr lang="en-GB" sz="1400" dirty="0">
              <a:effectLst/>
              <a:latin typeface="Times New Roman" panose="02020603050405020304" pitchFamily="18" charset="0"/>
              <a:ea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Levinson, H. (2021).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Appraisal of What Performance?</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[online] Harvard Business Review. Available at: https://hbr.org/1976/07/appraisal-of-what-performance [Accessed 7 Nov.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Mullins, L.J. (2010). </a:t>
            </a:r>
            <a:r>
              <a:rPr lang="en-GB" sz="1600" i="1" dirty="0">
                <a:effectLst/>
                <a:latin typeface="Arial" panose="020B0604020202020204" pitchFamily="34" charset="0"/>
                <a:ea typeface="Calibri" panose="020F0502020204030204" pitchFamily="34" charset="0"/>
                <a:cs typeface="Times New Roman" panose="02020603050405020304" pitchFamily="18" charset="0"/>
              </a:rPr>
              <a:t>Management &amp; Organisational Behaviour</a:t>
            </a:r>
            <a:r>
              <a:rPr lang="en-GB" sz="1600" dirty="0">
                <a:effectLst/>
                <a:latin typeface="Arial" panose="020B0604020202020204" pitchFamily="34" charset="0"/>
                <a:ea typeface="Calibri" panose="020F0502020204030204" pitchFamily="34" charset="0"/>
                <a:cs typeface="Times New Roman" panose="02020603050405020304" pitchFamily="18" charset="0"/>
              </a:rPr>
              <a:t>. 9th ed. Harlow: Financial Times Prentice Hall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p:txBody>
      </p:sp>
    </p:spTree>
    <p:extLst>
      <p:ext uri="{BB962C8B-B14F-4D97-AF65-F5344CB8AC3E}">
        <p14:creationId xmlns:p14="http://schemas.microsoft.com/office/powerpoint/2010/main" val="6948785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5A5CF3E-97F5-4D9F-8BAC-A7997270FA72}"/>
              </a:ext>
            </a:extLst>
          </p:cNvPr>
          <p:cNvSpPr>
            <a:spLocks noGrp="1"/>
          </p:cNvSpPr>
          <p:nvPr>
            <p:ph type="ftr" sz="quarter" idx="12"/>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A9316C4-C820-4EEF-8D6F-12757214C7F3}"/>
              </a:ext>
            </a:extLst>
          </p:cNvPr>
          <p:cNvSpPr>
            <a:spLocks noGrp="1"/>
          </p:cNvSpPr>
          <p:nvPr>
            <p:ph type="sldNum" sz="quarter" idx="13"/>
          </p:nvPr>
        </p:nvSpPr>
        <p:spPr/>
        <p:txBody>
          <a:bodyPr/>
          <a:lstStyle/>
          <a:p>
            <a:fld id="{19B51A1E-902D-48AF-9020-955120F399B6}" type="slidenum">
              <a:rPr lang="en-US" noProof="0" smtClean="0"/>
              <a:pPr/>
              <a:t>36</a:t>
            </a:fld>
            <a:endParaRPr lang="en-US" noProof="0" dirty="0"/>
          </a:p>
        </p:txBody>
      </p:sp>
      <p:sp>
        <p:nvSpPr>
          <p:cNvPr id="5" name="Text Placeholder 4">
            <a:extLst>
              <a:ext uri="{FF2B5EF4-FFF2-40B4-BE49-F238E27FC236}">
                <a16:creationId xmlns:a16="http://schemas.microsoft.com/office/drawing/2014/main" id="{5D5824E6-EF87-4D0C-86FE-9F675AD23421}"/>
              </a:ext>
            </a:extLst>
          </p:cNvPr>
          <p:cNvSpPr>
            <a:spLocks noGrp="1"/>
          </p:cNvSpPr>
          <p:nvPr>
            <p:ph type="body" sz="quarter" idx="14"/>
          </p:nvPr>
        </p:nvSpPr>
        <p:spPr>
          <a:xfrm>
            <a:off x="264405" y="123118"/>
            <a:ext cx="11743981" cy="6024294"/>
          </a:xfrm>
        </p:spPr>
        <p:txBody>
          <a:bodyPr/>
          <a:lstStyle/>
          <a:p>
            <a:pPr algn="l">
              <a:lnSpc>
                <a:spcPct val="150000"/>
              </a:lnSpc>
            </a:pPr>
            <a:r>
              <a:rPr lang="en-GB" sz="1600" dirty="0">
                <a:effectLst/>
                <a:latin typeface="Arial" panose="020B0604020202020204" pitchFamily="34" charset="0"/>
                <a:ea typeface="Calibri" panose="020F0502020204030204" pitchFamily="34" charset="0"/>
                <a:cs typeface="Times New Roman" panose="02020603050405020304" pitchFamily="18" charset="0"/>
              </a:rPr>
              <a:t>Partridge, J. and Butler, S.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Tesco Profits Fall as Covid Costs Offset Sales Surge</a:t>
            </a:r>
            <a:r>
              <a:rPr lang="en-GB" sz="1600" dirty="0">
                <a:effectLst/>
                <a:latin typeface="Arial" panose="020B0604020202020204" pitchFamily="34" charset="0"/>
                <a:ea typeface="Calibri" panose="020F0502020204030204" pitchFamily="34" charset="0"/>
                <a:cs typeface="Times New Roman" panose="02020603050405020304" pitchFamily="18" charset="0"/>
              </a:rPr>
              <a:t>. [online] the Guardian. Available at: https://www.theguardian.com/business/2021/apr/14/tesco-profits-fall-as-covid-costs-offset-sales-surge [Accessed 13 Oct. 2021].</a:t>
            </a:r>
          </a:p>
          <a:p>
            <a:pPr algn="l">
              <a:lnSpc>
                <a:spcPct val="150000"/>
              </a:lnSpc>
            </a:pPr>
            <a:r>
              <a:rPr lang="en-GB" sz="1600" dirty="0">
                <a:effectLst/>
                <a:latin typeface="Arial" panose="020B0604020202020204" pitchFamily="34" charset="0"/>
              </a:rPr>
              <a:t>Pathak, A. (2021). </a:t>
            </a:r>
            <a:r>
              <a:rPr lang="en-GB" sz="1600" i="1" dirty="0">
                <a:effectLst/>
                <a:latin typeface="Arial" panose="020B0604020202020204" pitchFamily="34" charset="0"/>
              </a:rPr>
              <a:t>7 Tips for Developing an Employee Engagement Plan</a:t>
            </a:r>
            <a:r>
              <a:rPr lang="en-GB" sz="1600" dirty="0">
                <a:effectLst/>
                <a:latin typeface="Arial" panose="020B0604020202020204" pitchFamily="34" charset="0"/>
              </a:rPr>
              <a:t>. [image] AIHR. Available at: https://www.aihr.com/blog/employee-engagement-plan/ [Accessed 11 Nov. 2021].</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a:p>
            <a:pPr lvl="0" algn="l">
              <a:lnSpc>
                <a:spcPct val="150000"/>
              </a:lnSpc>
            </a:pPr>
            <a:r>
              <a:rPr lang="en-GB" sz="1600" dirty="0">
                <a:effectLst/>
                <a:latin typeface="Arial" panose="020B0604020202020204" pitchFamily="34" charset="0"/>
                <a:ea typeface="Calibri" panose="020F0502020204030204" pitchFamily="34" charset="0"/>
                <a:cs typeface="Times New Roman" panose="02020603050405020304" pitchFamily="18" charset="0"/>
              </a:rPr>
              <a:t>Quinn, I.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Tesco plans to roll out mass Covid testing for in-store workers</a:t>
            </a:r>
            <a:r>
              <a:rPr lang="en-GB" sz="1600" dirty="0">
                <a:effectLst/>
                <a:latin typeface="Arial" panose="020B0604020202020204" pitchFamily="34" charset="0"/>
                <a:ea typeface="Calibri" panose="020F0502020204030204" pitchFamily="34" charset="0"/>
                <a:cs typeface="Times New Roman" panose="02020603050405020304" pitchFamily="18" charset="0"/>
              </a:rPr>
              <a:t>. [online] The Grocer. Available at: https://www.thegrocer.co.uk/tesco/tesco-plans-to-roll-out-mass-covid-testing-for-in-store-workers/653120.article [Accessed 13 Oct.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gn="l">
              <a:lnSpc>
                <a:spcPct val="150000"/>
              </a:lnSpc>
              <a:spcAft>
                <a:spcPts val="12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Tesco PLC (2021).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Annual Report and Financial Statements 2020 Serving Shoppers a Little Better Every day. Contents</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[online] Available at: https://www.tescoplc.com/media/755761/tes006_ar2020_web_updated_200505.pdf.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4800" dirty="0"/>
          </a:p>
        </p:txBody>
      </p:sp>
    </p:spTree>
    <p:extLst>
      <p:ext uri="{BB962C8B-B14F-4D97-AF65-F5344CB8AC3E}">
        <p14:creationId xmlns:p14="http://schemas.microsoft.com/office/powerpoint/2010/main" val="37405607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811053"/>
            <a:ext cx="8991600" cy="1261295"/>
          </a:xfrm>
        </p:spPr>
        <p:txBody>
          <a:bodyPr/>
          <a:lstStyle/>
          <a:p>
            <a:r>
              <a:rPr lang="en-US" dirty="0"/>
              <a:t>Thank you</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580921"/>
          </a:xfrm>
        </p:spPr>
        <p:txBody>
          <a:bodyPr/>
          <a:lstStyle/>
          <a:p>
            <a:r>
              <a:rPr lang="en-US" dirty="0"/>
              <a:t>Syed Moksudul Islam</a:t>
            </a:r>
          </a:p>
        </p:txBody>
      </p:sp>
    </p:spTree>
    <p:extLst>
      <p:ext uri="{BB962C8B-B14F-4D97-AF65-F5344CB8AC3E}">
        <p14:creationId xmlns:p14="http://schemas.microsoft.com/office/powerpoint/2010/main" val="3989923275"/>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90D0D0-7C1D-47FF-A2F0-9937AA567A3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1315</TotalTime>
  <Words>2977</Words>
  <Application>Microsoft Office PowerPoint</Application>
  <PresentationFormat>Widescreen</PresentationFormat>
  <Paragraphs>258</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Candara</vt:lpstr>
      <vt:lpstr>Corbel</vt:lpstr>
      <vt:lpstr>Symbol</vt:lpstr>
      <vt:lpstr>Times New Roman</vt:lpstr>
      <vt:lpstr>Office Theme</vt:lpstr>
      <vt:lpstr>Human Resource Management</vt:lpstr>
      <vt:lpstr>PowerPoint Presentation</vt:lpstr>
      <vt:lpstr>PowerPoint Presentation</vt:lpstr>
      <vt:lpstr>PowerPoint Presentation</vt:lpstr>
      <vt:lpstr>HRM System, Source (Armstrong, p12, 2009). </vt:lpstr>
      <vt:lpstr>PowerPoint Presentation</vt:lpstr>
      <vt:lpstr>The Harvard Approach, Source (Collings and Boon, 2009). </vt:lpstr>
      <vt:lpstr>Key Concerns and Challenges faced by Tesco’s HRM </vt:lpstr>
      <vt:lpstr>PowerPoint Presentation</vt:lpstr>
      <vt:lpstr>PowerPoint Presentation</vt:lpstr>
      <vt:lpstr>PowerPoint Presentation</vt:lpstr>
      <vt:lpstr>PowerPoint Presentation</vt:lpstr>
      <vt:lpstr>PowerPoint Presentation</vt:lpstr>
      <vt:lpstr>Recommendation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Employee Engagement </vt:lpstr>
      <vt:lpstr>Benefits Employee Engagement, Image Source (Pathak, 2021).</vt:lpstr>
      <vt:lpstr>The Drivers of Employee Engagement: Source (Bedarkar and Pandita, 2014).</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 Moksudul Islam (1709371)</dc:creator>
  <cp:lastModifiedBy>Syed Moksudul Islam</cp:lastModifiedBy>
  <cp:revision>2</cp:revision>
  <dcterms:created xsi:type="dcterms:W3CDTF">2021-11-08T21:08:57Z</dcterms:created>
  <dcterms:modified xsi:type="dcterms:W3CDTF">2021-11-17T18:47:28Z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