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70" r:id="rId2"/>
    <p:sldId id="258" r:id="rId3"/>
    <p:sldId id="260" r:id="rId4"/>
    <p:sldId id="259" r:id="rId5"/>
    <p:sldId id="263" r:id="rId6"/>
    <p:sldId id="264" r:id="rId7"/>
    <p:sldId id="265" r:id="rId8"/>
    <p:sldId id="269" r:id="rId9"/>
    <p:sldId id="272" r:id="rId10"/>
    <p:sldId id="273" r:id="rId11"/>
    <p:sldId id="266" r:id="rId12"/>
    <p:sldId id="274" r:id="rId13"/>
    <p:sldId id="267" r:id="rId14"/>
    <p:sldId id="261" r:id="rId15"/>
    <p:sldId id="276" r:id="rId16"/>
    <p:sldId id="275" r:id="rId17"/>
    <p:sldId id="271" r:id="rId18"/>
    <p:sldId id="277" r:id="rId19"/>
    <p:sldId id="278" r:id="rId20"/>
  </p:sldIdLst>
  <p:sldSz cx="12192000" cy="6858000"/>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58813" autoAdjust="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0232A4D-4F8E-4BDB-8733-2DAA9008B0D3}"/>
              </a:ext>
            </a:extLst>
          </p:cNvPr>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a:extLst>
              <a:ext uri="{FF2B5EF4-FFF2-40B4-BE49-F238E27FC236}">
                <a16:creationId xmlns:a16="http://schemas.microsoft.com/office/drawing/2014/main" id="{838BABFA-AE67-43DA-821F-D4101ADE17D9}"/>
              </a:ext>
            </a:extLst>
          </p:cNvPr>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359A19A9-C4CA-4EC5-AE3D-DA89806AEF02}" type="datetimeFigureOut">
              <a:rPr lang="en-GB" smtClean="0"/>
              <a:t>16/01/2018</a:t>
            </a:fld>
            <a:endParaRPr lang="en-GB"/>
          </a:p>
        </p:txBody>
      </p:sp>
      <p:sp>
        <p:nvSpPr>
          <p:cNvPr id="4" name="Slide Image Placeholder 3">
            <a:extLst>
              <a:ext uri="{FF2B5EF4-FFF2-40B4-BE49-F238E27FC236}">
                <a16:creationId xmlns:a16="http://schemas.microsoft.com/office/drawing/2014/main" id="{29ACCA52-ED71-4DB6-B18C-CDD27142F61B}"/>
              </a:ext>
            </a:extLst>
          </p:cNvPr>
          <p:cNvSpPr>
            <a:spLocks noGrp="1" noRot="1" noChangeAspect="1"/>
          </p:cNvSpPr>
          <p:nvPr>
            <p:ph type="sldImg" idx="2"/>
          </p:nvPr>
        </p:nvSpPr>
        <p:spPr>
          <a:xfrm>
            <a:off x="439738" y="1252538"/>
            <a:ext cx="6010275"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a:extLst>
              <a:ext uri="{FF2B5EF4-FFF2-40B4-BE49-F238E27FC236}">
                <a16:creationId xmlns:a16="http://schemas.microsoft.com/office/drawing/2014/main" id="{51C1A6AB-1ECA-4E3E-B7D3-796879FA2BAA}"/>
              </a:ext>
            </a:extLst>
          </p:cNvPr>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035D735-EC97-4014-A621-AAA2E90197A1}"/>
              </a:ext>
            </a:extLst>
          </p:cNvPr>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a:extLst>
              <a:ext uri="{FF2B5EF4-FFF2-40B4-BE49-F238E27FC236}">
                <a16:creationId xmlns:a16="http://schemas.microsoft.com/office/drawing/2014/main" id="{5F00B655-0889-4DD9-9BDE-FF87936F3186}"/>
              </a:ext>
            </a:extLst>
          </p:cNvPr>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DCB95610-5F58-42EF-8E18-17A9B4B5F64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95610-5F58-42EF-8E18-17A9B4B5F64B}" type="slidenum">
              <a:rPr lang="en-GB" smtClean="0"/>
              <a:t>1</a:t>
            </a:fld>
            <a:endParaRPr lang="en-GB"/>
          </a:p>
        </p:txBody>
      </p:sp>
    </p:spTree>
    <p:extLst>
      <p:ext uri="{BB962C8B-B14F-4D97-AF65-F5344CB8AC3E}">
        <p14:creationId xmlns:p14="http://schemas.microsoft.com/office/powerpoint/2010/main" val="4254674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i="1" dirty="0"/>
              <a:t>In the last 30 years, obesity rates indicate 31.8% of girls in 9</a:t>
            </a:r>
            <a:r>
              <a:rPr lang="en-GB" i="1" baseline="30000" dirty="0"/>
              <a:t>th</a:t>
            </a:r>
            <a:r>
              <a:rPr lang="en-GB" i="1" dirty="0"/>
              <a:t> – 12</a:t>
            </a:r>
            <a:r>
              <a:rPr lang="en-GB" i="1" baseline="30000" dirty="0"/>
              <a:t>th</a:t>
            </a:r>
            <a:r>
              <a:rPr lang="en-GB" i="1" dirty="0"/>
              <a:t> grades and 18% of boys in the same grades did NOT engage in 60 minutes of moderate to vigorous physical activity in a seven-day reporting plan. </a:t>
            </a:r>
            <a:endParaRPr lang="en-GB" dirty="0"/>
          </a:p>
          <a:p>
            <a:r>
              <a:rPr lang="en-GB" b="1" i="1" u="sng" dirty="0"/>
              <a:t>(American Heart Association, 2009)</a:t>
            </a:r>
            <a:endParaRPr lang="en-GB" dirty="0"/>
          </a:p>
          <a:p>
            <a:endParaRPr lang="en-GB" dirty="0"/>
          </a:p>
          <a:p>
            <a:r>
              <a:rPr lang="en-GB" dirty="0"/>
              <a:t>Welsh school children have found themselves amongst the most overweight and have the highest levels of obesity in Europe with a total of 20% of girls and boys being recorded as obese. </a:t>
            </a:r>
          </a:p>
          <a:p>
            <a:endParaRPr lang="en-GB" dirty="0"/>
          </a:p>
          <a:p>
            <a:r>
              <a:rPr lang="en-GB" dirty="0"/>
              <a:t>Examples of moderate activity (NHS) – </a:t>
            </a:r>
          </a:p>
          <a:p>
            <a:pPr marL="664232" lvl="1" indent="-181154">
              <a:buFont typeface="Arial" panose="020B0604020202020204" pitchFamily="34" charset="0"/>
              <a:buChar char="•"/>
            </a:pPr>
            <a:r>
              <a:rPr lang="en-GB" dirty="0"/>
              <a:t>Walking to school</a:t>
            </a:r>
          </a:p>
          <a:p>
            <a:pPr marL="664232" lvl="1" indent="-181154">
              <a:buFont typeface="Arial" panose="020B0604020202020204" pitchFamily="34" charset="0"/>
              <a:buChar char="•"/>
            </a:pPr>
            <a:r>
              <a:rPr lang="en-GB" dirty="0"/>
              <a:t>Playground play</a:t>
            </a:r>
          </a:p>
          <a:p>
            <a:pPr marL="664232" lvl="1" indent="-181154">
              <a:buFont typeface="Arial" panose="020B0604020202020204" pitchFamily="34" charset="0"/>
              <a:buChar char="•"/>
            </a:pPr>
            <a:r>
              <a:rPr lang="en-GB" dirty="0"/>
              <a:t>Riding a scooter</a:t>
            </a:r>
          </a:p>
          <a:p>
            <a:pPr marL="664232" lvl="1" indent="-181154">
              <a:buFont typeface="Arial" panose="020B0604020202020204" pitchFamily="34" charset="0"/>
              <a:buChar char="•"/>
            </a:pPr>
            <a:r>
              <a:rPr lang="en-GB" dirty="0"/>
              <a:t>Skateboarding</a:t>
            </a:r>
          </a:p>
          <a:p>
            <a:pPr marL="664232" lvl="1" indent="-181154">
              <a:buFont typeface="Arial" panose="020B0604020202020204" pitchFamily="34" charset="0"/>
              <a:buChar char="•"/>
            </a:pPr>
            <a:r>
              <a:rPr lang="en-GB" dirty="0"/>
              <a:t>Rollerblading</a:t>
            </a:r>
          </a:p>
          <a:p>
            <a:pPr marL="664232" lvl="1" indent="-181154">
              <a:buFont typeface="Arial" panose="020B0604020202020204" pitchFamily="34" charset="0"/>
              <a:buChar char="•"/>
            </a:pPr>
            <a:r>
              <a:rPr lang="en-GB" dirty="0"/>
              <a:t>Walking the dog</a:t>
            </a:r>
          </a:p>
          <a:p>
            <a:pPr marL="664232" lvl="1" indent="-181154">
              <a:buFont typeface="Arial" panose="020B0604020202020204" pitchFamily="34" charset="0"/>
              <a:buChar char="•"/>
            </a:pPr>
            <a:endParaRPr lang="en-GB" dirty="0"/>
          </a:p>
          <a:p>
            <a:r>
              <a:rPr lang="en-GB" dirty="0"/>
              <a:t>Examples of vigorous activity (NHS) – </a:t>
            </a:r>
          </a:p>
          <a:p>
            <a:pPr marL="664232" lvl="1" indent="-181154">
              <a:buFont typeface="Arial" panose="020B0604020202020204" pitchFamily="34" charset="0"/>
              <a:buChar char="•"/>
            </a:pPr>
            <a:r>
              <a:rPr lang="en-GB" dirty="0"/>
              <a:t>Playground games (run out, sticky sticky glue, etc)</a:t>
            </a:r>
          </a:p>
          <a:p>
            <a:pPr marL="664232" lvl="1" indent="-181154">
              <a:buFont typeface="Arial" panose="020B0604020202020204" pitchFamily="34" charset="0"/>
              <a:buChar char="•"/>
            </a:pPr>
            <a:r>
              <a:rPr lang="en-GB" dirty="0"/>
              <a:t>Dancing</a:t>
            </a:r>
          </a:p>
          <a:p>
            <a:pPr marL="664232" lvl="1" indent="-181154">
              <a:buFont typeface="Arial" panose="020B0604020202020204" pitchFamily="34" charset="0"/>
              <a:buChar char="•"/>
            </a:pPr>
            <a:r>
              <a:rPr lang="en-GB" dirty="0"/>
              <a:t>Swimming</a:t>
            </a:r>
          </a:p>
          <a:p>
            <a:pPr marL="664232" lvl="1" indent="-181154">
              <a:buFont typeface="Arial" panose="020B0604020202020204" pitchFamily="34" charset="0"/>
              <a:buChar char="•"/>
            </a:pPr>
            <a:r>
              <a:rPr lang="en-GB" dirty="0"/>
              <a:t>Running</a:t>
            </a:r>
          </a:p>
          <a:p>
            <a:pPr marL="664232" lvl="1" indent="-181154">
              <a:buFont typeface="Arial" panose="020B0604020202020204" pitchFamily="34" charset="0"/>
              <a:buChar char="•"/>
            </a:pPr>
            <a:r>
              <a:rPr lang="en-GB" dirty="0"/>
              <a:t>Gymnastics</a:t>
            </a:r>
          </a:p>
          <a:p>
            <a:pPr marL="664232" lvl="1" indent="-181154">
              <a:buFont typeface="Arial" panose="020B0604020202020204" pitchFamily="34" charset="0"/>
              <a:buChar char="•"/>
            </a:pPr>
            <a:r>
              <a:rPr lang="en-GB" dirty="0"/>
              <a:t>Football</a:t>
            </a:r>
          </a:p>
          <a:p>
            <a:pPr marL="664232" lvl="1" indent="-181154">
              <a:buFont typeface="Arial" panose="020B0604020202020204" pitchFamily="34" charset="0"/>
              <a:buChar char="•"/>
            </a:pPr>
            <a:r>
              <a:rPr lang="en-GB" dirty="0"/>
              <a:t>Rugby</a:t>
            </a:r>
          </a:p>
          <a:p>
            <a:pPr marL="664232" lvl="1" indent="-181154">
              <a:buFont typeface="Arial" panose="020B0604020202020204" pitchFamily="34" charset="0"/>
              <a:buChar char="•"/>
            </a:pPr>
            <a:r>
              <a:rPr lang="en-GB" dirty="0"/>
              <a:t>Netball</a:t>
            </a:r>
          </a:p>
          <a:p>
            <a:pPr marL="664232" lvl="1" indent="-181154">
              <a:buFont typeface="Arial" panose="020B0604020202020204" pitchFamily="34" charset="0"/>
              <a:buChar char="•"/>
            </a:pPr>
            <a:r>
              <a:rPr lang="en-GB" dirty="0"/>
              <a:t>Hockey</a:t>
            </a:r>
          </a:p>
          <a:p>
            <a:endParaRPr lang="en-GB" dirty="0"/>
          </a:p>
          <a:p>
            <a:endParaRPr lang="en-GB" dirty="0"/>
          </a:p>
          <a:p>
            <a:r>
              <a:rPr lang="en-GB" dirty="0"/>
              <a:t>What do all these activities all have in common? 		PE Lessons</a:t>
            </a:r>
          </a:p>
        </p:txBody>
      </p:sp>
      <p:sp>
        <p:nvSpPr>
          <p:cNvPr id="4" name="Slide Number Placeholder 3"/>
          <p:cNvSpPr>
            <a:spLocks noGrp="1"/>
          </p:cNvSpPr>
          <p:nvPr>
            <p:ph type="sldNum" sz="quarter" idx="10"/>
          </p:nvPr>
        </p:nvSpPr>
        <p:spPr/>
        <p:txBody>
          <a:bodyPr/>
          <a:lstStyle/>
          <a:p>
            <a:fld id="{F4E4BA0B-0ECA-402C-B2EC-36CE6CD3F43D}" type="slidenum">
              <a:rPr lang="en-GB" smtClean="0"/>
              <a:t>2</a:t>
            </a:fld>
            <a:endParaRPr lang="en-GB"/>
          </a:p>
        </p:txBody>
      </p:sp>
    </p:spTree>
    <p:extLst>
      <p:ext uri="{BB962C8B-B14F-4D97-AF65-F5344CB8AC3E}">
        <p14:creationId xmlns:p14="http://schemas.microsoft.com/office/powerpoint/2010/main" val="38732122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World Health Organisation has recommended that children achieve at least 60 minutes of moderate-to-vigorous physical activity daily. </a:t>
            </a:r>
          </a:p>
          <a:p>
            <a:endParaRPr lang="en-GB" dirty="0"/>
          </a:p>
          <a:p>
            <a:pPr defTabSz="966155">
              <a:defRPr/>
            </a:pPr>
            <a:r>
              <a:rPr lang="en-GB" dirty="0"/>
              <a:t>Over the whole week (including weekends) children spent on average 27.9% involved in physical activity, 234.6 minutes at 33.51 minutes a day of physical activity. – Not meeting the required standards! </a:t>
            </a:r>
          </a:p>
          <a:p>
            <a:pPr defTabSz="966155">
              <a:defRPr/>
            </a:pPr>
            <a:endParaRPr lang="en-GB" dirty="0"/>
          </a:p>
          <a:p>
            <a:pPr defTabSz="966155">
              <a:defRPr/>
            </a:pPr>
            <a:r>
              <a:rPr lang="en-GB" dirty="0"/>
              <a:t>Over the whole week, normal weight children spent approximately 20 additional minutes per day engaging in MVPA when compare with the children who are obese. </a:t>
            </a:r>
          </a:p>
          <a:p>
            <a:pPr defTabSz="966155">
              <a:defRPr/>
            </a:pPr>
            <a:endParaRPr lang="en-GB" dirty="0"/>
          </a:p>
          <a:p>
            <a:pPr defTabSz="966155">
              <a:defRPr/>
            </a:pPr>
            <a:r>
              <a:rPr lang="en-GB" dirty="0"/>
              <a:t>Findings reveal the lack of physical activity and high screen time are both predominant risk factors for childhood overweight/obesity. </a:t>
            </a:r>
          </a:p>
          <a:p>
            <a:pPr defTabSz="966155">
              <a:defRPr/>
            </a:pPr>
            <a:endParaRPr lang="en-GB" dirty="0"/>
          </a:p>
          <a:p>
            <a:pPr defTabSz="966155">
              <a:defRPr/>
            </a:pPr>
            <a:r>
              <a:rPr lang="en-GB" dirty="0"/>
              <a:t>22% of children met internal physical activity recommendations, less than a quarter! With 17.5% meeting the required screen time (sedentary behaviour) – recommendation should be no more than 2 hours. </a:t>
            </a:r>
          </a:p>
          <a:p>
            <a:endParaRPr lang="en-GB" dirty="0"/>
          </a:p>
        </p:txBody>
      </p:sp>
      <p:sp>
        <p:nvSpPr>
          <p:cNvPr id="4" name="Slide Number Placeholder 3"/>
          <p:cNvSpPr>
            <a:spLocks noGrp="1"/>
          </p:cNvSpPr>
          <p:nvPr>
            <p:ph type="sldNum" sz="quarter" idx="10"/>
          </p:nvPr>
        </p:nvSpPr>
        <p:spPr/>
        <p:txBody>
          <a:bodyPr/>
          <a:lstStyle/>
          <a:p>
            <a:fld id="{F4E4BA0B-0ECA-402C-B2EC-36CE6CD3F43D}" type="slidenum">
              <a:rPr lang="en-GB" smtClean="0"/>
              <a:t>3</a:t>
            </a:fld>
            <a:endParaRPr lang="en-GB"/>
          </a:p>
        </p:txBody>
      </p:sp>
    </p:spTree>
    <p:extLst>
      <p:ext uri="{BB962C8B-B14F-4D97-AF65-F5344CB8AC3E}">
        <p14:creationId xmlns:p14="http://schemas.microsoft.com/office/powerpoint/2010/main" val="2375959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defRPr/>
            </a:pPr>
            <a:r>
              <a:rPr lang="en-GB" dirty="0"/>
              <a:t>However, we need to do more to encourage children to be active every day. </a:t>
            </a:r>
          </a:p>
          <a:p>
            <a:endParaRPr lang="en-GB" dirty="0"/>
          </a:p>
          <a:p>
            <a:r>
              <a:rPr lang="en-GB" dirty="0"/>
              <a:t>The Surgeons General Report in 2001 entitled “Call to action to prevent and decrease overweight and obesity” – Physical education was aimed to reduce obesity level. </a:t>
            </a:r>
          </a:p>
          <a:p>
            <a:endParaRPr lang="en-GB" dirty="0"/>
          </a:p>
          <a:p>
            <a:r>
              <a:rPr lang="en-GB" dirty="0"/>
              <a:t>Averaging 2 hours a week of PE, is it really? </a:t>
            </a:r>
          </a:p>
          <a:p>
            <a:r>
              <a:rPr lang="en-GB" i="1" dirty="0"/>
              <a:t>Fox, Cooper &amp; McKenna report (2004) report that PE is not long enough to meet the desired government requirements. 25% of PE is spent in passive activities, instruction time also takes away physicality time, and students are not always participating in a level of intensity to make an impact. </a:t>
            </a:r>
          </a:p>
          <a:p>
            <a:endParaRPr lang="en-GB" i="1" dirty="0"/>
          </a:p>
          <a:p>
            <a:endParaRPr lang="en-GB" i="1" dirty="0"/>
          </a:p>
          <a:p>
            <a:endParaRPr lang="en-GB" i="1" dirty="0"/>
          </a:p>
          <a:p>
            <a:endParaRPr lang="en-GB" dirty="0"/>
          </a:p>
          <a:p>
            <a:r>
              <a:rPr lang="en-GB" dirty="0"/>
              <a:t> </a:t>
            </a:r>
          </a:p>
        </p:txBody>
      </p:sp>
      <p:sp>
        <p:nvSpPr>
          <p:cNvPr id="4" name="Slide Number Placeholder 3"/>
          <p:cNvSpPr>
            <a:spLocks noGrp="1"/>
          </p:cNvSpPr>
          <p:nvPr>
            <p:ph type="sldNum" sz="quarter" idx="10"/>
          </p:nvPr>
        </p:nvSpPr>
        <p:spPr/>
        <p:txBody>
          <a:bodyPr/>
          <a:lstStyle/>
          <a:p>
            <a:fld id="{F4E4BA0B-0ECA-402C-B2EC-36CE6CD3F43D}" type="slidenum">
              <a:rPr lang="en-GB" smtClean="0"/>
              <a:t>4</a:t>
            </a:fld>
            <a:endParaRPr lang="en-GB"/>
          </a:p>
        </p:txBody>
      </p:sp>
    </p:spTree>
    <p:extLst>
      <p:ext uri="{BB962C8B-B14F-4D97-AF65-F5344CB8AC3E}">
        <p14:creationId xmlns:p14="http://schemas.microsoft.com/office/powerpoint/2010/main" val="2339918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95610-5F58-42EF-8E18-17A9B4B5F64B}" type="slidenum">
              <a:rPr lang="en-GB" smtClean="0"/>
              <a:t>5</a:t>
            </a:fld>
            <a:endParaRPr lang="en-GB"/>
          </a:p>
        </p:txBody>
      </p:sp>
    </p:spTree>
    <p:extLst>
      <p:ext uri="{BB962C8B-B14F-4D97-AF65-F5344CB8AC3E}">
        <p14:creationId xmlns:p14="http://schemas.microsoft.com/office/powerpoint/2010/main" val="18146373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4E4BA0B-0ECA-402C-B2EC-36CE6CD3F43D}" type="slidenum">
              <a:rPr lang="en-GB" smtClean="0"/>
              <a:t>6</a:t>
            </a:fld>
            <a:endParaRPr lang="en-GB"/>
          </a:p>
        </p:txBody>
      </p:sp>
    </p:spTree>
    <p:extLst>
      <p:ext uri="{BB962C8B-B14F-4D97-AF65-F5344CB8AC3E}">
        <p14:creationId xmlns:p14="http://schemas.microsoft.com/office/powerpoint/2010/main" val="370609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Daily Mile is..</a:t>
            </a:r>
          </a:p>
          <a:p>
            <a:r>
              <a:rPr lang="en-GB" dirty="0"/>
              <a:t>Initiative that engages primary school children to 15 minutes of outdoor exercise during lesson time, whenever the teacher feels it is most necessary.  </a:t>
            </a:r>
          </a:p>
          <a:p>
            <a:endParaRPr lang="en-GB" dirty="0"/>
          </a:p>
          <a:p>
            <a:endParaRPr lang="en-GB" dirty="0"/>
          </a:p>
        </p:txBody>
      </p:sp>
      <p:sp>
        <p:nvSpPr>
          <p:cNvPr id="4" name="Slide Number Placeholder 3"/>
          <p:cNvSpPr>
            <a:spLocks noGrp="1"/>
          </p:cNvSpPr>
          <p:nvPr>
            <p:ph type="sldNum" sz="quarter" idx="10"/>
          </p:nvPr>
        </p:nvSpPr>
        <p:spPr/>
        <p:txBody>
          <a:bodyPr/>
          <a:lstStyle/>
          <a:p>
            <a:fld id="{F4E4BA0B-0ECA-402C-B2EC-36CE6CD3F43D}" type="slidenum">
              <a:rPr lang="en-GB" smtClean="0"/>
              <a:t>7</a:t>
            </a:fld>
            <a:endParaRPr lang="en-GB"/>
          </a:p>
        </p:txBody>
      </p:sp>
    </p:spTree>
    <p:extLst>
      <p:ext uri="{BB962C8B-B14F-4D97-AF65-F5344CB8AC3E}">
        <p14:creationId xmlns:p14="http://schemas.microsoft.com/office/powerpoint/2010/main" val="3261347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B95610-5F58-42EF-8E18-17A9B4B5F64B}" type="slidenum">
              <a:rPr lang="en-GB" smtClean="0"/>
              <a:t>8</a:t>
            </a:fld>
            <a:endParaRPr lang="en-GB"/>
          </a:p>
        </p:txBody>
      </p:sp>
    </p:spTree>
    <p:extLst>
      <p:ext uri="{BB962C8B-B14F-4D97-AF65-F5344CB8AC3E}">
        <p14:creationId xmlns:p14="http://schemas.microsoft.com/office/powerpoint/2010/main" val="364584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Manchester</a:t>
            </a:r>
          </a:p>
          <a:p>
            <a:r>
              <a:rPr lang="en-GB" dirty="0"/>
              <a:t>239 students in school</a:t>
            </a:r>
          </a:p>
          <a:p>
            <a:r>
              <a:rPr lang="en-GB" dirty="0"/>
              <a:t>October 2017</a:t>
            </a:r>
          </a:p>
          <a:p>
            <a:endParaRPr lang="en-GB" dirty="0"/>
          </a:p>
          <a:p>
            <a:r>
              <a:rPr lang="en-GB" dirty="0"/>
              <a:t>Year 5 focus (KS2) – 35 children </a:t>
            </a:r>
          </a:p>
          <a:p>
            <a:endParaRPr lang="en-GB" dirty="0"/>
          </a:p>
          <a:p>
            <a:endParaRPr lang="en-GB" dirty="0"/>
          </a:p>
          <a:p>
            <a:pPr defTabSz="966155"/>
            <a:r>
              <a:rPr lang="en-GB" sz="1300" dirty="0"/>
              <a:t>The school feel they are more focused. When?</a:t>
            </a:r>
            <a:endParaRPr lang="en-GB" dirty="0"/>
          </a:p>
          <a:p>
            <a:r>
              <a:rPr lang="en-GB" dirty="0"/>
              <a:t>The children are more focused in the afternoon, as it re-energises the pupils. </a:t>
            </a:r>
          </a:p>
        </p:txBody>
      </p:sp>
      <p:sp>
        <p:nvSpPr>
          <p:cNvPr id="4" name="Slide Number Placeholder 3"/>
          <p:cNvSpPr>
            <a:spLocks noGrp="1"/>
          </p:cNvSpPr>
          <p:nvPr>
            <p:ph type="sldNum" sz="quarter" idx="10"/>
          </p:nvPr>
        </p:nvSpPr>
        <p:spPr/>
        <p:txBody>
          <a:bodyPr/>
          <a:lstStyle/>
          <a:p>
            <a:fld id="{DCB95610-5F58-42EF-8E18-17A9B4B5F64B}" type="slidenum">
              <a:rPr lang="en-GB" smtClean="0"/>
              <a:t>9</a:t>
            </a:fld>
            <a:endParaRPr lang="en-GB"/>
          </a:p>
        </p:txBody>
      </p:sp>
    </p:spTree>
    <p:extLst>
      <p:ext uri="{BB962C8B-B14F-4D97-AF65-F5344CB8AC3E}">
        <p14:creationId xmlns:p14="http://schemas.microsoft.com/office/powerpoint/2010/main" val="2591760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believe that this approach will benefit the obesity levels of those in school because there will be a different approach to physical education which is away from the standard traditional games, however this is an aim which should already be incorporated into the national curriculum, but is it being included enough and to the correct extent?</a:t>
            </a:r>
          </a:p>
        </p:txBody>
      </p:sp>
      <p:sp>
        <p:nvSpPr>
          <p:cNvPr id="4" name="Slide Number Placeholder 3"/>
          <p:cNvSpPr>
            <a:spLocks noGrp="1"/>
          </p:cNvSpPr>
          <p:nvPr>
            <p:ph type="sldNum" sz="quarter" idx="10"/>
          </p:nvPr>
        </p:nvSpPr>
        <p:spPr/>
        <p:txBody>
          <a:bodyPr/>
          <a:lstStyle/>
          <a:p>
            <a:fld id="{F4E4BA0B-0ECA-402C-B2EC-36CE6CD3F43D}" type="slidenum">
              <a:rPr lang="en-GB" smtClean="0"/>
              <a:t>10</a:t>
            </a:fld>
            <a:endParaRPr lang="en-GB"/>
          </a:p>
        </p:txBody>
      </p:sp>
    </p:spTree>
    <p:extLst>
      <p:ext uri="{BB962C8B-B14F-4D97-AF65-F5344CB8AC3E}">
        <p14:creationId xmlns:p14="http://schemas.microsoft.com/office/powerpoint/2010/main" val="17445037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Countries include – </a:t>
            </a:r>
          </a:p>
          <a:p>
            <a:r>
              <a:rPr lang="en-GB" dirty="0"/>
              <a:t>Belgium, Wales, Scotland, Holland, Australia, Canada, Spain, Argentina, plus others. </a:t>
            </a:r>
          </a:p>
        </p:txBody>
      </p:sp>
      <p:sp>
        <p:nvSpPr>
          <p:cNvPr id="4" name="Slide Number Placeholder 3"/>
          <p:cNvSpPr>
            <a:spLocks noGrp="1"/>
          </p:cNvSpPr>
          <p:nvPr>
            <p:ph type="sldNum" sz="quarter" idx="10"/>
          </p:nvPr>
        </p:nvSpPr>
        <p:spPr/>
        <p:txBody>
          <a:bodyPr/>
          <a:lstStyle/>
          <a:p>
            <a:fld id="{DCB95610-5F58-42EF-8E18-17A9B4B5F64B}" type="slidenum">
              <a:rPr lang="en-GB" smtClean="0"/>
              <a:t>11</a:t>
            </a:fld>
            <a:endParaRPr lang="en-GB"/>
          </a:p>
        </p:txBody>
      </p:sp>
    </p:spTree>
    <p:extLst>
      <p:ext uri="{BB962C8B-B14F-4D97-AF65-F5344CB8AC3E}">
        <p14:creationId xmlns:p14="http://schemas.microsoft.com/office/powerpoint/2010/main" val="6600817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back to the case study from the Primary School in England, it is having a positive effect on schools and the way physical activity is being implemented into lessons which are not even physical education lessons. </a:t>
            </a:r>
          </a:p>
          <a:p>
            <a:endParaRPr lang="en-GB" dirty="0"/>
          </a:p>
          <a:p>
            <a:pPr marL="241539" indent="-241539">
              <a:buAutoNum type="alphaUcParenR"/>
            </a:pPr>
            <a:r>
              <a:rPr lang="en-GB" dirty="0"/>
              <a:t>= 50% </a:t>
            </a:r>
          </a:p>
          <a:p>
            <a:pPr marL="241539" indent="-241539">
              <a:buAutoNum type="alphaUcParenR"/>
            </a:pPr>
            <a:r>
              <a:rPr lang="en-GB" dirty="0"/>
              <a:t>= 25%</a:t>
            </a:r>
          </a:p>
          <a:p>
            <a:r>
              <a:rPr lang="en-GB" dirty="0"/>
              <a:t>Which leaves 25% run less than 1 mile. </a:t>
            </a:r>
          </a:p>
          <a:p>
            <a:endParaRPr lang="en-GB" dirty="0"/>
          </a:p>
          <a:p>
            <a:pPr marL="241539" indent="-241539">
              <a:buAutoNum type="alphaUcParenR"/>
            </a:pPr>
            <a:r>
              <a:rPr lang="en-GB" dirty="0"/>
              <a:t>= The same – 50%</a:t>
            </a:r>
          </a:p>
          <a:p>
            <a:pPr marL="241539" indent="-241539">
              <a:buAutoNum type="alphaUcParenR"/>
            </a:pPr>
            <a:r>
              <a:rPr lang="en-GB" dirty="0"/>
              <a:t>= Lower – 40%</a:t>
            </a:r>
          </a:p>
          <a:p>
            <a:r>
              <a:rPr lang="en-GB" dirty="0"/>
              <a:t>Which leaves 10% who run less than 1 mile. </a:t>
            </a:r>
          </a:p>
          <a:p>
            <a:endParaRPr lang="en-GB" dirty="0"/>
          </a:p>
          <a:p>
            <a:endParaRPr lang="en-GB" dirty="0"/>
          </a:p>
          <a:p>
            <a:r>
              <a:rPr lang="en-GB" dirty="0"/>
              <a:t>These results and figures are positive findings that show the initiative is clearly making an impact on primary children.</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CB95610-5F58-42EF-8E18-17A9B4B5F64B}" type="slidenum">
              <a:rPr lang="en-GB" smtClean="0"/>
              <a:t>12</a:t>
            </a:fld>
            <a:endParaRPr lang="en-GB"/>
          </a:p>
        </p:txBody>
      </p:sp>
    </p:spTree>
    <p:extLst>
      <p:ext uri="{BB962C8B-B14F-4D97-AF65-F5344CB8AC3E}">
        <p14:creationId xmlns:p14="http://schemas.microsoft.com/office/powerpoint/2010/main" val="3437667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not a sport based program, it is there to engage primary school children to regular physical activity and no element of sport, or competitiveness. </a:t>
            </a:r>
          </a:p>
          <a:p>
            <a:endParaRPr lang="en-GB" dirty="0"/>
          </a:p>
          <a:p>
            <a:r>
              <a:rPr lang="en-GB" dirty="0"/>
              <a:t>This is a good way of installing a positive image of physical activity. I believe that sport based programs are a good way of engaging children into new sports and what choices are available but the daily mile is a specific initiative that focuses on achieving daily requirements.</a:t>
            </a:r>
          </a:p>
          <a:p>
            <a:endParaRPr lang="en-GB" dirty="0"/>
          </a:p>
          <a:p>
            <a:r>
              <a:rPr lang="en-GB" dirty="0"/>
              <a:t>Supported by; Bryan, Johnson &amp; Solmon (2004) “These traditional programs fail to engage students who are less fit and not as highly skilled, with Trust (2004) believing school programs must move from traditional sport approaches to an approach which is primarily focused on physical activity, I believe this route will allow for a different perception. </a:t>
            </a:r>
          </a:p>
          <a:p>
            <a:endParaRPr lang="en-GB" dirty="0"/>
          </a:p>
          <a:p>
            <a:pPr defTabSz="966155"/>
            <a:r>
              <a:rPr lang="en-GB" dirty="0"/>
              <a:t>These results and figures are positive findings that show the initiative is clearly making an impact on primary children, there is no relevant research yet to suggest if it is making a difference with obesity levels or not. </a:t>
            </a:r>
          </a:p>
          <a:p>
            <a:endParaRPr lang="en-GB" dirty="0"/>
          </a:p>
        </p:txBody>
      </p:sp>
      <p:sp>
        <p:nvSpPr>
          <p:cNvPr id="4" name="Slide Number Placeholder 3"/>
          <p:cNvSpPr>
            <a:spLocks noGrp="1"/>
          </p:cNvSpPr>
          <p:nvPr>
            <p:ph type="sldNum" sz="quarter" idx="10"/>
          </p:nvPr>
        </p:nvSpPr>
        <p:spPr/>
        <p:txBody>
          <a:bodyPr/>
          <a:lstStyle/>
          <a:p>
            <a:fld id="{F4E4BA0B-0ECA-402C-B2EC-36CE6CD3F43D}" type="slidenum">
              <a:rPr lang="en-GB" smtClean="0"/>
              <a:t>13</a:t>
            </a:fld>
            <a:endParaRPr lang="en-GB"/>
          </a:p>
        </p:txBody>
      </p:sp>
    </p:spTree>
    <p:extLst>
      <p:ext uri="{BB962C8B-B14F-4D97-AF65-F5344CB8AC3E}">
        <p14:creationId xmlns:p14="http://schemas.microsoft.com/office/powerpoint/2010/main" val="4099213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Scheme created and run by Sport Wales, with the initiative of giving children more time engaging in physical activity, as well as the PE lessons so it is therefore important that other avenues are available.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F4E4BA0B-0ECA-402C-B2EC-36CE6CD3F43D}" type="slidenum">
              <a:rPr lang="en-GB" smtClean="0"/>
              <a:t>14</a:t>
            </a:fld>
            <a:endParaRPr lang="en-GB"/>
          </a:p>
        </p:txBody>
      </p:sp>
    </p:spTree>
    <p:extLst>
      <p:ext uri="{BB962C8B-B14F-4D97-AF65-F5344CB8AC3E}">
        <p14:creationId xmlns:p14="http://schemas.microsoft.com/office/powerpoint/2010/main" val="12068751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Breaktime, lunchtime and after school activities, plenty of variety within the school. </a:t>
            </a:r>
          </a:p>
          <a:p>
            <a:endParaRPr lang="en-GB" dirty="0"/>
          </a:p>
          <a:p>
            <a:r>
              <a:rPr lang="en-GB" dirty="0"/>
              <a:t>Schemes are important in both educational levels of primary and secondary. This is a look at a timetable within secondary school and what is on offer. </a:t>
            </a:r>
          </a:p>
          <a:p>
            <a:endParaRPr lang="en-GB" dirty="0"/>
          </a:p>
          <a:p>
            <a:r>
              <a:rPr lang="en-GB" dirty="0"/>
              <a:t>These are the minutes and hours that make a difference in making up the total time which is supposed to be spent taking part in moderate to vigorous physical activity, this is an example of one from Sport Pembrokeshire, in a local secondary school. </a:t>
            </a:r>
          </a:p>
          <a:p>
            <a:endParaRPr lang="en-GB" dirty="0"/>
          </a:p>
          <a:p>
            <a:endParaRPr lang="en-GB" dirty="0"/>
          </a:p>
        </p:txBody>
      </p:sp>
      <p:sp>
        <p:nvSpPr>
          <p:cNvPr id="4" name="Slide Number Placeholder 3"/>
          <p:cNvSpPr>
            <a:spLocks noGrp="1"/>
          </p:cNvSpPr>
          <p:nvPr>
            <p:ph type="sldNum" sz="quarter" idx="10"/>
          </p:nvPr>
        </p:nvSpPr>
        <p:spPr/>
        <p:txBody>
          <a:bodyPr/>
          <a:lstStyle/>
          <a:p>
            <a:fld id="{DCB95610-5F58-42EF-8E18-17A9B4B5F64B}" type="slidenum">
              <a:rPr lang="en-GB" smtClean="0"/>
              <a:t>15</a:t>
            </a:fld>
            <a:endParaRPr lang="en-GB"/>
          </a:p>
        </p:txBody>
      </p:sp>
    </p:spTree>
    <p:extLst>
      <p:ext uri="{BB962C8B-B14F-4D97-AF65-F5344CB8AC3E}">
        <p14:creationId xmlns:p14="http://schemas.microsoft.com/office/powerpoint/2010/main" val="664227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155"/>
            <a:r>
              <a:rPr lang="en-GB" dirty="0"/>
              <a:t>There is no research out there which suggests the scheme is making an impact on obesity levels in schoolchildren.</a:t>
            </a:r>
          </a:p>
          <a:p>
            <a:pPr defTabSz="966155"/>
            <a:endParaRPr lang="en-GB" dirty="0"/>
          </a:p>
          <a:p>
            <a:pPr defTabSz="966155"/>
            <a:r>
              <a:rPr lang="en-GB" dirty="0"/>
              <a:t>But there is research which suggests the figures of children who take part in secondary school extra-curricular activities through the formation of 5x60. </a:t>
            </a:r>
          </a:p>
          <a:p>
            <a:pPr defTabSz="966155"/>
            <a:endParaRPr lang="en-GB" dirty="0"/>
          </a:p>
          <a:p>
            <a:pPr defTabSz="966155"/>
            <a:r>
              <a:rPr lang="en-GB" dirty="0"/>
              <a:t>There were 3,249 more sessions in 2009-10 school year compared to 2015-16, but the statistics for the 2015-16 school year are much more pleasing. </a:t>
            </a:r>
          </a:p>
          <a:p>
            <a:pPr defTabSz="966155"/>
            <a:endParaRPr lang="en-GB" dirty="0"/>
          </a:p>
          <a:p>
            <a:pPr defTabSz="966155"/>
            <a:r>
              <a:rPr lang="en-GB" dirty="0"/>
              <a:t>KS3 Boys – 2,541 more in 2015-16</a:t>
            </a:r>
          </a:p>
          <a:p>
            <a:pPr defTabSz="966155"/>
            <a:r>
              <a:rPr lang="en-GB" dirty="0"/>
              <a:t>KS4 Boys – 3,112 more in 2015-16 </a:t>
            </a:r>
          </a:p>
          <a:p>
            <a:pPr defTabSz="966155"/>
            <a:endParaRPr lang="en-GB" b="1" i="1" u="sng" dirty="0"/>
          </a:p>
          <a:p>
            <a:pPr defTabSz="966155"/>
            <a:r>
              <a:rPr lang="en-GB" b="1" i="1" u="sng" dirty="0"/>
              <a:t>A total of = 5,653 more boys engaged in 5x60 activities. </a:t>
            </a:r>
          </a:p>
          <a:p>
            <a:pPr defTabSz="966155"/>
            <a:endParaRPr lang="en-GB" dirty="0"/>
          </a:p>
          <a:p>
            <a:pPr defTabSz="966155"/>
            <a:endParaRPr lang="en-GB" dirty="0"/>
          </a:p>
          <a:p>
            <a:pPr defTabSz="966155"/>
            <a:r>
              <a:rPr lang="en-GB" dirty="0"/>
              <a:t>KS3 Girls – 10,684 more in 2015-16</a:t>
            </a:r>
          </a:p>
          <a:p>
            <a:pPr defTabSz="966155"/>
            <a:r>
              <a:rPr lang="en-GB" dirty="0"/>
              <a:t>KS4 Girls – 87 less in 2015-16</a:t>
            </a:r>
          </a:p>
          <a:p>
            <a:pPr defTabSz="966155"/>
            <a:endParaRPr lang="en-GB" dirty="0"/>
          </a:p>
          <a:p>
            <a:pPr defTabSz="966155"/>
            <a:r>
              <a:rPr lang="en-GB" b="1" i="1" u="sng" dirty="0"/>
              <a:t>A total of = 10,597 more girls engaged in 5x60 activities. </a:t>
            </a:r>
          </a:p>
          <a:p>
            <a:pPr defTabSz="966155"/>
            <a:endParaRPr lang="en-GB" dirty="0"/>
          </a:p>
          <a:p>
            <a:pPr defTabSz="966155"/>
            <a:endParaRPr lang="en-GB" dirty="0"/>
          </a:p>
          <a:p>
            <a:pPr defTabSz="966155"/>
            <a:endParaRPr lang="en-GB" dirty="0"/>
          </a:p>
          <a:p>
            <a:endParaRPr lang="en-GB" dirty="0"/>
          </a:p>
        </p:txBody>
      </p:sp>
      <p:sp>
        <p:nvSpPr>
          <p:cNvPr id="4" name="Slide Number Placeholder 3"/>
          <p:cNvSpPr>
            <a:spLocks noGrp="1"/>
          </p:cNvSpPr>
          <p:nvPr>
            <p:ph type="sldNum" sz="quarter" idx="10"/>
          </p:nvPr>
        </p:nvSpPr>
        <p:spPr/>
        <p:txBody>
          <a:bodyPr/>
          <a:lstStyle/>
          <a:p>
            <a:fld id="{DCB95610-5F58-42EF-8E18-17A9B4B5F64B}" type="slidenum">
              <a:rPr lang="en-GB" smtClean="0"/>
              <a:t>16</a:t>
            </a:fld>
            <a:endParaRPr lang="en-GB"/>
          </a:p>
        </p:txBody>
      </p:sp>
    </p:spTree>
    <p:extLst>
      <p:ext uri="{BB962C8B-B14F-4D97-AF65-F5344CB8AC3E}">
        <p14:creationId xmlns:p14="http://schemas.microsoft.com/office/powerpoint/2010/main" val="2097425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Government produced a “childhood obesity: a plan of action” was put together at the start of 2017 which will take affect from the start of the 2017/18 academic year. </a:t>
            </a:r>
          </a:p>
          <a:p>
            <a:endParaRPr lang="en-GB" dirty="0"/>
          </a:p>
          <a:p>
            <a:r>
              <a:rPr lang="en-GB" dirty="0"/>
              <a:t>All the signs are there to suggest that it should be helping. </a:t>
            </a:r>
          </a:p>
        </p:txBody>
      </p:sp>
      <p:sp>
        <p:nvSpPr>
          <p:cNvPr id="4" name="Slide Number Placeholder 3"/>
          <p:cNvSpPr>
            <a:spLocks noGrp="1"/>
          </p:cNvSpPr>
          <p:nvPr>
            <p:ph type="sldNum" sz="quarter" idx="10"/>
          </p:nvPr>
        </p:nvSpPr>
        <p:spPr/>
        <p:txBody>
          <a:bodyPr/>
          <a:lstStyle/>
          <a:p>
            <a:fld id="{F4E4BA0B-0ECA-402C-B2EC-36CE6CD3F43D}" type="slidenum">
              <a:rPr lang="en-GB" smtClean="0"/>
              <a:t>17</a:t>
            </a:fld>
            <a:endParaRPr lang="en-GB"/>
          </a:p>
        </p:txBody>
      </p:sp>
    </p:spTree>
    <p:extLst>
      <p:ext uri="{BB962C8B-B14F-4D97-AF65-F5344CB8AC3E}">
        <p14:creationId xmlns:p14="http://schemas.microsoft.com/office/powerpoint/2010/main" val="15319837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95610-5F58-42EF-8E18-17A9B4B5F64B}" type="slidenum">
              <a:rPr lang="en-GB" smtClean="0"/>
              <a:t>18</a:t>
            </a:fld>
            <a:endParaRPr lang="en-GB"/>
          </a:p>
        </p:txBody>
      </p:sp>
    </p:spTree>
    <p:extLst>
      <p:ext uri="{BB962C8B-B14F-4D97-AF65-F5344CB8AC3E}">
        <p14:creationId xmlns:p14="http://schemas.microsoft.com/office/powerpoint/2010/main" val="3212645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95610-5F58-42EF-8E18-17A9B4B5F64B}" type="slidenum">
              <a:rPr lang="en-GB" smtClean="0"/>
              <a:t>19</a:t>
            </a:fld>
            <a:endParaRPr lang="en-GB"/>
          </a:p>
        </p:txBody>
      </p:sp>
    </p:spTree>
    <p:extLst>
      <p:ext uri="{BB962C8B-B14F-4D97-AF65-F5344CB8AC3E}">
        <p14:creationId xmlns:p14="http://schemas.microsoft.com/office/powerpoint/2010/main" val="3786771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3147298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4177422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756794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AB6787-6BD4-42FA-93E1-6878DF2280A7}"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2369720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AB6787-6BD4-42FA-93E1-6878DF2280A7}" type="datetimeFigureOut">
              <a:rPr lang="en-GB" smtClean="0"/>
              <a:t>16/01/2018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3033919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26042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4241666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62766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AB6787-6BD4-42FA-93E1-6878DF2280A7}"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91718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1AB6787-6BD4-42FA-93E1-6878DF2280A7}" type="datetimeFigureOut">
              <a:rPr lang="en-GB" smtClean="0"/>
              <a:t>16/01/2018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3945724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3370863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74774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11309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8393760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4178386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16509653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AB6787-6BD4-42FA-93E1-6878DF2280A7}" type="datetimeFigureOut">
              <a:rPr lang="en-GB" smtClean="0"/>
              <a:t>16/01/2018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795856-F051-4E61-AFB3-8A4B1EB7E695}" type="slidenum">
              <a:rPr lang="en-GB" smtClean="0"/>
              <a:t>‹#›</a:t>
            </a:fld>
            <a:endParaRPr lang="en-GB"/>
          </a:p>
        </p:txBody>
      </p:sp>
    </p:spTree>
    <p:extLst>
      <p:ext uri="{BB962C8B-B14F-4D97-AF65-F5344CB8AC3E}">
        <p14:creationId xmlns:p14="http://schemas.microsoft.com/office/powerpoint/2010/main" val="4043053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1AB6787-6BD4-42FA-93E1-6878DF2280A7}" type="datetimeFigureOut">
              <a:rPr lang="en-GB" smtClean="0"/>
              <a:t>16/01/2018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7795856-F051-4E61-AFB3-8A4B1EB7E695}" type="slidenum">
              <a:rPr lang="en-GB" smtClean="0"/>
              <a:t>‹#›</a:t>
            </a:fld>
            <a:endParaRPr lang="en-GB"/>
          </a:p>
        </p:txBody>
      </p:sp>
    </p:spTree>
    <p:extLst>
      <p:ext uri="{BB962C8B-B14F-4D97-AF65-F5344CB8AC3E}">
        <p14:creationId xmlns:p14="http://schemas.microsoft.com/office/powerpoint/2010/main" val="33197018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hedailymile.co.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hyperlink" Target="https://thedailymile.co.uk/case-studies/all-saints-church-of-england-primary-school-manchester-england/"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bc.co.uk/guides/zq3hxf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ort.wales/media/506908/5x60%20analysis%202009-10.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port.wales/media/1862312/5x60_report_2015-16.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thedailymile.co.uk/wp-content/uploads/2016/03/TDM-A5-flyer-template-v12-digital.pdf" TargetMode="External"/><Relationship Id="rId13" Type="http://schemas.openxmlformats.org/officeDocument/2006/relationships/hyperlink" Target="http://sport.wales/media/506908/5x60%20analysis%202009-10.pdf" TargetMode="External"/><Relationship Id="rId3" Type="http://schemas.openxmlformats.org/officeDocument/2006/relationships/hyperlink" Target="https://www.nhs.uk/Livewell/fitness/Pages/physical-activity-guidelines-for-young-people.aspx#moderate" TargetMode="External"/><Relationship Id="rId7" Type="http://schemas.openxmlformats.org/officeDocument/2006/relationships/hyperlink" Target="https://thedailymile.co.uk/wp-content/uploads/2017/07/The-Daily-Mile-Presentation-v4.pdf" TargetMode="External"/><Relationship Id="rId12" Type="http://schemas.openxmlformats.org/officeDocument/2006/relationships/hyperlink" Target="http://sport.wales/media/1862312/5x60_report_2015-16.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thedailymile.co.uk/health-wellbeing/" TargetMode="External"/><Relationship Id="rId11" Type="http://schemas.openxmlformats.org/officeDocument/2006/relationships/hyperlink" Target="http://sport.wales/community-sport/education/ayp-data-reports/5x60.aspx" TargetMode="External"/><Relationship Id="rId5" Type="http://schemas.openxmlformats.org/officeDocument/2006/relationships/hyperlink" Target="https://thedailymile.co.uk/steps-to-success/" TargetMode="External"/><Relationship Id="rId10" Type="http://schemas.openxmlformats.org/officeDocument/2006/relationships/hyperlink" Target="https://thedailymile.co.uk/case-studies/all-saints-church-of-england-primary-school-manchester-england/" TargetMode="External"/><Relationship Id="rId4" Type="http://schemas.openxmlformats.org/officeDocument/2006/relationships/hyperlink" Target="https://news.gov.scot/news/the-daily-mile-workplace" TargetMode="External"/><Relationship Id="rId9" Type="http://schemas.openxmlformats.org/officeDocument/2006/relationships/hyperlink" Target="https://thedailymile.co.uk/why-it-work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A1407-667F-4AE6-99FA-1951DE542BB0}"/>
              </a:ext>
            </a:extLst>
          </p:cNvPr>
          <p:cNvSpPr>
            <a:spLocks noGrp="1"/>
          </p:cNvSpPr>
          <p:nvPr>
            <p:ph type="title"/>
          </p:nvPr>
        </p:nvSpPr>
        <p:spPr/>
        <p:txBody>
          <a:bodyPr/>
          <a:lstStyle/>
          <a:p>
            <a:r>
              <a:rPr lang="en-GB" dirty="0"/>
              <a:t>What are the causes of Obesity within young children?</a:t>
            </a:r>
          </a:p>
        </p:txBody>
      </p:sp>
      <p:sp>
        <p:nvSpPr>
          <p:cNvPr id="3" name="Content Placeholder 2">
            <a:extLst>
              <a:ext uri="{FF2B5EF4-FFF2-40B4-BE49-F238E27FC236}">
                <a16:creationId xmlns:a16="http://schemas.microsoft.com/office/drawing/2014/main" id="{CAD67652-03B8-4EF0-A181-AF310506D439}"/>
              </a:ext>
            </a:extLst>
          </p:cNvPr>
          <p:cNvSpPr>
            <a:spLocks noGrp="1"/>
          </p:cNvSpPr>
          <p:nvPr>
            <p:ph idx="1"/>
          </p:nvPr>
        </p:nvSpPr>
        <p:spPr/>
        <p:txBody>
          <a:bodyPr>
            <a:normAutofit/>
          </a:bodyPr>
          <a:lstStyle/>
          <a:p>
            <a:r>
              <a:rPr lang="en-GB" sz="1800" b="1" i="1" u="sng" dirty="0"/>
              <a:t>Physical activity in schools?</a:t>
            </a:r>
          </a:p>
          <a:p>
            <a:pPr lvl="1"/>
            <a:r>
              <a:rPr lang="en-GB" b="1" i="1" dirty="0"/>
              <a:t>Is there enough?</a:t>
            </a:r>
          </a:p>
          <a:p>
            <a:pPr lvl="1"/>
            <a:r>
              <a:rPr lang="en-GB" b="1" i="1" dirty="0"/>
              <a:t>The recommendations</a:t>
            </a:r>
          </a:p>
          <a:p>
            <a:pPr lvl="1"/>
            <a:r>
              <a:rPr lang="en-GB" b="1" i="1" dirty="0"/>
              <a:t>Is it contributing to the obesity levels?</a:t>
            </a:r>
          </a:p>
          <a:p>
            <a:pPr lvl="1"/>
            <a:r>
              <a:rPr lang="en-GB" b="1" i="1" dirty="0"/>
              <a:t>How much time is designated to physical education? </a:t>
            </a:r>
          </a:p>
          <a:p>
            <a:pPr marL="0" indent="0">
              <a:buNone/>
            </a:pPr>
            <a:endParaRPr lang="en-GB" sz="1800" b="1" i="1" dirty="0"/>
          </a:p>
          <a:p>
            <a:pPr lvl="0"/>
            <a:r>
              <a:rPr lang="en-GB" sz="1800" b="1" i="1" u="sng" dirty="0"/>
              <a:t>Events/organisations to prevent obesity within school. </a:t>
            </a:r>
          </a:p>
          <a:p>
            <a:pPr lvl="1"/>
            <a:r>
              <a:rPr lang="en-GB" b="1" dirty="0"/>
              <a:t>School strategies and initiatives</a:t>
            </a:r>
            <a:endParaRPr lang="en-GB" b="1" u="sng" dirty="0"/>
          </a:p>
          <a:p>
            <a:pPr lvl="1"/>
            <a:r>
              <a:rPr lang="en-GB" b="1" dirty="0"/>
              <a:t>Extra-curricular activities, other school day elements, playground setting</a:t>
            </a:r>
          </a:p>
        </p:txBody>
      </p:sp>
    </p:spTree>
    <p:extLst>
      <p:ext uri="{BB962C8B-B14F-4D97-AF65-F5344CB8AC3E}">
        <p14:creationId xmlns:p14="http://schemas.microsoft.com/office/powerpoint/2010/main" val="141905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C3BB-D402-4B21-B195-5E7C4C261877}"/>
              </a:ext>
            </a:extLst>
          </p:cNvPr>
          <p:cNvSpPr>
            <a:spLocks noGrp="1"/>
          </p:cNvSpPr>
          <p:nvPr>
            <p:ph type="title"/>
          </p:nvPr>
        </p:nvSpPr>
        <p:spPr/>
        <p:txBody>
          <a:bodyPr/>
          <a:lstStyle/>
          <a:p>
            <a:r>
              <a:rPr lang="en-GB" dirty="0"/>
              <a:t>Physical Activity Guidelines</a:t>
            </a:r>
          </a:p>
        </p:txBody>
      </p:sp>
      <p:sp>
        <p:nvSpPr>
          <p:cNvPr id="3" name="Content Placeholder 2">
            <a:extLst>
              <a:ext uri="{FF2B5EF4-FFF2-40B4-BE49-F238E27FC236}">
                <a16:creationId xmlns:a16="http://schemas.microsoft.com/office/drawing/2014/main" id="{14F4A8B9-ABB6-4523-868F-0F033696AD68}"/>
              </a:ext>
            </a:extLst>
          </p:cNvPr>
          <p:cNvSpPr>
            <a:spLocks noGrp="1"/>
          </p:cNvSpPr>
          <p:nvPr>
            <p:ph idx="1"/>
          </p:nvPr>
        </p:nvSpPr>
        <p:spPr>
          <a:xfrm>
            <a:off x="1104293" y="2052918"/>
            <a:ext cx="8946541" cy="4195481"/>
          </a:xfrm>
        </p:spPr>
        <p:txBody>
          <a:bodyPr>
            <a:normAutofit/>
          </a:bodyPr>
          <a:lstStyle/>
          <a:p>
            <a:r>
              <a:rPr lang="en-GB" sz="1800" dirty="0"/>
              <a:t>What do you know? </a:t>
            </a:r>
          </a:p>
          <a:p>
            <a:endParaRPr lang="en-GB" sz="1800" dirty="0"/>
          </a:p>
          <a:p>
            <a:r>
              <a:rPr lang="en-GB" sz="1800" dirty="0"/>
              <a:t>Guidelines given from NHS and the government for (5-18 year olds) </a:t>
            </a:r>
          </a:p>
          <a:p>
            <a:pPr lvl="1"/>
            <a:r>
              <a:rPr lang="en-GB" dirty="0"/>
              <a:t>60 minutes of moderate to vigorous intensity </a:t>
            </a:r>
          </a:p>
          <a:p>
            <a:pPr lvl="1"/>
            <a:r>
              <a:rPr lang="en-GB" dirty="0"/>
              <a:t>Vigorous intensity activities should be incorporated at least three days a week.</a:t>
            </a:r>
          </a:p>
          <a:p>
            <a:r>
              <a:rPr lang="en-GB" sz="1800" dirty="0"/>
              <a:t>Minimise the length of sitting periods. </a:t>
            </a:r>
          </a:p>
          <a:p>
            <a:pPr lvl="2"/>
            <a:r>
              <a:rPr lang="en-GB" sz="1800" dirty="0"/>
              <a:t>Avoiding PE</a:t>
            </a:r>
          </a:p>
          <a:p>
            <a:pPr lvl="2"/>
            <a:r>
              <a:rPr lang="en-GB" sz="1800" dirty="0"/>
              <a:t>Friendship groups </a:t>
            </a:r>
          </a:p>
          <a:p>
            <a:pPr marL="914400" lvl="2" indent="0">
              <a:buNone/>
            </a:pPr>
            <a:endParaRPr lang="en-GB" sz="1800" dirty="0"/>
          </a:p>
        </p:txBody>
      </p:sp>
    </p:spTree>
    <p:extLst>
      <p:ext uri="{BB962C8B-B14F-4D97-AF65-F5344CB8AC3E}">
        <p14:creationId xmlns:p14="http://schemas.microsoft.com/office/powerpoint/2010/main" val="787280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5F2F7-07F6-459A-ABB0-3AFBB3361F65}"/>
              </a:ext>
            </a:extLst>
          </p:cNvPr>
          <p:cNvSpPr>
            <a:spLocks noGrp="1"/>
          </p:cNvSpPr>
          <p:nvPr>
            <p:ph type="title"/>
          </p:nvPr>
        </p:nvSpPr>
        <p:spPr/>
        <p:txBody>
          <a:bodyPr/>
          <a:lstStyle/>
          <a:p>
            <a:r>
              <a:rPr lang="en-GB" dirty="0"/>
              <a:t>Physical activity, sedentary behavior and the risk of overweight and obesity – A study!</a:t>
            </a:r>
          </a:p>
        </p:txBody>
      </p:sp>
      <p:sp>
        <p:nvSpPr>
          <p:cNvPr id="3" name="Content Placeholder 2">
            <a:extLst>
              <a:ext uri="{FF2B5EF4-FFF2-40B4-BE49-F238E27FC236}">
                <a16:creationId xmlns:a16="http://schemas.microsoft.com/office/drawing/2014/main" id="{5710FA59-9CAE-40BF-A5AF-6B808BC6BF30}"/>
              </a:ext>
            </a:extLst>
          </p:cNvPr>
          <p:cNvSpPr>
            <a:spLocks noGrp="1"/>
          </p:cNvSpPr>
          <p:nvPr>
            <p:ph idx="1"/>
          </p:nvPr>
        </p:nvSpPr>
        <p:spPr>
          <a:xfrm>
            <a:off x="1104293" y="2322665"/>
            <a:ext cx="8946541" cy="3647439"/>
          </a:xfrm>
        </p:spPr>
        <p:txBody>
          <a:bodyPr>
            <a:noAutofit/>
          </a:bodyPr>
          <a:lstStyle/>
          <a:p>
            <a:r>
              <a:rPr lang="en-GB" sz="1800" dirty="0"/>
              <a:t>Explore the association between moderate to vigorous physical activity and sedentary behavior on the risk of child obesity. </a:t>
            </a:r>
          </a:p>
          <a:p>
            <a:r>
              <a:rPr lang="en-GB" sz="1800" dirty="0"/>
              <a:t>8-11 year olds in Northern Ireland – April 2012- June 2013 which was published in 2017. </a:t>
            </a:r>
          </a:p>
          <a:p>
            <a:r>
              <a:rPr lang="en-GB" sz="1800" dirty="0"/>
              <a:t>Girls (362) Boys (464) = 826 children</a:t>
            </a:r>
          </a:p>
          <a:p>
            <a:r>
              <a:rPr lang="en-GB" sz="1800" dirty="0"/>
              <a:t>Individual days up to three quarters of children met the guidelines of 60 minutes of MVPA but only 22% of the children completed this daily. **</a:t>
            </a:r>
          </a:p>
          <a:p>
            <a:r>
              <a:rPr lang="en-GB" sz="1800" dirty="0"/>
              <a:t>These results suggest that children are not consistently active over a full week.  </a:t>
            </a:r>
          </a:p>
          <a:p>
            <a:r>
              <a:rPr lang="en-GB" sz="1800" dirty="0"/>
              <a:t>“Children who are not reaching either recommendation were less active, more sedentary, had poorer dietary intake and fewer achieved adequate sleeping patterns, which suggests that targeting multiple lifestyle behaviors with a focus on increasing physical activity may be important to tackle childhood obesity” </a:t>
            </a:r>
            <a:r>
              <a:rPr lang="en-GB" sz="1800" i="1" dirty="0"/>
              <a:t>(Keane, E 2017) </a:t>
            </a:r>
          </a:p>
          <a:p>
            <a:endParaRPr lang="en-GB" sz="1800" dirty="0"/>
          </a:p>
          <a:p>
            <a:endParaRPr lang="en-GB" sz="1800" dirty="0"/>
          </a:p>
        </p:txBody>
      </p:sp>
    </p:spTree>
    <p:extLst>
      <p:ext uri="{BB962C8B-B14F-4D97-AF65-F5344CB8AC3E}">
        <p14:creationId xmlns:p14="http://schemas.microsoft.com/office/powerpoint/2010/main" val="2977723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A0731-1B10-4FFD-A461-A359D8C37573}"/>
              </a:ext>
            </a:extLst>
          </p:cNvPr>
          <p:cNvSpPr>
            <a:spLocks noGrp="1"/>
          </p:cNvSpPr>
          <p:nvPr>
            <p:ph type="title"/>
          </p:nvPr>
        </p:nvSpPr>
        <p:spPr/>
        <p:txBody>
          <a:bodyPr/>
          <a:lstStyle/>
          <a:p>
            <a:r>
              <a:rPr lang="en-GB" dirty="0"/>
              <a:t>What goes on in school?</a:t>
            </a:r>
          </a:p>
        </p:txBody>
      </p:sp>
      <p:sp>
        <p:nvSpPr>
          <p:cNvPr id="3" name="Content Placeholder 2">
            <a:extLst>
              <a:ext uri="{FF2B5EF4-FFF2-40B4-BE49-F238E27FC236}">
                <a16:creationId xmlns:a16="http://schemas.microsoft.com/office/drawing/2014/main" id="{1CFB6C42-8653-418E-950D-35938DC73095}"/>
              </a:ext>
            </a:extLst>
          </p:cNvPr>
          <p:cNvSpPr>
            <a:spLocks noGrp="1"/>
          </p:cNvSpPr>
          <p:nvPr>
            <p:ph idx="1"/>
          </p:nvPr>
        </p:nvSpPr>
        <p:spPr/>
        <p:txBody>
          <a:bodyPr>
            <a:normAutofit/>
          </a:bodyPr>
          <a:lstStyle/>
          <a:p>
            <a:r>
              <a:rPr lang="en-GB" sz="1800" dirty="0"/>
              <a:t>Many schools already offer an average of two hours of PE or other physical activities per week. </a:t>
            </a:r>
          </a:p>
          <a:p>
            <a:r>
              <a:rPr lang="en-GB" sz="1800" dirty="0"/>
              <a:t>Every primary school child should get at least 60 minutes of moderate to vigorous physical activity a day. </a:t>
            </a:r>
          </a:p>
          <a:p>
            <a:r>
              <a:rPr lang="en-GB" sz="1800" dirty="0"/>
              <a:t>At least 30 minutes should be delivered in school every day.</a:t>
            </a:r>
          </a:p>
          <a:p>
            <a:r>
              <a:rPr lang="en-GB" sz="1800" dirty="0"/>
              <a:t>Through active break times, PE, extra-curricular clubs, active lessons, or other sport and physical activity events, with the remaining 30 minutes supported by parents and carers outside of school time.</a:t>
            </a:r>
          </a:p>
          <a:p>
            <a:endParaRPr lang="en-GB" sz="1800" dirty="0"/>
          </a:p>
          <a:p>
            <a:endParaRPr lang="en-GB" sz="1800" dirty="0"/>
          </a:p>
        </p:txBody>
      </p:sp>
    </p:spTree>
    <p:extLst>
      <p:ext uri="{BB962C8B-B14F-4D97-AF65-F5344CB8AC3E}">
        <p14:creationId xmlns:p14="http://schemas.microsoft.com/office/powerpoint/2010/main" val="1033749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20E17-177E-45C9-926D-69E53CD85288}"/>
              </a:ext>
            </a:extLst>
          </p:cNvPr>
          <p:cNvSpPr>
            <a:spLocks noGrp="1"/>
          </p:cNvSpPr>
          <p:nvPr>
            <p:ph type="title"/>
          </p:nvPr>
        </p:nvSpPr>
        <p:spPr/>
        <p:txBody>
          <a:bodyPr/>
          <a:lstStyle/>
          <a:p>
            <a:r>
              <a:rPr lang="en-GB" dirty="0"/>
              <a:t>Breakfast Clubs</a:t>
            </a:r>
          </a:p>
        </p:txBody>
      </p:sp>
      <p:sp>
        <p:nvSpPr>
          <p:cNvPr id="3" name="Content Placeholder 2">
            <a:extLst>
              <a:ext uri="{FF2B5EF4-FFF2-40B4-BE49-F238E27FC236}">
                <a16:creationId xmlns:a16="http://schemas.microsoft.com/office/drawing/2014/main" id="{E64BF215-D49F-481E-B8F7-9151413CECB1}"/>
              </a:ext>
            </a:extLst>
          </p:cNvPr>
          <p:cNvSpPr>
            <a:spLocks noGrp="1"/>
          </p:cNvSpPr>
          <p:nvPr>
            <p:ph idx="1"/>
          </p:nvPr>
        </p:nvSpPr>
        <p:spPr/>
        <p:txBody>
          <a:bodyPr>
            <a:normAutofit/>
          </a:bodyPr>
          <a:lstStyle/>
          <a:p>
            <a:r>
              <a:rPr lang="en-GB" sz="1800" dirty="0"/>
              <a:t>Soft drinks industry levy have made a substantial amount of funding available for schools to utilise for use of refreshments.</a:t>
            </a:r>
          </a:p>
          <a:p>
            <a:r>
              <a:rPr lang="en-GB" sz="1800" dirty="0"/>
              <a:t>The Government is keen that schools are supported as much as possible in how they spend the available funds for maximum impact. </a:t>
            </a:r>
          </a:p>
          <a:p>
            <a:r>
              <a:rPr lang="en-GB" sz="1800" dirty="0"/>
              <a:t>Physical activity will be a key part of the new healthy schools rating scheme.</a:t>
            </a:r>
          </a:p>
          <a:p>
            <a:r>
              <a:rPr lang="en-GB" sz="1800" dirty="0"/>
              <a:t>This means schools will have an opportunity to demonstrate what they are doing to make their pupils more physically active.</a:t>
            </a:r>
          </a:p>
          <a:p>
            <a:pPr marL="0" indent="0">
              <a:buNone/>
            </a:pPr>
            <a:r>
              <a:rPr lang="en-GB" sz="1800" dirty="0">
                <a:hlinkClick r:id="rId3"/>
              </a:rPr>
              <a:t>https://www.gov.uk/government/publications/childhood-obesity-a-plan-for-action/childhood-obesity-a-plan-for-action</a:t>
            </a:r>
            <a:endParaRPr lang="en-GB" sz="1800" dirty="0"/>
          </a:p>
          <a:p>
            <a:pPr marL="0" indent="0">
              <a:buNone/>
            </a:pPr>
            <a:endParaRPr lang="en-GB" sz="1800" dirty="0"/>
          </a:p>
        </p:txBody>
      </p:sp>
      <p:pic>
        <p:nvPicPr>
          <p:cNvPr id="5" name="Picture 4">
            <a:extLst>
              <a:ext uri="{FF2B5EF4-FFF2-40B4-BE49-F238E27FC236}">
                <a16:creationId xmlns:a16="http://schemas.microsoft.com/office/drawing/2014/main" id="{F9372EF2-B6FA-4C16-83A4-C555D29105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1878" y="167323"/>
            <a:ext cx="2847975" cy="1685925"/>
          </a:xfrm>
          <a:prstGeom prst="rect">
            <a:avLst/>
          </a:prstGeom>
        </p:spPr>
      </p:pic>
    </p:spTree>
    <p:extLst>
      <p:ext uri="{BB962C8B-B14F-4D97-AF65-F5344CB8AC3E}">
        <p14:creationId xmlns:p14="http://schemas.microsoft.com/office/powerpoint/2010/main" val="2343179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DB74-837F-4571-AF16-AEA89C95E976}"/>
              </a:ext>
            </a:extLst>
          </p:cNvPr>
          <p:cNvSpPr>
            <a:spLocks noGrp="1"/>
          </p:cNvSpPr>
          <p:nvPr>
            <p:ph type="title"/>
          </p:nvPr>
        </p:nvSpPr>
        <p:spPr/>
        <p:txBody>
          <a:bodyPr/>
          <a:lstStyle/>
          <a:p>
            <a:r>
              <a:rPr lang="en-GB" dirty="0"/>
              <a:t>Government plans</a:t>
            </a:r>
          </a:p>
        </p:txBody>
      </p:sp>
      <p:sp>
        <p:nvSpPr>
          <p:cNvPr id="3" name="Content Placeholder 2">
            <a:extLst>
              <a:ext uri="{FF2B5EF4-FFF2-40B4-BE49-F238E27FC236}">
                <a16:creationId xmlns:a16="http://schemas.microsoft.com/office/drawing/2014/main" id="{2B507FCC-9BC3-4BEA-AD06-95254DB9F403}"/>
              </a:ext>
            </a:extLst>
          </p:cNvPr>
          <p:cNvSpPr>
            <a:spLocks noGrp="1"/>
          </p:cNvSpPr>
          <p:nvPr>
            <p:ph idx="1"/>
          </p:nvPr>
        </p:nvSpPr>
        <p:spPr/>
        <p:txBody>
          <a:bodyPr>
            <a:noAutofit/>
          </a:bodyPr>
          <a:lstStyle/>
          <a:p>
            <a:r>
              <a:rPr lang="en-GB" sz="1800" dirty="0"/>
              <a:t>Schools will continue to have the freedom to consider spending the Primary PE and Sport Premium on specific interventions but to help schools understand what help is available, </a:t>
            </a:r>
          </a:p>
          <a:p>
            <a:r>
              <a:rPr lang="en-GB" sz="1800" dirty="0"/>
              <a:t>This will set out how schools can work with the school nurses, health centres, healthy weight teams in local authorities and other resources, to help children develop a healthier lifestyle.</a:t>
            </a:r>
          </a:p>
          <a:p>
            <a:r>
              <a:rPr lang="en-GB" sz="1800" dirty="0"/>
              <a:t>Furthermore, we will make available a new interactive online tool which will help schools plan at least 30 minutes of physical activity every day. </a:t>
            </a:r>
          </a:p>
          <a:p>
            <a:r>
              <a:rPr lang="en-GB" sz="1800" dirty="0"/>
              <a:t>This will help schools identify gaps in the existing opportunities for children to be active.</a:t>
            </a:r>
          </a:p>
          <a:p>
            <a:r>
              <a:rPr lang="en-GB" sz="1800" dirty="0"/>
              <a:t>Recommend a number of solutions they can choose, for example after school clubs, initiatives such as the daily mile, creating an active playground or having an active lesson.</a:t>
            </a:r>
          </a:p>
          <a:p>
            <a:endParaRPr lang="en-GB" sz="1800" dirty="0"/>
          </a:p>
        </p:txBody>
      </p:sp>
      <p:pic>
        <p:nvPicPr>
          <p:cNvPr id="5" name="Picture 4">
            <a:extLst>
              <a:ext uri="{FF2B5EF4-FFF2-40B4-BE49-F238E27FC236}">
                <a16:creationId xmlns:a16="http://schemas.microsoft.com/office/drawing/2014/main" id="{569FA9B1-93B1-4145-9DB7-A5C11D3089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44050" y="1152983"/>
            <a:ext cx="2647950" cy="2647950"/>
          </a:xfrm>
          <a:prstGeom prst="rect">
            <a:avLst/>
          </a:prstGeom>
        </p:spPr>
      </p:pic>
    </p:spTree>
    <p:extLst>
      <p:ext uri="{BB962C8B-B14F-4D97-AF65-F5344CB8AC3E}">
        <p14:creationId xmlns:p14="http://schemas.microsoft.com/office/powerpoint/2010/main" val="3435841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02B2EA-5760-46B6-8151-F2D684C7DEC6}"/>
              </a:ext>
            </a:extLst>
          </p:cNvPr>
          <p:cNvSpPr>
            <a:spLocks noGrp="1"/>
          </p:cNvSpPr>
          <p:nvPr>
            <p:ph idx="1"/>
          </p:nvPr>
        </p:nvSpPr>
        <p:spPr/>
        <p:txBody>
          <a:bodyPr>
            <a:normAutofit/>
          </a:bodyPr>
          <a:lstStyle/>
          <a:p>
            <a:r>
              <a:rPr lang="en-GB" sz="1800" dirty="0"/>
              <a:t>What is the Daily Mile?</a:t>
            </a:r>
          </a:p>
          <a:p>
            <a:endParaRPr lang="en-GB" sz="1800" dirty="0"/>
          </a:p>
          <a:p>
            <a:r>
              <a:rPr lang="en-GB" sz="1800" dirty="0">
                <a:hlinkClick r:id="rId3"/>
              </a:rPr>
              <a:t>https://thedailymile.co.uk/</a:t>
            </a:r>
            <a:endParaRPr lang="en-GB" sz="1800" dirty="0"/>
          </a:p>
          <a:p>
            <a:endParaRPr lang="en-GB" sz="1800" dirty="0"/>
          </a:p>
          <a:p>
            <a:r>
              <a:rPr lang="en-GB" sz="1800" dirty="0"/>
              <a:t>What can you see in the video? </a:t>
            </a:r>
          </a:p>
          <a:p>
            <a:endParaRPr lang="en-GB" sz="1800" dirty="0"/>
          </a:p>
          <a:p>
            <a:endParaRPr lang="en-GB" sz="1800" dirty="0"/>
          </a:p>
          <a:p>
            <a:endParaRPr lang="en-GB" sz="1800" dirty="0"/>
          </a:p>
          <a:p>
            <a:endParaRPr lang="en-GB" sz="1800" dirty="0"/>
          </a:p>
        </p:txBody>
      </p:sp>
      <p:pic>
        <p:nvPicPr>
          <p:cNvPr id="4" name="Graphic 3">
            <a:extLst>
              <a:ext uri="{FF2B5EF4-FFF2-40B4-BE49-F238E27FC236}">
                <a16:creationId xmlns:a16="http://schemas.microsoft.com/office/drawing/2014/main" id="{43CFE410-1596-461D-8028-854E47951FB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366510" y="1853248"/>
            <a:ext cx="4722178" cy="2647950"/>
          </a:xfrm>
          <a:prstGeom prst="rect">
            <a:avLst/>
          </a:prstGeom>
        </p:spPr>
      </p:pic>
      <p:sp>
        <p:nvSpPr>
          <p:cNvPr id="6" name="Title 5">
            <a:extLst>
              <a:ext uri="{FF2B5EF4-FFF2-40B4-BE49-F238E27FC236}">
                <a16:creationId xmlns:a16="http://schemas.microsoft.com/office/drawing/2014/main" id="{0C650691-E817-412B-85FA-722840AC591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02879486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92675-99FD-4005-B1A7-5CDAB1EF5E5D}"/>
              </a:ext>
            </a:extLst>
          </p:cNvPr>
          <p:cNvSpPr>
            <a:spLocks noGrp="1"/>
          </p:cNvSpPr>
          <p:nvPr>
            <p:ph type="title"/>
          </p:nvPr>
        </p:nvSpPr>
        <p:spPr/>
        <p:txBody>
          <a:bodyPr/>
          <a:lstStyle/>
          <a:p>
            <a:r>
              <a:rPr lang="en-GB" dirty="0"/>
              <a:t>What are the benefits? </a:t>
            </a:r>
          </a:p>
        </p:txBody>
      </p:sp>
      <p:sp>
        <p:nvSpPr>
          <p:cNvPr id="3" name="Content Placeholder 2">
            <a:extLst>
              <a:ext uri="{FF2B5EF4-FFF2-40B4-BE49-F238E27FC236}">
                <a16:creationId xmlns:a16="http://schemas.microsoft.com/office/drawing/2014/main" id="{41986556-3AC0-4399-B453-B66F43391B3A}"/>
              </a:ext>
            </a:extLst>
          </p:cNvPr>
          <p:cNvSpPr>
            <a:spLocks noGrp="1"/>
          </p:cNvSpPr>
          <p:nvPr>
            <p:ph idx="1"/>
          </p:nvPr>
        </p:nvSpPr>
        <p:spPr>
          <a:xfrm>
            <a:off x="646111" y="1331259"/>
            <a:ext cx="7773989" cy="4195481"/>
          </a:xfrm>
        </p:spPr>
        <p:txBody>
          <a:bodyPr>
            <a:noAutofit/>
          </a:bodyPr>
          <a:lstStyle/>
          <a:p>
            <a:r>
              <a:rPr lang="en-GB" sz="1400" dirty="0"/>
              <a:t>Within 4 weeks, children who engage in The Daily Mile become much fitter.</a:t>
            </a:r>
          </a:p>
          <a:p>
            <a:r>
              <a:rPr lang="en-GB" sz="1400" dirty="0"/>
              <a:t>The Daily Mile is helpful in reducing childhood inactivity and obesity. </a:t>
            </a:r>
          </a:p>
          <a:p>
            <a:r>
              <a:rPr lang="en-GB" sz="1400" dirty="0"/>
              <a:t>Children bring the benefits home with them, eating and sleeping is better and will encourage families to become active together.</a:t>
            </a:r>
          </a:p>
          <a:p>
            <a:r>
              <a:rPr lang="en-GB" sz="1400" dirty="0"/>
              <a:t>It improves their perception of exercise, and promotes the idea of self-care.</a:t>
            </a:r>
          </a:p>
          <a:p>
            <a:r>
              <a:rPr lang="en-GB" sz="1400" dirty="0"/>
              <a:t>The 15 minute break from lessons leaves the children more focussed upon their return. </a:t>
            </a:r>
          </a:p>
          <a:p>
            <a:r>
              <a:rPr lang="en-GB" sz="1400" dirty="0"/>
              <a:t>The time spent outside, helps children to become more engaged with the outdoors and nature, no matter what the weather is like. </a:t>
            </a:r>
          </a:p>
          <a:p>
            <a:r>
              <a:rPr lang="en-GB" sz="1400" dirty="0"/>
              <a:t>The Daily Mile is non-competitive, fully inclusive, and  the children have fun!</a:t>
            </a:r>
          </a:p>
          <a:p>
            <a:r>
              <a:rPr lang="en-GB" sz="1400" dirty="0"/>
              <a:t>The scheme builds self-esteem and confidence.</a:t>
            </a:r>
          </a:p>
          <a:p>
            <a:r>
              <a:rPr lang="en-GB" sz="1400" dirty="0"/>
              <a:t>It is a social interaction and allows for communication between the children. </a:t>
            </a:r>
          </a:p>
          <a:p>
            <a:r>
              <a:rPr lang="en-GB" sz="1400" dirty="0"/>
              <a:t>It helps build relationships, often seen by helping and encouraging one another. </a:t>
            </a:r>
          </a:p>
        </p:txBody>
      </p:sp>
      <p:pic>
        <p:nvPicPr>
          <p:cNvPr id="4" name="Picture 3">
            <a:extLst>
              <a:ext uri="{FF2B5EF4-FFF2-40B4-BE49-F238E27FC236}">
                <a16:creationId xmlns:a16="http://schemas.microsoft.com/office/drawing/2014/main" id="{CF305A7E-307C-4FF0-B1EF-D93A4FA8A58D}"/>
              </a:ext>
            </a:extLst>
          </p:cNvPr>
          <p:cNvPicPr>
            <a:picLocks noChangeAspect="1"/>
          </p:cNvPicPr>
          <p:nvPr/>
        </p:nvPicPr>
        <p:blipFill rotWithShape="1">
          <a:blip r:embed="rId3"/>
          <a:srcRect l="12500" t="9147" r="11719" b="8804"/>
          <a:stretch/>
        </p:blipFill>
        <p:spPr>
          <a:xfrm>
            <a:off x="8591550" y="1667170"/>
            <a:ext cx="3238500" cy="1971380"/>
          </a:xfrm>
          <a:prstGeom prst="rect">
            <a:avLst/>
          </a:prstGeom>
        </p:spPr>
      </p:pic>
      <p:pic>
        <p:nvPicPr>
          <p:cNvPr id="5" name="Picture 4">
            <a:extLst>
              <a:ext uri="{FF2B5EF4-FFF2-40B4-BE49-F238E27FC236}">
                <a16:creationId xmlns:a16="http://schemas.microsoft.com/office/drawing/2014/main" id="{C8E21AB3-D0FC-4EFF-B4F2-860DB29508F7}"/>
              </a:ext>
            </a:extLst>
          </p:cNvPr>
          <p:cNvPicPr>
            <a:picLocks noChangeAspect="1"/>
          </p:cNvPicPr>
          <p:nvPr/>
        </p:nvPicPr>
        <p:blipFill rotWithShape="1">
          <a:blip r:embed="rId4"/>
          <a:srcRect l="12188" t="47221" r="16094" b="12204"/>
          <a:stretch/>
        </p:blipFill>
        <p:spPr>
          <a:xfrm>
            <a:off x="7726016" y="5375175"/>
            <a:ext cx="4294533" cy="1366017"/>
          </a:xfrm>
          <a:prstGeom prst="rect">
            <a:avLst/>
          </a:prstGeom>
        </p:spPr>
      </p:pic>
    </p:spTree>
    <p:extLst>
      <p:ext uri="{BB962C8B-B14F-4D97-AF65-F5344CB8AC3E}">
        <p14:creationId xmlns:p14="http://schemas.microsoft.com/office/powerpoint/2010/main" val="3694074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 calcmode="lin" valueType="num">
                                      <p:cBhvr additive="base">
                                        <p:cTn id="4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 calcmode="lin" valueType="num">
                                      <p:cBhvr additive="base">
                                        <p:cTn id="5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 calcmode="lin" valueType="num">
                                      <p:cBhvr additive="base">
                                        <p:cTn id="5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3">
                                            <p:txEl>
                                              <p:pRg st="9" end="9"/>
                                            </p:txEl>
                                          </p:spTgt>
                                        </p:tgtEl>
                                        <p:attrNameLst>
                                          <p:attrName>style.visibility</p:attrName>
                                        </p:attrNameLst>
                                      </p:cBhvr>
                                      <p:to>
                                        <p:strVal val="visible"/>
                                      </p:to>
                                    </p:set>
                                    <p:anim calcmode="lin" valueType="num">
                                      <p:cBhvr additive="base">
                                        <p:cTn id="6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gtEl>
                                        <p:attrNameLst>
                                          <p:attrName>style.visibility</p:attrName>
                                        </p:attrNameLst>
                                      </p:cBhvr>
                                      <p:to>
                                        <p:strVal val="visible"/>
                                      </p:to>
                                    </p:set>
                                    <p:anim calcmode="lin" valueType="num">
                                      <p:cBhvr additive="base">
                                        <p:cTn id="71" dur="500" fill="hold"/>
                                        <p:tgtEl>
                                          <p:spTgt spid="4"/>
                                        </p:tgtEl>
                                        <p:attrNameLst>
                                          <p:attrName>ppt_x</p:attrName>
                                        </p:attrNameLst>
                                      </p:cBhvr>
                                      <p:tavLst>
                                        <p:tav tm="0">
                                          <p:val>
                                            <p:strVal val="#ppt_x"/>
                                          </p:val>
                                        </p:tav>
                                        <p:tav tm="100000">
                                          <p:val>
                                            <p:strVal val="#ppt_x"/>
                                          </p:val>
                                        </p:tav>
                                      </p:tavLst>
                                    </p:anim>
                                    <p:anim calcmode="lin" valueType="num">
                                      <p:cBhvr additive="base">
                                        <p:cTn id="7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5"/>
                                        </p:tgtEl>
                                        <p:attrNameLst>
                                          <p:attrName>style.visibility</p:attrName>
                                        </p:attrNameLst>
                                      </p:cBhvr>
                                      <p:to>
                                        <p:strVal val="visible"/>
                                      </p:to>
                                    </p:set>
                                    <p:anim calcmode="lin" valueType="num">
                                      <p:cBhvr additive="base">
                                        <p:cTn id="77" dur="500" fill="hold"/>
                                        <p:tgtEl>
                                          <p:spTgt spid="5"/>
                                        </p:tgtEl>
                                        <p:attrNameLst>
                                          <p:attrName>ppt_x</p:attrName>
                                        </p:attrNameLst>
                                      </p:cBhvr>
                                      <p:tavLst>
                                        <p:tav tm="0">
                                          <p:val>
                                            <p:strVal val="#ppt_x"/>
                                          </p:val>
                                        </p:tav>
                                        <p:tav tm="100000">
                                          <p:val>
                                            <p:strVal val="#ppt_x"/>
                                          </p:val>
                                        </p:tav>
                                      </p:tavLst>
                                    </p:anim>
                                    <p:anim calcmode="lin" valueType="num">
                                      <p:cBhvr additive="base">
                                        <p:cTn id="7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5B3C-BDC3-4077-A675-423CFD575C00}"/>
              </a:ext>
            </a:extLst>
          </p:cNvPr>
          <p:cNvSpPr>
            <a:spLocks noGrp="1"/>
          </p:cNvSpPr>
          <p:nvPr>
            <p:ph type="title"/>
          </p:nvPr>
        </p:nvSpPr>
        <p:spPr>
          <a:xfrm>
            <a:off x="646109" y="175798"/>
            <a:ext cx="9404723" cy="1400530"/>
          </a:xfrm>
        </p:spPr>
        <p:txBody>
          <a:bodyPr/>
          <a:lstStyle/>
          <a:p>
            <a:r>
              <a:rPr lang="en-GB" dirty="0"/>
              <a:t>Case Study!</a:t>
            </a:r>
          </a:p>
        </p:txBody>
      </p:sp>
      <p:sp>
        <p:nvSpPr>
          <p:cNvPr id="3" name="Content Placeholder 2">
            <a:extLst>
              <a:ext uri="{FF2B5EF4-FFF2-40B4-BE49-F238E27FC236}">
                <a16:creationId xmlns:a16="http://schemas.microsoft.com/office/drawing/2014/main" id="{A697F944-EF3B-4B7E-8E88-0EDDA17672DB}"/>
              </a:ext>
            </a:extLst>
          </p:cNvPr>
          <p:cNvSpPr>
            <a:spLocks noGrp="1"/>
          </p:cNvSpPr>
          <p:nvPr>
            <p:ph idx="1"/>
          </p:nvPr>
        </p:nvSpPr>
        <p:spPr>
          <a:xfrm>
            <a:off x="875201" y="1086191"/>
            <a:ext cx="8946541" cy="4195481"/>
          </a:xfrm>
        </p:spPr>
        <p:txBody>
          <a:bodyPr>
            <a:noAutofit/>
          </a:bodyPr>
          <a:lstStyle/>
          <a:p>
            <a:r>
              <a:rPr lang="en-GB" sz="1600" dirty="0"/>
              <a:t>School Playground – Easy access, no barrier.</a:t>
            </a:r>
          </a:p>
          <a:p>
            <a:pPr lvl="1"/>
            <a:r>
              <a:rPr lang="en-GB" sz="1600" dirty="0"/>
              <a:t>Small yard, children get bored? </a:t>
            </a:r>
          </a:p>
          <a:p>
            <a:pPr lvl="1"/>
            <a:r>
              <a:rPr lang="en-GB" sz="1600" dirty="0"/>
              <a:t>Restructured the yard, made it creative by painting </a:t>
            </a:r>
          </a:p>
          <a:p>
            <a:pPr marL="457200" lvl="1" indent="0">
              <a:buNone/>
            </a:pPr>
            <a:r>
              <a:rPr lang="en-GB" sz="1600" dirty="0"/>
              <a:t>different pathways on the yard. </a:t>
            </a:r>
          </a:p>
          <a:p>
            <a:pPr marL="400050"/>
            <a:endParaRPr lang="en-GB" sz="1600" dirty="0"/>
          </a:p>
          <a:p>
            <a:pPr marL="400050"/>
            <a:r>
              <a:rPr lang="en-GB" sz="1600" dirty="0"/>
              <a:t>Positives</a:t>
            </a:r>
          </a:p>
          <a:p>
            <a:pPr marL="800100" lvl="1"/>
            <a:r>
              <a:rPr lang="en-GB" sz="1600" dirty="0"/>
              <a:t>Sense of achievement</a:t>
            </a:r>
          </a:p>
          <a:p>
            <a:pPr marL="800100" lvl="1"/>
            <a:r>
              <a:rPr lang="en-GB" sz="1600" dirty="0"/>
              <a:t>Personal targets (goal setting) </a:t>
            </a:r>
          </a:p>
          <a:p>
            <a:pPr marL="800100" lvl="1"/>
            <a:r>
              <a:rPr lang="en-GB" sz="1600" dirty="0"/>
              <a:t>Social interaction</a:t>
            </a:r>
          </a:p>
          <a:p>
            <a:pPr marL="800100" lvl="1"/>
            <a:endParaRPr lang="en-GB" sz="1600" dirty="0"/>
          </a:p>
          <a:p>
            <a:r>
              <a:rPr lang="en-GB" sz="1600" dirty="0"/>
              <a:t>Year 5 teacher Mr Yates – “Children who struggle with concentration are the ones with most energy, when it comes to the run”. – Motivated to take part and enjoyment. </a:t>
            </a:r>
          </a:p>
          <a:p>
            <a:r>
              <a:rPr lang="en-GB" sz="1600" dirty="0"/>
              <a:t>Year 5 pupil – “I love doing the daily mile because I can run with my friends and get healthier at the same time”. </a:t>
            </a:r>
          </a:p>
          <a:p>
            <a:r>
              <a:rPr lang="en-GB" sz="1600" dirty="0">
                <a:hlinkClick r:id="rId3"/>
              </a:rPr>
              <a:t>https://thedailymile.co.uk/case-studies/all-saints-church-of-england-primary-school-manchester-england/</a:t>
            </a:r>
            <a:endParaRPr lang="en-GB" sz="1600" dirty="0"/>
          </a:p>
          <a:p>
            <a:endParaRPr lang="en-GB" sz="1600" dirty="0"/>
          </a:p>
          <a:p>
            <a:endParaRPr lang="en-GB" sz="1600" dirty="0"/>
          </a:p>
          <a:p>
            <a:endParaRPr lang="en-GB" sz="1600" dirty="0"/>
          </a:p>
          <a:p>
            <a:pPr marL="400050"/>
            <a:endParaRPr lang="en-GB" sz="1600" dirty="0"/>
          </a:p>
        </p:txBody>
      </p:sp>
      <p:pic>
        <p:nvPicPr>
          <p:cNvPr id="4" name="Picture 3">
            <a:extLst>
              <a:ext uri="{FF2B5EF4-FFF2-40B4-BE49-F238E27FC236}">
                <a16:creationId xmlns:a16="http://schemas.microsoft.com/office/drawing/2014/main" id="{1A1A7B82-D070-4B96-81B4-C29F8A91F296}"/>
              </a:ext>
            </a:extLst>
          </p:cNvPr>
          <p:cNvPicPr>
            <a:picLocks noChangeAspect="1"/>
          </p:cNvPicPr>
          <p:nvPr/>
        </p:nvPicPr>
        <p:blipFill rotWithShape="1">
          <a:blip r:embed="rId4"/>
          <a:srcRect l="20156" t="34992" r="17570" b="24432"/>
          <a:stretch/>
        </p:blipFill>
        <p:spPr>
          <a:xfrm>
            <a:off x="6096000" y="346807"/>
            <a:ext cx="4036748" cy="1478768"/>
          </a:xfrm>
          <a:prstGeom prst="rect">
            <a:avLst/>
          </a:prstGeom>
        </p:spPr>
      </p:pic>
    </p:spTree>
    <p:extLst>
      <p:ext uri="{BB962C8B-B14F-4D97-AF65-F5344CB8AC3E}">
        <p14:creationId xmlns:p14="http://schemas.microsoft.com/office/powerpoint/2010/main" val="338531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wipe(down)">
                                      <p:cBhvr>
                                        <p:cTn id="21" dur="500"/>
                                        <p:tgtEl>
                                          <p:spTgt spid="3">
                                            <p:txEl>
                                              <p:pRg st="1" end="1"/>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barn(inVertical)">
                                      <p:cBhvr>
                                        <p:cTn id="39" dur="500"/>
                                        <p:tgtEl>
                                          <p:spTgt spid="3">
                                            <p:txEl>
                                              <p:pRg st="6" end="6"/>
                                            </p:txEl>
                                          </p:spTgt>
                                        </p:tgtEl>
                                      </p:cBhvr>
                                    </p:animEffect>
                                  </p:childTnLst>
                                </p:cTn>
                              </p:par>
                              <p:par>
                                <p:cTn id="40" presetID="16" presetClass="entr" presetSubtype="21"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arn(inVertical)">
                                      <p:cBhvr>
                                        <p:cTn id="42" dur="500"/>
                                        <p:tgtEl>
                                          <p:spTgt spid="3">
                                            <p:txEl>
                                              <p:pRg st="7" end="7"/>
                                            </p:txEl>
                                          </p:spTgt>
                                        </p:tgtEl>
                                      </p:cBhvr>
                                    </p:animEffect>
                                  </p:childTnLst>
                                </p:cTn>
                              </p:par>
                              <p:par>
                                <p:cTn id="43" presetID="16" presetClass="entr" presetSubtype="21" fill="hold"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barn(inVertical)">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3">
                                            <p:txEl>
                                              <p:pRg st="10" end="10"/>
                                            </p:txEl>
                                          </p:spTgt>
                                        </p:tgtEl>
                                        <p:attrNameLst>
                                          <p:attrName>style.visibility</p:attrName>
                                        </p:attrNameLst>
                                      </p:cBhvr>
                                      <p:to>
                                        <p:strVal val="visible"/>
                                      </p:to>
                                    </p:set>
                                    <p:animEffect transition="in" filter="circle(in)">
                                      <p:cBhvr>
                                        <p:cTn id="50" dur="2000"/>
                                        <p:tgtEl>
                                          <p:spTgt spid="3">
                                            <p:txEl>
                                              <p:pRg st="10" end="1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Effect transition="in" filter="circle(in)">
                                      <p:cBhvr>
                                        <p:cTn id="55" dur="2000"/>
                                        <p:tgtEl>
                                          <p:spTgt spid="3">
                                            <p:txEl>
                                              <p:pRg st="11" end="1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104B-4363-43E1-B819-704EDFDF8FED}"/>
              </a:ext>
            </a:extLst>
          </p:cNvPr>
          <p:cNvSpPr>
            <a:spLocks noGrp="1"/>
          </p:cNvSpPr>
          <p:nvPr>
            <p:ph type="title"/>
          </p:nvPr>
        </p:nvSpPr>
        <p:spPr/>
        <p:txBody>
          <a:bodyPr/>
          <a:lstStyle/>
          <a:p>
            <a:r>
              <a:rPr lang="en-GB" dirty="0"/>
              <a:t>Good initiative? </a:t>
            </a:r>
          </a:p>
        </p:txBody>
      </p:sp>
      <p:sp>
        <p:nvSpPr>
          <p:cNvPr id="3" name="Content Placeholder 2">
            <a:extLst>
              <a:ext uri="{FF2B5EF4-FFF2-40B4-BE49-F238E27FC236}">
                <a16:creationId xmlns:a16="http://schemas.microsoft.com/office/drawing/2014/main" id="{724AEF30-4A9E-4314-8ABE-51C679C2F8CB}"/>
              </a:ext>
            </a:extLst>
          </p:cNvPr>
          <p:cNvSpPr>
            <a:spLocks noGrp="1"/>
          </p:cNvSpPr>
          <p:nvPr>
            <p:ph idx="1"/>
          </p:nvPr>
        </p:nvSpPr>
        <p:spPr>
          <a:xfrm>
            <a:off x="1103313" y="1420838"/>
            <a:ext cx="7831138" cy="4827562"/>
          </a:xfrm>
        </p:spPr>
        <p:txBody>
          <a:bodyPr>
            <a:normAutofit/>
          </a:bodyPr>
          <a:lstStyle/>
          <a:p>
            <a:r>
              <a:rPr lang="en-GB" sz="1800" dirty="0"/>
              <a:t>This is not a sport based program, it is there to engage primary school children to regular physical activity and no element of sport, or competitiveness. </a:t>
            </a:r>
          </a:p>
          <a:p>
            <a:endParaRPr lang="en-GB" sz="1800" dirty="0"/>
          </a:p>
          <a:p>
            <a:r>
              <a:rPr lang="en-GB" sz="1800" dirty="0"/>
              <a:t>This is a good way of installing a positive image of physical activity. I believe that sport based programs are good at offering new sports but the daily mile is a specific initiative that focuses on achieving daily requirements which impact on health.</a:t>
            </a:r>
          </a:p>
          <a:p>
            <a:endParaRPr lang="en-GB" sz="1800" dirty="0"/>
          </a:p>
          <a:p>
            <a:r>
              <a:rPr lang="en-GB" sz="1800" dirty="0"/>
              <a:t>Bryan, Johnson &amp; Solmon (2004) “These traditional programs fail to engage students who are less fit and not as highly skilled, with Trust (2004) believing school programs must move from traditional sport approaches to an approach which is primarily focused on physical activity.</a:t>
            </a:r>
          </a:p>
          <a:p>
            <a:endParaRPr lang="en-GB" sz="1800" dirty="0"/>
          </a:p>
          <a:p>
            <a:endParaRPr lang="en-GB" sz="1800" dirty="0"/>
          </a:p>
        </p:txBody>
      </p:sp>
      <p:pic>
        <p:nvPicPr>
          <p:cNvPr id="5" name="Picture 4">
            <a:extLst>
              <a:ext uri="{FF2B5EF4-FFF2-40B4-BE49-F238E27FC236}">
                <a16:creationId xmlns:a16="http://schemas.microsoft.com/office/drawing/2014/main" id="{630BF815-878B-450B-9F07-2A4F5423DB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14183">
            <a:off x="8974139" y="2489212"/>
            <a:ext cx="2690812" cy="2690812"/>
          </a:xfrm>
          <a:prstGeom prst="rect">
            <a:avLst/>
          </a:prstGeom>
        </p:spPr>
      </p:pic>
    </p:spTree>
    <p:extLst>
      <p:ext uri="{BB962C8B-B14F-4D97-AF65-F5344CB8AC3E}">
        <p14:creationId xmlns:p14="http://schemas.microsoft.com/office/powerpoint/2010/main" val="38090505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F84B3-EBD2-4309-86AE-6929BA8B98FD}"/>
              </a:ext>
            </a:extLst>
          </p:cNvPr>
          <p:cNvSpPr>
            <a:spLocks noGrp="1"/>
          </p:cNvSpPr>
          <p:nvPr>
            <p:ph type="title"/>
          </p:nvPr>
        </p:nvSpPr>
        <p:spPr/>
        <p:txBody>
          <a:bodyPr/>
          <a:lstStyle/>
          <a:p>
            <a:r>
              <a:rPr lang="en-GB" dirty="0"/>
              <a:t>Daily Mile</a:t>
            </a:r>
          </a:p>
        </p:txBody>
      </p:sp>
      <p:sp>
        <p:nvSpPr>
          <p:cNvPr id="3" name="Content Placeholder 2">
            <a:extLst>
              <a:ext uri="{FF2B5EF4-FFF2-40B4-BE49-F238E27FC236}">
                <a16:creationId xmlns:a16="http://schemas.microsoft.com/office/drawing/2014/main" id="{2C6E3A27-980D-40E3-8C8C-BC5553DC212C}"/>
              </a:ext>
            </a:extLst>
          </p:cNvPr>
          <p:cNvSpPr>
            <a:spLocks noGrp="1"/>
          </p:cNvSpPr>
          <p:nvPr>
            <p:ph idx="1"/>
          </p:nvPr>
        </p:nvSpPr>
        <p:spPr>
          <a:xfrm>
            <a:off x="836611" y="1350281"/>
            <a:ext cx="9404723" cy="4911968"/>
          </a:xfrm>
        </p:spPr>
        <p:txBody>
          <a:bodyPr>
            <a:noAutofit/>
          </a:bodyPr>
          <a:lstStyle/>
          <a:p>
            <a:r>
              <a:rPr lang="en-GB" sz="1600" dirty="0"/>
              <a:t>When was the daily mile initiative introduced?</a:t>
            </a:r>
          </a:p>
          <a:p>
            <a:pPr lvl="1"/>
            <a:r>
              <a:rPr lang="en-GB" sz="1600" b="1" dirty="0"/>
              <a:t>2012 – By Headteacher Elaine Wyllie</a:t>
            </a:r>
          </a:p>
          <a:p>
            <a:r>
              <a:rPr lang="en-GB" sz="1600" dirty="0"/>
              <a:t>What is the slogan for the Daily Mile? </a:t>
            </a:r>
          </a:p>
          <a:p>
            <a:pPr lvl="1"/>
            <a:r>
              <a:rPr lang="en-GB" sz="1600" b="1" dirty="0"/>
              <a:t>‘Children Fit For Life’ </a:t>
            </a:r>
          </a:p>
          <a:p>
            <a:r>
              <a:rPr lang="en-GB" sz="1600" dirty="0"/>
              <a:t>In which country was the Daily Mile created? </a:t>
            </a:r>
          </a:p>
          <a:p>
            <a:pPr lvl="1"/>
            <a:r>
              <a:rPr lang="en-GB" sz="1600" b="1" dirty="0"/>
              <a:t>Scotland</a:t>
            </a:r>
          </a:p>
          <a:p>
            <a:r>
              <a:rPr lang="en-GB" sz="1600" dirty="0"/>
              <a:t>The initiative is to run a mile a day, but how long do they get to complete this?</a:t>
            </a:r>
          </a:p>
          <a:p>
            <a:pPr lvl="1"/>
            <a:r>
              <a:rPr lang="en-GB" sz="1600" b="1" dirty="0"/>
              <a:t>At least 15 Minutes per day, down to the teachers discretion. </a:t>
            </a:r>
          </a:p>
          <a:p>
            <a:r>
              <a:rPr lang="en-GB" sz="1600" dirty="0"/>
              <a:t>How many countries have engaged in the daily mile?</a:t>
            </a:r>
          </a:p>
          <a:p>
            <a:pPr lvl="1"/>
            <a:r>
              <a:rPr lang="en-GB" sz="1600" b="1" dirty="0"/>
              <a:t>26 </a:t>
            </a:r>
          </a:p>
          <a:p>
            <a:r>
              <a:rPr lang="en-GB" sz="1600" dirty="0"/>
              <a:t>Roughly how many schools take part in the scheme?</a:t>
            </a:r>
          </a:p>
          <a:p>
            <a:pPr lvl="1"/>
            <a:r>
              <a:rPr lang="en-GB" sz="1600" b="1" dirty="0"/>
              <a:t>Over 31,000</a:t>
            </a:r>
          </a:p>
          <a:p>
            <a:r>
              <a:rPr lang="en-GB" sz="1600" dirty="0"/>
              <a:t>A study of 10,000 primary children was performed, what fraction of pupils believed they lacked basic fitness?</a:t>
            </a:r>
          </a:p>
          <a:p>
            <a:pPr lvl="1"/>
            <a:r>
              <a:rPr lang="en-GB" sz="1600" b="1" i="1" dirty="0"/>
              <a:t>Two thirds of them lacked basic fitness. Fit For Sport Ltd. May 2015 </a:t>
            </a:r>
          </a:p>
          <a:p>
            <a:endParaRPr lang="en-GB" sz="1600" b="1" i="1" dirty="0"/>
          </a:p>
          <a:p>
            <a:pPr marL="457200" lvl="1" indent="0">
              <a:buNone/>
            </a:pPr>
            <a:endParaRPr lang="en-GB" sz="1600" b="1" i="1" dirty="0"/>
          </a:p>
          <a:p>
            <a:endParaRPr lang="en-GB" sz="1600" b="1" i="1" dirty="0"/>
          </a:p>
          <a:p>
            <a:endParaRPr lang="en-GB" sz="1600" dirty="0"/>
          </a:p>
          <a:p>
            <a:endParaRPr lang="en-GB" sz="1600" dirty="0"/>
          </a:p>
          <a:p>
            <a:endParaRPr lang="en-GB" sz="1600" dirty="0"/>
          </a:p>
          <a:p>
            <a:endParaRPr lang="en-GB" sz="1600" dirty="0"/>
          </a:p>
        </p:txBody>
      </p:sp>
      <p:pic>
        <p:nvPicPr>
          <p:cNvPr id="5" name="Picture 4">
            <a:extLst>
              <a:ext uri="{FF2B5EF4-FFF2-40B4-BE49-F238E27FC236}">
                <a16:creationId xmlns:a16="http://schemas.microsoft.com/office/drawing/2014/main" id="{0EB9D428-7FA0-4DF7-84EE-953B75D5EF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2646" y="540966"/>
            <a:ext cx="3278188" cy="2235699"/>
          </a:xfrm>
          <a:prstGeom prst="rect">
            <a:avLst/>
          </a:prstGeom>
        </p:spPr>
      </p:pic>
    </p:spTree>
    <p:extLst>
      <p:ext uri="{BB962C8B-B14F-4D97-AF65-F5344CB8AC3E}">
        <p14:creationId xmlns:p14="http://schemas.microsoft.com/office/powerpoint/2010/main" val="154559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 calcmode="lin" valueType="num">
                                      <p:cBhvr additive="base">
                                        <p:cTn id="4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additive="base">
                                        <p:cTn id="4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nodeType="clickEffect">
                                  <p:stCondLst>
                                    <p:cond delay="0"/>
                                  </p:stCondLst>
                                  <p:childTnLst>
                                    <p:set>
                                      <p:cBhvr>
                                        <p:cTn id="52" dur="1" fill="hold">
                                          <p:stCondLst>
                                            <p:cond delay="0"/>
                                          </p:stCondLst>
                                        </p:cTn>
                                        <p:tgtEl>
                                          <p:spTgt spid="3">
                                            <p:txEl>
                                              <p:pRg st="1" end="1"/>
                                            </p:txEl>
                                          </p:spTgt>
                                        </p:tgtEl>
                                        <p:attrNameLst>
                                          <p:attrName>style.visibility</p:attrName>
                                        </p:attrNameLst>
                                      </p:cBhvr>
                                      <p:to>
                                        <p:strVal val="visible"/>
                                      </p:to>
                                    </p:set>
                                    <p:animEffect transition="in" filter="fade">
                                      <p:cBhvr>
                                        <p:cTn id="53" dur="500"/>
                                        <p:tgtEl>
                                          <p:spTgt spid="3">
                                            <p:txEl>
                                              <p:pRg st="1" end="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3">
                                            <p:txEl>
                                              <p:pRg st="3" end="3"/>
                                            </p:txEl>
                                          </p:spTgt>
                                        </p:tgtEl>
                                        <p:attrNameLst>
                                          <p:attrName>style.visibility</p:attrName>
                                        </p:attrNameLst>
                                      </p:cBhvr>
                                      <p:to>
                                        <p:strVal val="visible"/>
                                      </p:to>
                                    </p:set>
                                    <p:animEffect transition="in" filter="fade">
                                      <p:cBhvr>
                                        <p:cTn id="58" dur="500"/>
                                        <p:tgtEl>
                                          <p:spTgt spid="3">
                                            <p:txEl>
                                              <p:pRg st="3" end="3"/>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nodeType="clickEffect">
                                  <p:stCondLst>
                                    <p:cond delay="0"/>
                                  </p:stCondLst>
                                  <p:childTnLst>
                                    <p:set>
                                      <p:cBhvr>
                                        <p:cTn id="62" dur="1" fill="hold">
                                          <p:stCondLst>
                                            <p:cond delay="0"/>
                                          </p:stCondLst>
                                        </p:cTn>
                                        <p:tgtEl>
                                          <p:spTgt spid="3">
                                            <p:txEl>
                                              <p:pRg st="5" end="5"/>
                                            </p:txEl>
                                          </p:spTgt>
                                        </p:tgtEl>
                                        <p:attrNameLst>
                                          <p:attrName>style.visibility</p:attrName>
                                        </p:attrNameLst>
                                      </p:cBhvr>
                                      <p:to>
                                        <p:strVal val="visible"/>
                                      </p:to>
                                    </p:set>
                                    <p:animEffect transition="in" filter="fade">
                                      <p:cBhvr>
                                        <p:cTn id="63" dur="500"/>
                                        <p:tgtEl>
                                          <p:spTgt spid="3">
                                            <p:txEl>
                                              <p:pRg st="5" end="5"/>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xEl>
                                              <p:pRg st="7" end="7"/>
                                            </p:txEl>
                                          </p:spTgt>
                                        </p:tgtEl>
                                        <p:attrNameLst>
                                          <p:attrName>style.visibility</p:attrName>
                                        </p:attrNameLst>
                                      </p:cBhvr>
                                      <p:to>
                                        <p:strVal val="visible"/>
                                      </p:to>
                                    </p:set>
                                    <p:animEffect transition="in" filter="fade">
                                      <p:cBhvr>
                                        <p:cTn id="68" dur="500"/>
                                        <p:tgtEl>
                                          <p:spTgt spid="3">
                                            <p:txEl>
                                              <p:pRg st="7" end="7"/>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nodeType="clickEffect">
                                  <p:stCondLst>
                                    <p:cond delay="0"/>
                                  </p:stCondLst>
                                  <p:childTnLst>
                                    <p:set>
                                      <p:cBhvr>
                                        <p:cTn id="72" dur="1" fill="hold">
                                          <p:stCondLst>
                                            <p:cond delay="0"/>
                                          </p:stCondLst>
                                        </p:cTn>
                                        <p:tgtEl>
                                          <p:spTgt spid="3">
                                            <p:txEl>
                                              <p:pRg st="9" end="9"/>
                                            </p:txEl>
                                          </p:spTgt>
                                        </p:tgtEl>
                                        <p:attrNameLst>
                                          <p:attrName>style.visibility</p:attrName>
                                        </p:attrNameLst>
                                      </p:cBhvr>
                                      <p:to>
                                        <p:strVal val="visible"/>
                                      </p:to>
                                    </p:set>
                                    <p:animEffect transition="in" filter="fade">
                                      <p:cBhvr>
                                        <p:cTn id="73" dur="500"/>
                                        <p:tgtEl>
                                          <p:spTgt spid="3">
                                            <p:txEl>
                                              <p:pRg st="9" end="9"/>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nodeType="clickEffect">
                                  <p:stCondLst>
                                    <p:cond delay="0"/>
                                  </p:stCondLst>
                                  <p:childTnLst>
                                    <p:set>
                                      <p:cBhvr>
                                        <p:cTn id="77" dur="1" fill="hold">
                                          <p:stCondLst>
                                            <p:cond delay="0"/>
                                          </p:stCondLst>
                                        </p:cTn>
                                        <p:tgtEl>
                                          <p:spTgt spid="3">
                                            <p:txEl>
                                              <p:pRg st="11" end="11"/>
                                            </p:txEl>
                                          </p:spTgt>
                                        </p:tgtEl>
                                        <p:attrNameLst>
                                          <p:attrName>style.visibility</p:attrName>
                                        </p:attrNameLst>
                                      </p:cBhvr>
                                      <p:to>
                                        <p:strVal val="visible"/>
                                      </p:to>
                                    </p:set>
                                    <p:animEffect transition="in" filter="fade">
                                      <p:cBhvr>
                                        <p:cTn id="78" dur="500"/>
                                        <p:tgtEl>
                                          <p:spTgt spid="3">
                                            <p:txEl>
                                              <p:pRg st="11" end="11"/>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nodeType="clickEffect">
                                  <p:stCondLst>
                                    <p:cond delay="0"/>
                                  </p:stCondLst>
                                  <p:childTnLst>
                                    <p:set>
                                      <p:cBhvr>
                                        <p:cTn id="82" dur="1" fill="hold">
                                          <p:stCondLst>
                                            <p:cond delay="0"/>
                                          </p:stCondLst>
                                        </p:cTn>
                                        <p:tgtEl>
                                          <p:spTgt spid="3">
                                            <p:txEl>
                                              <p:pRg st="13" end="13"/>
                                            </p:txEl>
                                          </p:spTgt>
                                        </p:tgtEl>
                                        <p:attrNameLst>
                                          <p:attrName>style.visibility</p:attrName>
                                        </p:attrNameLst>
                                      </p:cBhvr>
                                      <p:to>
                                        <p:strVal val="visible"/>
                                      </p:to>
                                    </p:set>
                                    <p:animEffect transition="in" filter="fade">
                                      <p:cBhvr>
                                        <p:cTn id="83"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B8E0-3AA8-46ED-9F50-53A0822B8B54}"/>
              </a:ext>
            </a:extLst>
          </p:cNvPr>
          <p:cNvSpPr>
            <a:spLocks noGrp="1"/>
          </p:cNvSpPr>
          <p:nvPr>
            <p:ph type="title"/>
          </p:nvPr>
        </p:nvSpPr>
        <p:spPr/>
        <p:txBody>
          <a:bodyPr/>
          <a:lstStyle/>
          <a:p>
            <a:r>
              <a:rPr lang="en-GB" dirty="0"/>
              <a:t>Is it working? </a:t>
            </a:r>
            <a:br>
              <a:rPr lang="en-GB" dirty="0"/>
            </a:br>
            <a:r>
              <a:rPr lang="en-GB" dirty="0"/>
              <a:t>4-7 year olds &amp; 8-11 year olds.  </a:t>
            </a:r>
          </a:p>
        </p:txBody>
      </p:sp>
      <p:sp>
        <p:nvSpPr>
          <p:cNvPr id="3" name="Content Placeholder 2">
            <a:extLst>
              <a:ext uri="{FF2B5EF4-FFF2-40B4-BE49-F238E27FC236}">
                <a16:creationId xmlns:a16="http://schemas.microsoft.com/office/drawing/2014/main" id="{15F10922-99D9-4FD2-9C64-080AA4F58FE0}"/>
              </a:ext>
            </a:extLst>
          </p:cNvPr>
          <p:cNvSpPr>
            <a:spLocks noGrp="1"/>
          </p:cNvSpPr>
          <p:nvPr>
            <p:ph idx="1"/>
          </p:nvPr>
        </p:nvSpPr>
        <p:spPr>
          <a:xfrm>
            <a:off x="1103312" y="1987826"/>
            <a:ext cx="9259888" cy="4260573"/>
          </a:xfrm>
        </p:spPr>
        <p:txBody>
          <a:bodyPr>
            <a:noAutofit/>
          </a:bodyPr>
          <a:lstStyle/>
          <a:p>
            <a:r>
              <a:rPr lang="en-GB" sz="1400" dirty="0"/>
              <a:t>Research has been conducted on the development of the Daily Mile, what did they find in the two different age brackets? </a:t>
            </a:r>
          </a:p>
          <a:p>
            <a:pPr marL="0" indent="0">
              <a:buNone/>
            </a:pPr>
            <a:endParaRPr lang="en-GB" sz="1400" dirty="0"/>
          </a:p>
          <a:p>
            <a:r>
              <a:rPr lang="en-GB" sz="1400" dirty="0"/>
              <a:t>What percentage of 4-7 year olds run 1 mile in 15 minutes? </a:t>
            </a:r>
          </a:p>
          <a:p>
            <a:pPr marL="0" indent="0">
              <a:buNone/>
            </a:pPr>
            <a:r>
              <a:rPr lang="en-GB" sz="1400" dirty="0"/>
              <a:t>	A) 60%						B) 35%						C)50%</a:t>
            </a:r>
          </a:p>
          <a:p>
            <a:pPr marL="0" indent="0">
              <a:buNone/>
            </a:pPr>
            <a:endParaRPr lang="en-GB" sz="1400" dirty="0"/>
          </a:p>
          <a:p>
            <a:r>
              <a:rPr lang="en-GB" sz="1400" dirty="0"/>
              <a:t>What percentage of 4-7 year olds run more than 1 mile in 15 minutes?</a:t>
            </a:r>
          </a:p>
          <a:p>
            <a:pPr marL="0" indent="0">
              <a:buNone/>
            </a:pPr>
            <a:r>
              <a:rPr lang="en-GB" sz="1400" dirty="0"/>
              <a:t>	A) 25%						B) 15%						C) 40%</a:t>
            </a:r>
          </a:p>
          <a:p>
            <a:pPr marL="0" indent="0">
              <a:buNone/>
            </a:pPr>
            <a:r>
              <a:rPr lang="en-GB" sz="1400" dirty="0"/>
              <a:t>******</a:t>
            </a:r>
          </a:p>
          <a:p>
            <a:r>
              <a:rPr lang="en-GB" sz="1400" dirty="0"/>
              <a:t>50% of 4-7 year olds run exactly 1 mile, so what about 8-11 year olds?</a:t>
            </a:r>
          </a:p>
          <a:p>
            <a:pPr marL="0" indent="0">
              <a:buNone/>
            </a:pPr>
            <a:r>
              <a:rPr lang="en-GB" sz="1400" dirty="0"/>
              <a:t>	A) The same					B) Higher						C) Lower</a:t>
            </a:r>
          </a:p>
          <a:p>
            <a:pPr marL="0" indent="0">
              <a:buNone/>
            </a:pPr>
            <a:endParaRPr lang="en-GB" sz="1400" dirty="0"/>
          </a:p>
          <a:p>
            <a:r>
              <a:rPr lang="en-GB" sz="1400" dirty="0"/>
              <a:t>25% of 4-7 year olds ran more than 1 mile, is this higher, lower or the same for 8-11 year olds? </a:t>
            </a:r>
          </a:p>
          <a:p>
            <a:pPr marL="0" indent="0">
              <a:buNone/>
            </a:pPr>
            <a:r>
              <a:rPr lang="en-GB" sz="1400" dirty="0"/>
              <a:t>	A) Higher						B) Lower						C) The Same</a:t>
            </a:r>
          </a:p>
          <a:p>
            <a:endParaRPr lang="en-GB" sz="1400" dirty="0"/>
          </a:p>
        </p:txBody>
      </p:sp>
    </p:spTree>
    <p:extLst>
      <p:ext uri="{BB962C8B-B14F-4D97-AF65-F5344CB8AC3E}">
        <p14:creationId xmlns:p14="http://schemas.microsoft.com/office/powerpoint/2010/main" val="3747879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1000"/>
                                        <p:tgtEl>
                                          <p:spTgt spid="3">
                                            <p:txEl>
                                              <p:pRg st="5" end="5"/>
                                            </p:txEl>
                                          </p:spTgt>
                                        </p:tgtEl>
                                      </p:cBhvr>
                                    </p:animEffect>
                                    <p:anim calcmode="lin" valueType="num">
                                      <p:cBhvr>
                                        <p:cTn id="3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nodeType="click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 calcmode="lin" valueType="num">
                                      <p:cBhvr additive="base">
                                        <p:cTn id="5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1000"/>
                                        <p:tgtEl>
                                          <p:spTgt spid="3">
                                            <p:txEl>
                                              <p:pRg st="11" end="11"/>
                                            </p:txEl>
                                          </p:spTgt>
                                        </p:tgtEl>
                                      </p:cBhvr>
                                    </p:animEffect>
                                    <p:anim calcmode="lin" valueType="num">
                                      <p:cBhvr>
                                        <p:cTn id="63"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12" end="12"/>
                                            </p:txEl>
                                          </p:spTgt>
                                        </p:tgtEl>
                                        <p:attrNameLst>
                                          <p:attrName>style.visibility</p:attrName>
                                        </p:attrNameLst>
                                      </p:cBhvr>
                                      <p:to>
                                        <p:strVal val="visible"/>
                                      </p:to>
                                    </p:set>
                                    <p:anim calcmode="lin" valueType="num">
                                      <p:cBhvr additive="base">
                                        <p:cTn id="6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12EE-567E-4D58-8859-1C4C546EFCE5}"/>
              </a:ext>
            </a:extLst>
          </p:cNvPr>
          <p:cNvSpPr>
            <a:spLocks noGrp="1"/>
          </p:cNvSpPr>
          <p:nvPr>
            <p:ph type="title"/>
          </p:nvPr>
        </p:nvSpPr>
        <p:spPr/>
        <p:txBody>
          <a:bodyPr/>
          <a:lstStyle/>
          <a:p>
            <a:r>
              <a:rPr lang="en-GB" dirty="0"/>
              <a:t>Is it working?</a:t>
            </a:r>
          </a:p>
        </p:txBody>
      </p:sp>
      <p:sp>
        <p:nvSpPr>
          <p:cNvPr id="3" name="Content Placeholder 2">
            <a:extLst>
              <a:ext uri="{FF2B5EF4-FFF2-40B4-BE49-F238E27FC236}">
                <a16:creationId xmlns:a16="http://schemas.microsoft.com/office/drawing/2014/main" id="{5E517101-00C9-4786-9284-859A0039072A}"/>
              </a:ext>
            </a:extLst>
          </p:cNvPr>
          <p:cNvSpPr>
            <a:spLocks noGrp="1"/>
          </p:cNvSpPr>
          <p:nvPr>
            <p:ph idx="1"/>
          </p:nvPr>
        </p:nvSpPr>
        <p:spPr/>
        <p:txBody>
          <a:bodyPr>
            <a:normAutofit/>
          </a:bodyPr>
          <a:lstStyle/>
          <a:p>
            <a:r>
              <a:rPr lang="en-GB" sz="1800" dirty="0"/>
              <a:t>A recent study carried out by the Universities of Stirling and Edinburgh has found that “a child’s attention and memory improves after exercise”. </a:t>
            </a:r>
          </a:p>
          <a:p>
            <a:pPr marL="0" indent="0">
              <a:buNone/>
            </a:pPr>
            <a:endParaRPr lang="en-GB" sz="1800" dirty="0"/>
          </a:p>
          <a:p>
            <a:r>
              <a:rPr lang="en-GB" sz="1800" dirty="0"/>
              <a:t>Their study is part of the BBC Learning’s ‘Terrific Scientific’ campaign. A lead researcher of the project, concluded – “Ultimately, we found that 15 minutes of self-paced exercise can significantly improve a child’s mood, attention and memory – enhancing to their ability to learn”. </a:t>
            </a:r>
          </a:p>
          <a:p>
            <a:pPr marL="0" indent="0">
              <a:buNone/>
            </a:pPr>
            <a:r>
              <a:rPr lang="en-GB" sz="1800" dirty="0">
                <a:hlinkClick r:id="rId3"/>
              </a:rPr>
              <a:t>http://www.bbc.co.uk/guides/zq3hxfr</a:t>
            </a:r>
            <a:endParaRPr lang="en-GB" sz="1800" dirty="0"/>
          </a:p>
        </p:txBody>
      </p:sp>
    </p:spTree>
    <p:extLst>
      <p:ext uri="{BB962C8B-B14F-4D97-AF65-F5344CB8AC3E}">
        <p14:creationId xmlns:p14="http://schemas.microsoft.com/office/powerpoint/2010/main" val="5368488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63BEE-E8CB-4D75-A3C5-3CD0B731EE31}"/>
              </a:ext>
            </a:extLst>
          </p:cNvPr>
          <p:cNvSpPr>
            <a:spLocks noGrp="1"/>
          </p:cNvSpPr>
          <p:nvPr>
            <p:ph type="title"/>
          </p:nvPr>
        </p:nvSpPr>
        <p:spPr>
          <a:xfrm>
            <a:off x="584778" y="319294"/>
            <a:ext cx="9404723" cy="1400530"/>
          </a:xfrm>
        </p:spPr>
        <p:txBody>
          <a:bodyPr/>
          <a:lstStyle/>
          <a:p>
            <a:r>
              <a:rPr lang="en-GB" dirty="0"/>
              <a:t>Sport Wales &amp; the“5x60” scheme </a:t>
            </a:r>
          </a:p>
        </p:txBody>
      </p:sp>
      <p:sp>
        <p:nvSpPr>
          <p:cNvPr id="3" name="Content Placeholder 2">
            <a:extLst>
              <a:ext uri="{FF2B5EF4-FFF2-40B4-BE49-F238E27FC236}">
                <a16:creationId xmlns:a16="http://schemas.microsoft.com/office/drawing/2014/main" id="{FB454989-8A35-47A6-93F3-DD3590D20C1E}"/>
              </a:ext>
            </a:extLst>
          </p:cNvPr>
          <p:cNvSpPr>
            <a:spLocks noGrp="1"/>
          </p:cNvSpPr>
          <p:nvPr>
            <p:ph idx="1"/>
          </p:nvPr>
        </p:nvSpPr>
        <p:spPr>
          <a:xfrm>
            <a:off x="1103313" y="2052918"/>
            <a:ext cx="7373937" cy="4195481"/>
          </a:xfrm>
        </p:spPr>
        <p:txBody>
          <a:bodyPr>
            <a:normAutofit/>
          </a:bodyPr>
          <a:lstStyle/>
          <a:p>
            <a:r>
              <a:rPr lang="en-GB" sz="1800" dirty="0"/>
              <a:t>"Sport Wales' goal of getting every child hooked on sport for life is about changing the behaviours and attitudes of the next generation”. </a:t>
            </a:r>
            <a:r>
              <a:rPr lang="en-GB" sz="1800" i="1" dirty="0"/>
              <a:t>(Sport Wales) </a:t>
            </a:r>
          </a:p>
          <a:p>
            <a:pPr marL="0" indent="0">
              <a:buNone/>
            </a:pPr>
            <a:endParaRPr lang="en-GB" sz="1800" i="1" dirty="0"/>
          </a:p>
          <a:p>
            <a:r>
              <a:rPr lang="en-GB" sz="1800" i="1" dirty="0"/>
              <a:t>In 2012 the Welsh Health Survey results showed that 59% of Welsh people were obese. </a:t>
            </a:r>
          </a:p>
          <a:p>
            <a:endParaRPr lang="en-GB" sz="1800" i="1" dirty="0"/>
          </a:p>
          <a:p>
            <a:r>
              <a:rPr lang="en-GB" sz="1800" i="1" dirty="0"/>
              <a:t>The Welsh Assembly Government have set a target of 90% of children in Wales taking part in regular physical activity. </a:t>
            </a:r>
          </a:p>
        </p:txBody>
      </p:sp>
      <p:pic>
        <p:nvPicPr>
          <p:cNvPr id="5" name="Picture 4">
            <a:extLst>
              <a:ext uri="{FF2B5EF4-FFF2-40B4-BE49-F238E27FC236}">
                <a16:creationId xmlns:a16="http://schemas.microsoft.com/office/drawing/2014/main" id="{21CDFFCC-572E-46DB-BDBF-C7699BC373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7250" y="1519518"/>
            <a:ext cx="3401679" cy="1576388"/>
          </a:xfrm>
          <a:prstGeom prst="rect">
            <a:avLst/>
          </a:prstGeom>
        </p:spPr>
      </p:pic>
      <p:pic>
        <p:nvPicPr>
          <p:cNvPr id="7" name="Picture 6">
            <a:extLst>
              <a:ext uri="{FF2B5EF4-FFF2-40B4-BE49-F238E27FC236}">
                <a16:creationId xmlns:a16="http://schemas.microsoft.com/office/drawing/2014/main" id="{2406096C-D94C-4F04-9D4A-BA23A1FDA4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9328" y="3762095"/>
            <a:ext cx="2059359" cy="2241479"/>
          </a:xfrm>
          <a:prstGeom prst="rect">
            <a:avLst/>
          </a:prstGeom>
        </p:spPr>
      </p:pic>
    </p:spTree>
    <p:extLst>
      <p:ext uri="{BB962C8B-B14F-4D97-AF65-F5344CB8AC3E}">
        <p14:creationId xmlns:p14="http://schemas.microsoft.com/office/powerpoint/2010/main" val="119887041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Effect transition="in" filter="fade">
                                      <p:cBhvr>
                                        <p:cTn id="21" dur="1000"/>
                                        <p:tgtEl>
                                          <p:spTgt spid="2"/>
                                        </p:tgtEl>
                                      </p:cBhvr>
                                    </p:animEffect>
                                    <p:anim calcmode="lin" valueType="num">
                                      <p:cBhvr>
                                        <p:cTn id="22" dur="1000" fill="hold"/>
                                        <p:tgtEl>
                                          <p:spTgt spid="2"/>
                                        </p:tgtEl>
                                        <p:attrNameLst>
                                          <p:attrName>ppt_x</p:attrName>
                                        </p:attrNameLst>
                                      </p:cBhvr>
                                      <p:tavLst>
                                        <p:tav tm="0">
                                          <p:val>
                                            <p:strVal val="#ppt_x"/>
                                          </p:val>
                                        </p:tav>
                                        <p:tav tm="100000">
                                          <p:val>
                                            <p:strVal val="#ppt_x"/>
                                          </p:val>
                                        </p:tav>
                                      </p:tavLst>
                                    </p:anim>
                                    <p:anim calcmode="lin" valueType="num">
                                      <p:cBhvr>
                                        <p:cTn id="2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0" end="0"/>
                                            </p:txEl>
                                          </p:spTgt>
                                        </p:tgtEl>
                                        <p:attrNameLst>
                                          <p:attrName>style.visibility</p:attrName>
                                        </p:attrNameLst>
                                      </p:cBhvr>
                                      <p:to>
                                        <p:strVal val="visible"/>
                                      </p:to>
                                    </p:set>
                                    <p:animEffect transition="in" filter="fade">
                                      <p:cBhvr>
                                        <p:cTn id="28" dur="1000"/>
                                        <p:tgtEl>
                                          <p:spTgt spid="3">
                                            <p:txEl>
                                              <p:pRg st="0" end="0"/>
                                            </p:txEl>
                                          </p:spTgt>
                                        </p:tgtEl>
                                      </p:cBhvr>
                                    </p:animEffect>
                                    <p:anim calcmode="lin" valueType="num">
                                      <p:cBhvr>
                                        <p:cTn id="2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 calcmode="lin" valueType="num">
                                      <p:cBhvr additive="base">
                                        <p:cTn id="3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9CA03-BF16-4835-A6B6-3937D57D5474}"/>
              </a:ext>
            </a:extLst>
          </p:cNvPr>
          <p:cNvSpPr>
            <a:spLocks noGrp="1"/>
          </p:cNvSpPr>
          <p:nvPr>
            <p:ph type="title"/>
          </p:nvPr>
        </p:nvSpPr>
        <p:spPr>
          <a:xfrm>
            <a:off x="646111" y="71446"/>
            <a:ext cx="9404723" cy="1400530"/>
          </a:xfrm>
        </p:spPr>
        <p:txBody>
          <a:bodyPr/>
          <a:lstStyle/>
          <a:p>
            <a:r>
              <a:rPr lang="en-GB" dirty="0"/>
              <a:t>What does a 5x60 timetable look like? </a:t>
            </a:r>
          </a:p>
        </p:txBody>
      </p:sp>
      <p:pic>
        <p:nvPicPr>
          <p:cNvPr id="5" name="Content Placeholder 4">
            <a:extLst>
              <a:ext uri="{FF2B5EF4-FFF2-40B4-BE49-F238E27FC236}">
                <a16:creationId xmlns:a16="http://schemas.microsoft.com/office/drawing/2014/main" id="{F67C45C0-2203-4721-95F1-38468ED8CD7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46111" y="1471976"/>
            <a:ext cx="10853531" cy="5266755"/>
          </a:xfrm>
        </p:spPr>
      </p:pic>
    </p:spTree>
    <p:extLst>
      <p:ext uri="{BB962C8B-B14F-4D97-AF65-F5344CB8AC3E}">
        <p14:creationId xmlns:p14="http://schemas.microsoft.com/office/powerpoint/2010/main" val="50381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58582-9CE7-4162-8B22-6C6C90347584}"/>
              </a:ext>
            </a:extLst>
          </p:cNvPr>
          <p:cNvSpPr>
            <a:spLocks noGrp="1"/>
          </p:cNvSpPr>
          <p:nvPr>
            <p:ph type="title"/>
          </p:nvPr>
        </p:nvSpPr>
        <p:spPr/>
        <p:txBody>
          <a:bodyPr/>
          <a:lstStyle/>
          <a:p>
            <a:r>
              <a:rPr lang="en-GB" dirty="0"/>
              <a:t>What impact is it having?</a:t>
            </a:r>
          </a:p>
        </p:txBody>
      </p:sp>
      <p:sp>
        <p:nvSpPr>
          <p:cNvPr id="3" name="Content Placeholder 2">
            <a:extLst>
              <a:ext uri="{FF2B5EF4-FFF2-40B4-BE49-F238E27FC236}">
                <a16:creationId xmlns:a16="http://schemas.microsoft.com/office/drawing/2014/main" id="{91072D81-0561-4CA5-9B3C-EB531CE7DA05}"/>
              </a:ext>
            </a:extLst>
          </p:cNvPr>
          <p:cNvSpPr>
            <a:spLocks noGrp="1"/>
          </p:cNvSpPr>
          <p:nvPr>
            <p:ph idx="1"/>
          </p:nvPr>
        </p:nvSpPr>
        <p:spPr>
          <a:xfrm>
            <a:off x="1103312" y="1487606"/>
            <a:ext cx="9404723" cy="4760793"/>
          </a:xfrm>
        </p:spPr>
        <p:txBody>
          <a:bodyPr>
            <a:normAutofit/>
          </a:bodyPr>
          <a:lstStyle/>
          <a:p>
            <a:r>
              <a:rPr lang="en-GB" dirty="0"/>
              <a:t>Welsh school ‘Registrations and sessions’ statistics for 2009-10 compared with 2015-16. </a:t>
            </a:r>
          </a:p>
          <a:p>
            <a:r>
              <a:rPr lang="en-GB" sz="2200" b="1" i="1" dirty="0"/>
              <a:t>2009-10 = 66,910 sessions	</a:t>
            </a:r>
            <a:r>
              <a:rPr lang="en-GB" dirty="0"/>
              <a:t>		</a:t>
            </a:r>
            <a:r>
              <a:rPr lang="en-GB" sz="2200" b="1" i="1" dirty="0"/>
              <a:t>2015-16 = 63,661 sessions</a:t>
            </a:r>
          </a:p>
          <a:p>
            <a:endParaRPr lang="en-GB" dirty="0"/>
          </a:p>
          <a:p>
            <a:endParaRPr lang="en-GB" dirty="0"/>
          </a:p>
          <a:p>
            <a:endParaRPr lang="en-GB" dirty="0"/>
          </a:p>
          <a:p>
            <a:endParaRPr lang="en-GB" dirty="0"/>
          </a:p>
          <a:p>
            <a:endParaRPr lang="en-GB" dirty="0"/>
          </a:p>
          <a:p>
            <a:endParaRPr lang="en-GB" dirty="0"/>
          </a:p>
          <a:p>
            <a:r>
              <a:rPr lang="en-GB" dirty="0">
                <a:hlinkClick r:id="rId3"/>
              </a:rPr>
              <a:t>http://sport.wales/media/506908/5x60%20analysis%202009-10.pdf</a:t>
            </a:r>
            <a:endParaRPr lang="en-GB" dirty="0"/>
          </a:p>
          <a:p>
            <a:r>
              <a:rPr lang="en-GB" dirty="0">
                <a:hlinkClick r:id="rId4"/>
              </a:rPr>
              <a:t>http://sport.wales/media/1862312/5x60_report_2015-16.pdf</a:t>
            </a:r>
            <a:endParaRPr lang="en-GB" dirty="0"/>
          </a:p>
          <a:p>
            <a:endParaRPr lang="en-GB" dirty="0"/>
          </a:p>
          <a:p>
            <a:endParaRPr lang="en-GB" dirty="0"/>
          </a:p>
          <a:p>
            <a:endParaRPr lang="en-GB" dirty="0"/>
          </a:p>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BAD148E7-3C60-455C-9518-FE456FF22860}"/>
              </a:ext>
            </a:extLst>
          </p:cNvPr>
          <p:cNvGraphicFramePr>
            <a:graphicFrameLocks noGrp="1"/>
          </p:cNvGraphicFramePr>
          <p:nvPr>
            <p:extLst>
              <p:ext uri="{D42A27DB-BD31-4B8C-83A1-F6EECF244321}">
                <p14:modId xmlns:p14="http://schemas.microsoft.com/office/powerpoint/2010/main" val="3017566271"/>
              </p:ext>
            </p:extLst>
          </p:nvPr>
        </p:nvGraphicFramePr>
        <p:xfrm>
          <a:off x="1103312" y="2888136"/>
          <a:ext cx="9216344" cy="2123440"/>
        </p:xfrm>
        <a:graphic>
          <a:graphicData uri="http://schemas.openxmlformats.org/drawingml/2006/table">
            <a:tbl>
              <a:tblPr firstRow="1" bandRow="1">
                <a:tableStyleId>{5C22544A-7EE6-4342-B048-85BDC9FD1C3A}</a:tableStyleId>
              </a:tblPr>
              <a:tblGrid>
                <a:gridCol w="1152043">
                  <a:extLst>
                    <a:ext uri="{9D8B030D-6E8A-4147-A177-3AD203B41FA5}">
                      <a16:colId xmlns:a16="http://schemas.microsoft.com/office/drawing/2014/main" val="1864126116"/>
                    </a:ext>
                  </a:extLst>
                </a:gridCol>
                <a:gridCol w="1152043">
                  <a:extLst>
                    <a:ext uri="{9D8B030D-6E8A-4147-A177-3AD203B41FA5}">
                      <a16:colId xmlns:a16="http://schemas.microsoft.com/office/drawing/2014/main" val="3859526037"/>
                    </a:ext>
                  </a:extLst>
                </a:gridCol>
                <a:gridCol w="1152043">
                  <a:extLst>
                    <a:ext uri="{9D8B030D-6E8A-4147-A177-3AD203B41FA5}">
                      <a16:colId xmlns:a16="http://schemas.microsoft.com/office/drawing/2014/main" val="631334941"/>
                    </a:ext>
                  </a:extLst>
                </a:gridCol>
                <a:gridCol w="1152043">
                  <a:extLst>
                    <a:ext uri="{9D8B030D-6E8A-4147-A177-3AD203B41FA5}">
                      <a16:colId xmlns:a16="http://schemas.microsoft.com/office/drawing/2014/main" val="3895210852"/>
                    </a:ext>
                  </a:extLst>
                </a:gridCol>
                <a:gridCol w="1152043">
                  <a:extLst>
                    <a:ext uri="{9D8B030D-6E8A-4147-A177-3AD203B41FA5}">
                      <a16:colId xmlns:a16="http://schemas.microsoft.com/office/drawing/2014/main" val="3602816187"/>
                    </a:ext>
                  </a:extLst>
                </a:gridCol>
                <a:gridCol w="1152043">
                  <a:extLst>
                    <a:ext uri="{9D8B030D-6E8A-4147-A177-3AD203B41FA5}">
                      <a16:colId xmlns:a16="http://schemas.microsoft.com/office/drawing/2014/main" val="1214190390"/>
                    </a:ext>
                  </a:extLst>
                </a:gridCol>
                <a:gridCol w="1152043">
                  <a:extLst>
                    <a:ext uri="{9D8B030D-6E8A-4147-A177-3AD203B41FA5}">
                      <a16:colId xmlns:a16="http://schemas.microsoft.com/office/drawing/2014/main" val="1160956748"/>
                    </a:ext>
                  </a:extLst>
                </a:gridCol>
                <a:gridCol w="1152043">
                  <a:extLst>
                    <a:ext uri="{9D8B030D-6E8A-4147-A177-3AD203B41FA5}">
                      <a16:colId xmlns:a16="http://schemas.microsoft.com/office/drawing/2014/main" val="146485508"/>
                    </a:ext>
                  </a:extLst>
                </a:gridCol>
              </a:tblGrid>
              <a:tr h="370840">
                <a:tc>
                  <a:txBody>
                    <a:bodyPr/>
                    <a:lstStyle/>
                    <a:p>
                      <a:endParaRPr lang="en-GB" dirty="0"/>
                    </a:p>
                  </a:txBody>
                  <a:tcPr/>
                </a:tc>
                <a:tc>
                  <a:txBody>
                    <a:bodyPr/>
                    <a:lstStyle/>
                    <a:p>
                      <a:r>
                        <a:rPr lang="en-GB" dirty="0"/>
                        <a:t>KS3 Boys</a:t>
                      </a:r>
                    </a:p>
                  </a:txBody>
                  <a:tcPr/>
                </a:tc>
                <a:tc>
                  <a:txBody>
                    <a:bodyPr/>
                    <a:lstStyle/>
                    <a:p>
                      <a:r>
                        <a:rPr lang="en-GB" dirty="0"/>
                        <a:t>KS4 Boys</a:t>
                      </a:r>
                    </a:p>
                  </a:txBody>
                  <a:tcPr/>
                </a:tc>
                <a:tc>
                  <a:txBody>
                    <a:bodyPr/>
                    <a:lstStyle/>
                    <a:p>
                      <a:r>
                        <a:rPr lang="en-GB" dirty="0"/>
                        <a:t>Total Boys</a:t>
                      </a:r>
                    </a:p>
                  </a:txBody>
                  <a:tcPr/>
                </a:tc>
                <a:tc>
                  <a:txBody>
                    <a:bodyPr/>
                    <a:lstStyle/>
                    <a:p>
                      <a:endParaRPr lang="en-GB" dirty="0">
                        <a:highlight>
                          <a:srgbClr val="000000"/>
                        </a:highlight>
                      </a:endParaRPr>
                    </a:p>
                  </a:txBody>
                  <a:tcPr/>
                </a:tc>
                <a:tc>
                  <a:txBody>
                    <a:bodyPr/>
                    <a:lstStyle/>
                    <a:p>
                      <a:r>
                        <a:rPr lang="en-GB" dirty="0"/>
                        <a:t>KS3 Girls</a:t>
                      </a:r>
                    </a:p>
                  </a:txBody>
                  <a:tcPr/>
                </a:tc>
                <a:tc>
                  <a:txBody>
                    <a:bodyPr/>
                    <a:lstStyle/>
                    <a:p>
                      <a:r>
                        <a:rPr lang="en-GB" dirty="0"/>
                        <a:t>KS4 Girls </a:t>
                      </a:r>
                    </a:p>
                  </a:txBody>
                  <a:tcPr/>
                </a:tc>
                <a:tc>
                  <a:txBody>
                    <a:bodyPr/>
                    <a:lstStyle/>
                    <a:p>
                      <a:r>
                        <a:rPr lang="en-GB" dirty="0"/>
                        <a:t>Total Girls</a:t>
                      </a:r>
                    </a:p>
                  </a:txBody>
                  <a:tcPr/>
                </a:tc>
                <a:extLst>
                  <a:ext uri="{0D108BD9-81ED-4DB2-BD59-A6C34878D82A}">
                    <a16:rowId xmlns:a16="http://schemas.microsoft.com/office/drawing/2014/main" val="1300052938"/>
                  </a:ext>
                </a:extLst>
              </a:tr>
              <a:tr h="370840">
                <a:tc>
                  <a:txBody>
                    <a:bodyPr/>
                    <a:lstStyle/>
                    <a:p>
                      <a:r>
                        <a:rPr lang="en-GB" dirty="0"/>
                        <a:t>2009-10</a:t>
                      </a:r>
                    </a:p>
                  </a:txBody>
                  <a:tcPr/>
                </a:tc>
                <a:tc>
                  <a:txBody>
                    <a:bodyPr/>
                    <a:lstStyle/>
                    <a:p>
                      <a:r>
                        <a:rPr lang="en-GB" dirty="0"/>
                        <a:t>121,208</a:t>
                      </a:r>
                    </a:p>
                  </a:txBody>
                  <a:tcPr/>
                </a:tc>
                <a:tc>
                  <a:txBody>
                    <a:bodyPr/>
                    <a:lstStyle/>
                    <a:p>
                      <a:r>
                        <a:rPr lang="en-GB" dirty="0"/>
                        <a:t>36,006</a:t>
                      </a:r>
                    </a:p>
                  </a:txBody>
                  <a:tcPr/>
                </a:tc>
                <a:tc>
                  <a:txBody>
                    <a:bodyPr/>
                    <a:lstStyle/>
                    <a:p>
                      <a:r>
                        <a:rPr lang="en-GB" dirty="0"/>
                        <a:t>157,214</a:t>
                      </a:r>
                    </a:p>
                  </a:txBody>
                  <a:tcPr/>
                </a:tc>
                <a:tc>
                  <a:txBody>
                    <a:bodyPr/>
                    <a:lstStyle/>
                    <a:p>
                      <a:endParaRPr lang="en-GB" dirty="0">
                        <a:highlight>
                          <a:srgbClr val="000000"/>
                        </a:highlight>
                      </a:endParaRPr>
                    </a:p>
                  </a:txBody>
                  <a:tcPr/>
                </a:tc>
                <a:tc>
                  <a:txBody>
                    <a:bodyPr/>
                    <a:lstStyle/>
                    <a:p>
                      <a:r>
                        <a:rPr lang="en-GB" dirty="0"/>
                        <a:t>85,246</a:t>
                      </a:r>
                    </a:p>
                  </a:txBody>
                  <a:tcPr/>
                </a:tc>
                <a:tc>
                  <a:txBody>
                    <a:bodyPr/>
                    <a:lstStyle/>
                    <a:p>
                      <a:r>
                        <a:rPr lang="en-GB" dirty="0"/>
                        <a:t>22,871</a:t>
                      </a:r>
                    </a:p>
                  </a:txBody>
                  <a:tcPr/>
                </a:tc>
                <a:tc>
                  <a:txBody>
                    <a:bodyPr/>
                    <a:lstStyle/>
                    <a:p>
                      <a:r>
                        <a:rPr lang="en-GB" dirty="0"/>
                        <a:t>108,117</a:t>
                      </a:r>
                    </a:p>
                  </a:txBody>
                  <a:tcPr/>
                </a:tc>
                <a:extLst>
                  <a:ext uri="{0D108BD9-81ED-4DB2-BD59-A6C34878D82A}">
                    <a16:rowId xmlns:a16="http://schemas.microsoft.com/office/drawing/2014/main" val="22904879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highlight>
                          <a:srgbClr val="000000"/>
                        </a:highlight>
                      </a:endParaRP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10908037"/>
                  </a:ext>
                </a:extLst>
              </a:tr>
              <a:tr h="370840">
                <a:tc>
                  <a:txBody>
                    <a:bodyPr/>
                    <a:lstStyle/>
                    <a:p>
                      <a:r>
                        <a:rPr lang="en-GB" dirty="0"/>
                        <a:t>2015-16</a:t>
                      </a:r>
                    </a:p>
                  </a:txBody>
                  <a:tcPr/>
                </a:tc>
                <a:tc>
                  <a:txBody>
                    <a:bodyPr/>
                    <a:lstStyle/>
                    <a:p>
                      <a:r>
                        <a:rPr lang="en-GB" dirty="0">
                          <a:highlight>
                            <a:srgbClr val="00FF00"/>
                          </a:highlight>
                        </a:rPr>
                        <a:t>123,749</a:t>
                      </a:r>
                    </a:p>
                  </a:txBody>
                  <a:tcPr/>
                </a:tc>
                <a:tc>
                  <a:txBody>
                    <a:bodyPr/>
                    <a:lstStyle/>
                    <a:p>
                      <a:r>
                        <a:rPr lang="en-GB" dirty="0">
                          <a:highlight>
                            <a:srgbClr val="00FF00"/>
                          </a:highlight>
                        </a:rPr>
                        <a:t>39,118</a:t>
                      </a:r>
                    </a:p>
                  </a:txBody>
                  <a:tcPr/>
                </a:tc>
                <a:tc>
                  <a:txBody>
                    <a:bodyPr/>
                    <a:lstStyle/>
                    <a:p>
                      <a:r>
                        <a:rPr lang="en-GB" dirty="0">
                          <a:highlight>
                            <a:srgbClr val="00FF00"/>
                          </a:highlight>
                        </a:rPr>
                        <a:t>162,937</a:t>
                      </a:r>
                    </a:p>
                  </a:txBody>
                  <a:tcPr/>
                </a:tc>
                <a:tc>
                  <a:txBody>
                    <a:bodyPr/>
                    <a:lstStyle/>
                    <a:p>
                      <a:endParaRPr lang="en-GB" dirty="0">
                        <a:highlight>
                          <a:srgbClr val="000000"/>
                        </a:highlight>
                      </a:endParaRPr>
                    </a:p>
                  </a:txBody>
                  <a:tcPr/>
                </a:tc>
                <a:tc>
                  <a:txBody>
                    <a:bodyPr/>
                    <a:lstStyle/>
                    <a:p>
                      <a:r>
                        <a:rPr lang="en-GB" dirty="0">
                          <a:highlight>
                            <a:srgbClr val="00FF00"/>
                          </a:highlight>
                        </a:rPr>
                        <a:t>95,930</a:t>
                      </a:r>
                    </a:p>
                  </a:txBody>
                  <a:tcPr/>
                </a:tc>
                <a:tc>
                  <a:txBody>
                    <a:bodyPr/>
                    <a:lstStyle/>
                    <a:p>
                      <a:r>
                        <a:rPr lang="en-GB" dirty="0">
                          <a:highlight>
                            <a:srgbClr val="FF0000"/>
                          </a:highlight>
                        </a:rPr>
                        <a:t>22,784</a:t>
                      </a:r>
                    </a:p>
                  </a:txBody>
                  <a:tcPr/>
                </a:tc>
                <a:tc>
                  <a:txBody>
                    <a:bodyPr/>
                    <a:lstStyle/>
                    <a:p>
                      <a:r>
                        <a:rPr lang="en-GB" dirty="0">
                          <a:highlight>
                            <a:srgbClr val="00FF00"/>
                          </a:highlight>
                        </a:rPr>
                        <a:t>118,714</a:t>
                      </a:r>
                    </a:p>
                  </a:txBody>
                  <a:tcPr/>
                </a:tc>
                <a:extLst>
                  <a:ext uri="{0D108BD9-81ED-4DB2-BD59-A6C34878D82A}">
                    <a16:rowId xmlns:a16="http://schemas.microsoft.com/office/drawing/2014/main" val="4032835655"/>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highlight>
                          <a:srgbClr val="000000"/>
                        </a:highlight>
                      </a:endParaRPr>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6810526"/>
                  </a:ext>
                </a:extLst>
              </a:tr>
            </a:tbl>
          </a:graphicData>
        </a:graphic>
      </p:graphicFrame>
    </p:spTree>
    <p:extLst>
      <p:ext uri="{BB962C8B-B14F-4D97-AF65-F5344CB8AC3E}">
        <p14:creationId xmlns:p14="http://schemas.microsoft.com/office/powerpoint/2010/main" val="377000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circle(in)">
                                      <p:cBhvr>
                                        <p:cTn id="26" dur="20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ipe(down)">
                                      <p:cBhvr>
                                        <p:cTn id="31" dur="500"/>
                                        <p:tgtEl>
                                          <p:spTgt spid="3">
                                            <p:txEl>
                                              <p:pRg st="8" end="8"/>
                                            </p:txEl>
                                          </p:spTgt>
                                        </p:tgtEl>
                                      </p:cBhvr>
                                    </p:animEffect>
                                  </p:childTnLst>
                                </p:cTn>
                              </p:par>
                              <p:par>
                                <p:cTn id="32" presetID="22" presetClass="entr" presetSubtype="4"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ipe(down)">
                                      <p:cBhvr>
                                        <p:cTn id="3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A7251-306E-41A4-AF73-1A050391804F}"/>
              </a:ext>
            </a:extLst>
          </p:cNvPr>
          <p:cNvSpPr>
            <a:spLocks noGrp="1"/>
          </p:cNvSpPr>
          <p:nvPr>
            <p:ph type="title"/>
          </p:nvPr>
        </p:nvSpPr>
        <p:spPr>
          <a:xfrm>
            <a:off x="645130" y="609601"/>
            <a:ext cx="9404723" cy="1400530"/>
          </a:xfrm>
        </p:spPr>
        <p:txBody>
          <a:bodyPr/>
          <a:lstStyle/>
          <a:p>
            <a:r>
              <a:rPr lang="en-GB" dirty="0"/>
              <a:t>The Future</a:t>
            </a:r>
          </a:p>
        </p:txBody>
      </p:sp>
      <p:sp>
        <p:nvSpPr>
          <p:cNvPr id="3" name="Content Placeholder 2">
            <a:extLst>
              <a:ext uri="{FF2B5EF4-FFF2-40B4-BE49-F238E27FC236}">
                <a16:creationId xmlns:a16="http://schemas.microsoft.com/office/drawing/2014/main" id="{DE432325-8AF7-41EB-891B-B9E34ED87560}"/>
              </a:ext>
            </a:extLst>
          </p:cNvPr>
          <p:cNvSpPr>
            <a:spLocks noGrp="1"/>
          </p:cNvSpPr>
          <p:nvPr>
            <p:ph idx="1"/>
          </p:nvPr>
        </p:nvSpPr>
        <p:spPr/>
        <p:txBody>
          <a:bodyPr>
            <a:normAutofit/>
          </a:bodyPr>
          <a:lstStyle/>
          <a:p>
            <a:r>
              <a:rPr lang="en-GB" sz="1800" dirty="0"/>
              <a:t>Public Health England will be developing advice to schools for the new academic year. (Government)</a:t>
            </a:r>
          </a:p>
          <a:p>
            <a:r>
              <a:rPr lang="en-GB" sz="1800" dirty="0"/>
              <a:t>Physical activity will be a key part of the new healthy schools rating scheme, and so schools will have an opportunity to demonstrate what they are doing to make their pupils more physically active. (Government)</a:t>
            </a:r>
          </a:p>
          <a:p>
            <a:r>
              <a:rPr lang="en-GB" sz="1800" dirty="0"/>
              <a:t>Healthy People 2020 objectives are focussing on increased opportunities for youth through changes that would increase physical education during each school day. </a:t>
            </a:r>
          </a:p>
          <a:p>
            <a:r>
              <a:rPr lang="en-GB" sz="1800" dirty="0"/>
              <a:t>Conduct key research to see if strategies and initiatives such as the daily mile and 5x60 schemes make a difference on obesity.</a:t>
            </a:r>
          </a:p>
          <a:p>
            <a:r>
              <a:rPr lang="en-GB" sz="1800" dirty="0">
                <a:hlinkClick r:id="rId3"/>
              </a:rPr>
              <a:t>https://www.gov.uk/government/publications/childhood-obesity-a-plan-for-action/childhood-obesity-a-plan-for-action</a:t>
            </a:r>
            <a:endParaRPr lang="en-GB" sz="1800" dirty="0"/>
          </a:p>
          <a:p>
            <a:endParaRPr lang="en-GB" sz="1800" dirty="0"/>
          </a:p>
          <a:p>
            <a:endParaRPr lang="en-GB" sz="1800" dirty="0"/>
          </a:p>
        </p:txBody>
      </p:sp>
    </p:spTree>
    <p:extLst>
      <p:ext uri="{BB962C8B-B14F-4D97-AF65-F5344CB8AC3E}">
        <p14:creationId xmlns:p14="http://schemas.microsoft.com/office/powerpoint/2010/main" val="1648482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38050-DBD3-4D0E-997F-6D5973F9E2F3}"/>
              </a:ext>
            </a:extLst>
          </p:cNvPr>
          <p:cNvSpPr>
            <a:spLocks noGrp="1"/>
          </p:cNvSpPr>
          <p:nvPr>
            <p:ph type="title"/>
          </p:nvPr>
        </p:nvSpPr>
        <p:spPr>
          <a:xfrm>
            <a:off x="647700" y="342900"/>
            <a:ext cx="9403134" cy="838200"/>
          </a:xfrm>
        </p:spPr>
        <p:txBody>
          <a:bodyPr/>
          <a:lstStyle/>
          <a:p>
            <a:r>
              <a:rPr lang="en-GB" dirty="0"/>
              <a:t>References</a:t>
            </a:r>
          </a:p>
        </p:txBody>
      </p:sp>
      <p:sp>
        <p:nvSpPr>
          <p:cNvPr id="3" name="Content Placeholder 2">
            <a:extLst>
              <a:ext uri="{FF2B5EF4-FFF2-40B4-BE49-F238E27FC236}">
                <a16:creationId xmlns:a16="http://schemas.microsoft.com/office/drawing/2014/main" id="{B964D93E-2EA5-4565-B74D-F407BDC8F12D}"/>
              </a:ext>
            </a:extLst>
          </p:cNvPr>
          <p:cNvSpPr>
            <a:spLocks noGrp="1"/>
          </p:cNvSpPr>
          <p:nvPr>
            <p:ph idx="1"/>
          </p:nvPr>
        </p:nvSpPr>
        <p:spPr>
          <a:xfrm>
            <a:off x="495300" y="1181100"/>
            <a:ext cx="10725150" cy="5543549"/>
          </a:xfrm>
        </p:spPr>
        <p:txBody>
          <a:bodyPr>
            <a:normAutofit fontScale="92500" lnSpcReduction="10000"/>
          </a:bodyPr>
          <a:lstStyle/>
          <a:p>
            <a:r>
              <a:rPr lang="en-GB" dirty="0">
                <a:hlinkClick r:id="rId3"/>
              </a:rPr>
              <a:t>https://www.nhs.uk/Livewell/fitness/Pages/physical-activity-guidelines-for-young-people.aspx#moderate</a:t>
            </a:r>
            <a:endParaRPr lang="en-GB" dirty="0"/>
          </a:p>
          <a:p>
            <a:r>
              <a:rPr lang="en-GB" dirty="0">
                <a:hlinkClick r:id="rId4"/>
              </a:rPr>
              <a:t>https://news.gov.scot/news/the-daily-mile-workplace</a:t>
            </a:r>
            <a:endParaRPr lang="en-GB" dirty="0"/>
          </a:p>
          <a:p>
            <a:r>
              <a:rPr lang="en-GB" dirty="0">
                <a:hlinkClick r:id="rId5"/>
              </a:rPr>
              <a:t>https://thedailymile.co.uk/steps-to-success/</a:t>
            </a:r>
            <a:endParaRPr lang="en-GB" dirty="0"/>
          </a:p>
          <a:p>
            <a:r>
              <a:rPr lang="en-GB" dirty="0">
                <a:hlinkClick r:id="rId6"/>
              </a:rPr>
              <a:t>https://thedailymile.co.uk/health-wellbeing/</a:t>
            </a:r>
            <a:endParaRPr lang="en-GB" dirty="0"/>
          </a:p>
          <a:p>
            <a:r>
              <a:rPr lang="en-GB" dirty="0">
                <a:hlinkClick r:id="rId7"/>
              </a:rPr>
              <a:t>https://thedailymile.co.uk/wp-content/uploads/2017/07/The-Daily-Mile-Presentation-v4.pdf</a:t>
            </a:r>
            <a:endParaRPr lang="en-GB" dirty="0"/>
          </a:p>
          <a:p>
            <a:r>
              <a:rPr lang="en-GB" dirty="0">
                <a:hlinkClick r:id="rId8"/>
              </a:rPr>
              <a:t>https://thedailymile.co.uk/wp-content/uploads/2016/03/TDM-A5-flyer-template-v12-digital.pdf</a:t>
            </a:r>
            <a:endParaRPr lang="en-GB" dirty="0"/>
          </a:p>
          <a:p>
            <a:r>
              <a:rPr lang="en-GB" dirty="0">
                <a:hlinkClick r:id="rId9"/>
              </a:rPr>
              <a:t>https://thedailymile.co.uk/why-it-works/</a:t>
            </a:r>
            <a:endParaRPr lang="en-GB" dirty="0"/>
          </a:p>
          <a:p>
            <a:r>
              <a:rPr lang="en-GB" dirty="0">
                <a:hlinkClick r:id="rId10"/>
              </a:rPr>
              <a:t>https://thedailymile.co.uk/case-studies/all-saints-church-of-england-primary-school-manchester-england/</a:t>
            </a:r>
            <a:endParaRPr lang="en-GB" dirty="0"/>
          </a:p>
          <a:p>
            <a:r>
              <a:rPr lang="en-GB" dirty="0">
                <a:hlinkClick r:id="rId11"/>
              </a:rPr>
              <a:t>http://sport.wales/community-sport/education/ayp-data-reports/5x60.aspx</a:t>
            </a:r>
            <a:endParaRPr lang="en-GB" dirty="0"/>
          </a:p>
          <a:p>
            <a:r>
              <a:rPr lang="en-GB" dirty="0">
                <a:hlinkClick r:id="rId12"/>
              </a:rPr>
              <a:t>http://sport.wales/media/1862312/5x60_report_2015-16.pdf</a:t>
            </a:r>
            <a:endParaRPr lang="en-GB" dirty="0"/>
          </a:p>
          <a:p>
            <a:r>
              <a:rPr lang="en-GB" dirty="0">
                <a:hlinkClick r:id="rId13"/>
              </a:rPr>
              <a:t>http://sport.wales/media/506908/5x60%20analysis%202009-10.pdf</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32172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01C74-6479-48D8-8248-81087554B5F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95182AB-8F48-4C3C-B215-2E701100B87A}"/>
              </a:ext>
            </a:extLst>
          </p:cNvPr>
          <p:cNvSpPr>
            <a:spLocks noGrp="1"/>
          </p:cNvSpPr>
          <p:nvPr>
            <p:ph idx="1"/>
          </p:nvPr>
        </p:nvSpPr>
        <p:spPr>
          <a:xfrm>
            <a:off x="933450" y="1600200"/>
            <a:ext cx="10267950" cy="4648199"/>
          </a:xfrm>
        </p:spPr>
        <p:txBody>
          <a:bodyPr/>
          <a:lstStyle/>
          <a:p>
            <a:r>
              <a:rPr lang="en-US" i="1" dirty="0">
                <a:hlinkClick r:id="rId3"/>
              </a:rPr>
              <a:t>https://www.gov.uk/government/publications/childhood-obesity-a-plan-for-action/childhood-obesity-a-plan-for-action</a:t>
            </a:r>
            <a:endParaRPr lang="en-US" i="1" dirty="0"/>
          </a:p>
          <a:p>
            <a:r>
              <a:rPr lang="en-US" i="1" dirty="0"/>
              <a:t>Physical Activity, Extracurricular Sport and the ‘5x60’ Initiative: Lifestyles and Young People in Wales, 2007-2009 </a:t>
            </a:r>
            <a:endParaRPr lang="en-GB" dirty="0"/>
          </a:p>
          <a:p>
            <a:r>
              <a:rPr lang="en-US" i="1" dirty="0"/>
              <a:t>Bryan, C., Sims, S., Hester, D. and Dunaway, D. (2013). Fifteen Years After the Surgeon General's Report: Challenges, Changes, and Future Directions in Physical Education. Quest, 65(2), pp.139-150.</a:t>
            </a:r>
            <a:endParaRPr lang="en-GB" i="1" dirty="0"/>
          </a:p>
          <a:p>
            <a:r>
              <a:rPr lang="en-US" i="1" dirty="0"/>
              <a:t>Keane, E. (2017). Physical Activity, Sedentary Behavior and the Risk of Overweight and Obesity in School-Aged Children. Human Kinetics, 29(3), pp.408-418.</a:t>
            </a:r>
          </a:p>
          <a:p>
            <a:r>
              <a:rPr lang="en-US" i="1" dirty="0"/>
              <a:t>Physical Education in the National Curriculum for Wales</a:t>
            </a:r>
            <a:endParaRPr lang="en-GB" dirty="0"/>
          </a:p>
          <a:p>
            <a:endParaRPr lang="en-GB" dirty="0"/>
          </a:p>
        </p:txBody>
      </p:sp>
    </p:spTree>
    <p:extLst>
      <p:ext uri="{BB962C8B-B14F-4D97-AF65-F5344CB8AC3E}">
        <p14:creationId xmlns:p14="http://schemas.microsoft.com/office/powerpoint/2010/main" val="19902158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2054</TotalTime>
  <Words>2927</Words>
  <Application>Microsoft Office PowerPoint</Application>
  <PresentationFormat>Widescreen</PresentationFormat>
  <Paragraphs>320</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 3</vt:lpstr>
      <vt:lpstr>Ion</vt:lpstr>
      <vt:lpstr>What are the causes of Obesity within young children?</vt:lpstr>
      <vt:lpstr>Physical Activity Guidelines</vt:lpstr>
      <vt:lpstr>Physical activity, sedentary behavior and the risk of overweight and obesity – A study!</vt:lpstr>
      <vt:lpstr>What goes on in school?</vt:lpstr>
      <vt:lpstr>Breakfast Clubs</vt:lpstr>
      <vt:lpstr>Government plans</vt:lpstr>
      <vt:lpstr>PowerPoint Presentation</vt:lpstr>
      <vt:lpstr>What are the benefits? </vt:lpstr>
      <vt:lpstr>Case Study!</vt:lpstr>
      <vt:lpstr>Good initiative? </vt:lpstr>
      <vt:lpstr>Daily Mile</vt:lpstr>
      <vt:lpstr>Is it working?  4-7 year olds &amp; 8-11 year olds.  </vt:lpstr>
      <vt:lpstr>Is it working?</vt:lpstr>
      <vt:lpstr>Sport Wales &amp; the“5x60” scheme </vt:lpstr>
      <vt:lpstr>What does a 5x60 timetable look like? </vt:lpstr>
      <vt:lpstr>What impact is it having?</vt:lpstr>
      <vt:lpstr>The Future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Craig Butland</dc:creator>
  <cp:lastModifiedBy>Craig Butland</cp:lastModifiedBy>
  <cp:revision>83</cp:revision>
  <cp:lastPrinted>2018-01-15T22:18:50Z</cp:lastPrinted>
  <dcterms:created xsi:type="dcterms:W3CDTF">2017-11-23T11:19:37Z</dcterms:created>
  <dcterms:modified xsi:type="dcterms:W3CDTF">2018-01-16T06:54:28Z</dcterms:modified>
</cp:coreProperties>
</file>