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26" d="100"/>
          <a:sy n="26" d="100"/>
        </p:scale>
        <p:origin x="2192" y="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ACEB3-E0C5-BF5A-5900-62B7F79E6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6BD856-17E8-30B2-9C32-6E51E2F5FE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A98AE-4099-7E55-2139-4A2D45C91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51800-5183-7413-883A-E1936D275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47D61-B786-8C5F-E165-1096B4AB9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55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BC1D5-4462-8FE9-C6B5-BFE44E7C5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A44FB-99BE-98C8-E879-5E0AB5378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447780-4953-5451-8331-CB7B658C5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1E507-F97F-3101-EBC5-27DCCC1BE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32834-0DC2-DF52-EE08-87BC642A9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01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ACAE0-B4A2-0691-C4BF-2E96291FB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170E2-F6FD-1A2D-1A83-4F0A2762D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59B34-505C-4E1B-A04C-BD384CAB1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E9091-9D6A-95DD-CF60-A8A177D59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59007-714F-0225-AD67-421CD2F04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87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B046-CC8D-A9B7-68B9-445BA957F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88D14-B44B-3E93-D1E3-1ED6F2C80D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DD3590-A9AB-2200-F0CB-6EC95F6D4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5A248-67D7-ABF2-F434-004F1210B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36340-50A5-3BD4-26B2-B519234D7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2D976-7CD5-0D04-4629-37731AFC2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567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1418-0344-73DB-DDA4-9A1E5BB24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74BAF-7CBB-89C6-90DC-330A7F11B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BDA9B-7C02-44FF-4177-453E3620C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72A397-7FFE-6D4F-71EA-2F178472C8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6C1A80-6F4B-ECE2-9060-B28C19EC98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AF39F-83FC-C925-FFB7-E32EB97CF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A45268-1AB1-E804-C3C6-CEA22811C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FF87D-5E3C-0556-51C7-620B9C215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87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68413-EDB1-CD4C-FA6C-4DA4BA33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0B4B41-1A82-0B5D-AFD2-18B378536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7724A2-5412-C5E0-AB68-F3793F1E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4D74E-4D4D-550E-6F40-CDA35C7A5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27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A611B7-38FD-E07F-7FAC-74BB9F08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2A2FB8-AD9D-6F27-6026-686128FBE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B4241-B884-1D77-381C-C7526F0B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39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EF8B7-9084-B569-CC2B-535A21D38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46334-A78F-36A2-D522-293879583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1DAD53-5F2E-9ECE-53D6-DC69512A3A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6715A2-FA9D-D71F-D448-B61BF963C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0D5DB-3211-09C2-94B5-0A538A949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4AF65-3546-6636-00A3-1E4252338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8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8F552-0002-2B8D-8F08-9B14C070A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06F1B5-3424-83AA-0D0A-7952F98F27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45180-989B-4862-4935-28675991F6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982120-5374-9BC3-EBF6-32BD532A3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D163A-CBEB-1B15-6CC8-30E840310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179B5D-2154-0184-6685-56656E4A7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96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0ADAD-E6E8-C32B-5C9A-A21BC85E2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EC601B-BFA3-9DC6-9913-068C8D6356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59C43-C51F-1769-B33C-C09028DB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9E427-AEB4-4DFC-5D37-6DBE5937E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D7753-F0A0-81E9-31F8-B0C94DBFF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39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E3454C-ED77-D59D-BCB9-DB5471C33F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4A6ECB-255B-1840-1063-57A89C2594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C5A5CB-6ACD-17CB-0CF0-E5025A737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36329-E75F-5E16-BDB7-720453CA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B64A9-AD39-819A-65F3-E48D7A4D9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25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8C5D38-3DD1-D488-2432-5ADEF8C0F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F74FA-C3AB-2D52-F0A1-A3E1B45AA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AD47E-2018-1A0F-100B-D1A96FF07C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461814-2227-4777-97F8-C1808FA3902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F3CD1-4BB5-D601-6E2E-BA220DB9F1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84EB9-BF37-4721-AF80-49CD78D030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87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5EA62-1FBB-95A4-5076-746D98D23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461" y="728664"/>
            <a:ext cx="4984813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dirty="0"/>
              <a:t>Welcome to 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47772-601A-A4A8-788F-7196F25C8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7461" y="4072045"/>
            <a:ext cx="4984813" cy="205728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/>
              <a:t>Understanding and Engaging stakeholders LCLM 5001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92E8329E-D9CD-099D-097E-58B21FF436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150" r="27396" b="-1"/>
          <a:stretch/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B30CD56-0B1C-3952-A3F1-2AA199385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4768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02"/>
    </mc:Choice>
    <mc:Fallback>
      <p:transition spd="slow" advTm="39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FF748-65B2-5276-8883-EB3CA7D78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C44282-45D1-09A5-92DC-EE8B3054C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17379" y="1950138"/>
            <a:ext cx="9557241" cy="4102311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F93E820-6ADB-AC5B-5618-9CF6E6CA8EA4}"/>
              </a:ext>
            </a:extLst>
          </p:cNvPr>
          <p:cNvCxnSpPr/>
          <p:nvPr/>
        </p:nvCxnSpPr>
        <p:spPr>
          <a:xfrm>
            <a:off x="631371" y="1513114"/>
            <a:ext cx="1730829" cy="352697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42279BF-67C6-C245-9B6E-43E83DEAB7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2765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528"/>
    </mc:Choice>
    <mc:Fallback>
      <p:transition spd="slow" advTm="66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E364-141F-51ED-1FEA-F8D6B42A9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15B6-0133-C21E-4D1A-2A633D879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ONE assessment of 4000 words</a:t>
            </a:r>
          </a:p>
          <a:p>
            <a:pPr marL="0" indent="0">
              <a:buNone/>
            </a:pPr>
            <a:r>
              <a:rPr lang="en-GB" dirty="0"/>
              <a:t>However, we encourage students to show their work on a regular basis as detailed on the brief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BD63C2-72C4-0DCA-1B9A-9439CC9ADE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062" y="3527813"/>
            <a:ext cx="6597989" cy="2502029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7AF6216-A2BC-E1DE-C92D-5ADA1863D743}"/>
              </a:ext>
            </a:extLst>
          </p:cNvPr>
          <p:cNvCxnSpPr/>
          <p:nvPr/>
        </p:nvCxnSpPr>
        <p:spPr>
          <a:xfrm>
            <a:off x="587829" y="2928257"/>
            <a:ext cx="1415143" cy="80554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FFA8D33-1FA4-D45F-8BC6-D0ABF584ED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29472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162"/>
    </mc:Choice>
    <mc:Fallback>
      <p:transition spd="slow" advTm="118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BEE13-5E27-3740-7FD1-482CDC764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Task </a:t>
            </a:r>
          </a:p>
        </p:txBody>
      </p:sp>
      <p:pic>
        <p:nvPicPr>
          <p:cNvPr id="5" name="Content Placeholder 4" descr="A task description page with text&#10;&#10;Description automatically generated">
            <a:extLst>
              <a:ext uri="{FF2B5EF4-FFF2-40B4-BE49-F238E27FC236}">
                <a16:creationId xmlns:a16="http://schemas.microsoft.com/office/drawing/2014/main" id="{CCCF18AB-3931-672C-FB11-C1E0E96CC3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89579" y="644630"/>
            <a:ext cx="5112632" cy="556873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059D9FB-652B-F1C2-5AF2-7114E79905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5819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052"/>
    </mc:Choice>
    <mc:Fallback>
      <p:transition spd="slow" advTm="167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86774-CEEE-9055-6D18-694454BE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Guidance </a:t>
            </a:r>
          </a:p>
        </p:txBody>
      </p:sp>
      <p:pic>
        <p:nvPicPr>
          <p:cNvPr id="5" name="Content Placeholder 4" descr="A screenshot of a document&#10;&#10;Description automatically generated">
            <a:extLst>
              <a:ext uri="{FF2B5EF4-FFF2-40B4-BE49-F238E27FC236}">
                <a16:creationId xmlns:a16="http://schemas.microsoft.com/office/drawing/2014/main" id="{3F9D45AD-7061-0107-F99D-55086EA7F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698005" y="643466"/>
            <a:ext cx="4939322" cy="5568739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D267FF9-1882-6D7C-B0F1-3741D3374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91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7526"/>
    </mc:Choice>
    <mc:Fallback>
      <p:transition spd="slow" advTm="357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243D8-D46A-B73B-86E4-A2A93752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SOSTAC analysis of your chosen organisation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39E0E-44EF-80AA-DF22-68F65D43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Situation</a:t>
            </a:r>
          </a:p>
          <a:p>
            <a:pPr marL="0" indent="0">
              <a:buNone/>
            </a:pPr>
            <a:r>
              <a:rPr lang="en-GB" sz="2000" dirty="0"/>
              <a:t>Objectives – Refer to SMART framework</a:t>
            </a:r>
          </a:p>
          <a:p>
            <a:pPr marL="0" indent="0">
              <a:buNone/>
            </a:pPr>
            <a:r>
              <a:rPr lang="en-GB" sz="2000" dirty="0"/>
              <a:t>Strategy</a:t>
            </a:r>
          </a:p>
          <a:p>
            <a:pPr marL="0" indent="0">
              <a:buNone/>
            </a:pPr>
            <a:r>
              <a:rPr lang="en-GB" sz="2000" dirty="0"/>
              <a:t>Tactics</a:t>
            </a:r>
          </a:p>
          <a:p>
            <a:pPr marL="0" indent="0">
              <a:buNone/>
            </a:pPr>
            <a:r>
              <a:rPr lang="en-GB" sz="2000" dirty="0"/>
              <a:t>Actions </a:t>
            </a:r>
          </a:p>
          <a:p>
            <a:pPr marL="0" indent="0">
              <a:buNone/>
            </a:pPr>
            <a:r>
              <a:rPr lang="en-GB" sz="2000" dirty="0"/>
              <a:t>Control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566A73-4B95-47DD-49C6-F2FBF6DE3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7672" y="1604705"/>
            <a:ext cx="6389346" cy="365789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D8F4671-70ED-9604-0FEE-0C7DC63D38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452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50"/>
    </mc:Choice>
    <mc:Fallback>
      <p:transition spd="slow" advTm="69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243D8-D46A-B73B-86E4-A2A93752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SWOT of the chosen organisation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39E0E-44EF-80AA-DF22-68F65D43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Strength </a:t>
            </a:r>
          </a:p>
          <a:p>
            <a:pPr marL="0" indent="0">
              <a:buNone/>
            </a:pPr>
            <a:r>
              <a:rPr lang="en-GB" sz="2200"/>
              <a:t>Weaknesses</a:t>
            </a:r>
          </a:p>
          <a:p>
            <a:pPr marL="0" indent="0">
              <a:buNone/>
            </a:pPr>
            <a:r>
              <a:rPr lang="en-GB" sz="2200"/>
              <a:t>Opportunities </a:t>
            </a:r>
          </a:p>
          <a:p>
            <a:pPr marL="0" indent="0">
              <a:buNone/>
            </a:pPr>
            <a:r>
              <a:rPr lang="en-GB" sz="2200"/>
              <a:t>Threat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AA7AE7-A9CB-AFAB-25D6-0C20B99490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2590" y="640080"/>
            <a:ext cx="5527132" cy="557784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39F7311-5E9F-FDE1-1EB2-CDA6887567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8613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06"/>
    </mc:Choice>
    <mc:Fallback>
      <p:transition spd="slow" advTm="18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243D8-D46A-B73B-86E4-A2A93752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Glossary of Terms – PESTLE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39E0E-44EF-80AA-DF22-68F65D43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Political </a:t>
            </a:r>
          </a:p>
          <a:p>
            <a:pPr marL="0" indent="0">
              <a:buNone/>
            </a:pPr>
            <a:r>
              <a:rPr lang="en-GB" sz="2200"/>
              <a:t>Economical </a:t>
            </a:r>
          </a:p>
          <a:p>
            <a:pPr marL="0" indent="0">
              <a:buNone/>
            </a:pPr>
            <a:r>
              <a:rPr lang="en-GB" sz="2200"/>
              <a:t>Social</a:t>
            </a:r>
          </a:p>
          <a:p>
            <a:pPr marL="0" indent="0">
              <a:buNone/>
            </a:pPr>
            <a:r>
              <a:rPr lang="en-GB" sz="2200"/>
              <a:t>Technological </a:t>
            </a:r>
          </a:p>
          <a:p>
            <a:pPr marL="0" indent="0">
              <a:buNone/>
            </a:pPr>
            <a:r>
              <a:rPr lang="en-GB" sz="2200"/>
              <a:t>Legal</a:t>
            </a:r>
          </a:p>
          <a:p>
            <a:pPr marL="0" indent="0">
              <a:buNone/>
            </a:pPr>
            <a:r>
              <a:rPr lang="en-GB" sz="2200"/>
              <a:t>Environmental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82E8EF-2BAC-09E0-184A-1343E1D3A0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1025806"/>
            <a:ext cx="6903720" cy="4806387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A0F47B5-8E13-01DF-BBF1-29F0399DE3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8711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0"/>
    </mc:Choice>
    <mc:Fallback>
      <p:transition spd="slow" advTm="4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F89C4-1298-B686-5DA1-0161F066F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RACI Matrix </a:t>
            </a:r>
          </a:p>
        </p:txBody>
      </p:sp>
      <p:pic>
        <p:nvPicPr>
          <p:cNvPr id="4" name="Content Placeholder 3" descr="A colorful rectangular box with white text&#10;&#10;Description automatically generated">
            <a:extLst>
              <a:ext uri="{FF2B5EF4-FFF2-40B4-BE49-F238E27FC236}">
                <a16:creationId xmlns:a16="http://schemas.microsoft.com/office/drawing/2014/main" id="{819138CD-F053-DB4E-A6AE-7AF8F505B0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390258" y="643466"/>
            <a:ext cx="5554816" cy="556873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6D41D48-F85E-F1E6-C432-62165CD43D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65422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556"/>
    </mc:Choice>
    <mc:Fallback>
      <p:transition spd="slow" advTm="100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753AD-004B-E814-904C-73AAD6A6C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date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7C4EF-49E8-86B0-B775-3857B01DC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submission date is on the 2</a:t>
            </a:r>
            <a:r>
              <a:rPr lang="en-GB" baseline="30000" dirty="0"/>
              <a:t>nd</a:t>
            </a:r>
            <a:r>
              <a:rPr lang="en-GB" dirty="0"/>
              <a:t> January 2024…</a:t>
            </a:r>
          </a:p>
          <a:p>
            <a:endParaRPr lang="en-GB" dirty="0"/>
          </a:p>
          <a:p>
            <a:r>
              <a:rPr lang="en-GB" dirty="0"/>
              <a:t>The work should be submitted on Moodle by 2pm on the day </a:t>
            </a:r>
          </a:p>
          <a:p>
            <a:endParaRPr lang="en-GB" dirty="0"/>
          </a:p>
          <a:p>
            <a:r>
              <a:rPr lang="en-GB" dirty="0"/>
              <a:t>For any further assistance, please speak to your respective module lecturers either</a:t>
            </a:r>
          </a:p>
          <a:p>
            <a:r>
              <a:rPr lang="en-GB" dirty="0"/>
              <a:t>Nadeem on Thursdays from 9am to 1.15 pm </a:t>
            </a:r>
          </a:p>
          <a:p>
            <a:r>
              <a:rPr lang="en-GB" dirty="0"/>
              <a:t>Riaz on Saturday from 9am to 1.15pm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1E5021F-0420-108E-F4C1-E4F2778DD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4370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12"/>
    </mc:Choice>
    <mc:Fallback>
      <p:transition spd="slow" advTm="72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782E9A-262C-2E11-0299-3E686A12D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74E18-41C3-DA44-2886-1DEB27489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Thank you and my best wishes to you all </a:t>
            </a:r>
          </a:p>
          <a:p>
            <a:pPr marL="0" indent="0">
              <a:buNone/>
            </a:pPr>
            <a:endParaRPr lang="en-US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kern="1200" dirty="0">
                <a:solidFill>
                  <a:schemeClr val="tx2"/>
                </a:solidFill>
                <a:latin typeface="Bradley Hand ITC" panose="03070402050302030203" pitchFamily="66" charset="0"/>
              </a:rPr>
              <a:t>Nishi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7B7C208-3D93-27DD-397B-BEC95BBDAE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4196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48"/>
    </mc:Choice>
    <mc:Fallback>
      <p:transition spd="slow" advTm="11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142</Words>
  <Application>Microsoft Office PowerPoint</Application>
  <PresentationFormat>Widescreen</PresentationFormat>
  <Paragraphs>40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Bradley Hand ITC</vt:lpstr>
      <vt:lpstr>Calibri</vt:lpstr>
      <vt:lpstr>Calibri Light</vt:lpstr>
      <vt:lpstr>Office Theme</vt:lpstr>
      <vt:lpstr>Welcome to UES </vt:lpstr>
      <vt:lpstr>Assessment </vt:lpstr>
      <vt:lpstr>Assessment brief </vt:lpstr>
      <vt:lpstr>Assessment Task </vt:lpstr>
      <vt:lpstr>Assessment Guidance </vt:lpstr>
      <vt:lpstr>SOSTAC analysis of your chosen organisation </vt:lpstr>
      <vt:lpstr>SWOT of the chosen organisation </vt:lpstr>
      <vt:lpstr>Glossary of Terms – PESTLE </vt:lpstr>
      <vt:lpstr>RACI Matrix </vt:lpstr>
      <vt:lpstr>Submission date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UES </dc:title>
  <dc:creator>Nishi Ramsurrun</dc:creator>
  <cp:lastModifiedBy>Nishi Ramsurrun</cp:lastModifiedBy>
  <cp:revision>1</cp:revision>
  <dcterms:created xsi:type="dcterms:W3CDTF">2023-10-12T16:10:04Z</dcterms:created>
  <dcterms:modified xsi:type="dcterms:W3CDTF">2023-10-12T17:19:52Z</dcterms:modified>
</cp:coreProperties>
</file>