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73" r:id="rId3"/>
    <p:sldId id="260" r:id="rId4"/>
    <p:sldId id="268" r:id="rId5"/>
    <p:sldId id="257" r:id="rId6"/>
    <p:sldId id="263" r:id="rId7"/>
    <p:sldId id="264" r:id="rId8"/>
    <p:sldId id="266" r:id="rId9"/>
    <p:sldId id="267" r:id="rId10"/>
    <p:sldId id="269" r:id="rId11"/>
    <p:sldId id="265" r:id="rId12"/>
    <p:sldId id="270" r:id="rId13"/>
    <p:sldId id="271" r:id="rId14"/>
    <p:sldId id="272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22" d="100"/>
          <a:sy n="122" d="100"/>
        </p:scale>
        <p:origin x="96" y="2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9/24/2018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9/24/2018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9/24/2018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9/24/2018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9/24/2018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9/24/2018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9/24/2018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9/24/2018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9/24/2018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9/24/2018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9/24/2018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9/24/2018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="" xmlns:a16="http://schemas.microsoft.com/office/drawing/2014/main" id="{DEF6F168-BD99-499E-8737-973B15B07760}"/>
              </a:ext>
            </a:extLst>
          </p:cNvPr>
          <p:cNvSpPr/>
          <p:nvPr/>
        </p:nvSpPr>
        <p:spPr>
          <a:xfrm>
            <a:off x="1399563" y="1389377"/>
            <a:ext cx="9725637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Unfair Practice</a:t>
            </a:r>
          </a:p>
          <a:p>
            <a:pPr algn="ctr"/>
            <a:r>
              <a:rPr lang="en-GB" sz="4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GB" sz="4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Do you know </a:t>
            </a: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what </a:t>
            </a:r>
            <a:r>
              <a:rPr lang="en-GB" sz="4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unfair practice means?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37455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683543" y="511628"/>
            <a:ext cx="9144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b="1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Simple definition</a:t>
            </a:r>
            <a:endParaRPr lang="en-GB" altLang="en-US" b="1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1864416" y="2411760"/>
            <a:ext cx="8785225" cy="351006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  <a:defRPr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It is unfair practice to commit any act, intentional or otherwise, whereby a person may obtain for himself/herself or for another, an unpermitted advantage, which may or may not lead to a higher mark or grade than his/her abilities would otherwise secure</a:t>
            </a:r>
          </a:p>
          <a:p>
            <a:pPr marL="400050" lvl="1" indent="0">
              <a:spcBef>
                <a:spcPts val="0"/>
              </a:spcBef>
              <a:buFont typeface="Arial" panose="020B0604020202020204" pitchFamily="34" charset="0"/>
              <a:buNone/>
              <a:defRPr/>
            </a:pPr>
            <a:endParaRPr lang="en-GB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0050" lvl="1" indent="0" algn="r">
              <a:spcBef>
                <a:spcPts val="0"/>
              </a:spcBef>
              <a:buFont typeface="Arial" panose="020B0604020202020204" pitchFamily="34" charset="0"/>
              <a:buNone/>
              <a:defRPr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13.8.1 (2)</a:t>
            </a:r>
          </a:p>
          <a:p>
            <a:pPr marL="0" indent="0">
              <a:buFontTx/>
              <a:buNone/>
              <a:defRPr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3838860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4458" y="437802"/>
            <a:ext cx="8610600" cy="1293028"/>
          </a:xfrm>
        </p:spPr>
        <p:txBody>
          <a:bodyPr>
            <a:normAutofit/>
          </a:bodyPr>
          <a:lstStyle/>
          <a:p>
            <a:r>
              <a:rPr lang="en-GB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Avoid engaging in Unfair Practice </a:t>
            </a:r>
            <a:br>
              <a:rPr lang="en-GB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578430" y="1889725"/>
            <a:ext cx="9514114" cy="40227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solidFill>
                  <a:srgbClr val="FFFF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Develop good academic practice</a:t>
            </a: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8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Your lecturers </a:t>
            </a: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need to be able to grade you on what </a:t>
            </a:r>
            <a:r>
              <a:rPr lang="en-GB" sz="3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you</a:t>
            </a: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have </a:t>
            </a:r>
            <a:r>
              <a:rPr lang="en-GB" sz="3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learned</a:t>
            </a: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  <a:r>
              <a:rPr lang="en-GB" sz="32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understood</a:t>
            </a:r>
            <a:r>
              <a:rPr lang="en-GB" sz="3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3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You </a:t>
            </a: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have to be able to </a:t>
            </a:r>
            <a:r>
              <a:rPr lang="en-GB" sz="3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demonstrate your learning </a:t>
            </a: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progression.</a:t>
            </a:r>
            <a:endParaRPr lang="en-GB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5434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06486" y="165659"/>
            <a:ext cx="8610600" cy="1293028"/>
          </a:xfrm>
        </p:spPr>
        <p:txBody>
          <a:bodyPr/>
          <a:lstStyle/>
          <a:p>
            <a:pPr algn="ctr"/>
            <a:r>
              <a:rPr lang="en-GB" dirty="0" smtClean="0"/>
              <a:t>Build Confidence – </a:t>
            </a:r>
            <a:br>
              <a:rPr lang="en-GB" dirty="0" smtClean="0"/>
            </a:br>
            <a:r>
              <a:rPr lang="en-GB" dirty="0" smtClean="0"/>
              <a:t>We are here to help you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5056" y="1356360"/>
            <a:ext cx="11865430" cy="5131526"/>
          </a:xfrm>
        </p:spPr>
        <p:txBody>
          <a:bodyPr>
            <a:noAutofit/>
          </a:bodyPr>
          <a:lstStyle/>
          <a:p>
            <a:r>
              <a:rPr lang="en-GB" dirty="0"/>
              <a:t>You need </a:t>
            </a:r>
            <a:r>
              <a:rPr lang="en-GB" dirty="0" smtClean="0"/>
              <a:t>to:</a:t>
            </a:r>
          </a:p>
          <a:p>
            <a:pPr lvl="1"/>
            <a:r>
              <a:rPr lang="en-GB" sz="2200" dirty="0" smtClean="0"/>
              <a:t>Present materials that evidence your </a:t>
            </a:r>
            <a:r>
              <a:rPr lang="en-GB" sz="2200" dirty="0"/>
              <a:t>thoughts and ideas </a:t>
            </a:r>
            <a:r>
              <a:rPr lang="en-GB" sz="2200" dirty="0" smtClean="0"/>
              <a:t>and when lecturers read </a:t>
            </a:r>
            <a:r>
              <a:rPr lang="en-GB" sz="2200" dirty="0"/>
              <a:t>your work it is clear that those </a:t>
            </a:r>
            <a:r>
              <a:rPr lang="en-GB" sz="2200" b="1" dirty="0"/>
              <a:t>thoughts and ideas are yours</a:t>
            </a:r>
            <a:r>
              <a:rPr lang="en-GB" sz="2200" dirty="0" smtClean="0"/>
              <a:t>. (</a:t>
            </a:r>
            <a:r>
              <a:rPr lang="en-GB" sz="2200" b="1" dirty="0" smtClean="0">
                <a:solidFill>
                  <a:srgbClr val="FFFF00"/>
                </a:solidFill>
              </a:rPr>
              <a:t>First Skill</a:t>
            </a:r>
            <a:r>
              <a:rPr lang="en-GB" sz="2200" dirty="0" smtClean="0"/>
              <a:t>)</a:t>
            </a:r>
            <a:endParaRPr lang="en-GB" sz="2200" dirty="0"/>
          </a:p>
          <a:p>
            <a:pPr lvl="1"/>
            <a:r>
              <a:rPr lang="en-GB" sz="2200" dirty="0" smtClean="0"/>
              <a:t>Confirm that you understand other authors work </a:t>
            </a:r>
            <a:r>
              <a:rPr lang="en-GB" sz="2200" dirty="0"/>
              <a:t>and </a:t>
            </a:r>
            <a:r>
              <a:rPr lang="en-GB" sz="2200" dirty="0" smtClean="0"/>
              <a:t>show respect to their </a:t>
            </a:r>
            <a:r>
              <a:rPr lang="en-GB" sz="2200" dirty="0"/>
              <a:t>work – </a:t>
            </a:r>
            <a:r>
              <a:rPr lang="en-GB" sz="2200" b="1" dirty="0"/>
              <a:t>reference correctly</a:t>
            </a:r>
            <a:r>
              <a:rPr lang="en-GB" sz="2200" dirty="0"/>
              <a:t>. </a:t>
            </a:r>
            <a:r>
              <a:rPr lang="en-GB" sz="2200" dirty="0" smtClean="0"/>
              <a:t>(</a:t>
            </a:r>
            <a:r>
              <a:rPr lang="en-GB" sz="2200" b="1" dirty="0" smtClean="0">
                <a:solidFill>
                  <a:srgbClr val="FFFF00"/>
                </a:solidFill>
              </a:rPr>
              <a:t>Second Skill</a:t>
            </a:r>
            <a:r>
              <a:rPr lang="en-GB" sz="2200" dirty="0" smtClean="0"/>
              <a:t>)</a:t>
            </a:r>
            <a:endParaRPr lang="en-GB" sz="2200" dirty="0"/>
          </a:p>
          <a:p>
            <a:pPr lvl="1"/>
            <a:r>
              <a:rPr lang="en-GB" sz="2200" dirty="0" smtClean="0"/>
              <a:t>Show that you can tell apart your </a:t>
            </a:r>
            <a:r>
              <a:rPr lang="en-GB" sz="2200" dirty="0"/>
              <a:t>own thoughts from those of others – </a:t>
            </a:r>
            <a:r>
              <a:rPr lang="en-GB" sz="2200" b="1" dirty="0"/>
              <a:t>originate with </a:t>
            </a:r>
            <a:r>
              <a:rPr lang="en-GB" sz="2200" b="1" dirty="0" smtClean="0"/>
              <a:t>you </a:t>
            </a:r>
            <a:r>
              <a:rPr lang="en-GB" sz="2200" dirty="0" smtClean="0"/>
              <a:t>(</a:t>
            </a:r>
            <a:r>
              <a:rPr lang="en-GB" sz="2200" b="1" dirty="0" smtClean="0">
                <a:solidFill>
                  <a:srgbClr val="FFFF00"/>
                </a:solidFill>
              </a:rPr>
              <a:t>Third Skill</a:t>
            </a:r>
            <a:r>
              <a:rPr lang="en-GB" sz="2200" dirty="0"/>
              <a:t>)</a:t>
            </a:r>
          </a:p>
          <a:p>
            <a:pPr lvl="1"/>
            <a:r>
              <a:rPr lang="en-GB" sz="2200" dirty="0" smtClean="0"/>
              <a:t>Make </a:t>
            </a:r>
            <a:r>
              <a:rPr lang="en-GB" sz="2200" dirty="0"/>
              <a:t>the topic your own – </a:t>
            </a:r>
            <a:r>
              <a:rPr lang="en-GB" sz="2200" b="1" dirty="0"/>
              <a:t>have </a:t>
            </a:r>
            <a:r>
              <a:rPr lang="en-GB" sz="2200" b="1" dirty="0" smtClean="0"/>
              <a:t>confidence, you can do it.  You must do it. </a:t>
            </a:r>
            <a:r>
              <a:rPr lang="en-GB" sz="2200" dirty="0" smtClean="0"/>
              <a:t>(</a:t>
            </a:r>
            <a:r>
              <a:rPr lang="en-GB" sz="2200" b="1" dirty="0" smtClean="0">
                <a:solidFill>
                  <a:srgbClr val="FFFF00"/>
                </a:solidFill>
              </a:rPr>
              <a:t>Fourth Skill</a:t>
            </a:r>
            <a:r>
              <a:rPr lang="en-GB" sz="2200" dirty="0"/>
              <a:t>)</a:t>
            </a:r>
          </a:p>
          <a:p>
            <a:pPr lvl="1"/>
            <a:r>
              <a:rPr lang="en-GB" sz="2200" dirty="0" smtClean="0"/>
              <a:t>Improve </a:t>
            </a:r>
            <a:r>
              <a:rPr lang="en-GB" sz="2200" dirty="0"/>
              <a:t>your writing skill /academic literacy – </a:t>
            </a:r>
            <a:r>
              <a:rPr lang="en-GB" sz="2200" b="1" dirty="0"/>
              <a:t>invest in your future starting </a:t>
            </a:r>
            <a:r>
              <a:rPr lang="en-GB" sz="2200" b="1" dirty="0" smtClean="0"/>
              <a:t>now </a:t>
            </a:r>
            <a:r>
              <a:rPr lang="en-GB" sz="2200" dirty="0" smtClean="0"/>
              <a:t>(</a:t>
            </a:r>
            <a:r>
              <a:rPr lang="en-GB" sz="2200" b="1" dirty="0" smtClean="0">
                <a:solidFill>
                  <a:srgbClr val="FFFF00"/>
                </a:solidFill>
              </a:rPr>
              <a:t>Fifth Skill</a:t>
            </a:r>
            <a:r>
              <a:rPr lang="en-GB" sz="2200" dirty="0"/>
              <a:t>)</a:t>
            </a:r>
          </a:p>
          <a:p>
            <a:pPr marL="457200" lvl="1" indent="0">
              <a:buNone/>
            </a:pPr>
            <a:endParaRPr lang="en-GB" sz="2200" dirty="0"/>
          </a:p>
          <a:p>
            <a:r>
              <a:rPr lang="en-GB" dirty="0" smtClean="0">
                <a:solidFill>
                  <a:srgbClr val="FFFF00"/>
                </a:solidFill>
              </a:rPr>
              <a:t>Build your Confidence</a:t>
            </a:r>
            <a:r>
              <a:rPr lang="en-GB" dirty="0" smtClean="0"/>
              <a:t> -  Writing </a:t>
            </a:r>
            <a:r>
              <a:rPr lang="en-GB" dirty="0"/>
              <a:t>in your own words and your own style is central to your learning and development – you’re on a learning curve. </a:t>
            </a:r>
            <a:r>
              <a:rPr lang="en-GB" dirty="0" smtClean="0"/>
              <a:t>This takes practice and we are here to help you.  (</a:t>
            </a:r>
            <a:r>
              <a:rPr lang="en-GB" b="1" dirty="0" smtClean="0">
                <a:solidFill>
                  <a:srgbClr val="FFFF00"/>
                </a:solidFill>
              </a:rPr>
              <a:t>Sixth Skill</a:t>
            </a:r>
            <a:r>
              <a:rPr lang="en-GB" dirty="0"/>
              <a:t>)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You are graded on your individual work and the </a:t>
            </a:r>
            <a:r>
              <a:rPr lang="en-GB" b="1" dirty="0"/>
              <a:t>feedback is then personalised </a:t>
            </a:r>
            <a:r>
              <a:rPr lang="en-GB" dirty="0"/>
              <a:t>to support you – </a:t>
            </a:r>
            <a:r>
              <a:rPr lang="en-GB" b="1" dirty="0"/>
              <a:t>that’s the gain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00267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E4E8D31-48F6-4D4C-84BF-171E275399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31828" y="294590"/>
            <a:ext cx="8610600" cy="1293028"/>
          </a:xfrm>
        </p:spPr>
        <p:txBody>
          <a:bodyPr>
            <a:normAutofit/>
          </a:bodyPr>
          <a:lstStyle/>
          <a:p>
            <a:r>
              <a:rPr lang="en-GB" b="1" dirty="0" smtClean="0"/>
              <a:t>academic offence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9D2F89AD-6FA1-4C33-B3F7-73FFAA0161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065791"/>
            <a:ext cx="10820400" cy="402412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dirty="0" smtClean="0"/>
              <a:t>So we can all agree that any </a:t>
            </a:r>
            <a:r>
              <a:rPr lang="en-GB" sz="2400" dirty="0"/>
              <a:t>attempts to gain an unfair advantage </a:t>
            </a:r>
            <a:endParaRPr lang="en-GB" sz="2400" dirty="0" smtClean="0"/>
          </a:p>
          <a:p>
            <a:pPr marL="0" indent="0" algn="ctr">
              <a:buNone/>
            </a:pPr>
            <a:r>
              <a:rPr lang="en-GB" sz="2400" dirty="0"/>
              <a:t>	</a:t>
            </a:r>
            <a:r>
              <a:rPr lang="en-GB" sz="2400" dirty="0" smtClean="0"/>
              <a:t>in </a:t>
            </a:r>
            <a:r>
              <a:rPr lang="en-GB" sz="2400" dirty="0"/>
              <a:t>assessed </a:t>
            </a:r>
            <a:r>
              <a:rPr lang="en-GB" sz="2400" dirty="0" smtClean="0"/>
              <a:t>or in examined work is an academic offence and results in an allegation of unfair practice.</a:t>
            </a:r>
            <a:endParaRPr lang="en-GB" sz="2400" dirty="0"/>
          </a:p>
          <a:p>
            <a:pPr algn="ctr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686140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07228" y="263630"/>
            <a:ext cx="8610600" cy="1293028"/>
          </a:xfrm>
        </p:spPr>
        <p:txBody>
          <a:bodyPr/>
          <a:lstStyle/>
          <a:p>
            <a:pPr algn="ctr"/>
            <a:r>
              <a:rPr lang="en-GB" dirty="0" smtClean="0"/>
              <a:t>As a Student you Need to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05000" y="1323703"/>
            <a:ext cx="10112828" cy="500089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dirty="0" smtClean="0"/>
              <a:t>Address</a:t>
            </a:r>
          </a:p>
          <a:p>
            <a:r>
              <a:rPr lang="en-GB" sz="2400" dirty="0" smtClean="0"/>
              <a:t>Improve your study skills – </a:t>
            </a:r>
            <a:r>
              <a:rPr lang="en-GB" sz="2400" b="1" dirty="0" smtClean="0">
                <a:solidFill>
                  <a:srgbClr val="FFFF00"/>
                </a:solidFill>
              </a:rPr>
              <a:t>build all those skills </a:t>
            </a:r>
            <a:r>
              <a:rPr lang="en-GB" sz="2400" dirty="0" smtClean="0"/>
              <a:t>we discussed</a:t>
            </a:r>
            <a:endParaRPr lang="en-GB" sz="2400" dirty="0"/>
          </a:p>
          <a:p>
            <a:r>
              <a:rPr lang="en-GB" sz="2400" dirty="0" smtClean="0"/>
              <a:t>Understand </a:t>
            </a:r>
            <a:r>
              <a:rPr lang="en-GB" sz="2400" dirty="0"/>
              <a:t>what is expected at your level of </a:t>
            </a:r>
            <a:r>
              <a:rPr lang="en-GB" sz="2400" dirty="0" smtClean="0"/>
              <a:t>study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b="1" dirty="0" smtClean="0"/>
              <a:t>DON’T</a:t>
            </a:r>
            <a:endParaRPr lang="en-GB" sz="2400" b="1" dirty="0"/>
          </a:p>
          <a:p>
            <a:r>
              <a:rPr lang="en-GB" sz="2400" dirty="0"/>
              <a:t>Don’t make a false impression of your capabilities </a:t>
            </a:r>
          </a:p>
          <a:p>
            <a:r>
              <a:rPr lang="en-GB" sz="2400" dirty="0"/>
              <a:t>Don’t cut and paste – write it as you understand it.</a:t>
            </a:r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r>
              <a:rPr lang="en-GB" sz="2400" b="1" dirty="0" smtClean="0"/>
              <a:t>AVOID</a:t>
            </a:r>
            <a:r>
              <a:rPr lang="en-GB" sz="2400" dirty="0"/>
              <a:t> </a:t>
            </a:r>
          </a:p>
          <a:p>
            <a:r>
              <a:rPr lang="en-GB" sz="2400" dirty="0"/>
              <a:t>Avoid the </a:t>
            </a:r>
            <a:r>
              <a:rPr lang="en-GB" sz="2400" dirty="0" smtClean="0"/>
              <a:t>allegation of unfair practice</a:t>
            </a:r>
            <a:endParaRPr lang="en-GB" sz="2400" dirty="0"/>
          </a:p>
          <a:p>
            <a:r>
              <a:rPr lang="en-GB" sz="2400" dirty="0"/>
              <a:t>Avoid resulting </a:t>
            </a:r>
            <a:r>
              <a:rPr lang="en-GB" sz="2400" dirty="0" smtClean="0"/>
              <a:t>penalties</a:t>
            </a:r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555450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3057" y="492230"/>
            <a:ext cx="8610600" cy="1293028"/>
          </a:xfrm>
        </p:spPr>
        <p:txBody>
          <a:bodyPr/>
          <a:lstStyle/>
          <a:p>
            <a:pPr algn="ctr"/>
            <a:r>
              <a:rPr lang="en-GB" dirty="0" smtClean="0"/>
              <a:t>Expectations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286" y="2172789"/>
            <a:ext cx="10406743" cy="4024125"/>
          </a:xfrm>
        </p:spPr>
        <p:txBody>
          <a:bodyPr>
            <a:normAutofit/>
          </a:bodyPr>
          <a:lstStyle/>
          <a:p>
            <a:endParaRPr lang="en-GB" sz="2400" dirty="0"/>
          </a:p>
          <a:p>
            <a:pPr marL="0" indent="0">
              <a:buNone/>
            </a:pPr>
            <a:r>
              <a:rPr lang="en-GB" sz="2400" b="1" dirty="0" smtClean="0"/>
              <a:t>Individual and group assessment expectations - When</a:t>
            </a:r>
            <a:r>
              <a:rPr lang="en-GB" sz="2400" dirty="0" smtClean="0"/>
              <a:t>?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 smtClean="0"/>
              <a:t>If you are working closely </a:t>
            </a:r>
            <a:r>
              <a:rPr lang="en-GB" sz="2400" dirty="0"/>
              <a:t>with an individual – </a:t>
            </a:r>
            <a:r>
              <a:rPr lang="en-GB" sz="2400" dirty="0" smtClean="0"/>
              <a:t>do not produce the same material instead show </a:t>
            </a:r>
            <a:r>
              <a:rPr lang="en-GB" sz="2400" dirty="0"/>
              <a:t>good interpretation of the </a:t>
            </a:r>
            <a:r>
              <a:rPr lang="en-GB" sz="2400" dirty="0" smtClean="0"/>
              <a:t>discussion you engaged in</a:t>
            </a:r>
          </a:p>
          <a:p>
            <a:endParaRPr lang="en-GB" sz="2400" dirty="0"/>
          </a:p>
          <a:p>
            <a:r>
              <a:rPr lang="en-GB" sz="2400" dirty="0"/>
              <a:t>Don’t produce a joint answer – </a:t>
            </a:r>
            <a:r>
              <a:rPr lang="en-GB" sz="2400" dirty="0" smtClean="0"/>
              <a:t>as that simply represents </a:t>
            </a:r>
            <a:r>
              <a:rPr lang="en-GB" sz="2400" dirty="0"/>
              <a:t>an unfair advantage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774350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Common knowledge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1743" y="1835330"/>
            <a:ext cx="10820400" cy="402412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dirty="0" smtClean="0"/>
              <a:t>What is Common knowledge?</a:t>
            </a:r>
            <a:endParaRPr lang="en-GB" sz="2400" b="1" dirty="0"/>
          </a:p>
          <a:p>
            <a:r>
              <a:rPr lang="en-GB" sz="2400" dirty="0" smtClean="0"/>
              <a:t>Things </a:t>
            </a:r>
            <a:r>
              <a:rPr lang="en-GB" sz="2400" dirty="0"/>
              <a:t>people know – </a:t>
            </a:r>
          </a:p>
          <a:p>
            <a:r>
              <a:rPr lang="en-GB" sz="2400" dirty="0"/>
              <a:t>Clear and established views</a:t>
            </a:r>
          </a:p>
          <a:p>
            <a:pPr marL="0" indent="0" algn="ctr">
              <a:buNone/>
            </a:pPr>
            <a:endParaRPr lang="en-GB" sz="2400" dirty="0" smtClean="0"/>
          </a:p>
          <a:p>
            <a:pPr marL="0" indent="0" algn="ctr">
              <a:buNone/>
            </a:pPr>
            <a:r>
              <a:rPr lang="en-GB" sz="2400" dirty="0" smtClean="0"/>
              <a:t>As </a:t>
            </a:r>
            <a:r>
              <a:rPr lang="en-GB" sz="2400" dirty="0"/>
              <a:t>you progress your learning you will learn more and know when something is common knowledge, but until then just include a reference to the source.</a:t>
            </a:r>
          </a:p>
          <a:p>
            <a:pPr marL="0" indent="0">
              <a:buNone/>
            </a:pPr>
            <a:endParaRPr lang="en-GB" sz="2400" dirty="0" smtClean="0"/>
          </a:p>
          <a:p>
            <a:r>
              <a:rPr lang="en-GB" sz="2400" dirty="0" smtClean="0"/>
              <a:t>Q - The </a:t>
            </a:r>
            <a:r>
              <a:rPr lang="en-GB" sz="2400" dirty="0"/>
              <a:t>capital of </a:t>
            </a:r>
            <a:r>
              <a:rPr lang="en-GB" sz="2400" dirty="0" smtClean="0"/>
              <a:t>Wales </a:t>
            </a:r>
            <a:r>
              <a:rPr lang="en-GB" sz="2400" dirty="0"/>
              <a:t>is </a:t>
            </a:r>
            <a:r>
              <a:rPr lang="en-GB" sz="2400" dirty="0" smtClean="0"/>
              <a:t>? Is this common knowledge?</a:t>
            </a:r>
          </a:p>
        </p:txBody>
      </p:sp>
    </p:spTree>
    <p:extLst>
      <p:ext uri="{BB962C8B-B14F-4D97-AF65-F5344CB8AC3E}">
        <p14:creationId xmlns:p14="http://schemas.microsoft.com/office/powerpoint/2010/main" val="1534750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Quoting someone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194560"/>
            <a:ext cx="9786257" cy="4024125"/>
          </a:xfrm>
        </p:spPr>
        <p:txBody>
          <a:bodyPr>
            <a:normAutofit/>
          </a:bodyPr>
          <a:lstStyle/>
          <a:p>
            <a:r>
              <a:rPr lang="en-GB" sz="2400" dirty="0"/>
              <a:t>If you are inserting one sentence it appears in quotes in the text </a:t>
            </a:r>
            <a:r>
              <a:rPr lang="en-GB" sz="2400" dirty="0" smtClean="0"/>
              <a:t>but if </a:t>
            </a:r>
            <a:r>
              <a:rPr lang="en-GB" sz="2400" dirty="0"/>
              <a:t>it is more than one sentence you indent the quoted </a:t>
            </a:r>
            <a:r>
              <a:rPr lang="en-GB" sz="2400" dirty="0" smtClean="0"/>
              <a:t>paragraph.</a:t>
            </a:r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‘Replace missing text with three dots inside square brackets […] , so there it is</a:t>
            </a:r>
            <a:r>
              <a:rPr lang="en-GB" sz="2400" dirty="0" smtClean="0"/>
              <a:t>’</a:t>
            </a:r>
            <a:endParaRPr lang="en-GB" sz="2400" dirty="0"/>
          </a:p>
          <a:p>
            <a:endParaRPr lang="en-GB" sz="2400" dirty="0" smtClean="0"/>
          </a:p>
          <a:p>
            <a:r>
              <a:rPr lang="en-GB" sz="2400" dirty="0" smtClean="0"/>
              <a:t>References should include the author, the year the material was published and the page number.</a:t>
            </a:r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849094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339830"/>
            <a:ext cx="8610600" cy="1293028"/>
          </a:xfrm>
        </p:spPr>
        <p:txBody>
          <a:bodyPr/>
          <a:lstStyle/>
          <a:p>
            <a:pPr algn="ctr"/>
            <a:r>
              <a:rPr lang="en-GB" dirty="0" smtClean="0"/>
              <a:t>Scenario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As a student you have been given an assignment- you leave completing it to the last minute.  Is it OK </a:t>
            </a:r>
            <a:r>
              <a:rPr lang="en-GB" dirty="0" smtClean="0"/>
              <a:t>to </a:t>
            </a:r>
            <a:r>
              <a:rPr lang="en-GB" dirty="0"/>
              <a:t>post the question to a blog </a:t>
            </a:r>
            <a:r>
              <a:rPr lang="en-GB" dirty="0" smtClean="0"/>
              <a:t>or an online </a:t>
            </a:r>
            <a:r>
              <a:rPr lang="en-GB" dirty="0"/>
              <a:t>discussion and copy the </a:t>
            </a:r>
            <a:r>
              <a:rPr lang="en-GB" dirty="0" smtClean="0"/>
              <a:t>responses or </a:t>
            </a:r>
            <a:r>
              <a:rPr lang="en-GB" dirty="0"/>
              <a:t>ideas into an assignment document and submit </a:t>
            </a:r>
            <a:r>
              <a:rPr lang="en-GB" dirty="0" smtClean="0"/>
              <a:t>it as </a:t>
            </a:r>
            <a:r>
              <a:rPr lang="en-GB" dirty="0"/>
              <a:t>your </a:t>
            </a:r>
            <a:r>
              <a:rPr lang="en-GB" dirty="0" smtClean="0"/>
              <a:t>own work?</a:t>
            </a:r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3200400" lvl="7" indent="0">
              <a:buNone/>
            </a:pPr>
            <a:r>
              <a:rPr lang="en-GB" sz="2200" b="1" dirty="0" smtClean="0"/>
              <a:t>NO</a:t>
            </a:r>
          </a:p>
          <a:p>
            <a:pPr marL="3200400" lvl="7" indent="0">
              <a:buNone/>
            </a:pPr>
            <a:endParaRPr lang="en-GB" sz="2200" b="1" dirty="0"/>
          </a:p>
          <a:p>
            <a:pPr marL="3200400" lvl="7" indent="0">
              <a:buNone/>
            </a:pPr>
            <a:r>
              <a:rPr lang="en-GB" sz="2200" b="1" dirty="0" smtClean="0"/>
              <a:t>Why not?  </a:t>
            </a:r>
          </a:p>
          <a:p>
            <a:pPr marL="3200400" lvl="7" indent="0">
              <a:buNone/>
            </a:pPr>
            <a:r>
              <a:rPr lang="en-GB" sz="2200" b="1" dirty="0" smtClean="0"/>
              <a:t>This </a:t>
            </a:r>
            <a:r>
              <a:rPr lang="en-GB" sz="2200" b="1" dirty="0"/>
              <a:t>shows minimum </a:t>
            </a:r>
            <a:r>
              <a:rPr lang="en-GB" sz="2200" b="1" dirty="0" smtClean="0"/>
              <a:t>effort, as it was not your thoughts and ideas.  So you would have to cite the source correctly.</a:t>
            </a:r>
            <a:endParaRPr lang="en-GB" sz="2200" b="1" dirty="0"/>
          </a:p>
        </p:txBody>
      </p:sp>
    </p:spTree>
    <p:extLst>
      <p:ext uri="{BB962C8B-B14F-4D97-AF65-F5344CB8AC3E}">
        <p14:creationId xmlns:p14="http://schemas.microsoft.com/office/powerpoint/2010/main" val="29697197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10544" y="1003859"/>
            <a:ext cx="9209314" cy="110797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Develop good academic practice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3772" y="2597333"/>
            <a:ext cx="10820400" cy="2518954"/>
          </a:xfrm>
        </p:spPr>
        <p:txBody>
          <a:bodyPr>
            <a:normAutofit/>
          </a:bodyPr>
          <a:lstStyle/>
          <a:p>
            <a:pPr marL="457200" lvl="1" indent="0">
              <a:buNone/>
            </a:pPr>
            <a:r>
              <a:rPr lang="en-GB" sz="2400" b="1" dirty="0" smtClean="0"/>
              <a:t>DO</a:t>
            </a:r>
          </a:p>
          <a:p>
            <a:pPr lvl="1"/>
            <a:r>
              <a:rPr lang="en-GB" sz="2400" dirty="0" smtClean="0"/>
              <a:t>Cite </a:t>
            </a:r>
            <a:r>
              <a:rPr lang="en-GB" sz="2400" dirty="0"/>
              <a:t>references and </a:t>
            </a:r>
            <a:r>
              <a:rPr lang="en-GB" sz="2400" dirty="0" smtClean="0"/>
              <a:t>sources</a:t>
            </a:r>
          </a:p>
          <a:p>
            <a:pPr lvl="1"/>
            <a:endParaRPr lang="en-GB" sz="2400" dirty="0"/>
          </a:p>
          <a:p>
            <a:pPr marL="457200" lvl="1" indent="0">
              <a:buNone/>
            </a:pPr>
            <a:r>
              <a:rPr lang="en-GB" sz="2400" b="1" dirty="0" smtClean="0"/>
              <a:t>DON’T</a:t>
            </a:r>
            <a:endParaRPr lang="en-GB" sz="2400" b="1" dirty="0"/>
          </a:p>
          <a:p>
            <a:pPr lvl="1"/>
            <a:r>
              <a:rPr lang="en-GB" sz="2400" dirty="0"/>
              <a:t>Don’t put your whole degree at risk	-	 You wont feel great</a:t>
            </a:r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78061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4200" y="208685"/>
            <a:ext cx="8610600" cy="1491344"/>
          </a:xfrm>
        </p:spPr>
        <p:txBody>
          <a:bodyPr>
            <a:normAutofit/>
          </a:bodyPr>
          <a:lstStyle/>
          <a:p>
            <a:pPr algn="ctr"/>
            <a:r>
              <a:rPr lang="en-GB" dirty="0" err="1" smtClean="0"/>
              <a:t>AcadEmic</a:t>
            </a:r>
            <a:r>
              <a:rPr lang="en-GB" dirty="0" smtClean="0"/>
              <a:t> Process to report </a:t>
            </a:r>
            <a:br>
              <a:rPr lang="en-GB" dirty="0" smtClean="0"/>
            </a:br>
            <a:r>
              <a:rPr lang="en-GB" dirty="0" smtClean="0"/>
              <a:t>Unfair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314" y="1700029"/>
            <a:ext cx="10820400" cy="4024125"/>
          </a:xfrm>
        </p:spPr>
        <p:txBody>
          <a:bodyPr>
            <a:normAutofit/>
          </a:bodyPr>
          <a:lstStyle/>
          <a:p>
            <a:r>
              <a:rPr lang="en-GB" sz="2400" dirty="0" smtClean="0"/>
              <a:t>Access </a:t>
            </a:r>
            <a:r>
              <a:rPr lang="en-GB" sz="2400" dirty="0" err="1" smtClean="0"/>
              <a:t>MyDay</a:t>
            </a:r>
            <a:r>
              <a:rPr lang="en-GB" sz="2400" dirty="0" smtClean="0"/>
              <a:t> tile – Academic Office</a:t>
            </a:r>
          </a:p>
          <a:p>
            <a:endParaRPr lang="en-GB" sz="2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9276" y="2152839"/>
            <a:ext cx="6648838" cy="427909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675913" y="2939143"/>
            <a:ext cx="3303817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AQH – Chapter 13 p.256</a:t>
            </a:r>
          </a:p>
          <a:p>
            <a:endParaRPr lang="en-GB" b="1" dirty="0"/>
          </a:p>
          <a:p>
            <a:endParaRPr lang="en-GB" b="1" dirty="0" smtClean="0"/>
          </a:p>
          <a:p>
            <a:endParaRPr lang="en-GB" b="1" dirty="0" smtClean="0"/>
          </a:p>
          <a:p>
            <a:endParaRPr lang="en-GB" b="1" dirty="0"/>
          </a:p>
          <a:p>
            <a:endParaRPr lang="en-GB" b="1" dirty="0" smtClean="0"/>
          </a:p>
          <a:p>
            <a:endParaRPr lang="en-GB" b="1" dirty="0"/>
          </a:p>
          <a:p>
            <a:endParaRPr lang="en-GB" b="1" dirty="0" smtClean="0"/>
          </a:p>
          <a:p>
            <a:endParaRPr lang="en-GB" b="1" dirty="0"/>
          </a:p>
          <a:p>
            <a:endParaRPr lang="en-GB" b="1" dirty="0" smtClean="0"/>
          </a:p>
          <a:p>
            <a:r>
              <a:rPr lang="en-GB" b="1" dirty="0" smtClean="0"/>
              <a:t>FORMS –  Academic must complete GA6 and provide evidence</a:t>
            </a:r>
            <a:endParaRPr lang="en-GB" b="1" dirty="0"/>
          </a:p>
        </p:txBody>
      </p:sp>
      <p:cxnSp>
        <p:nvCxnSpPr>
          <p:cNvPr id="8" name="Straight Arrow Connector 7"/>
          <p:cNvCxnSpPr/>
          <p:nvPr/>
        </p:nvCxnSpPr>
        <p:spPr>
          <a:xfrm flipH="1">
            <a:off x="2188029" y="3111927"/>
            <a:ext cx="6389914" cy="1949930"/>
          </a:xfrm>
          <a:prstGeom prst="straightConnector1">
            <a:avLst/>
          </a:prstGeom>
          <a:ln w="3492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H="1">
            <a:off x="5649686" y="3191373"/>
            <a:ext cx="2939143" cy="1911704"/>
          </a:xfrm>
          <a:prstGeom prst="straightConnector1">
            <a:avLst/>
          </a:prstGeom>
          <a:ln w="3492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H="1" flipV="1">
            <a:off x="1981200" y="5214257"/>
            <a:ext cx="6694714" cy="612000"/>
          </a:xfrm>
          <a:prstGeom prst="straightConnector1">
            <a:avLst/>
          </a:prstGeom>
          <a:ln w="34925">
            <a:solidFill>
              <a:srgbClr val="7030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flipH="1" flipV="1">
            <a:off x="5382987" y="5182523"/>
            <a:ext cx="3292927" cy="541631"/>
          </a:xfrm>
          <a:prstGeom prst="straightConnector1">
            <a:avLst/>
          </a:prstGeom>
          <a:ln w="31750">
            <a:solidFill>
              <a:srgbClr val="7030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9553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1400" y="89459"/>
            <a:ext cx="8610600" cy="764783"/>
          </a:xfrm>
        </p:spPr>
        <p:txBody>
          <a:bodyPr/>
          <a:lstStyle/>
          <a:p>
            <a:pPr algn="ctr"/>
            <a:r>
              <a:rPr lang="en-GB" dirty="0" smtClean="0"/>
              <a:t>Penalties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5230" y="488548"/>
            <a:ext cx="10820400" cy="6369452"/>
          </a:xfrm>
        </p:spPr>
        <p:txBody>
          <a:bodyPr>
            <a:noAutofit/>
          </a:bodyPr>
          <a:lstStyle/>
          <a:p>
            <a:endParaRPr lang="en-GB" dirty="0"/>
          </a:p>
          <a:p>
            <a:pPr marL="0" indent="0">
              <a:buNone/>
            </a:pPr>
            <a:r>
              <a:rPr lang="en-GB" b="1" dirty="0"/>
              <a:t>Guidelines </a:t>
            </a:r>
            <a:endParaRPr lang="en-GB" dirty="0"/>
          </a:p>
          <a:p>
            <a:r>
              <a:rPr lang="en-GB" dirty="0"/>
              <a:t>Details of the Unfair Practice Guidelines can be found in Appendix GA8. </a:t>
            </a:r>
          </a:p>
          <a:p>
            <a:r>
              <a:rPr lang="en-GB" dirty="0" smtClean="0"/>
              <a:t>‘The </a:t>
            </a:r>
            <a:r>
              <a:rPr lang="en-GB" dirty="0"/>
              <a:t>outcome is noted on the student’s record and the student is placed on a monitoring system such as Academic </a:t>
            </a:r>
            <a:r>
              <a:rPr lang="en-GB" dirty="0" smtClean="0"/>
              <a:t>Probation’.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i="1" dirty="0"/>
              <a:t>Summative work </a:t>
            </a:r>
            <a:endParaRPr lang="en-GB" dirty="0"/>
          </a:p>
          <a:p>
            <a:pPr marL="0" indent="0">
              <a:buNone/>
            </a:pPr>
            <a:r>
              <a:rPr lang="en-GB" b="1" dirty="0" smtClean="0"/>
              <a:t>	Points </a:t>
            </a:r>
            <a:r>
              <a:rPr lang="en-GB" b="1" dirty="0"/>
              <a:t>Penalty </a:t>
            </a:r>
            <a:endParaRPr lang="en-GB" dirty="0"/>
          </a:p>
          <a:p>
            <a:pPr lvl="2"/>
            <a:r>
              <a:rPr lang="en-GB" sz="2200" dirty="0"/>
              <a:t>240 – 329 Formal warning letter (further offences will be repeat offences) </a:t>
            </a:r>
          </a:p>
          <a:p>
            <a:pPr lvl="2"/>
            <a:r>
              <a:rPr lang="en-GB" sz="2200" dirty="0"/>
              <a:t>330 – 424 Component awarded mark of 0% (fail) </a:t>
            </a:r>
          </a:p>
          <a:p>
            <a:pPr lvl="2"/>
            <a:r>
              <a:rPr lang="en-GB" sz="2200" dirty="0"/>
              <a:t>425 – 524 All components in module awarded mark of 0% (fail</a:t>
            </a:r>
            <a:r>
              <a:rPr lang="en-GB" sz="2200" dirty="0" smtClean="0"/>
              <a:t>)</a:t>
            </a:r>
            <a:endParaRPr lang="en-GB" sz="2200" dirty="0"/>
          </a:p>
          <a:p>
            <a:pPr lvl="2"/>
            <a:r>
              <a:rPr lang="en-GB" sz="2200" dirty="0"/>
              <a:t>525 – 559 Student expelled from University and is disqualified from any further study at the University (retains credit previously gained) </a:t>
            </a:r>
          </a:p>
          <a:p>
            <a:pPr lvl="2"/>
            <a:r>
              <a:rPr lang="en-GB" sz="2200" dirty="0"/>
              <a:t>560+ Student expelled from University and is disqualified from any further study at the University (loses all credit from programme) </a:t>
            </a:r>
          </a:p>
        </p:txBody>
      </p:sp>
    </p:spTree>
    <p:extLst>
      <p:ext uri="{BB962C8B-B14F-4D97-AF65-F5344CB8AC3E}">
        <p14:creationId xmlns:p14="http://schemas.microsoft.com/office/powerpoint/2010/main" val="1912093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9914" y="426916"/>
            <a:ext cx="8610600" cy="1293028"/>
          </a:xfrm>
        </p:spPr>
        <p:txBody>
          <a:bodyPr/>
          <a:lstStyle/>
          <a:p>
            <a:r>
              <a:rPr lang="en-GB" b="1" dirty="0" smtClean="0"/>
              <a:t>Build Confidence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Learn new academic skills – there are so many academic skills to learn, so put those skills on the top of your learning priorities.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Take pride in writing in your own style.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Take pride in developing your own expression and writing style.</a:t>
            </a:r>
          </a:p>
          <a:p>
            <a:endParaRPr lang="en-GB" dirty="0"/>
          </a:p>
          <a:p>
            <a:r>
              <a:rPr lang="en-GB" dirty="0" smtClean="0"/>
              <a:t>Be confident – you will be proud of all your achievements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6938425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235</TotalTime>
  <Words>702</Words>
  <Application>Microsoft Office PowerPoint</Application>
  <PresentationFormat>Widescreen</PresentationFormat>
  <Paragraphs>109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ＭＳ Ｐゴシック</vt:lpstr>
      <vt:lpstr>Arial</vt:lpstr>
      <vt:lpstr>Calibri</vt:lpstr>
      <vt:lpstr>Century Gothic</vt:lpstr>
      <vt:lpstr>Times New Roman</vt:lpstr>
      <vt:lpstr>Vapor Trail</vt:lpstr>
      <vt:lpstr>PowerPoint Presentation</vt:lpstr>
      <vt:lpstr>PowerPoint Presentation</vt:lpstr>
      <vt:lpstr>Avoid engaging in Unfair Practice  </vt:lpstr>
      <vt:lpstr>Build Confidence –  We are here to help you</vt:lpstr>
      <vt:lpstr>academic offence</vt:lpstr>
      <vt:lpstr>As a Student you Need to</vt:lpstr>
      <vt:lpstr>Expectations</vt:lpstr>
      <vt:lpstr>Common knowledge </vt:lpstr>
      <vt:lpstr>Quoting someone </vt:lpstr>
      <vt:lpstr>Scenario</vt:lpstr>
      <vt:lpstr>Develop good academic practice </vt:lpstr>
      <vt:lpstr>AcadEmic Process to report  Unfair Practice</vt:lpstr>
      <vt:lpstr>Penalties</vt:lpstr>
      <vt:lpstr>Build Confidence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Roisin Mullins</dc:creator>
  <cp:lastModifiedBy>Jayne Williams</cp:lastModifiedBy>
  <cp:revision>23</cp:revision>
  <dcterms:created xsi:type="dcterms:W3CDTF">2018-09-05T12:28:34Z</dcterms:created>
  <dcterms:modified xsi:type="dcterms:W3CDTF">2018-09-24T06:40:44Z</dcterms:modified>
</cp:coreProperties>
</file>