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74" d="100"/>
          <a:sy n="74" d="100"/>
        </p:scale>
        <p:origin x="2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28/03/2018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586600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28/03/2018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71803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28/03/2018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6025363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28/03/2018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4474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28/03/2018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034390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28/03/2018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9487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28/03/2018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0138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28/03/2018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33650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28/03/2018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3691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28/03/2018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13019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28/03/2018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89998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28/03/2018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8686499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Advanced Greek Prose</a:t>
            </a:r>
            <a:br>
              <a:rPr lang="en-GB" dirty="0" smtClean="0">
                <a:solidFill>
                  <a:schemeClr val="bg1"/>
                </a:solidFill>
              </a:rPr>
            </a:br>
            <a:r>
              <a:rPr lang="en-GB" dirty="0" err="1" smtClean="0">
                <a:solidFill>
                  <a:schemeClr val="bg1"/>
                </a:solidFill>
              </a:rPr>
              <a:t>Xenophon</a:t>
            </a:r>
            <a:r>
              <a:rPr lang="en-GB" dirty="0" smtClean="0">
                <a:solidFill>
                  <a:schemeClr val="bg1"/>
                </a:solidFill>
              </a:rPr>
              <a:t> </a:t>
            </a:r>
            <a:r>
              <a:rPr lang="en-GB" i="1" dirty="0" smtClean="0">
                <a:solidFill>
                  <a:schemeClr val="bg1"/>
                </a:solidFill>
              </a:rPr>
              <a:t>Anabasis</a:t>
            </a:r>
            <a:endParaRPr lang="en-GB" i="1"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sz="3600" b="1" dirty="0" smtClean="0">
                <a:solidFill>
                  <a:schemeClr val="bg1"/>
                </a:solidFill>
              </a:rPr>
              <a:t>CLGK7033</a:t>
            </a:r>
          </a:p>
        </p:txBody>
      </p:sp>
      <p:sp>
        <p:nvSpPr>
          <p:cNvPr id="4" name="Subtitle 2"/>
          <p:cNvSpPr txBox="1">
            <a:spLocks/>
          </p:cNvSpPr>
          <p:nvPr/>
        </p:nvSpPr>
        <p:spPr>
          <a:xfrm>
            <a:off x="1331640" y="3429000"/>
            <a:ext cx="6400800" cy="1392560"/>
          </a:xfrm>
          <a:prstGeom prst="rect">
            <a:avLst/>
          </a:prstGeom>
        </p:spPr>
        <p:txBody>
          <a:bodyPr vert="horz">
            <a:normAutofit lnSpcReduction="10000"/>
          </a:bodyPr>
          <a:lstStyle/>
          <a:p>
            <a:pPr algn="ctr">
              <a:spcBef>
                <a:spcPct val="20000"/>
              </a:spcBef>
              <a:buClr>
                <a:prstClr val="white">
                  <a:shade val="95000"/>
                </a:prstClr>
              </a:buClr>
              <a:buSzPct val="65000"/>
              <a:defRPr/>
            </a:pPr>
            <a:r>
              <a:rPr lang="en-GB" sz="2800" b="1" dirty="0">
                <a:solidFill>
                  <a:prstClr val="black"/>
                </a:solidFill>
              </a:rPr>
              <a:t>How to Approach a Text:</a:t>
            </a:r>
            <a:br>
              <a:rPr lang="en-GB" sz="2800" b="1" dirty="0">
                <a:solidFill>
                  <a:prstClr val="black"/>
                </a:solidFill>
              </a:rPr>
            </a:br>
            <a:r>
              <a:rPr lang="en-GB" sz="2800" b="1" dirty="0">
                <a:solidFill>
                  <a:prstClr val="black"/>
                </a:solidFill>
              </a:rPr>
              <a:t>Looking </a:t>
            </a:r>
            <a:r>
              <a:rPr lang="en-GB" sz="2800" b="1" dirty="0" smtClean="0">
                <a:solidFill>
                  <a:prstClr val="black"/>
                </a:solidFill>
              </a:rPr>
              <a:t>at Xenophon's </a:t>
            </a:r>
            <a:r>
              <a:rPr lang="en-GB" sz="2800" b="1" i="1" dirty="0" smtClean="0">
                <a:solidFill>
                  <a:prstClr val="black"/>
                </a:solidFill>
              </a:rPr>
              <a:t>Anabasis</a:t>
            </a:r>
            <a:endParaRPr lang="en-GB" sz="2800" b="1" i="1"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21256480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 name="Group 29"/>
          <p:cNvGrpSpPr/>
          <p:nvPr/>
        </p:nvGrpSpPr>
        <p:grpSpPr>
          <a:xfrm>
            <a:off x="323528" y="1484784"/>
            <a:ext cx="8640960" cy="4851920"/>
            <a:chOff x="1187624" y="0"/>
            <a:chExt cx="6984776" cy="6264696"/>
          </a:xfrm>
        </p:grpSpPr>
        <p:sp>
          <p:nvSpPr>
            <p:cNvPr id="4" name="Isosceles Triangle 3"/>
            <p:cNvSpPr/>
            <p:nvPr/>
          </p:nvSpPr>
          <p:spPr>
            <a:xfrm>
              <a:off x="1187624" y="0"/>
              <a:ext cx="6984776" cy="626469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981534" y="929752"/>
              <a:ext cx="1440160" cy="1907495"/>
            </a:xfrm>
            <a:prstGeom prst="rect">
              <a:avLst/>
            </a:prstGeom>
            <a:noFill/>
          </p:spPr>
          <p:txBody>
            <a:bodyPr wrap="square" rtlCol="0">
              <a:spAutoFit/>
            </a:bodyPr>
            <a:lstStyle/>
            <a:p>
              <a:pPr algn="ctr"/>
              <a:r>
                <a:rPr lang="en-GB" dirty="0" smtClean="0"/>
                <a:t>What purpose does this passage serve in this part of the work?</a:t>
              </a:r>
              <a:endParaRPr lang="en-GB" dirty="0"/>
            </a:p>
          </p:txBody>
        </p:sp>
        <p:sp>
          <p:nvSpPr>
            <p:cNvPr id="9" name="TextBox 8"/>
            <p:cNvSpPr txBox="1"/>
            <p:nvPr/>
          </p:nvSpPr>
          <p:spPr>
            <a:xfrm>
              <a:off x="1547664" y="5589240"/>
              <a:ext cx="6480720" cy="646331"/>
            </a:xfrm>
            <a:prstGeom prst="rect">
              <a:avLst/>
            </a:prstGeom>
            <a:noFill/>
          </p:spPr>
          <p:txBody>
            <a:bodyPr wrap="square" rtlCol="0">
              <a:spAutoFit/>
            </a:bodyPr>
            <a:lstStyle/>
            <a:p>
              <a:pPr algn="ctr"/>
              <a:r>
                <a:rPr lang="en-GB" dirty="0" smtClean="0"/>
                <a:t>What is the relationship of the passage historical/social/literary context?</a:t>
              </a:r>
            </a:p>
          </p:txBody>
        </p:sp>
        <p:sp>
          <p:nvSpPr>
            <p:cNvPr id="10" name="TextBox 9"/>
            <p:cNvSpPr txBox="1"/>
            <p:nvPr/>
          </p:nvSpPr>
          <p:spPr>
            <a:xfrm>
              <a:off x="2584579" y="4369834"/>
              <a:ext cx="4320480" cy="646331"/>
            </a:xfrm>
            <a:prstGeom prst="rect">
              <a:avLst/>
            </a:prstGeom>
            <a:noFill/>
          </p:spPr>
          <p:txBody>
            <a:bodyPr wrap="square" rtlCol="0">
              <a:spAutoFit/>
            </a:bodyPr>
            <a:lstStyle/>
            <a:p>
              <a:pPr algn="ctr"/>
              <a:r>
                <a:rPr lang="en-GB" dirty="0" smtClean="0"/>
                <a:t>What is the relationship of the passage with other works in the genre?</a:t>
              </a:r>
            </a:p>
          </p:txBody>
        </p:sp>
        <p:sp>
          <p:nvSpPr>
            <p:cNvPr id="11" name="TextBox 10"/>
            <p:cNvSpPr txBox="1"/>
            <p:nvPr/>
          </p:nvSpPr>
          <p:spPr>
            <a:xfrm>
              <a:off x="3059832" y="3068960"/>
              <a:ext cx="3312368" cy="834529"/>
            </a:xfrm>
            <a:prstGeom prst="rect">
              <a:avLst/>
            </a:prstGeom>
            <a:noFill/>
          </p:spPr>
          <p:txBody>
            <a:bodyPr wrap="square" rtlCol="0">
              <a:spAutoFit/>
            </a:bodyPr>
            <a:lstStyle/>
            <a:p>
              <a:pPr algn="ctr"/>
              <a:r>
                <a:rPr lang="en-GB" dirty="0" smtClean="0"/>
                <a:t>What purpose does this passage serve in the work as a whole?</a:t>
              </a:r>
              <a:endParaRPr lang="en-GB" dirty="0"/>
            </a:p>
          </p:txBody>
        </p:sp>
        <p:cxnSp>
          <p:nvCxnSpPr>
            <p:cNvPr id="13" name="Straight Connector 12"/>
            <p:cNvCxnSpPr/>
            <p:nvPr/>
          </p:nvCxnSpPr>
          <p:spPr>
            <a:xfrm>
              <a:off x="3131840" y="2780928"/>
              <a:ext cx="3096344" cy="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20"/>
            <p:cNvCxnSpPr/>
            <p:nvPr/>
          </p:nvCxnSpPr>
          <p:spPr>
            <a:xfrm>
              <a:off x="2339752" y="4149080"/>
              <a:ext cx="4680520" cy="0"/>
            </a:xfrm>
            <a:prstGeom prst="line">
              <a:avLst/>
            </a:prstGeom>
          </p:spPr>
          <p:style>
            <a:lnRef idx="1">
              <a:schemeClr val="dk1"/>
            </a:lnRef>
            <a:fillRef idx="0">
              <a:schemeClr val="dk1"/>
            </a:fillRef>
            <a:effectRef idx="0">
              <a:schemeClr val="dk1"/>
            </a:effectRef>
            <a:fontRef idx="minor">
              <a:schemeClr val="tx1"/>
            </a:fontRef>
          </p:style>
        </p:cxnSp>
        <p:cxnSp>
          <p:nvCxnSpPr>
            <p:cNvPr id="27" name="Straight Connector 26"/>
            <p:cNvCxnSpPr/>
            <p:nvPr/>
          </p:nvCxnSpPr>
          <p:spPr>
            <a:xfrm>
              <a:off x="1619672" y="5445224"/>
              <a:ext cx="6120680" cy="0"/>
            </a:xfrm>
            <a:prstGeom prst="line">
              <a:avLst/>
            </a:prstGeom>
          </p:spPr>
          <p:style>
            <a:lnRef idx="1">
              <a:schemeClr val="dk1"/>
            </a:lnRef>
            <a:fillRef idx="0">
              <a:schemeClr val="dk1"/>
            </a:fillRef>
            <a:effectRef idx="0">
              <a:schemeClr val="dk1"/>
            </a:effectRef>
            <a:fontRef idx="minor">
              <a:schemeClr val="tx1"/>
            </a:fontRef>
          </p:style>
        </p:cxnSp>
      </p:grpSp>
      <p:sp>
        <p:nvSpPr>
          <p:cNvPr id="29" name="Title 1"/>
          <p:cNvSpPr txBox="1">
            <a:spLocks/>
          </p:cNvSpPr>
          <p:nvPr/>
        </p:nvSpPr>
        <p:spPr>
          <a:xfrm>
            <a:off x="251520" y="260648"/>
            <a:ext cx="8229600" cy="1143000"/>
          </a:xfrm>
          <a:prstGeom prst="rect">
            <a:avLst/>
          </a:prstGeom>
        </p:spPr>
        <p:txBody>
          <a:bodyPr vert="horz" lIns="91440" tIns="45720" rIns="91440" bIns="45720" rtlCol="0" anchor="ctr">
            <a:normAutofit fontScale="7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smtClean="0">
                <a:ln>
                  <a:noFill/>
                </a:ln>
                <a:solidFill>
                  <a:schemeClr val="bg1"/>
                </a:solidFill>
                <a:effectLst/>
                <a:uLnTx/>
                <a:uFillTx/>
                <a:latin typeface="+mj-lt"/>
                <a:ea typeface="+mj-ea"/>
                <a:cs typeface="+mj-cs"/>
              </a:rPr>
              <a:t>Different ranges of approaches from the specific to the most broad</a:t>
            </a:r>
          </a:p>
        </p:txBody>
      </p:sp>
    </p:spTree>
    <p:extLst>
      <p:ext uri="{BB962C8B-B14F-4D97-AF65-F5344CB8AC3E}">
        <p14:creationId xmlns:p14="http://schemas.microsoft.com/office/powerpoint/2010/main" val="11858948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323528" y="404664"/>
            <a:ext cx="8640960" cy="6192688"/>
          </a:xfrm>
          <a:prstGeom prst="rect">
            <a:avLst/>
          </a:prstGeom>
        </p:spPr>
        <p:txBody>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r>
              <a:rPr lang="en-GB" sz="3600" dirty="0" smtClean="0">
                <a:solidFill>
                  <a:schemeClr val="bg1"/>
                </a:solidFill>
              </a:rPr>
              <a:t>This commentary may be combination of the linguistic and non-linguistic.</a:t>
            </a:r>
          </a:p>
          <a:p>
            <a:pPr lvl="1"/>
            <a:r>
              <a:rPr lang="en-GB" sz="2800" dirty="0" smtClean="0">
                <a:solidFill>
                  <a:schemeClr val="bg1"/>
                </a:solidFill>
              </a:rPr>
              <a:t>Linguistic – e.g. grammatical forms, sentence constructions</a:t>
            </a:r>
            <a:r>
              <a:rPr lang="en-GB" sz="2800" dirty="0">
                <a:solidFill>
                  <a:schemeClr val="bg1"/>
                </a:solidFill>
              </a:rPr>
              <a:t>, </a:t>
            </a:r>
            <a:r>
              <a:rPr lang="en-GB" sz="2800" dirty="0" smtClean="0">
                <a:solidFill>
                  <a:schemeClr val="bg1"/>
                </a:solidFill>
              </a:rPr>
              <a:t>phrase/word choices.</a:t>
            </a:r>
          </a:p>
          <a:p>
            <a:pPr lvl="1"/>
            <a:r>
              <a:rPr lang="en-GB" sz="2800" dirty="0" smtClean="0">
                <a:solidFill>
                  <a:schemeClr val="bg1"/>
                </a:solidFill>
              </a:rPr>
              <a:t>Non-linguistic – e.g. the content, genre of the work, comparisons with other works – broader historical and cultural context.   </a:t>
            </a:r>
          </a:p>
          <a:p>
            <a:endParaRPr lang="en-GB" sz="1200" dirty="0">
              <a:solidFill>
                <a:schemeClr val="bg1"/>
              </a:solidFill>
            </a:endParaRPr>
          </a:p>
          <a:p>
            <a:r>
              <a:rPr lang="en-GB" sz="3600" dirty="0" smtClean="0">
                <a:solidFill>
                  <a:schemeClr val="bg1"/>
                </a:solidFill>
              </a:rPr>
              <a:t>There does not need to be an equal balance between both elements, if you choose to focus much more on the non-linguistic side that is perfectly fine.</a:t>
            </a:r>
          </a:p>
          <a:p>
            <a:pPr marL="0" indent="0">
              <a:buFont typeface="Wingdings"/>
              <a:buNone/>
            </a:pPr>
            <a:endParaRPr lang="en-GB" dirty="0">
              <a:solidFill>
                <a:schemeClr val="bg1"/>
              </a:solidFill>
            </a:endParaRPr>
          </a:p>
          <a:p>
            <a:pPr marL="0" indent="0">
              <a:buFont typeface="Wingdings"/>
              <a:buNone/>
            </a:pPr>
            <a:endParaRPr lang="en-GB" dirty="0"/>
          </a:p>
        </p:txBody>
      </p:sp>
    </p:spTree>
    <p:extLst>
      <p:ext uri="{BB962C8B-B14F-4D97-AF65-F5344CB8AC3E}">
        <p14:creationId xmlns:p14="http://schemas.microsoft.com/office/powerpoint/2010/main" val="1625240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913328" y="4079473"/>
            <a:ext cx="7086600" cy="1509713"/>
          </a:xfrm>
        </p:spPr>
        <p:txBody>
          <a:bodyPr/>
          <a:lstStyle/>
          <a:p>
            <a:pPr marL="137160" indent="0" algn="ctr">
              <a:buNone/>
            </a:pPr>
            <a:r>
              <a:rPr lang="en-GB" b="1" dirty="0" smtClean="0">
                <a:solidFill>
                  <a:schemeClr val="bg1"/>
                </a:solidFill>
              </a:rPr>
              <a:t>Content and style of the passage</a:t>
            </a:r>
            <a:endParaRPr lang="en-GB" b="1" dirty="0">
              <a:solidFill>
                <a:schemeClr val="bg1"/>
              </a:solidFill>
            </a:endParaRPr>
          </a:p>
        </p:txBody>
      </p:sp>
      <p:sp>
        <p:nvSpPr>
          <p:cNvPr id="2" name="Title 1"/>
          <p:cNvSpPr>
            <a:spLocks noGrp="1"/>
          </p:cNvSpPr>
          <p:nvPr>
            <p:ph type="title" idx="4294967295"/>
          </p:nvPr>
        </p:nvSpPr>
        <p:spPr>
          <a:xfrm>
            <a:off x="810297" y="2404056"/>
            <a:ext cx="7620000" cy="457200"/>
          </a:xfrm>
        </p:spPr>
        <p:txBody>
          <a:bodyPr>
            <a:normAutofit fontScale="90000"/>
          </a:bodyPr>
          <a:lstStyle/>
          <a:p>
            <a:r>
              <a:rPr lang="en-GB" dirty="0" smtClean="0">
                <a:solidFill>
                  <a:schemeClr val="bg1"/>
                </a:solidFill>
              </a:rPr>
              <a:t>What purpose does this passage  serve in this part of the work?</a:t>
            </a:r>
            <a:r>
              <a:rPr lang="en-GB" dirty="0" smtClean="0"/>
              <a:t/>
            </a:r>
            <a:br>
              <a:rPr lang="en-GB" dirty="0" smtClean="0"/>
            </a:br>
            <a:endParaRPr lang="en-GB" dirty="0"/>
          </a:p>
        </p:txBody>
      </p:sp>
    </p:spTree>
    <p:extLst>
      <p:ext uri="{BB962C8B-B14F-4D97-AF65-F5344CB8AC3E}">
        <p14:creationId xmlns:p14="http://schemas.microsoft.com/office/powerpoint/2010/main" val="7131385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668" y="228600"/>
            <a:ext cx="8894828" cy="990600"/>
          </a:xfrm>
        </p:spPr>
        <p:txBody>
          <a:bodyPr>
            <a:normAutofit fontScale="90000"/>
          </a:bodyPr>
          <a:lstStyle/>
          <a:p>
            <a:r>
              <a:rPr lang="en-GB" dirty="0" smtClean="0">
                <a:solidFill>
                  <a:schemeClr val="bg1"/>
                </a:solidFill>
              </a:rPr>
              <a:t>Grammar, Lexicon, Style and Content</a:t>
            </a:r>
            <a:endParaRPr lang="en-GB" dirty="0">
              <a:solidFill>
                <a:schemeClr val="bg1"/>
              </a:solidFill>
            </a:endParaRPr>
          </a:p>
        </p:txBody>
      </p:sp>
      <p:sp>
        <p:nvSpPr>
          <p:cNvPr id="3" name="Content Placeholder 2"/>
          <p:cNvSpPr>
            <a:spLocks noGrp="1"/>
          </p:cNvSpPr>
          <p:nvPr>
            <p:ph sz="quarter" idx="1"/>
          </p:nvPr>
        </p:nvSpPr>
        <p:spPr>
          <a:xfrm>
            <a:off x="0" y="1628800"/>
            <a:ext cx="9036496" cy="5229200"/>
          </a:xfrm>
        </p:spPr>
        <p:txBody>
          <a:bodyPr>
            <a:normAutofit/>
          </a:bodyPr>
          <a:lstStyle/>
          <a:p>
            <a:r>
              <a:rPr lang="en-GB" dirty="0" smtClean="0">
                <a:solidFill>
                  <a:schemeClr val="bg1"/>
                </a:solidFill>
              </a:rPr>
              <a:t>Grammar</a:t>
            </a:r>
          </a:p>
          <a:p>
            <a:pPr lvl="1"/>
            <a:r>
              <a:rPr lang="en-GB" dirty="0" smtClean="0">
                <a:solidFill>
                  <a:schemeClr val="bg1"/>
                </a:solidFill>
              </a:rPr>
              <a:t>Difficult concepts</a:t>
            </a:r>
          </a:p>
          <a:p>
            <a:pPr lvl="1"/>
            <a:r>
              <a:rPr lang="en-GB" dirty="0" smtClean="0">
                <a:solidFill>
                  <a:schemeClr val="bg1"/>
                </a:solidFill>
              </a:rPr>
              <a:t>Reoccurrence of grammatical forms</a:t>
            </a:r>
          </a:p>
          <a:p>
            <a:pPr lvl="1"/>
            <a:r>
              <a:rPr lang="en-GB" dirty="0" smtClean="0">
                <a:solidFill>
                  <a:schemeClr val="bg1"/>
                </a:solidFill>
              </a:rPr>
              <a:t>Difficult constructions </a:t>
            </a:r>
          </a:p>
          <a:p>
            <a:pPr lvl="1"/>
            <a:endParaRPr lang="en-GB" sz="500" dirty="0">
              <a:solidFill>
                <a:schemeClr val="bg1"/>
              </a:solidFill>
            </a:endParaRPr>
          </a:p>
          <a:p>
            <a:r>
              <a:rPr lang="en-GB" dirty="0" smtClean="0">
                <a:solidFill>
                  <a:schemeClr val="bg1"/>
                </a:solidFill>
              </a:rPr>
              <a:t>Lexicon and Style</a:t>
            </a:r>
          </a:p>
          <a:p>
            <a:pPr lvl="1"/>
            <a:r>
              <a:rPr lang="en-GB" dirty="0" smtClean="0">
                <a:solidFill>
                  <a:schemeClr val="bg1"/>
                </a:solidFill>
              </a:rPr>
              <a:t>Different </a:t>
            </a:r>
            <a:r>
              <a:rPr lang="en-GB" dirty="0">
                <a:solidFill>
                  <a:schemeClr val="bg1"/>
                </a:solidFill>
              </a:rPr>
              <a:t>possible interpretations </a:t>
            </a:r>
          </a:p>
          <a:p>
            <a:pPr lvl="1"/>
            <a:r>
              <a:rPr lang="en-GB" dirty="0">
                <a:solidFill>
                  <a:schemeClr val="bg1"/>
                </a:solidFill>
              </a:rPr>
              <a:t>Phrase/word choice (archaicising, phonetic issues, repetition</a:t>
            </a:r>
            <a:r>
              <a:rPr lang="en-GB" dirty="0" smtClean="0">
                <a:solidFill>
                  <a:schemeClr val="bg1"/>
                </a:solidFill>
              </a:rPr>
              <a:t>)</a:t>
            </a:r>
          </a:p>
          <a:p>
            <a:pPr lvl="1"/>
            <a:r>
              <a:rPr lang="en-GB" dirty="0" smtClean="0">
                <a:solidFill>
                  <a:schemeClr val="bg1"/>
                </a:solidFill>
              </a:rPr>
              <a:t>Figures </a:t>
            </a:r>
            <a:r>
              <a:rPr lang="en-GB" dirty="0">
                <a:solidFill>
                  <a:schemeClr val="bg1"/>
                </a:solidFill>
              </a:rPr>
              <a:t>of speech/Rhetorical </a:t>
            </a:r>
            <a:r>
              <a:rPr lang="en-GB" dirty="0" smtClean="0">
                <a:solidFill>
                  <a:schemeClr val="bg1"/>
                </a:solidFill>
              </a:rPr>
              <a:t>analysis</a:t>
            </a:r>
          </a:p>
          <a:p>
            <a:pPr lvl="1"/>
            <a:endParaRPr lang="en-GB" sz="500" dirty="0">
              <a:solidFill>
                <a:schemeClr val="bg1"/>
              </a:solidFill>
            </a:endParaRPr>
          </a:p>
          <a:p>
            <a:r>
              <a:rPr lang="en-GB" dirty="0" smtClean="0">
                <a:solidFill>
                  <a:schemeClr val="bg1"/>
                </a:solidFill>
              </a:rPr>
              <a:t>Content</a:t>
            </a:r>
          </a:p>
          <a:p>
            <a:pPr lvl="1"/>
            <a:r>
              <a:rPr lang="en-GB" dirty="0" smtClean="0">
                <a:solidFill>
                  <a:schemeClr val="bg1"/>
                </a:solidFill>
              </a:rPr>
              <a:t>What is happening in the passage</a:t>
            </a:r>
            <a:endParaRPr lang="en-GB" dirty="0">
              <a:solidFill>
                <a:schemeClr val="bg1"/>
              </a:solidFill>
            </a:endParaRPr>
          </a:p>
          <a:p>
            <a:endParaRPr lang="en-GB" dirty="0"/>
          </a:p>
          <a:p>
            <a:endParaRPr lang="en-GB" dirty="0" smtClean="0"/>
          </a:p>
          <a:p>
            <a:endParaRPr lang="en-GB" dirty="0"/>
          </a:p>
        </p:txBody>
      </p:sp>
    </p:spTree>
    <p:extLst>
      <p:ext uri="{BB962C8B-B14F-4D97-AF65-F5344CB8AC3E}">
        <p14:creationId xmlns:p14="http://schemas.microsoft.com/office/powerpoint/2010/main" val="33578721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10804" y="4285071"/>
            <a:ext cx="7086600" cy="1509712"/>
          </a:xfrm>
        </p:spPr>
        <p:txBody>
          <a:bodyPr/>
          <a:lstStyle/>
          <a:p>
            <a:pPr algn="ctr"/>
            <a:r>
              <a:rPr lang="en-GB" b="1" dirty="0" smtClean="0">
                <a:solidFill>
                  <a:schemeClr val="bg1"/>
                </a:solidFill>
              </a:rPr>
              <a:t>Relationship of passage to other parts of the work</a:t>
            </a:r>
            <a:endParaRPr lang="en-GB" b="1" dirty="0">
              <a:solidFill>
                <a:schemeClr val="bg1"/>
              </a:solidFill>
            </a:endParaRPr>
          </a:p>
        </p:txBody>
      </p:sp>
      <p:sp>
        <p:nvSpPr>
          <p:cNvPr id="2" name="Title 1"/>
          <p:cNvSpPr>
            <a:spLocks noGrp="1"/>
          </p:cNvSpPr>
          <p:nvPr>
            <p:ph type="title"/>
          </p:nvPr>
        </p:nvSpPr>
        <p:spPr>
          <a:xfrm>
            <a:off x="1007772" y="1910366"/>
            <a:ext cx="7086600" cy="1828800"/>
          </a:xfrm>
        </p:spPr>
        <p:txBody>
          <a:bodyPr>
            <a:normAutofit fontScale="90000"/>
          </a:bodyPr>
          <a:lstStyle/>
          <a:p>
            <a:pPr algn="ctr"/>
            <a:r>
              <a:rPr lang="en-GB" dirty="0" smtClean="0">
                <a:solidFill>
                  <a:schemeClr val="bg1"/>
                </a:solidFill>
              </a:rPr>
              <a:t>What purpose does this passage  serve in the work as a whole?</a:t>
            </a:r>
            <a:endParaRPr lang="en-GB" dirty="0">
              <a:solidFill>
                <a:schemeClr val="bg1"/>
              </a:solidFill>
            </a:endParaRPr>
          </a:p>
        </p:txBody>
      </p:sp>
    </p:spTree>
    <p:extLst>
      <p:ext uri="{BB962C8B-B14F-4D97-AF65-F5344CB8AC3E}">
        <p14:creationId xmlns:p14="http://schemas.microsoft.com/office/powerpoint/2010/main" val="20342675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Structural Issues</a:t>
            </a:r>
            <a:endParaRPr lang="en-GB" dirty="0">
              <a:solidFill>
                <a:schemeClr val="bg1"/>
              </a:solidFill>
            </a:endParaRPr>
          </a:p>
        </p:txBody>
      </p:sp>
      <p:sp>
        <p:nvSpPr>
          <p:cNvPr id="3" name="Content Placeholder 2"/>
          <p:cNvSpPr>
            <a:spLocks noGrp="1"/>
          </p:cNvSpPr>
          <p:nvPr>
            <p:ph sz="quarter" idx="1"/>
          </p:nvPr>
        </p:nvSpPr>
        <p:spPr>
          <a:xfrm>
            <a:off x="107504" y="1600200"/>
            <a:ext cx="8830434" cy="5257800"/>
          </a:xfrm>
        </p:spPr>
        <p:txBody>
          <a:bodyPr>
            <a:normAutofit/>
          </a:bodyPr>
          <a:lstStyle/>
          <a:p>
            <a:r>
              <a:rPr lang="en-GB" sz="3200" dirty="0" smtClean="0">
                <a:solidFill>
                  <a:schemeClr val="bg1"/>
                </a:solidFill>
              </a:rPr>
              <a:t>Structure:</a:t>
            </a:r>
          </a:p>
          <a:p>
            <a:pPr lvl="1"/>
            <a:r>
              <a:rPr lang="en-GB" sz="2800" dirty="0" smtClean="0">
                <a:solidFill>
                  <a:schemeClr val="bg1"/>
                </a:solidFill>
              </a:rPr>
              <a:t>Framing/contextual narrative – building up to a key event</a:t>
            </a:r>
            <a:endParaRPr lang="en-GB" sz="2800" dirty="0" smtClean="0">
              <a:solidFill>
                <a:schemeClr val="bg1"/>
              </a:solidFill>
            </a:endParaRPr>
          </a:p>
          <a:p>
            <a:pPr lvl="1"/>
            <a:r>
              <a:rPr lang="en-GB" sz="2800" dirty="0" smtClean="0">
                <a:solidFill>
                  <a:schemeClr val="bg1"/>
                </a:solidFill>
              </a:rPr>
              <a:t>Witness </a:t>
            </a:r>
            <a:r>
              <a:rPr lang="en-GB" sz="2800" dirty="0" smtClean="0">
                <a:solidFill>
                  <a:schemeClr val="bg1"/>
                </a:solidFill>
              </a:rPr>
              <a:t>statement</a:t>
            </a:r>
          </a:p>
          <a:p>
            <a:pPr lvl="1"/>
            <a:r>
              <a:rPr lang="en-GB" sz="2800" dirty="0" smtClean="0">
                <a:solidFill>
                  <a:schemeClr val="bg1"/>
                </a:solidFill>
              </a:rPr>
              <a:t>Speech</a:t>
            </a:r>
          </a:p>
          <a:p>
            <a:pPr lvl="1"/>
            <a:r>
              <a:rPr lang="en-GB" sz="2800" dirty="0" smtClean="0">
                <a:solidFill>
                  <a:schemeClr val="bg1"/>
                </a:solidFill>
              </a:rPr>
              <a:t>Descriptions (consider purpose this is intended to serve)  </a:t>
            </a:r>
            <a:endParaRPr lang="en-GB" sz="2800" dirty="0" smtClean="0">
              <a:solidFill>
                <a:schemeClr val="bg1"/>
              </a:solidFill>
            </a:endParaRPr>
          </a:p>
          <a:p>
            <a:pPr lvl="1"/>
            <a:r>
              <a:rPr lang="en-GB" sz="2800" dirty="0" smtClean="0">
                <a:solidFill>
                  <a:schemeClr val="bg1"/>
                </a:solidFill>
              </a:rPr>
              <a:t>Presentation </a:t>
            </a:r>
            <a:r>
              <a:rPr lang="en-GB" sz="2800" dirty="0" smtClean="0">
                <a:solidFill>
                  <a:schemeClr val="bg1"/>
                </a:solidFill>
              </a:rPr>
              <a:t>of the character of an individual, groups or other collective. </a:t>
            </a:r>
            <a:endParaRPr lang="en-GB" sz="2800" dirty="0">
              <a:solidFill>
                <a:schemeClr val="bg1"/>
              </a:solidFill>
            </a:endParaRPr>
          </a:p>
        </p:txBody>
      </p:sp>
    </p:spTree>
    <p:extLst>
      <p:ext uri="{BB962C8B-B14F-4D97-AF65-F5344CB8AC3E}">
        <p14:creationId xmlns:p14="http://schemas.microsoft.com/office/powerpoint/2010/main" val="10073886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302" y="2092439"/>
            <a:ext cx="7812360" cy="961999"/>
          </a:xfrm>
        </p:spPr>
        <p:txBody>
          <a:bodyPr>
            <a:noAutofit/>
          </a:bodyPr>
          <a:lstStyle/>
          <a:p>
            <a:pPr algn="ctr"/>
            <a:r>
              <a:rPr lang="en-GB" sz="3800" dirty="0" smtClean="0">
                <a:solidFill>
                  <a:schemeClr val="bg1"/>
                </a:solidFill>
              </a:rPr>
              <a:t>What is the relationship of the passage with other works in the genre?</a:t>
            </a:r>
          </a:p>
        </p:txBody>
      </p:sp>
    </p:spTree>
    <p:extLst>
      <p:ext uri="{BB962C8B-B14F-4D97-AF65-F5344CB8AC3E}">
        <p14:creationId xmlns:p14="http://schemas.microsoft.com/office/powerpoint/2010/main" val="41848897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Genre </a:t>
            </a:r>
            <a:r>
              <a:rPr lang="en-GB" dirty="0">
                <a:solidFill>
                  <a:schemeClr val="bg1"/>
                </a:solidFill>
              </a:rPr>
              <a:t>of the </a:t>
            </a:r>
            <a:r>
              <a:rPr lang="en-GB" i="1" dirty="0" smtClean="0">
                <a:solidFill>
                  <a:schemeClr val="bg1"/>
                </a:solidFill>
              </a:rPr>
              <a:t>Anabasis</a:t>
            </a:r>
            <a:endParaRPr lang="en-GB" i="1" dirty="0">
              <a:solidFill>
                <a:schemeClr val="bg1"/>
              </a:solidFill>
            </a:endParaRPr>
          </a:p>
        </p:txBody>
      </p:sp>
      <p:sp>
        <p:nvSpPr>
          <p:cNvPr id="4" name="Content Placeholder 2"/>
          <p:cNvSpPr txBox="1">
            <a:spLocks/>
          </p:cNvSpPr>
          <p:nvPr/>
        </p:nvSpPr>
        <p:spPr>
          <a:xfrm>
            <a:off x="107504" y="1772816"/>
            <a:ext cx="9036496" cy="5085184"/>
          </a:xfrm>
          <a:prstGeom prst="rect">
            <a:avLst/>
          </a:prstGeom>
        </p:spPr>
        <p:txBody>
          <a:bodyPr vert="horz">
            <a:normAutofit fontScale="92500" lnSpcReduction="10000"/>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marL="0" indent="0">
              <a:buNone/>
            </a:pPr>
            <a:r>
              <a:rPr lang="en-GB" b="1" dirty="0" smtClean="0">
                <a:solidFill>
                  <a:schemeClr val="bg1"/>
                </a:solidFill>
              </a:rPr>
              <a:t>Genre, influences and questions of accuracy: </a:t>
            </a:r>
            <a:endParaRPr lang="en-GB" b="1" dirty="0" smtClean="0">
              <a:solidFill>
                <a:schemeClr val="bg1"/>
              </a:solidFill>
            </a:endParaRPr>
          </a:p>
          <a:p>
            <a:r>
              <a:rPr lang="en-GB" dirty="0" smtClean="0">
                <a:solidFill>
                  <a:schemeClr val="bg1"/>
                </a:solidFill>
              </a:rPr>
              <a:t>Narrative of a military expedition. </a:t>
            </a:r>
            <a:endParaRPr lang="en-GB" dirty="0">
              <a:solidFill>
                <a:schemeClr val="bg1"/>
              </a:solidFill>
            </a:endParaRPr>
          </a:p>
          <a:p>
            <a:r>
              <a:rPr lang="en-GB" dirty="0" smtClean="0">
                <a:solidFill>
                  <a:schemeClr val="bg1"/>
                </a:solidFill>
              </a:rPr>
              <a:t>Influence of travel writing?</a:t>
            </a:r>
            <a:endParaRPr lang="en-GB" dirty="0" smtClean="0">
              <a:solidFill>
                <a:schemeClr val="bg1"/>
              </a:solidFill>
            </a:endParaRPr>
          </a:p>
          <a:p>
            <a:r>
              <a:rPr lang="en-GB" dirty="0" smtClean="0">
                <a:solidFill>
                  <a:schemeClr val="bg1"/>
                </a:solidFill>
              </a:rPr>
              <a:t>Influence of historiographical and biographical literary traditions?  </a:t>
            </a:r>
            <a:endParaRPr lang="en-GB" dirty="0" smtClean="0">
              <a:solidFill>
                <a:schemeClr val="bg1"/>
              </a:solidFill>
            </a:endParaRPr>
          </a:p>
          <a:p>
            <a:r>
              <a:rPr lang="en-GB" dirty="0" smtClean="0">
                <a:solidFill>
                  <a:schemeClr val="bg1"/>
                </a:solidFill>
              </a:rPr>
              <a:t>Accurate reflection of Xenophon’s memories and the use of memoirs or artful literary construction?   </a:t>
            </a:r>
            <a:endParaRPr lang="en-GB" sz="1100" dirty="0">
              <a:solidFill>
                <a:schemeClr val="bg1"/>
              </a:solidFill>
            </a:endParaRPr>
          </a:p>
          <a:p>
            <a:pPr marL="0" indent="0">
              <a:buFont typeface="Wingdings"/>
              <a:buNone/>
            </a:pPr>
            <a:endParaRPr lang="en-GB" sz="600" b="1" dirty="0" smtClean="0">
              <a:solidFill>
                <a:schemeClr val="bg1"/>
              </a:solidFill>
            </a:endParaRPr>
          </a:p>
          <a:p>
            <a:pPr marL="0" indent="0">
              <a:buNone/>
            </a:pPr>
            <a:r>
              <a:rPr lang="en-GB" b="1" dirty="0">
                <a:solidFill>
                  <a:schemeClr val="bg1"/>
                </a:solidFill>
              </a:rPr>
              <a:t>Relationship with other works in </a:t>
            </a:r>
            <a:r>
              <a:rPr lang="en-GB" b="1" dirty="0" smtClean="0">
                <a:solidFill>
                  <a:schemeClr val="bg1"/>
                </a:solidFill>
              </a:rPr>
              <a:t>the same or similar genres:</a:t>
            </a:r>
          </a:p>
          <a:p>
            <a:r>
              <a:rPr lang="en-GB" dirty="0" smtClean="0">
                <a:solidFill>
                  <a:schemeClr val="bg1"/>
                </a:solidFill>
              </a:rPr>
              <a:t>E.g. the later Anabasis of </a:t>
            </a:r>
            <a:r>
              <a:rPr lang="en-GB" dirty="0" err="1" smtClean="0">
                <a:solidFill>
                  <a:schemeClr val="bg1"/>
                </a:solidFill>
              </a:rPr>
              <a:t>Arrian</a:t>
            </a:r>
            <a:r>
              <a:rPr lang="en-GB" dirty="0">
                <a:solidFill>
                  <a:schemeClr val="bg1"/>
                </a:solidFill>
              </a:rPr>
              <a:t> </a:t>
            </a:r>
            <a:r>
              <a:rPr lang="en-GB" dirty="0" smtClean="0">
                <a:solidFill>
                  <a:schemeClr val="bg1"/>
                </a:solidFill>
              </a:rPr>
              <a:t>(who models himself on Xenophon)</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1866427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0499" y="2103550"/>
            <a:ext cx="7086600" cy="1828800"/>
          </a:xfrm>
        </p:spPr>
        <p:txBody>
          <a:bodyPr>
            <a:noAutofit/>
          </a:bodyPr>
          <a:lstStyle/>
          <a:p>
            <a:pPr algn="ctr"/>
            <a:r>
              <a:rPr lang="en-GB" sz="3600" dirty="0" smtClean="0">
                <a:solidFill>
                  <a:schemeClr val="bg1"/>
                </a:solidFill>
              </a:rPr>
              <a:t>What is the relationship of the passage historical/social/literary context?</a:t>
            </a:r>
          </a:p>
        </p:txBody>
      </p:sp>
    </p:spTree>
    <p:extLst>
      <p:ext uri="{BB962C8B-B14F-4D97-AF65-F5344CB8AC3E}">
        <p14:creationId xmlns:p14="http://schemas.microsoft.com/office/powerpoint/2010/main" val="36474853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Historical/Social</a:t>
            </a:r>
            <a:endParaRPr lang="en-GB" dirty="0">
              <a:solidFill>
                <a:schemeClr val="bg1"/>
              </a:solidFill>
            </a:endParaRPr>
          </a:p>
        </p:txBody>
      </p:sp>
      <p:sp>
        <p:nvSpPr>
          <p:cNvPr id="3" name="Content Placeholder 2"/>
          <p:cNvSpPr>
            <a:spLocks noGrp="1"/>
          </p:cNvSpPr>
          <p:nvPr>
            <p:ph sz="quarter" idx="1"/>
          </p:nvPr>
        </p:nvSpPr>
        <p:spPr>
          <a:xfrm>
            <a:off x="107504" y="1600200"/>
            <a:ext cx="4248472" cy="5257800"/>
          </a:xfrm>
        </p:spPr>
        <p:txBody>
          <a:bodyPr>
            <a:normAutofit lnSpcReduction="10000"/>
          </a:bodyPr>
          <a:lstStyle/>
          <a:p>
            <a:r>
              <a:rPr lang="en-GB" dirty="0" smtClean="0">
                <a:solidFill>
                  <a:schemeClr val="bg1"/>
                </a:solidFill>
              </a:rPr>
              <a:t>Explanation of events</a:t>
            </a:r>
          </a:p>
          <a:p>
            <a:endParaRPr lang="en-GB" sz="1200" dirty="0" smtClean="0">
              <a:solidFill>
                <a:schemeClr val="bg1"/>
              </a:solidFill>
            </a:endParaRPr>
          </a:p>
          <a:p>
            <a:r>
              <a:rPr lang="en-GB" dirty="0" smtClean="0">
                <a:solidFill>
                  <a:schemeClr val="bg1"/>
                </a:solidFill>
              </a:rPr>
              <a:t>Sources – use of </a:t>
            </a:r>
            <a:r>
              <a:rPr lang="en-GB" dirty="0" err="1" smtClean="0">
                <a:solidFill>
                  <a:schemeClr val="bg1"/>
                </a:solidFill>
              </a:rPr>
              <a:t>Ctesias</a:t>
            </a:r>
            <a:r>
              <a:rPr lang="en-GB" dirty="0" smtClean="0">
                <a:solidFill>
                  <a:schemeClr val="bg1"/>
                </a:solidFill>
              </a:rPr>
              <a:t>’ </a:t>
            </a:r>
            <a:r>
              <a:rPr lang="en-GB" i="1" dirty="0" err="1" smtClean="0">
                <a:solidFill>
                  <a:schemeClr val="bg1"/>
                </a:solidFill>
              </a:rPr>
              <a:t>Indika</a:t>
            </a:r>
            <a:r>
              <a:rPr lang="en-GB" dirty="0" smtClean="0">
                <a:solidFill>
                  <a:schemeClr val="bg1"/>
                </a:solidFill>
              </a:rPr>
              <a:t>? </a:t>
            </a:r>
            <a:endParaRPr lang="en-GB" dirty="0" smtClean="0">
              <a:solidFill>
                <a:schemeClr val="bg1"/>
              </a:solidFill>
            </a:endParaRPr>
          </a:p>
          <a:p>
            <a:endParaRPr lang="en-GB" sz="1200" dirty="0" smtClean="0">
              <a:solidFill>
                <a:schemeClr val="bg1"/>
              </a:solidFill>
            </a:endParaRPr>
          </a:p>
          <a:p>
            <a:r>
              <a:rPr lang="en-GB" dirty="0" smtClean="0">
                <a:solidFill>
                  <a:schemeClr val="bg1"/>
                </a:solidFill>
              </a:rPr>
              <a:t>Adherence to reality</a:t>
            </a:r>
          </a:p>
          <a:p>
            <a:endParaRPr lang="en-GB" sz="1200" dirty="0" smtClean="0">
              <a:solidFill>
                <a:schemeClr val="bg1"/>
              </a:solidFill>
            </a:endParaRPr>
          </a:p>
          <a:p>
            <a:r>
              <a:rPr lang="en-GB" dirty="0" smtClean="0">
                <a:solidFill>
                  <a:schemeClr val="bg1"/>
                </a:solidFill>
              </a:rPr>
              <a:t>Relationship to social context</a:t>
            </a:r>
          </a:p>
          <a:p>
            <a:endParaRPr lang="en-GB" sz="1200" dirty="0" smtClean="0">
              <a:solidFill>
                <a:schemeClr val="bg1"/>
              </a:solidFill>
            </a:endParaRPr>
          </a:p>
          <a:p>
            <a:r>
              <a:rPr lang="en-GB" dirty="0" smtClean="0">
                <a:solidFill>
                  <a:schemeClr val="bg1"/>
                </a:solidFill>
              </a:rPr>
              <a:t>Philosophical or didactic in purpose – exemplar of good leadership? </a:t>
            </a:r>
            <a:endParaRPr lang="en-GB" dirty="0" smtClean="0">
              <a:solidFill>
                <a:schemeClr val="bg1"/>
              </a:solidFill>
            </a:endParaRPr>
          </a:p>
          <a:p>
            <a:pPr lvl="1"/>
            <a:endParaRPr lang="en-GB" dirty="0"/>
          </a:p>
        </p:txBody>
      </p:sp>
      <p:sp>
        <p:nvSpPr>
          <p:cNvPr id="4" name="Content Placeholder 2"/>
          <p:cNvSpPr txBox="1">
            <a:spLocks/>
          </p:cNvSpPr>
          <p:nvPr/>
        </p:nvSpPr>
        <p:spPr>
          <a:xfrm>
            <a:off x="4355976" y="1600200"/>
            <a:ext cx="4680520" cy="5257800"/>
          </a:xfrm>
          <a:prstGeom prst="rect">
            <a:avLst/>
          </a:prstGeom>
        </p:spPr>
        <p:txBody>
          <a:bodyPr vert="horz">
            <a:normAutofit/>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r>
              <a:rPr lang="en-GB" dirty="0">
                <a:solidFill>
                  <a:schemeClr val="bg1"/>
                </a:solidFill>
              </a:rPr>
              <a:t>E</a:t>
            </a:r>
            <a:r>
              <a:rPr lang="en-GB" dirty="0" smtClean="0">
                <a:solidFill>
                  <a:schemeClr val="bg1"/>
                </a:solidFill>
              </a:rPr>
              <a:t>lite </a:t>
            </a:r>
            <a:r>
              <a:rPr lang="en-GB" dirty="0" smtClean="0">
                <a:solidFill>
                  <a:schemeClr val="bg1"/>
                </a:solidFill>
              </a:rPr>
              <a:t>male Greeks placing strong emphasis on their </a:t>
            </a:r>
            <a:r>
              <a:rPr lang="en-GB" i="1" dirty="0" smtClean="0">
                <a:solidFill>
                  <a:schemeClr val="bg1"/>
                </a:solidFill>
              </a:rPr>
              <a:t>paideia</a:t>
            </a:r>
            <a:r>
              <a:rPr lang="en-GB" dirty="0" smtClean="0">
                <a:solidFill>
                  <a:schemeClr val="bg1"/>
                </a:solidFill>
              </a:rPr>
              <a:t> (sophisticated literary learning).</a:t>
            </a:r>
          </a:p>
          <a:p>
            <a:pPr lvl="1"/>
            <a:r>
              <a:rPr lang="en-GB" dirty="0" smtClean="0">
                <a:solidFill>
                  <a:schemeClr val="bg1"/>
                </a:solidFill>
              </a:rPr>
              <a:t>Importance of rhetorical skill.</a:t>
            </a:r>
            <a:endParaRPr lang="en-GB" sz="500" dirty="0">
              <a:solidFill>
                <a:schemeClr val="bg1"/>
              </a:solidFill>
            </a:endParaRPr>
          </a:p>
          <a:p>
            <a:r>
              <a:rPr lang="en-GB" dirty="0" smtClean="0">
                <a:solidFill>
                  <a:schemeClr val="bg1"/>
                </a:solidFill>
              </a:rPr>
              <a:t>Didactic nature of some of Xenophon’s other works, e.g. the </a:t>
            </a:r>
            <a:r>
              <a:rPr lang="en-GB" dirty="0">
                <a:solidFill>
                  <a:schemeClr val="bg1"/>
                </a:solidFill>
              </a:rPr>
              <a:t>largely fictional </a:t>
            </a:r>
            <a:r>
              <a:rPr lang="en-GB" i="1" dirty="0" err="1" smtClean="0">
                <a:solidFill>
                  <a:schemeClr val="bg1"/>
                </a:solidFill>
              </a:rPr>
              <a:t>Cyropaedia</a:t>
            </a:r>
            <a:r>
              <a:rPr lang="en-GB" dirty="0" smtClean="0">
                <a:solidFill>
                  <a:schemeClr val="bg1"/>
                </a:solidFill>
              </a:rPr>
              <a:t>.</a:t>
            </a:r>
            <a:endParaRPr lang="en-GB" sz="500" dirty="0"/>
          </a:p>
          <a:p>
            <a:pPr lvl="1"/>
            <a:endParaRPr lang="en-GB" dirty="0"/>
          </a:p>
        </p:txBody>
      </p:sp>
    </p:spTree>
    <p:extLst>
      <p:ext uri="{BB962C8B-B14F-4D97-AF65-F5344CB8AC3E}">
        <p14:creationId xmlns:p14="http://schemas.microsoft.com/office/powerpoint/2010/main" val="4987655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56257" y="2116428"/>
            <a:ext cx="7086600" cy="1828800"/>
          </a:xfrm>
        </p:spPr>
        <p:txBody>
          <a:bodyPr/>
          <a:lstStyle/>
          <a:p>
            <a:pPr algn="ctr"/>
            <a:r>
              <a:rPr lang="en-GB" dirty="0" smtClean="0">
                <a:solidFill>
                  <a:schemeClr val="bg1"/>
                </a:solidFill>
              </a:rPr>
              <a:t>Writing your commentary</a:t>
            </a:r>
            <a:endParaRPr lang="en-GB" dirty="0">
              <a:solidFill>
                <a:schemeClr val="bg1"/>
              </a:solidFill>
            </a:endParaRPr>
          </a:p>
        </p:txBody>
      </p:sp>
    </p:spTree>
    <p:extLst>
      <p:ext uri="{BB962C8B-B14F-4D97-AF65-F5344CB8AC3E}">
        <p14:creationId xmlns:p14="http://schemas.microsoft.com/office/powerpoint/2010/main" val="209614383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Scholarly </a:t>
            </a:r>
            <a:r>
              <a:rPr lang="en-GB" dirty="0">
                <a:solidFill>
                  <a:schemeClr val="bg1"/>
                </a:solidFill>
              </a:rPr>
              <a:t>C</a:t>
            </a:r>
            <a:r>
              <a:rPr lang="en-GB" dirty="0" smtClean="0">
                <a:solidFill>
                  <a:schemeClr val="bg1"/>
                </a:solidFill>
              </a:rPr>
              <a:t>ommentaries</a:t>
            </a:r>
            <a:endParaRPr lang="en-GB" dirty="0">
              <a:solidFill>
                <a:schemeClr val="bg1"/>
              </a:solidFill>
            </a:endParaRPr>
          </a:p>
        </p:txBody>
      </p:sp>
      <p:sp>
        <p:nvSpPr>
          <p:cNvPr id="5" name="Content Placeholder 4"/>
          <p:cNvSpPr>
            <a:spLocks noGrp="1"/>
          </p:cNvSpPr>
          <p:nvPr>
            <p:ph sz="quarter" idx="1"/>
          </p:nvPr>
        </p:nvSpPr>
        <p:spPr>
          <a:xfrm>
            <a:off x="107504" y="1600200"/>
            <a:ext cx="8688766" cy="4942268"/>
          </a:xfrm>
        </p:spPr>
        <p:txBody>
          <a:bodyPr>
            <a:normAutofit fontScale="92500" lnSpcReduction="10000"/>
          </a:bodyPr>
          <a:lstStyle/>
          <a:p>
            <a:endParaRPr lang="en-GB" dirty="0"/>
          </a:p>
          <a:p>
            <a:r>
              <a:rPr lang="en-GB" dirty="0" smtClean="0">
                <a:solidFill>
                  <a:schemeClr val="bg1"/>
                </a:solidFill>
              </a:rPr>
              <a:t>As you get more familiar with scholarly commentaries, you will find that they differ according to the tastes and interests of the commentator. Some commentaries will have a linguistic or philological emphasis, some will focus rather on historical or literary features. In this exercise, you have the same freedom of choice. You will be expected to comment on extremely striking elements in the text even if they are outside of your field of interest, but it is perfectly acceptable to do so in passing, and use the greater part of your word count to discuss issues that are central to your own interests. </a:t>
            </a:r>
            <a:endParaRPr lang="en-GB" dirty="0">
              <a:solidFill>
                <a:schemeClr val="bg1"/>
              </a:solidFill>
            </a:endParaRPr>
          </a:p>
        </p:txBody>
      </p:sp>
    </p:spTree>
    <p:extLst>
      <p:ext uri="{BB962C8B-B14F-4D97-AF65-F5344CB8AC3E}">
        <p14:creationId xmlns:p14="http://schemas.microsoft.com/office/powerpoint/2010/main" val="29602038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Introduction</a:t>
            </a:r>
            <a:endParaRPr lang="en-GB" dirty="0">
              <a:solidFill>
                <a:schemeClr val="bg1"/>
              </a:solidFill>
            </a:endParaRPr>
          </a:p>
        </p:txBody>
      </p:sp>
      <p:sp>
        <p:nvSpPr>
          <p:cNvPr id="3" name="Content Placeholder 2"/>
          <p:cNvSpPr>
            <a:spLocks noGrp="1"/>
          </p:cNvSpPr>
          <p:nvPr>
            <p:ph sz="quarter" idx="1"/>
          </p:nvPr>
        </p:nvSpPr>
        <p:spPr>
          <a:xfrm>
            <a:off x="179512" y="1600200"/>
            <a:ext cx="8586536" cy="5069160"/>
          </a:xfrm>
        </p:spPr>
        <p:txBody>
          <a:bodyPr>
            <a:normAutofit/>
          </a:bodyPr>
          <a:lstStyle/>
          <a:p>
            <a:r>
              <a:rPr lang="en-GB" dirty="0" smtClean="0">
                <a:solidFill>
                  <a:schemeClr val="bg1"/>
                </a:solidFill>
              </a:rPr>
              <a:t>Context</a:t>
            </a:r>
          </a:p>
          <a:p>
            <a:endParaRPr lang="en-GB" sz="1100" dirty="0" smtClean="0">
              <a:solidFill>
                <a:schemeClr val="bg1"/>
              </a:solidFill>
            </a:endParaRPr>
          </a:p>
          <a:p>
            <a:r>
              <a:rPr lang="en-GB" dirty="0" smtClean="0">
                <a:solidFill>
                  <a:schemeClr val="bg1"/>
                </a:solidFill>
              </a:rPr>
              <a:t>Content</a:t>
            </a:r>
            <a:endParaRPr lang="en-GB" dirty="0">
              <a:solidFill>
                <a:schemeClr val="bg1"/>
              </a:solidFill>
            </a:endParaRPr>
          </a:p>
          <a:p>
            <a:endParaRPr lang="en-GB" sz="1100" dirty="0" smtClean="0">
              <a:solidFill>
                <a:schemeClr val="bg1"/>
              </a:solidFill>
            </a:endParaRPr>
          </a:p>
          <a:p>
            <a:r>
              <a:rPr lang="en-GB" dirty="0" smtClean="0">
                <a:solidFill>
                  <a:schemeClr val="bg1"/>
                </a:solidFill>
              </a:rPr>
              <a:t>All connected with the work you are reading</a:t>
            </a:r>
          </a:p>
          <a:p>
            <a:endParaRPr lang="en-GB" sz="1100" dirty="0">
              <a:solidFill>
                <a:schemeClr val="bg1"/>
              </a:solidFill>
            </a:endParaRPr>
          </a:p>
          <a:p>
            <a:r>
              <a:rPr lang="en-GB" dirty="0" smtClean="0">
                <a:solidFill>
                  <a:schemeClr val="bg1"/>
                </a:solidFill>
              </a:rPr>
              <a:t>A </a:t>
            </a:r>
            <a:r>
              <a:rPr lang="en-GB" dirty="0">
                <a:solidFill>
                  <a:schemeClr val="bg1"/>
                </a:solidFill>
              </a:rPr>
              <a:t>few sentences are enough! </a:t>
            </a:r>
            <a:r>
              <a:rPr lang="en-GB" dirty="0" smtClean="0">
                <a:solidFill>
                  <a:schemeClr val="bg1"/>
                </a:solidFill>
              </a:rPr>
              <a:t>Do not </a:t>
            </a:r>
            <a:r>
              <a:rPr lang="en-GB" dirty="0">
                <a:solidFill>
                  <a:schemeClr val="bg1"/>
                </a:solidFill>
              </a:rPr>
              <a:t>elaborate: apart from this brief introduction, you should avoid description in your commentary and focus on analysis.</a:t>
            </a: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292385295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Critical Analysis</a:t>
            </a:r>
            <a:endParaRPr lang="en-GB" dirty="0">
              <a:solidFill>
                <a:schemeClr val="bg1"/>
              </a:solidFill>
            </a:endParaRPr>
          </a:p>
        </p:txBody>
      </p:sp>
      <p:sp>
        <p:nvSpPr>
          <p:cNvPr id="3" name="Content Placeholder 2"/>
          <p:cNvSpPr>
            <a:spLocks noGrp="1"/>
          </p:cNvSpPr>
          <p:nvPr>
            <p:ph sz="quarter" idx="1"/>
          </p:nvPr>
        </p:nvSpPr>
        <p:spPr>
          <a:xfrm>
            <a:off x="179512" y="1556792"/>
            <a:ext cx="8712968" cy="5301208"/>
          </a:xfrm>
        </p:spPr>
        <p:txBody>
          <a:bodyPr>
            <a:normAutofit lnSpcReduction="10000"/>
          </a:bodyPr>
          <a:lstStyle/>
          <a:p>
            <a:r>
              <a:rPr lang="en-GB" dirty="0" smtClean="0">
                <a:solidFill>
                  <a:schemeClr val="bg1"/>
                </a:solidFill>
              </a:rPr>
              <a:t>This </a:t>
            </a:r>
            <a:r>
              <a:rPr lang="en-GB" dirty="0">
                <a:solidFill>
                  <a:schemeClr val="bg1"/>
                </a:solidFill>
              </a:rPr>
              <a:t>is critical analysis, but again in the broadest </a:t>
            </a:r>
            <a:r>
              <a:rPr lang="en-GB" dirty="0" smtClean="0">
                <a:solidFill>
                  <a:schemeClr val="bg1"/>
                </a:solidFill>
              </a:rPr>
              <a:t>meaning.</a:t>
            </a:r>
          </a:p>
          <a:p>
            <a:endParaRPr lang="en-GB" sz="300" dirty="0" smtClean="0">
              <a:solidFill>
                <a:schemeClr val="bg1"/>
              </a:solidFill>
            </a:endParaRPr>
          </a:p>
          <a:p>
            <a:r>
              <a:rPr lang="en-GB" dirty="0" smtClean="0">
                <a:solidFill>
                  <a:schemeClr val="bg1"/>
                </a:solidFill>
              </a:rPr>
              <a:t>You are free to present what you discover about the passage in an original order.  Do not slavishly follow </a:t>
            </a:r>
            <a:r>
              <a:rPr lang="en-GB" dirty="0" smtClean="0">
                <a:solidFill>
                  <a:schemeClr val="bg1"/>
                </a:solidFill>
              </a:rPr>
              <a:t>this </a:t>
            </a:r>
            <a:r>
              <a:rPr lang="en-GB" dirty="0" smtClean="0">
                <a:solidFill>
                  <a:schemeClr val="bg1"/>
                </a:solidFill>
              </a:rPr>
              <a:t>outline of how to approach a passage from above.</a:t>
            </a:r>
          </a:p>
          <a:p>
            <a:endParaRPr lang="en-GB" sz="300" dirty="0" smtClean="0">
              <a:solidFill>
                <a:schemeClr val="bg1"/>
              </a:solidFill>
            </a:endParaRPr>
          </a:p>
          <a:p>
            <a:r>
              <a:rPr lang="en-GB" dirty="0" smtClean="0">
                <a:solidFill>
                  <a:schemeClr val="bg1"/>
                </a:solidFill>
              </a:rPr>
              <a:t>An essay style is good, but a line by line commentary is also allowed</a:t>
            </a:r>
            <a:r>
              <a:rPr lang="en-GB" dirty="0">
                <a:solidFill>
                  <a:schemeClr val="bg1"/>
                </a:solidFill>
              </a:rPr>
              <a:t>.</a:t>
            </a:r>
            <a:endParaRPr lang="en-GB" dirty="0" smtClean="0">
              <a:solidFill>
                <a:schemeClr val="bg1"/>
              </a:solidFill>
            </a:endParaRPr>
          </a:p>
          <a:p>
            <a:endParaRPr lang="en-GB" sz="300" dirty="0" smtClean="0">
              <a:solidFill>
                <a:schemeClr val="bg1"/>
              </a:solidFill>
            </a:endParaRPr>
          </a:p>
          <a:p>
            <a:r>
              <a:rPr lang="en-GB" dirty="0" smtClean="0">
                <a:solidFill>
                  <a:schemeClr val="bg1"/>
                </a:solidFill>
              </a:rPr>
              <a:t>Synthesise the research that you have done according to our guidelines above to make a coherent discussion of the interesting features of the passage. </a:t>
            </a:r>
          </a:p>
          <a:p>
            <a:endParaRPr lang="en-GB" dirty="0">
              <a:solidFill>
                <a:schemeClr val="bg1"/>
              </a:solidFill>
            </a:endParaRPr>
          </a:p>
        </p:txBody>
      </p:sp>
    </p:spTree>
    <p:extLst>
      <p:ext uri="{BB962C8B-B14F-4D97-AF65-F5344CB8AC3E}">
        <p14:creationId xmlns:p14="http://schemas.microsoft.com/office/powerpoint/2010/main" val="229088853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26</TotalTime>
  <Words>672</Words>
  <Application>Microsoft Office PowerPoint</Application>
  <PresentationFormat>On-screen Show (4:3)</PresentationFormat>
  <Paragraphs>83</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Book Antiqua</vt:lpstr>
      <vt:lpstr>Lucida Sans</vt:lpstr>
      <vt:lpstr>Wingdings</vt:lpstr>
      <vt:lpstr>Wingdings 2</vt:lpstr>
      <vt:lpstr>Wingdings 3</vt:lpstr>
      <vt:lpstr>Apex</vt:lpstr>
      <vt:lpstr>Advanced Greek Prose Xenophon Anabasis</vt:lpstr>
      <vt:lpstr>PowerPoint Presentation</vt:lpstr>
      <vt:lpstr>PowerPoint Presentation</vt:lpstr>
      <vt:lpstr>What purpose does this passage  serve in this part of the work? </vt:lpstr>
      <vt:lpstr>Grammar, Lexicon, Style and Content</vt:lpstr>
      <vt:lpstr>What purpose does this passage  serve in the work as a whole?</vt:lpstr>
      <vt:lpstr>Structural Issues</vt:lpstr>
      <vt:lpstr>What is the relationship of the passage with other works in the genre?</vt:lpstr>
      <vt:lpstr>Genre of the Anabasis</vt:lpstr>
      <vt:lpstr>What is the relationship of the passage historical/social/literary context?</vt:lpstr>
      <vt:lpstr>Historical/Social</vt:lpstr>
      <vt:lpstr>Writing your commentary</vt:lpstr>
      <vt:lpstr>Scholarly Commentaries</vt:lpstr>
      <vt:lpstr>Introduction</vt:lpstr>
      <vt:lpstr>Critical Analysis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Greek Prose Xenophon Anabasis</dc:title>
  <dc:creator>Matthew Cobb</dc:creator>
  <cp:lastModifiedBy>Matthew Cobb</cp:lastModifiedBy>
  <cp:revision>6</cp:revision>
  <dcterms:created xsi:type="dcterms:W3CDTF">2018-03-28T12:45:20Z</dcterms:created>
  <dcterms:modified xsi:type="dcterms:W3CDTF">2018-03-28T13:12:18Z</dcterms:modified>
</cp:coreProperties>
</file>