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452" r:id="rId5"/>
    <p:sldId id="453" r:id="rId6"/>
    <p:sldId id="454" r:id="rId7"/>
    <p:sldId id="451" r:id="rId8"/>
    <p:sldId id="852" r:id="rId9"/>
    <p:sldId id="964" r:id="rId10"/>
    <p:sldId id="965" r:id="rId11"/>
    <p:sldId id="966" r:id="rId12"/>
    <p:sldId id="949" r:id="rId13"/>
    <p:sldId id="967" r:id="rId14"/>
    <p:sldId id="957" r:id="rId15"/>
    <p:sldId id="958" r:id="rId16"/>
    <p:sldId id="959" r:id="rId17"/>
    <p:sldId id="968" r:id="rId18"/>
    <p:sldId id="951" r:id="rId19"/>
    <p:sldId id="960" r:id="rId20"/>
    <p:sldId id="952" r:id="rId21"/>
    <p:sldId id="961" r:id="rId22"/>
    <p:sldId id="969" r:id="rId23"/>
    <p:sldId id="96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E3B1AB-13C3-42F0-B55D-00577852AB99}" v="20" dt="2023-03-18T15:09:43.9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CE3B1AB-13C3-42F0-B55D-00577852AB99}"/>
    <pc:docChg chg="custSel delSld modSld">
      <pc:chgData name="Aishat Bakre" userId="839b68a6-4a2b-45ef-9a5a-14f954bfea5f" providerId="ADAL" clId="{FCE3B1AB-13C3-42F0-B55D-00577852AB99}" dt="2023-03-18T15:17:47.173" v="538" actId="20577"/>
      <pc:docMkLst>
        <pc:docMk/>
      </pc:docMkLst>
      <pc:sldChg chg="del">
        <pc:chgData name="Aishat Bakre" userId="839b68a6-4a2b-45ef-9a5a-14f954bfea5f" providerId="ADAL" clId="{FCE3B1AB-13C3-42F0-B55D-00577852AB99}" dt="2023-03-18T14:58:50.571" v="1" actId="2696"/>
        <pc:sldMkLst>
          <pc:docMk/>
          <pc:sldMk cId="736208756" sldId="257"/>
        </pc:sldMkLst>
      </pc:sldChg>
      <pc:sldChg chg="del">
        <pc:chgData name="Aishat Bakre" userId="839b68a6-4a2b-45ef-9a5a-14f954bfea5f" providerId="ADAL" clId="{FCE3B1AB-13C3-42F0-B55D-00577852AB99}" dt="2023-03-18T14:58:47.432" v="0" actId="2696"/>
        <pc:sldMkLst>
          <pc:docMk/>
          <pc:sldMk cId="1395684286" sldId="260"/>
        </pc:sldMkLst>
      </pc:sldChg>
      <pc:sldChg chg="del">
        <pc:chgData name="Aishat Bakre" userId="839b68a6-4a2b-45ef-9a5a-14f954bfea5f" providerId="ADAL" clId="{FCE3B1AB-13C3-42F0-B55D-00577852AB99}" dt="2023-03-18T14:58:53.455" v="2" actId="2696"/>
        <pc:sldMkLst>
          <pc:docMk/>
          <pc:sldMk cId="1797734647" sldId="310"/>
        </pc:sldMkLst>
      </pc:sldChg>
      <pc:sldChg chg="modSp mod">
        <pc:chgData name="Aishat Bakre" userId="839b68a6-4a2b-45ef-9a5a-14f954bfea5f" providerId="ADAL" clId="{FCE3B1AB-13C3-42F0-B55D-00577852AB99}" dt="2023-03-18T15:04:37.646" v="53" actId="122"/>
        <pc:sldMkLst>
          <pc:docMk/>
          <pc:sldMk cId="2896387725" sldId="949"/>
        </pc:sldMkLst>
        <pc:spChg chg="mod">
          <ac:chgData name="Aishat Bakre" userId="839b68a6-4a2b-45ef-9a5a-14f954bfea5f" providerId="ADAL" clId="{FCE3B1AB-13C3-42F0-B55D-00577852AB99}" dt="2023-03-18T15:04:37.646" v="53" actId="122"/>
          <ac:spMkLst>
            <pc:docMk/>
            <pc:sldMk cId="2896387725" sldId="949"/>
            <ac:spMk id="2" creationId="{F5DA53A5-2B70-F9D1-EF54-F6D3FE498657}"/>
          </ac:spMkLst>
        </pc:spChg>
      </pc:sldChg>
      <pc:sldChg chg="modSp mod">
        <pc:chgData name="Aishat Bakre" userId="839b68a6-4a2b-45ef-9a5a-14f954bfea5f" providerId="ADAL" clId="{FCE3B1AB-13C3-42F0-B55D-00577852AB99}" dt="2023-03-18T15:08:10.216" v="136" actId="20577"/>
        <pc:sldMkLst>
          <pc:docMk/>
          <pc:sldMk cId="4222250455" sldId="951"/>
        </pc:sldMkLst>
        <pc:spChg chg="mod">
          <ac:chgData name="Aishat Bakre" userId="839b68a6-4a2b-45ef-9a5a-14f954bfea5f" providerId="ADAL" clId="{FCE3B1AB-13C3-42F0-B55D-00577852AB99}" dt="2023-03-18T15:08:10.216" v="136" actId="20577"/>
          <ac:spMkLst>
            <pc:docMk/>
            <pc:sldMk cId="4222250455" sldId="951"/>
            <ac:spMk id="2" creationId="{7C86C3EB-8D6E-4A3C-BB80-0A2FBF2209B7}"/>
          </ac:spMkLst>
        </pc:spChg>
        <pc:spChg chg="mod">
          <ac:chgData name="Aishat Bakre" userId="839b68a6-4a2b-45ef-9a5a-14f954bfea5f" providerId="ADAL" clId="{FCE3B1AB-13C3-42F0-B55D-00577852AB99}" dt="2023-03-18T15:07:31.423" v="117" actId="27636"/>
          <ac:spMkLst>
            <pc:docMk/>
            <pc:sldMk cId="4222250455" sldId="951"/>
            <ac:spMk id="3" creationId="{1B5F89F7-2EFD-4FAC-A599-860D3E2D7C88}"/>
          </ac:spMkLst>
        </pc:spChg>
      </pc:sldChg>
      <pc:sldChg chg="modSp mod">
        <pc:chgData name="Aishat Bakre" userId="839b68a6-4a2b-45ef-9a5a-14f954bfea5f" providerId="ADAL" clId="{FCE3B1AB-13C3-42F0-B55D-00577852AB99}" dt="2023-03-18T15:17:20.166" v="526" actId="20577"/>
        <pc:sldMkLst>
          <pc:docMk/>
          <pc:sldMk cId="3141733741" sldId="952"/>
        </pc:sldMkLst>
        <pc:spChg chg="mod">
          <ac:chgData name="Aishat Bakre" userId="839b68a6-4a2b-45ef-9a5a-14f954bfea5f" providerId="ADAL" clId="{FCE3B1AB-13C3-42F0-B55D-00577852AB99}" dt="2023-03-18T15:17:20.166" v="526" actId="20577"/>
          <ac:spMkLst>
            <pc:docMk/>
            <pc:sldMk cId="3141733741" sldId="952"/>
            <ac:spMk id="3" creationId="{19512937-CAD8-411C-B0E9-EB3C4BB7BCBE}"/>
          </ac:spMkLst>
        </pc:spChg>
      </pc:sldChg>
      <pc:sldChg chg="modSp mod">
        <pc:chgData name="Aishat Bakre" userId="839b68a6-4a2b-45ef-9a5a-14f954bfea5f" providerId="ADAL" clId="{FCE3B1AB-13C3-42F0-B55D-00577852AB99}" dt="2023-03-18T15:04:26.761" v="50" actId="20577"/>
        <pc:sldMkLst>
          <pc:docMk/>
          <pc:sldMk cId="2594699509" sldId="957"/>
        </pc:sldMkLst>
        <pc:spChg chg="mod">
          <ac:chgData name="Aishat Bakre" userId="839b68a6-4a2b-45ef-9a5a-14f954bfea5f" providerId="ADAL" clId="{FCE3B1AB-13C3-42F0-B55D-00577852AB99}" dt="2023-03-18T15:04:26.761" v="50" actId="20577"/>
          <ac:spMkLst>
            <pc:docMk/>
            <pc:sldMk cId="2594699509" sldId="957"/>
            <ac:spMk id="2" creationId="{B57C8BE1-0D9D-DE38-3182-EAF176D6F350}"/>
          </ac:spMkLst>
        </pc:spChg>
      </pc:sldChg>
      <pc:sldChg chg="modSp mod">
        <pc:chgData name="Aishat Bakre" userId="839b68a6-4a2b-45ef-9a5a-14f954bfea5f" providerId="ADAL" clId="{FCE3B1AB-13C3-42F0-B55D-00577852AB99}" dt="2023-03-18T15:05:58.502" v="93" actId="313"/>
        <pc:sldMkLst>
          <pc:docMk/>
          <pc:sldMk cId="4255892011" sldId="958"/>
        </pc:sldMkLst>
        <pc:spChg chg="mod">
          <ac:chgData name="Aishat Bakre" userId="839b68a6-4a2b-45ef-9a5a-14f954bfea5f" providerId="ADAL" clId="{FCE3B1AB-13C3-42F0-B55D-00577852AB99}" dt="2023-03-18T15:05:49.242" v="89" actId="27636"/>
          <ac:spMkLst>
            <pc:docMk/>
            <pc:sldMk cId="4255892011" sldId="958"/>
            <ac:spMk id="2" creationId="{5604EB66-396A-1C0A-BB3F-3600BB9F3395}"/>
          </ac:spMkLst>
        </pc:spChg>
        <pc:spChg chg="mod">
          <ac:chgData name="Aishat Bakre" userId="839b68a6-4a2b-45ef-9a5a-14f954bfea5f" providerId="ADAL" clId="{FCE3B1AB-13C3-42F0-B55D-00577852AB99}" dt="2023-03-18T15:05:58.502" v="93" actId="313"/>
          <ac:spMkLst>
            <pc:docMk/>
            <pc:sldMk cId="4255892011" sldId="958"/>
            <ac:spMk id="3" creationId="{E6A23A7F-6457-E299-33DD-CB7BC325E158}"/>
          </ac:spMkLst>
        </pc:spChg>
      </pc:sldChg>
      <pc:sldChg chg="modSp mod">
        <pc:chgData name="Aishat Bakre" userId="839b68a6-4a2b-45ef-9a5a-14f954bfea5f" providerId="ADAL" clId="{FCE3B1AB-13C3-42F0-B55D-00577852AB99}" dt="2023-03-18T15:06:38.638" v="113" actId="20577"/>
        <pc:sldMkLst>
          <pc:docMk/>
          <pc:sldMk cId="4231844394" sldId="959"/>
        </pc:sldMkLst>
        <pc:spChg chg="mod">
          <ac:chgData name="Aishat Bakre" userId="839b68a6-4a2b-45ef-9a5a-14f954bfea5f" providerId="ADAL" clId="{FCE3B1AB-13C3-42F0-B55D-00577852AB99}" dt="2023-03-18T15:06:38.638" v="113" actId="20577"/>
          <ac:spMkLst>
            <pc:docMk/>
            <pc:sldMk cId="4231844394" sldId="959"/>
            <ac:spMk id="2" creationId="{D20C6E17-345D-E082-592A-751DEEC7B9F3}"/>
          </ac:spMkLst>
        </pc:spChg>
      </pc:sldChg>
      <pc:sldChg chg="modSp mod">
        <pc:chgData name="Aishat Bakre" userId="839b68a6-4a2b-45ef-9a5a-14f954bfea5f" providerId="ADAL" clId="{FCE3B1AB-13C3-42F0-B55D-00577852AB99}" dt="2023-03-18T15:08:02.547" v="127" actId="20577"/>
        <pc:sldMkLst>
          <pc:docMk/>
          <pc:sldMk cId="1914128574" sldId="960"/>
        </pc:sldMkLst>
        <pc:spChg chg="mod">
          <ac:chgData name="Aishat Bakre" userId="839b68a6-4a2b-45ef-9a5a-14f954bfea5f" providerId="ADAL" clId="{FCE3B1AB-13C3-42F0-B55D-00577852AB99}" dt="2023-03-18T15:08:02.547" v="127" actId="20577"/>
          <ac:spMkLst>
            <pc:docMk/>
            <pc:sldMk cId="1914128574" sldId="960"/>
            <ac:spMk id="2" creationId="{11C73328-54FC-75F1-8E0D-9C0C315E2384}"/>
          </ac:spMkLst>
        </pc:spChg>
      </pc:sldChg>
      <pc:sldChg chg="modSp mod">
        <pc:chgData name="Aishat Bakre" userId="839b68a6-4a2b-45ef-9a5a-14f954bfea5f" providerId="ADAL" clId="{FCE3B1AB-13C3-42F0-B55D-00577852AB99}" dt="2023-03-18T15:09:01.048" v="140" actId="313"/>
        <pc:sldMkLst>
          <pc:docMk/>
          <pc:sldMk cId="1849827601" sldId="961"/>
        </pc:sldMkLst>
        <pc:spChg chg="mod">
          <ac:chgData name="Aishat Bakre" userId="839b68a6-4a2b-45ef-9a5a-14f954bfea5f" providerId="ADAL" clId="{FCE3B1AB-13C3-42F0-B55D-00577852AB99}" dt="2023-03-18T15:09:01.048" v="140" actId="313"/>
          <ac:spMkLst>
            <pc:docMk/>
            <pc:sldMk cId="1849827601" sldId="961"/>
            <ac:spMk id="3" creationId="{962366C2-2AF0-DFD3-2453-CF0F1F5E0175}"/>
          </ac:spMkLst>
        </pc:spChg>
      </pc:sldChg>
      <pc:sldChg chg="modSp mod">
        <pc:chgData name="Aishat Bakre" userId="839b68a6-4a2b-45ef-9a5a-14f954bfea5f" providerId="ADAL" clId="{FCE3B1AB-13C3-42F0-B55D-00577852AB99}" dt="2023-03-18T15:11:33.430" v="360" actId="27636"/>
        <pc:sldMkLst>
          <pc:docMk/>
          <pc:sldMk cId="2441910249" sldId="962"/>
        </pc:sldMkLst>
        <pc:spChg chg="mod">
          <ac:chgData name="Aishat Bakre" userId="839b68a6-4a2b-45ef-9a5a-14f954bfea5f" providerId="ADAL" clId="{FCE3B1AB-13C3-42F0-B55D-00577852AB99}" dt="2023-03-18T15:11:33.430" v="360" actId="27636"/>
          <ac:spMkLst>
            <pc:docMk/>
            <pc:sldMk cId="2441910249" sldId="962"/>
            <ac:spMk id="2" creationId="{2DB4AB90-027C-0AF4-B937-847F7EC6FF66}"/>
          </ac:spMkLst>
        </pc:spChg>
      </pc:sldChg>
      <pc:sldChg chg="modSp mod">
        <pc:chgData name="Aishat Bakre" userId="839b68a6-4a2b-45ef-9a5a-14f954bfea5f" providerId="ADAL" clId="{FCE3B1AB-13C3-42F0-B55D-00577852AB99}" dt="2023-03-18T15:14:20.604" v="505" actId="14100"/>
        <pc:sldMkLst>
          <pc:docMk/>
          <pc:sldMk cId="2441940499" sldId="964"/>
        </pc:sldMkLst>
        <pc:spChg chg="mod">
          <ac:chgData name="Aishat Bakre" userId="839b68a6-4a2b-45ef-9a5a-14f954bfea5f" providerId="ADAL" clId="{FCE3B1AB-13C3-42F0-B55D-00577852AB99}" dt="2023-03-18T15:14:20.604" v="505" actId="14100"/>
          <ac:spMkLst>
            <pc:docMk/>
            <pc:sldMk cId="2441940499" sldId="964"/>
            <ac:spMk id="3" creationId="{5D21D258-DC31-9EAB-E1DE-637627B6B4E9}"/>
          </ac:spMkLst>
        </pc:spChg>
      </pc:sldChg>
      <pc:sldChg chg="modSp mod">
        <pc:chgData name="Aishat Bakre" userId="839b68a6-4a2b-45ef-9a5a-14f954bfea5f" providerId="ADAL" clId="{FCE3B1AB-13C3-42F0-B55D-00577852AB99}" dt="2023-03-18T15:05:11.275" v="63" actId="20577"/>
        <pc:sldMkLst>
          <pc:docMk/>
          <pc:sldMk cId="2869805639" sldId="967"/>
        </pc:sldMkLst>
        <pc:spChg chg="mod">
          <ac:chgData name="Aishat Bakre" userId="839b68a6-4a2b-45ef-9a5a-14f954bfea5f" providerId="ADAL" clId="{FCE3B1AB-13C3-42F0-B55D-00577852AB99}" dt="2023-03-18T15:05:11.275" v="63" actId="20577"/>
          <ac:spMkLst>
            <pc:docMk/>
            <pc:sldMk cId="2869805639" sldId="967"/>
            <ac:spMk id="3" creationId="{A1DB2D34-81ED-E6FE-6A2C-4FB6A1693561}"/>
          </ac:spMkLst>
        </pc:spChg>
      </pc:sldChg>
      <pc:sldChg chg="modSp mod">
        <pc:chgData name="Aishat Bakre" userId="839b68a6-4a2b-45ef-9a5a-14f954bfea5f" providerId="ADAL" clId="{FCE3B1AB-13C3-42F0-B55D-00577852AB99}" dt="2023-03-18T15:17:47.173" v="538" actId="20577"/>
        <pc:sldMkLst>
          <pc:docMk/>
          <pc:sldMk cId="1466685065" sldId="969"/>
        </pc:sldMkLst>
        <pc:spChg chg="mod">
          <ac:chgData name="Aishat Bakre" userId="839b68a6-4a2b-45ef-9a5a-14f954bfea5f" providerId="ADAL" clId="{FCE3B1AB-13C3-42F0-B55D-00577852AB99}" dt="2023-03-18T15:09:49.933" v="150" actId="20577"/>
          <ac:spMkLst>
            <pc:docMk/>
            <pc:sldMk cId="1466685065" sldId="969"/>
            <ac:spMk id="2" creationId="{1530D777-3B60-04C9-CAE8-E17603F6FFA4}"/>
          </ac:spMkLst>
        </pc:spChg>
        <pc:spChg chg="mod">
          <ac:chgData name="Aishat Bakre" userId="839b68a6-4a2b-45ef-9a5a-14f954bfea5f" providerId="ADAL" clId="{FCE3B1AB-13C3-42F0-B55D-00577852AB99}" dt="2023-03-18T15:17:47.173" v="538" actId="20577"/>
          <ac:spMkLst>
            <pc:docMk/>
            <pc:sldMk cId="1466685065" sldId="969"/>
            <ac:spMk id="3" creationId="{0CDED9D0-3A0F-AC1B-9E62-890714E1E80D}"/>
          </ac:spMkLst>
        </pc:spChg>
      </pc:sldChg>
      <pc:sldChg chg="del">
        <pc:chgData name="Aishat Bakre" userId="839b68a6-4a2b-45ef-9a5a-14f954bfea5f" providerId="ADAL" clId="{FCE3B1AB-13C3-42F0-B55D-00577852AB99}" dt="2023-03-18T14:58:56.392" v="3" actId="2696"/>
        <pc:sldMkLst>
          <pc:docMk/>
          <pc:sldMk cId="197473447" sldId="138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18/03/2023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a:solidFill>
                  <a:schemeClr val="bg1"/>
                </a:solidFill>
              </a:rPr>
            </a:br>
            <a:br>
              <a:rPr lang="en-GB" sz="3600" b="1" i="1">
                <a:solidFill>
                  <a:schemeClr val="bg1"/>
                </a:solidFill>
                <a:latin typeface="Arial" panose="020B0604020202020204" pitchFamily="34" charset="0"/>
                <a:cs typeface="Arial" panose="020B0604020202020204" pitchFamily="34" charset="0"/>
              </a:rPr>
            </a:br>
            <a:r>
              <a:rPr lang="en-GB" sz="3600" b="1">
                <a:solidFill>
                  <a:schemeClr val="bg1"/>
                </a:solidFill>
              </a:rPr>
              <a:t>PRACTICE-BASED RESEARCH</a:t>
            </a:r>
            <a:br>
              <a:rPr lang="en-GB" sz="3600" b="1" i="1">
                <a:solidFill>
                  <a:schemeClr val="bg1"/>
                </a:solidFill>
              </a:rPr>
            </a:br>
            <a:br>
              <a:rPr lang="en-GB" sz="3600" b="1" i="1">
                <a:solidFill>
                  <a:schemeClr val="bg1"/>
                </a:solidFill>
              </a:rPr>
            </a:br>
            <a:r>
              <a:rPr lang="en-GB" sz="3600" b="1" i="1">
                <a:solidFill>
                  <a:schemeClr val="bg1"/>
                </a:solidFill>
              </a:rPr>
              <a:t>Assessment Workshop-</a:t>
            </a:r>
            <a:br>
              <a:rPr lang="en-GB" sz="3600" b="1">
                <a:solidFill>
                  <a:schemeClr val="bg1"/>
                </a:solidFill>
              </a:rPr>
            </a:br>
            <a:r>
              <a:rPr lang="en-GB" sz="3600" b="1" i="1">
                <a:solidFill>
                  <a:schemeClr val="bg1"/>
                </a:solidFill>
              </a:rPr>
              <a:t>How to write the Qualitative research method section</a:t>
            </a:r>
            <a:br>
              <a:rPr lang="en-GB" sz="3600" b="1">
                <a:solidFill>
                  <a:schemeClr val="bg1"/>
                </a:solidFill>
              </a:rPr>
            </a:br>
            <a:br>
              <a:rPr lang="en-GB" sz="3600" b="1">
                <a:solidFill>
                  <a:schemeClr val="bg1"/>
                </a:solidFill>
              </a:rPr>
            </a:br>
            <a:r>
              <a:rPr lang="en-GB" sz="3200" b="1">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How to write the qualitative research method section</a:t>
            </a:r>
          </a:p>
          <a:p>
            <a:pPr>
              <a:buFont typeface="Wingdings" panose="05000000000000000000" pitchFamily="2" charset="2"/>
              <a:buChar char="§"/>
            </a:pPr>
            <a:r>
              <a:rPr lang="en-GB" sz="2400">
                <a:latin typeface="Arial" panose="020B0604020202020204" pitchFamily="34" charset="0"/>
                <a:cs typeface="Arial" panose="020B0604020202020204" pitchFamily="34" charset="0"/>
              </a:rPr>
              <a:t>Components of the methods section</a:t>
            </a:r>
          </a:p>
        </p:txBody>
      </p:sp>
      <p:sp>
        <p:nvSpPr>
          <p:cNvPr id="4" name="Rectangle 3">
            <a:extLst>
              <a:ext uri="{FF2B5EF4-FFF2-40B4-BE49-F238E27FC236}">
                <a16:creationId xmlns:a16="http://schemas.microsoft.com/office/drawing/2014/main" id="{4A8B0E57-46D8-4E8F-866F-529ABBB2DFF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BA576-0F2F-4283-AD03-7D0794CA7447}"/>
              </a:ext>
            </a:extLst>
          </p:cNvPr>
          <p:cNvSpPr>
            <a:spLocks noGrp="1"/>
          </p:cNvSpPr>
          <p:nvPr>
            <p:ph type="ctrTitle"/>
          </p:nvPr>
        </p:nvSpPr>
        <p:spPr>
          <a:xfrm>
            <a:off x="1400174" y="2344275"/>
            <a:ext cx="6916241" cy="1102519"/>
          </a:xfrm>
        </p:spPr>
        <p:txBody>
          <a:bodyPr>
            <a:normAutofit fontScale="90000"/>
          </a:bodyPr>
          <a:lstStyle/>
          <a:p>
            <a:pPr algn="ctr"/>
            <a:r>
              <a:rPr lang="en-GB" b="1" i="1">
                <a:solidFill>
                  <a:schemeClr val="bg1"/>
                </a:solidFill>
              </a:rPr>
              <a:t>How to write the qualitative method section?</a:t>
            </a:r>
          </a:p>
        </p:txBody>
      </p:sp>
    </p:spTree>
    <p:extLst>
      <p:ext uri="{BB962C8B-B14F-4D97-AF65-F5344CB8AC3E}">
        <p14:creationId xmlns:p14="http://schemas.microsoft.com/office/powerpoint/2010/main" val="3077339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FD889-B7C7-E8D6-8404-7CE3815AC3A0}"/>
              </a:ext>
            </a:extLst>
          </p:cNvPr>
          <p:cNvSpPr>
            <a:spLocks noGrp="1"/>
          </p:cNvSpPr>
          <p:nvPr>
            <p:ph type="title"/>
          </p:nvPr>
        </p:nvSpPr>
        <p:spPr>
          <a:xfrm>
            <a:off x="611560" y="197767"/>
            <a:ext cx="8363272" cy="1143000"/>
          </a:xfrm>
        </p:spPr>
        <p:txBody>
          <a:bodyPr>
            <a:normAutofit/>
          </a:bodyPr>
          <a:lstStyle/>
          <a:p>
            <a:pPr algn="l"/>
            <a:r>
              <a:rPr lang="en-GB" sz="3600" b="1"/>
              <a:t>Components of the method section</a:t>
            </a:r>
          </a:p>
        </p:txBody>
      </p:sp>
      <p:sp>
        <p:nvSpPr>
          <p:cNvPr id="3" name="Content Placeholder 2">
            <a:extLst>
              <a:ext uri="{FF2B5EF4-FFF2-40B4-BE49-F238E27FC236}">
                <a16:creationId xmlns:a16="http://schemas.microsoft.com/office/drawing/2014/main" id="{5D21D258-DC31-9EAB-E1DE-637627B6B4E9}"/>
              </a:ext>
            </a:extLst>
          </p:cNvPr>
          <p:cNvSpPr>
            <a:spLocks noGrp="1"/>
          </p:cNvSpPr>
          <p:nvPr>
            <p:ph idx="1"/>
          </p:nvPr>
        </p:nvSpPr>
        <p:spPr>
          <a:xfrm>
            <a:off x="251520" y="1600200"/>
            <a:ext cx="8640960" cy="4133055"/>
          </a:xfrm>
        </p:spPr>
        <p:txBody>
          <a:bodyPr>
            <a:normAutofit fontScale="92500" lnSpcReduction="10000"/>
          </a:bodyPr>
          <a:lstStyle/>
          <a:p>
            <a:pPr marL="0" indent="0">
              <a:buNone/>
            </a:pPr>
            <a:r>
              <a:rPr lang="en-GB" dirty="0"/>
              <a:t>The method section must include the following:</a:t>
            </a:r>
          </a:p>
          <a:p>
            <a:r>
              <a:rPr lang="en-GB" dirty="0"/>
              <a:t>Research methodology (Research methods)</a:t>
            </a:r>
          </a:p>
          <a:p>
            <a:r>
              <a:rPr lang="en-GB" dirty="0"/>
              <a:t>Research Design</a:t>
            </a:r>
          </a:p>
          <a:p>
            <a:r>
              <a:rPr lang="en-GB" dirty="0"/>
              <a:t>Recruitment, Sampling &amp; Study Participants.</a:t>
            </a:r>
          </a:p>
          <a:p>
            <a:r>
              <a:rPr lang="en-GB" dirty="0"/>
              <a:t>Materials/Data Collection Method(s)/procedure i.e.</a:t>
            </a:r>
          </a:p>
          <a:p>
            <a:r>
              <a:rPr lang="en-GB" dirty="0"/>
              <a:t>Data analysis technique</a:t>
            </a:r>
          </a:p>
          <a:p>
            <a:r>
              <a:rPr lang="en-GB" dirty="0"/>
              <a:t>Ethical considerations. </a:t>
            </a:r>
          </a:p>
          <a:p>
            <a:endParaRPr lang="en-GB" dirty="0"/>
          </a:p>
        </p:txBody>
      </p:sp>
    </p:spTree>
    <p:extLst>
      <p:ext uri="{BB962C8B-B14F-4D97-AF65-F5344CB8AC3E}">
        <p14:creationId xmlns:p14="http://schemas.microsoft.com/office/powerpoint/2010/main" val="2441940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5879-4397-9A07-B274-D8F8A93405D5}"/>
              </a:ext>
            </a:extLst>
          </p:cNvPr>
          <p:cNvSpPr>
            <a:spLocks noGrp="1"/>
          </p:cNvSpPr>
          <p:nvPr>
            <p:ph type="title"/>
          </p:nvPr>
        </p:nvSpPr>
        <p:spPr>
          <a:xfrm>
            <a:off x="179512" y="274638"/>
            <a:ext cx="8964488" cy="1143000"/>
          </a:xfrm>
        </p:spPr>
        <p:txBody>
          <a:bodyPr>
            <a:noAutofit/>
          </a:bodyPr>
          <a:lstStyle/>
          <a:p>
            <a:r>
              <a:rPr lang="en-GB" sz="3600" b="1"/>
              <a:t>Research methodology</a:t>
            </a:r>
          </a:p>
        </p:txBody>
      </p:sp>
      <p:sp>
        <p:nvSpPr>
          <p:cNvPr id="3" name="Content Placeholder 2">
            <a:extLst>
              <a:ext uri="{FF2B5EF4-FFF2-40B4-BE49-F238E27FC236}">
                <a16:creationId xmlns:a16="http://schemas.microsoft.com/office/drawing/2014/main" id="{4BB0ECFF-A063-BDF7-9D83-A856476EC359}"/>
              </a:ext>
            </a:extLst>
          </p:cNvPr>
          <p:cNvSpPr>
            <a:spLocks noGrp="1"/>
          </p:cNvSpPr>
          <p:nvPr>
            <p:ph idx="1"/>
          </p:nvPr>
        </p:nvSpPr>
        <p:spPr/>
        <p:txBody>
          <a:bodyPr/>
          <a:lstStyle/>
          <a:p>
            <a:pPr marL="0" indent="0">
              <a:buNone/>
            </a:pPr>
            <a:r>
              <a:rPr lang="en-GB" b="1"/>
              <a:t>Research methods</a:t>
            </a:r>
          </a:p>
          <a:p>
            <a:r>
              <a:rPr lang="en-GB"/>
              <a:t>Explain/define briefly the chosen research methods and justify while it was chosen and </a:t>
            </a:r>
          </a:p>
          <a:p>
            <a:r>
              <a:rPr lang="en-GB"/>
              <a:t>State the strength and limitation.</a:t>
            </a:r>
          </a:p>
          <a:p>
            <a:r>
              <a:rPr lang="en-GB" b="1"/>
              <a:t>For example </a:t>
            </a:r>
            <a:r>
              <a:rPr lang="en-GB"/>
              <a:t>qualitative research approach</a:t>
            </a:r>
          </a:p>
        </p:txBody>
      </p:sp>
    </p:spTree>
    <p:extLst>
      <p:ext uri="{BB962C8B-B14F-4D97-AF65-F5344CB8AC3E}">
        <p14:creationId xmlns:p14="http://schemas.microsoft.com/office/powerpoint/2010/main" val="3338603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0ED3B-1B60-A42A-AB43-CAD0EBD27F97}"/>
              </a:ext>
            </a:extLst>
          </p:cNvPr>
          <p:cNvSpPr>
            <a:spLocks noGrp="1"/>
          </p:cNvSpPr>
          <p:nvPr>
            <p:ph type="title"/>
          </p:nvPr>
        </p:nvSpPr>
        <p:spPr/>
        <p:txBody>
          <a:bodyPr>
            <a:normAutofit/>
          </a:bodyPr>
          <a:lstStyle/>
          <a:p>
            <a:r>
              <a:rPr lang="en-GB" b="1"/>
              <a:t>Research Design</a:t>
            </a:r>
          </a:p>
        </p:txBody>
      </p:sp>
      <p:sp>
        <p:nvSpPr>
          <p:cNvPr id="3" name="Content Placeholder 2">
            <a:extLst>
              <a:ext uri="{FF2B5EF4-FFF2-40B4-BE49-F238E27FC236}">
                <a16:creationId xmlns:a16="http://schemas.microsoft.com/office/drawing/2014/main" id="{A383D420-0BD4-9E0D-8CF7-42D76A24A6B2}"/>
              </a:ext>
            </a:extLst>
          </p:cNvPr>
          <p:cNvSpPr>
            <a:spLocks noGrp="1"/>
          </p:cNvSpPr>
          <p:nvPr>
            <p:ph idx="1"/>
          </p:nvPr>
        </p:nvSpPr>
        <p:spPr/>
        <p:txBody>
          <a:bodyPr/>
          <a:lstStyle/>
          <a:p>
            <a:r>
              <a:rPr lang="en-GB"/>
              <a:t>Explain/define briefly the chosen </a:t>
            </a:r>
            <a:r>
              <a:rPr lang="en-GB" b="1"/>
              <a:t>research design</a:t>
            </a:r>
            <a:r>
              <a:rPr lang="en-GB"/>
              <a:t> and justify while it was chosen and </a:t>
            </a:r>
          </a:p>
          <a:p>
            <a:r>
              <a:rPr lang="en-GB"/>
              <a:t>State the strength and limitation.</a:t>
            </a:r>
          </a:p>
          <a:p>
            <a:endParaRPr lang="en-GB"/>
          </a:p>
        </p:txBody>
      </p:sp>
    </p:spTree>
    <p:extLst>
      <p:ext uri="{BB962C8B-B14F-4D97-AF65-F5344CB8AC3E}">
        <p14:creationId xmlns:p14="http://schemas.microsoft.com/office/powerpoint/2010/main" val="2072519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A53A5-2B70-F9D1-EF54-F6D3FE498657}"/>
              </a:ext>
            </a:extLst>
          </p:cNvPr>
          <p:cNvSpPr>
            <a:spLocks noGrp="1"/>
          </p:cNvSpPr>
          <p:nvPr>
            <p:ph type="title"/>
          </p:nvPr>
        </p:nvSpPr>
        <p:spPr>
          <a:xfrm>
            <a:off x="179512" y="332656"/>
            <a:ext cx="8784976" cy="1143000"/>
          </a:xfrm>
        </p:spPr>
        <p:txBody>
          <a:bodyPr>
            <a:noAutofit/>
          </a:bodyPr>
          <a:lstStyle/>
          <a:p>
            <a:r>
              <a:rPr lang="en-GB" sz="3600" b="1" dirty="0">
                <a:latin typeface="Arial" panose="020B0604020202020204" pitchFamily="34" charset="0"/>
                <a:cs typeface="Arial" panose="020B0604020202020204" pitchFamily="34" charset="0"/>
              </a:rPr>
              <a:t>Thesis extract of research design</a:t>
            </a:r>
            <a:endParaRPr lang="en-GB" sz="3600" dirty="0"/>
          </a:p>
        </p:txBody>
      </p:sp>
      <p:sp>
        <p:nvSpPr>
          <p:cNvPr id="3" name="Content Placeholder 2">
            <a:extLst>
              <a:ext uri="{FF2B5EF4-FFF2-40B4-BE49-F238E27FC236}">
                <a16:creationId xmlns:a16="http://schemas.microsoft.com/office/drawing/2014/main" id="{56ED0964-BBA0-B1D4-9075-C32C80BEB3E3}"/>
              </a:ext>
            </a:extLst>
          </p:cNvPr>
          <p:cNvSpPr>
            <a:spLocks noGrp="1"/>
          </p:cNvSpPr>
          <p:nvPr>
            <p:ph idx="1"/>
          </p:nvPr>
        </p:nvSpPr>
        <p:spPr>
          <a:xfrm>
            <a:off x="457200" y="1600200"/>
            <a:ext cx="8229600" cy="4061047"/>
          </a:xfrm>
        </p:spPr>
        <p:txBody>
          <a:bodyPr>
            <a:normAutofit/>
          </a:bodyPr>
          <a:lstStyle/>
          <a:p>
            <a:pPr>
              <a:lnSpc>
                <a:spcPct val="90000"/>
              </a:lnSpc>
            </a:pPr>
            <a:r>
              <a:rPr lang="en-GB" sz="2800">
                <a:latin typeface="Arial" panose="020B0604020202020204" pitchFamily="34" charset="0"/>
                <a:cs typeface="Arial" panose="020B0604020202020204" pitchFamily="34" charset="0"/>
              </a:rPr>
              <a:t>“Focus group discussion (FGD), a qualitative design approach, was employed in this research. </a:t>
            </a:r>
          </a:p>
          <a:p>
            <a:pPr>
              <a:lnSpc>
                <a:spcPct val="90000"/>
              </a:lnSpc>
            </a:pPr>
            <a:r>
              <a:rPr lang="en-GB" sz="2800">
                <a:latin typeface="Arial" panose="020B0604020202020204" pitchFamily="34" charset="0"/>
                <a:cs typeface="Arial" panose="020B0604020202020204" pitchFamily="34" charset="0"/>
              </a:rPr>
              <a:t>Focus group was defined as a form of informal discussion among designated group of people about a specific topic (Wilkinson, 2004)”. </a:t>
            </a:r>
          </a:p>
          <a:p>
            <a:pPr marL="0" indent="0">
              <a:lnSpc>
                <a:spcPct val="90000"/>
              </a:lnSpc>
              <a:buNone/>
            </a:pPr>
            <a:endParaRPr lang="en-GB" sz="2800">
              <a:latin typeface="Arial" panose="020B0604020202020204" pitchFamily="34" charset="0"/>
              <a:cs typeface="Arial" panose="020B0604020202020204" pitchFamily="34" charset="0"/>
            </a:endParaRPr>
          </a:p>
          <a:p>
            <a:pPr>
              <a:lnSpc>
                <a:spcPct val="90000"/>
              </a:lnSpc>
            </a:pPr>
            <a:r>
              <a:rPr lang="en-GB" sz="2800">
                <a:latin typeface="Arial" panose="020B0604020202020204" pitchFamily="34" charset="0"/>
                <a:cs typeface="Arial" panose="020B0604020202020204" pitchFamily="34" charset="0"/>
              </a:rPr>
              <a:t>State the rationale/strength and limitation</a:t>
            </a:r>
            <a:endParaRPr lang="en-GB" sz="2800"/>
          </a:p>
        </p:txBody>
      </p:sp>
    </p:spTree>
    <p:extLst>
      <p:ext uri="{BB962C8B-B14F-4D97-AF65-F5344CB8AC3E}">
        <p14:creationId xmlns:p14="http://schemas.microsoft.com/office/powerpoint/2010/main" val="2896387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284A-4AE7-DD6B-A72B-4685909341D6}"/>
              </a:ext>
            </a:extLst>
          </p:cNvPr>
          <p:cNvSpPr>
            <a:spLocks noGrp="1"/>
          </p:cNvSpPr>
          <p:nvPr>
            <p:ph type="title"/>
          </p:nvPr>
        </p:nvSpPr>
        <p:spPr/>
        <p:txBody>
          <a:bodyPr>
            <a:normAutofit fontScale="90000"/>
          </a:bodyPr>
          <a:lstStyle/>
          <a:p>
            <a:r>
              <a:rPr lang="en-GB" b="1"/>
              <a:t>Recruitment, Sampling &amp; Study Participants</a:t>
            </a:r>
          </a:p>
        </p:txBody>
      </p:sp>
      <p:sp>
        <p:nvSpPr>
          <p:cNvPr id="3" name="Content Placeholder 2">
            <a:extLst>
              <a:ext uri="{FF2B5EF4-FFF2-40B4-BE49-F238E27FC236}">
                <a16:creationId xmlns:a16="http://schemas.microsoft.com/office/drawing/2014/main" id="{A1DB2D34-81ED-E6FE-6A2C-4FB6A1693561}"/>
              </a:ext>
            </a:extLst>
          </p:cNvPr>
          <p:cNvSpPr>
            <a:spLocks noGrp="1"/>
          </p:cNvSpPr>
          <p:nvPr>
            <p:ph idx="1"/>
          </p:nvPr>
        </p:nvSpPr>
        <p:spPr>
          <a:xfrm>
            <a:off x="466725" y="1988840"/>
            <a:ext cx="8229600" cy="3917032"/>
          </a:xfrm>
        </p:spPr>
        <p:txBody>
          <a:bodyPr/>
          <a:lstStyle/>
          <a:p>
            <a:r>
              <a:rPr lang="en-GB" dirty="0"/>
              <a:t>Explain how the participants were recruited.</a:t>
            </a:r>
          </a:p>
          <a:p>
            <a:r>
              <a:rPr lang="en-GB" dirty="0"/>
              <a:t>State the sampling technique that was used and</a:t>
            </a:r>
          </a:p>
          <a:p>
            <a:r>
              <a:rPr lang="en-GB" dirty="0"/>
              <a:t>The number of participants targeted</a:t>
            </a:r>
          </a:p>
        </p:txBody>
      </p:sp>
    </p:spTree>
    <p:extLst>
      <p:ext uri="{BB962C8B-B14F-4D97-AF65-F5344CB8AC3E}">
        <p14:creationId xmlns:p14="http://schemas.microsoft.com/office/powerpoint/2010/main" val="2869805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8BE1-0D9D-DE38-3182-EAF176D6F350}"/>
              </a:ext>
            </a:extLst>
          </p:cNvPr>
          <p:cNvSpPr>
            <a:spLocks noGrp="1"/>
          </p:cNvSpPr>
          <p:nvPr>
            <p:ph type="title"/>
          </p:nvPr>
        </p:nvSpPr>
        <p:spPr/>
        <p:txBody>
          <a:bodyPr>
            <a:noAutofit/>
          </a:bodyPr>
          <a:lstStyle/>
          <a:p>
            <a:r>
              <a:rPr lang="en-GB" sz="3600" b="1" dirty="0"/>
              <a:t>Thesis extract of “Study population and sampling”</a:t>
            </a:r>
          </a:p>
        </p:txBody>
      </p:sp>
      <p:sp>
        <p:nvSpPr>
          <p:cNvPr id="3" name="Content Placeholder 2">
            <a:extLst>
              <a:ext uri="{FF2B5EF4-FFF2-40B4-BE49-F238E27FC236}">
                <a16:creationId xmlns:a16="http://schemas.microsoft.com/office/drawing/2014/main" id="{9B83A8A3-3718-44FD-D5B6-CBE155ED35E9}"/>
              </a:ext>
            </a:extLst>
          </p:cNvPr>
          <p:cNvSpPr>
            <a:spLocks noGrp="1"/>
          </p:cNvSpPr>
          <p:nvPr>
            <p:ph idx="1"/>
          </p:nvPr>
        </p:nvSpPr>
        <p:spPr/>
        <p:txBody>
          <a:bodyPr>
            <a:normAutofit fontScale="77500" lnSpcReduction="20000"/>
          </a:bodyPr>
          <a:lstStyle/>
          <a:p>
            <a:r>
              <a:rPr lang="en-GB"/>
              <a:t>“The target population for the study was older adults of the age 60 years and above residing within the community in Wolverhampton, UK. A non-probability sample of 5 to 8 older adults (age≥60 years) was targeted and considered adequate for the research. This is because it was proposed that focus groups should have enough participants to help generate diverse information. However, they must not be too large or else they may create an uncomfortable environment with some participants unable to freely express their views, thoughts or experiences (Onwuegbuzie et al., 2009)”.</a:t>
            </a:r>
          </a:p>
        </p:txBody>
      </p:sp>
    </p:spTree>
    <p:extLst>
      <p:ext uri="{BB962C8B-B14F-4D97-AF65-F5344CB8AC3E}">
        <p14:creationId xmlns:p14="http://schemas.microsoft.com/office/powerpoint/2010/main" val="2594699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EB66-396A-1C0A-BB3F-3600BB9F3395}"/>
              </a:ext>
            </a:extLst>
          </p:cNvPr>
          <p:cNvSpPr>
            <a:spLocks noGrp="1"/>
          </p:cNvSpPr>
          <p:nvPr>
            <p:ph type="title"/>
          </p:nvPr>
        </p:nvSpPr>
        <p:spPr/>
        <p:txBody>
          <a:bodyPr>
            <a:normAutofit/>
          </a:bodyPr>
          <a:lstStyle/>
          <a:p>
            <a:r>
              <a:rPr lang="en-GB" b="1" dirty="0"/>
              <a:t>Thesis extract: Recruitment</a:t>
            </a:r>
          </a:p>
        </p:txBody>
      </p:sp>
      <p:sp>
        <p:nvSpPr>
          <p:cNvPr id="3" name="Content Placeholder 2">
            <a:extLst>
              <a:ext uri="{FF2B5EF4-FFF2-40B4-BE49-F238E27FC236}">
                <a16:creationId xmlns:a16="http://schemas.microsoft.com/office/drawing/2014/main" id="{E6A23A7F-6457-E299-33DD-CB7BC325E158}"/>
              </a:ext>
            </a:extLst>
          </p:cNvPr>
          <p:cNvSpPr>
            <a:spLocks noGrp="1"/>
          </p:cNvSpPr>
          <p:nvPr>
            <p:ph idx="1"/>
          </p:nvPr>
        </p:nvSpPr>
        <p:spPr>
          <a:xfrm>
            <a:off x="514350" y="1268760"/>
            <a:ext cx="8229600" cy="3917032"/>
          </a:xfrm>
        </p:spPr>
        <p:txBody>
          <a:bodyPr>
            <a:noAutofit/>
          </a:bodyPr>
          <a:lstStyle/>
          <a:p>
            <a:r>
              <a:rPr lang="en-GB" sz="1600" dirty="0"/>
              <a:t>“The participants for the study were recruited from older adults residing within the communities through their usual place of worship in Wolverhampton UK. Before contacting or recruiting participants for the study, approval was received from the University of Wolverhampton research ethics committee (Appendix 1) and a Church in Wolverhampton after submitting full research proposal and protocols (Appendix 2). An initial notification of the focus group research and request for interest from willing older adults was put out in the weekly Sunday printed bulletin with the help of the leader of the place of worship (Appendix 3). Potential participants were also approached face-to-face by the researcher after each Sunday service and were provided with a detailed explanation of the proposed research and requirements for recruitment into the study (Appendix 4). For inclusion into the focus group, study participants were required to be of the age of 60 years and above, not known to have any history or diagnosis of dementia and must have the capacity to provide consent by themselves to partake in the research. Those considered as unable to provide consent were neither approached nor included. Interested and potential participants for the study were given the research information sheets and consent forms (Appendix 5 and 6) and adequate time allowed to confirm interest and return the signed consent forms which ranged between 1-2 week”</a:t>
            </a:r>
          </a:p>
        </p:txBody>
      </p:sp>
    </p:spTree>
    <p:extLst>
      <p:ext uri="{BB962C8B-B14F-4D97-AF65-F5344CB8AC3E}">
        <p14:creationId xmlns:p14="http://schemas.microsoft.com/office/powerpoint/2010/main" val="4255892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C6E17-345D-E082-592A-751DEEC7B9F3}"/>
              </a:ext>
            </a:extLst>
          </p:cNvPr>
          <p:cNvSpPr>
            <a:spLocks noGrp="1"/>
          </p:cNvSpPr>
          <p:nvPr>
            <p:ph type="title"/>
          </p:nvPr>
        </p:nvSpPr>
        <p:spPr>
          <a:xfrm>
            <a:off x="179512" y="274638"/>
            <a:ext cx="8856984" cy="1143000"/>
          </a:xfrm>
        </p:spPr>
        <p:txBody>
          <a:bodyPr>
            <a:noAutofit/>
          </a:bodyPr>
          <a:lstStyle/>
          <a:p>
            <a:r>
              <a:rPr lang="en-GB" sz="3200" b="1" dirty="0"/>
              <a:t>Thesis extract of “Participants for the study”</a:t>
            </a:r>
          </a:p>
        </p:txBody>
      </p:sp>
      <p:sp>
        <p:nvSpPr>
          <p:cNvPr id="3" name="Content Placeholder 2">
            <a:extLst>
              <a:ext uri="{FF2B5EF4-FFF2-40B4-BE49-F238E27FC236}">
                <a16:creationId xmlns:a16="http://schemas.microsoft.com/office/drawing/2014/main" id="{76E90E2F-09A9-6D14-345C-06335AF8617F}"/>
              </a:ext>
            </a:extLst>
          </p:cNvPr>
          <p:cNvSpPr>
            <a:spLocks noGrp="1"/>
          </p:cNvSpPr>
          <p:nvPr>
            <p:ph idx="1"/>
          </p:nvPr>
        </p:nvSpPr>
        <p:spPr/>
        <p:txBody>
          <a:bodyPr>
            <a:normAutofit fontScale="62500" lnSpcReduction="20000"/>
          </a:bodyPr>
          <a:lstStyle/>
          <a:p>
            <a:r>
              <a:rPr lang="en-GB"/>
              <a:t>“A total of 18 people was identified for the focus group study, out of which 12 confirmed their interest in participating. These 12 participants were divided into two groups, each consisting of 6 focus group members. Though the second focus group was reduced to 5 members as one participant left the venue to attend to urgent family needs. There were no defined criteria for selection into any of the two focus groups except interest confirmation and availability of members to participate in any of the sessions arranged for separate dates and times. Once the 6 spaces for the first focus group discussion session were filled the other participants were automatically allocated into the spaces for the second focus group session which took place about three weeks later. Therefore, the focus group members for each focus group session were different but the topic for discussion was the same”.</a:t>
            </a:r>
          </a:p>
          <a:p>
            <a:endParaRPr lang="en-GB"/>
          </a:p>
        </p:txBody>
      </p:sp>
    </p:spTree>
    <p:extLst>
      <p:ext uri="{BB962C8B-B14F-4D97-AF65-F5344CB8AC3E}">
        <p14:creationId xmlns:p14="http://schemas.microsoft.com/office/powerpoint/2010/main" val="4231844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D777-3B60-04C9-CAE8-E17603F6FFA4}"/>
              </a:ext>
            </a:extLst>
          </p:cNvPr>
          <p:cNvSpPr>
            <a:spLocks noGrp="1"/>
          </p:cNvSpPr>
          <p:nvPr>
            <p:ph type="title"/>
          </p:nvPr>
        </p:nvSpPr>
        <p:spPr>
          <a:xfrm>
            <a:off x="251520" y="274638"/>
            <a:ext cx="8435280" cy="1143000"/>
          </a:xfrm>
        </p:spPr>
        <p:txBody>
          <a:bodyPr>
            <a:noAutofit/>
          </a:bodyPr>
          <a:lstStyle/>
          <a:p>
            <a:r>
              <a:rPr lang="en-GB" sz="3600" b="1"/>
              <a:t>Data Collection procedure</a:t>
            </a:r>
          </a:p>
        </p:txBody>
      </p:sp>
      <p:sp>
        <p:nvSpPr>
          <p:cNvPr id="3" name="Content Placeholder 2">
            <a:extLst>
              <a:ext uri="{FF2B5EF4-FFF2-40B4-BE49-F238E27FC236}">
                <a16:creationId xmlns:a16="http://schemas.microsoft.com/office/drawing/2014/main" id="{0CDED9D0-3A0F-AC1B-9E62-890714E1E80D}"/>
              </a:ext>
            </a:extLst>
          </p:cNvPr>
          <p:cNvSpPr>
            <a:spLocks noGrp="1"/>
          </p:cNvSpPr>
          <p:nvPr>
            <p:ph idx="1"/>
          </p:nvPr>
        </p:nvSpPr>
        <p:spPr/>
        <p:txBody>
          <a:bodyPr/>
          <a:lstStyle/>
          <a:p>
            <a:r>
              <a:rPr lang="en-GB"/>
              <a:t>Explain all the process/procedure undertaken to conduct the focus group discussion. </a:t>
            </a:r>
          </a:p>
        </p:txBody>
      </p:sp>
    </p:spTree>
    <p:extLst>
      <p:ext uri="{BB962C8B-B14F-4D97-AF65-F5344CB8AC3E}">
        <p14:creationId xmlns:p14="http://schemas.microsoft.com/office/powerpoint/2010/main" val="2771964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6C3EB-8D6E-4A3C-BB80-0A2FBF2209B7}"/>
              </a:ext>
            </a:extLst>
          </p:cNvPr>
          <p:cNvSpPr>
            <a:spLocks noGrp="1"/>
          </p:cNvSpPr>
          <p:nvPr>
            <p:ph type="title"/>
          </p:nvPr>
        </p:nvSpPr>
        <p:spPr/>
        <p:txBody>
          <a:bodyPr>
            <a:normAutofit fontScale="90000"/>
          </a:bodyPr>
          <a:lstStyle/>
          <a:p>
            <a:r>
              <a:rPr lang="en-GB" sz="3600" b="1" dirty="0">
                <a:latin typeface="Arial" panose="020B0604020202020204" pitchFamily="34" charset="0"/>
                <a:cs typeface="Arial" panose="020B0604020202020204" pitchFamily="34" charset="0"/>
              </a:rPr>
              <a:t>Thesis extract for Data collection Procedure </a:t>
            </a:r>
          </a:p>
        </p:txBody>
      </p:sp>
      <p:sp>
        <p:nvSpPr>
          <p:cNvPr id="3" name="Content Placeholder 2">
            <a:extLst>
              <a:ext uri="{FF2B5EF4-FFF2-40B4-BE49-F238E27FC236}">
                <a16:creationId xmlns:a16="http://schemas.microsoft.com/office/drawing/2014/main" id="{1B5F89F7-2EFD-4FAC-A599-860D3E2D7C88}"/>
              </a:ext>
            </a:extLst>
          </p:cNvPr>
          <p:cNvSpPr>
            <a:spLocks noGrp="1"/>
          </p:cNvSpPr>
          <p:nvPr>
            <p:ph idx="1"/>
          </p:nvPr>
        </p:nvSpPr>
        <p:spPr>
          <a:xfrm>
            <a:off x="457200" y="1340768"/>
            <a:ext cx="8229600" cy="4320479"/>
          </a:xfrm>
        </p:spPr>
        <p:txBody>
          <a:bodyPr>
            <a:normAutofit fontScale="47500" lnSpcReduction="20000"/>
          </a:bodyPr>
          <a:lstStyle/>
          <a:p>
            <a:r>
              <a:rPr lang="en-GB" dirty="0"/>
              <a:t>“</a:t>
            </a:r>
            <a:r>
              <a:rPr lang="en-GB" sz="3400" dirty="0"/>
              <a:t>The focus group discussion was conducted in a quiet room suitable for 6 to 9 participants within the Millennium City (MC) Building of the University of Wolverhampton. The participants found this venue and location quite convenient and safe since it was close to their usual place of worship and easily accessible by walking or transport services with car parking spaces available. Prior to the focus group study, a very brief questionnaire was used to collect basic socio-demographic background information on the participants (Appendix 7). It was also confirmed again that each participant had signed and returned the consent form before the commencement of the focus group activity for each day. The two focus group discussion sessions were held three weeks apart and each lasted for approximately 1 hour. Each session was facilitated by the researcher while a research colleague was present to assist with arrangements at the venue and notetaking. A project supervisor was only present before the activity for one-minute introduction and welcoming of participants before leaving the venue for the researcher to continue with the focus group discussion. The data were collected using a digital audio recording device by Olympus Corporation (Tokyo, Japan). To facilitate the focus group session a discussion guide that included semi-structured open-ended questions with a focus on the research questions was used to prompt participants to discuss the topic (appendix 8). During the focus group discussion, however, a few more questions were also used to clarify responses from participants or to ensure speakers remained focused on the main subject of deliberation”.</a:t>
            </a:r>
            <a:endParaRPr lang="en-GB" sz="3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2250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73328-54FC-75F1-8E0D-9C0C315E2384}"/>
              </a:ext>
            </a:extLst>
          </p:cNvPr>
          <p:cNvSpPr>
            <a:spLocks noGrp="1"/>
          </p:cNvSpPr>
          <p:nvPr>
            <p:ph type="title"/>
          </p:nvPr>
        </p:nvSpPr>
        <p:spPr/>
        <p:txBody>
          <a:bodyPr/>
          <a:lstStyle/>
          <a:p>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Article extract for Data collection Procedure </a:t>
            </a:r>
            <a:endParaRPr lang="en-GB" dirty="0"/>
          </a:p>
        </p:txBody>
      </p:sp>
      <p:sp>
        <p:nvSpPr>
          <p:cNvPr id="3" name="Content Placeholder 2">
            <a:extLst>
              <a:ext uri="{FF2B5EF4-FFF2-40B4-BE49-F238E27FC236}">
                <a16:creationId xmlns:a16="http://schemas.microsoft.com/office/drawing/2014/main" id="{E6FD30E7-2D9F-9818-AA3B-F89EFA8025AF}"/>
              </a:ext>
            </a:extLst>
          </p:cNvPr>
          <p:cNvSpPr>
            <a:spLocks noGrp="1"/>
          </p:cNvSpPr>
          <p:nvPr>
            <p:ph idx="1"/>
          </p:nvPr>
        </p:nvSpPr>
        <p:spPr/>
        <p:txBody>
          <a:bodyPr>
            <a:normAutofit fontScale="55000" lnSpcReduction="20000"/>
          </a:bodyPr>
          <a:lstStyle/>
          <a:p>
            <a:r>
              <a:rPr lang="en-GB"/>
              <a:t>All focus groups were organised at the Faculty of Physical Education and Physiotherapy of the Vrije Universiteit Brussel (Brussels, Belgium) at a time and date convenient for the students and researchers. Before each focus group all participants were asked to complete a short questionnaire, including demographics, height, weight and perceived health (see Table 1). Furthermore, explanation about the aim of the study was given and an informed consent (in which participants’ anonymity and confidentiality were assured) was signed by each participant. Each focus group lasted between 90 and 120 minutes (including questions about physical activity and sedentary behaviour which were not included in this paper) and was facilitated by a moderator and an assistant moderator (observer), who took notes during the discussions and made sure the moderator did not overlook any participants trying to add comments. All focus group discussions were audiotaped with permission of the participants. Drinks and snacks were provided during the focus group discussions. Afterwards, all students received an incentive (a lunch voucher). The study was approved by the Medical Ethical Commission of the university hospital.</a:t>
            </a:r>
          </a:p>
        </p:txBody>
      </p:sp>
    </p:spTree>
    <p:extLst>
      <p:ext uri="{BB962C8B-B14F-4D97-AF65-F5344CB8AC3E}">
        <p14:creationId xmlns:p14="http://schemas.microsoft.com/office/powerpoint/2010/main" val="1914128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29A35-974E-4E42-A808-F731F4D28CB5}"/>
              </a:ext>
            </a:extLst>
          </p:cNvPr>
          <p:cNvSpPr>
            <a:spLocks noGrp="1"/>
          </p:cNvSpPr>
          <p:nvPr>
            <p:ph type="title"/>
          </p:nvPr>
        </p:nvSpPr>
        <p:spPr/>
        <p:txBody>
          <a:bodyPr>
            <a:normAutofit/>
          </a:bodyPr>
          <a:lstStyle/>
          <a:p>
            <a:r>
              <a:rPr lang="en-GB" sz="3600" b="1">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19512937-CAD8-411C-B0E9-EB3C4BB7BCBE}"/>
              </a:ext>
            </a:extLst>
          </p:cNvPr>
          <p:cNvSpPr>
            <a:spLocks noGrp="1"/>
          </p:cNvSpPr>
          <p:nvPr>
            <p:ph idx="1"/>
          </p:nvPr>
        </p:nvSpPr>
        <p:spPr/>
        <p:txBody>
          <a:bodyPr/>
          <a:lstStyle/>
          <a:p>
            <a:r>
              <a:rPr lang="en-GB" b="0" dirty="0">
                <a:latin typeface="Arial" panose="020B0604020202020204" pitchFamily="34" charset="0"/>
                <a:cs typeface="Arial" panose="020B0604020202020204" pitchFamily="34" charset="0"/>
              </a:rPr>
              <a:t>All the ethical issues must be explained in relation to the study and how all were addressed during the data collection and analysis stage.</a:t>
            </a:r>
          </a:p>
        </p:txBody>
      </p:sp>
    </p:spTree>
    <p:extLst>
      <p:ext uri="{BB962C8B-B14F-4D97-AF65-F5344CB8AC3E}">
        <p14:creationId xmlns:p14="http://schemas.microsoft.com/office/powerpoint/2010/main" val="3141733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A9BCD-426F-A5AB-CD6E-6786ECD9891E}"/>
              </a:ext>
            </a:extLst>
          </p:cNvPr>
          <p:cNvSpPr>
            <a:spLocks noGrp="1"/>
          </p:cNvSpPr>
          <p:nvPr>
            <p:ph type="title"/>
          </p:nvPr>
        </p:nvSpPr>
        <p:spPr/>
        <p:txBody>
          <a:bodyPr>
            <a:normAutofit fontScale="90000"/>
          </a:bodyPr>
          <a:lstStyle/>
          <a:p>
            <a:r>
              <a:rPr lang="en-GB" b="1"/>
              <a:t>Example of Transcribing of data</a:t>
            </a:r>
          </a:p>
        </p:txBody>
      </p:sp>
      <p:sp>
        <p:nvSpPr>
          <p:cNvPr id="3" name="Content Placeholder 2">
            <a:extLst>
              <a:ext uri="{FF2B5EF4-FFF2-40B4-BE49-F238E27FC236}">
                <a16:creationId xmlns:a16="http://schemas.microsoft.com/office/drawing/2014/main" id="{962366C2-2AF0-DFD3-2453-CF0F1F5E0175}"/>
              </a:ext>
            </a:extLst>
          </p:cNvPr>
          <p:cNvSpPr>
            <a:spLocks noGrp="1"/>
          </p:cNvSpPr>
          <p:nvPr>
            <p:ph idx="1"/>
          </p:nvPr>
        </p:nvSpPr>
        <p:spPr/>
        <p:txBody>
          <a:bodyPr>
            <a:normAutofit fontScale="77500" lnSpcReduction="20000"/>
          </a:bodyPr>
          <a:lstStyle/>
          <a:p>
            <a:r>
              <a:rPr lang="en-GB" dirty="0"/>
              <a:t>“The audio recorded data from focus group discussion sessions was transferred using the USB stick from the recorder to a personal laptop computer (that is pass-worded and had antivirus installed) and uploaded unto an NVIVO software version 11.0. A verbatim transcribing of the data from each of the focus group discussion was done with the aid of the NVIVO software. Care was taken to ensure data were transcribed in enough detail and to also ensure accuracy the transcripts were checked against the audio-recordings. The total transcribed data consisted of 11,612 words (Appendix 9)”.</a:t>
            </a:r>
          </a:p>
        </p:txBody>
      </p:sp>
    </p:spTree>
    <p:extLst>
      <p:ext uri="{BB962C8B-B14F-4D97-AF65-F5344CB8AC3E}">
        <p14:creationId xmlns:p14="http://schemas.microsoft.com/office/powerpoint/2010/main" val="1849827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0D777-3B60-04C9-CAE8-E17603F6FFA4}"/>
              </a:ext>
            </a:extLst>
          </p:cNvPr>
          <p:cNvSpPr>
            <a:spLocks noGrp="1"/>
          </p:cNvSpPr>
          <p:nvPr>
            <p:ph type="title"/>
          </p:nvPr>
        </p:nvSpPr>
        <p:spPr>
          <a:xfrm>
            <a:off x="251520" y="274638"/>
            <a:ext cx="8435280" cy="1143000"/>
          </a:xfrm>
        </p:spPr>
        <p:txBody>
          <a:bodyPr>
            <a:noAutofit/>
          </a:bodyPr>
          <a:lstStyle/>
          <a:p>
            <a:r>
              <a:rPr lang="en-GB" sz="3600" b="1" dirty="0"/>
              <a:t>Data Analysis</a:t>
            </a:r>
          </a:p>
        </p:txBody>
      </p:sp>
      <p:sp>
        <p:nvSpPr>
          <p:cNvPr id="3" name="Content Placeholder 2">
            <a:extLst>
              <a:ext uri="{FF2B5EF4-FFF2-40B4-BE49-F238E27FC236}">
                <a16:creationId xmlns:a16="http://schemas.microsoft.com/office/drawing/2014/main" id="{0CDED9D0-3A0F-AC1B-9E62-890714E1E80D}"/>
              </a:ext>
            </a:extLst>
          </p:cNvPr>
          <p:cNvSpPr>
            <a:spLocks noGrp="1"/>
          </p:cNvSpPr>
          <p:nvPr>
            <p:ph idx="1"/>
          </p:nvPr>
        </p:nvSpPr>
        <p:spPr/>
        <p:txBody>
          <a:bodyPr/>
          <a:lstStyle/>
          <a:p>
            <a:r>
              <a:rPr lang="en-GB" dirty="0"/>
              <a:t>Explain </a:t>
            </a:r>
            <a:r>
              <a:rPr lang="en-GB"/>
              <a:t>the qualitative data </a:t>
            </a:r>
            <a:r>
              <a:rPr lang="en-GB" dirty="0"/>
              <a:t>analysis technique used and the strength and limitations of the method.</a:t>
            </a:r>
          </a:p>
          <a:p>
            <a:r>
              <a:rPr lang="en-GB" dirty="0"/>
              <a:t>State/highlight all the steps of the chosen data analysis technique.</a:t>
            </a:r>
          </a:p>
        </p:txBody>
      </p:sp>
    </p:spTree>
    <p:extLst>
      <p:ext uri="{BB962C8B-B14F-4D97-AF65-F5344CB8AC3E}">
        <p14:creationId xmlns:p14="http://schemas.microsoft.com/office/powerpoint/2010/main" val="14666850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4AB90-027C-0AF4-B937-847F7EC6FF66}"/>
              </a:ext>
            </a:extLst>
          </p:cNvPr>
          <p:cNvSpPr>
            <a:spLocks noGrp="1"/>
          </p:cNvSpPr>
          <p:nvPr>
            <p:ph type="title"/>
          </p:nvPr>
        </p:nvSpPr>
        <p:spPr/>
        <p:txBody>
          <a:bodyPr>
            <a:normAutofit/>
          </a:bodyPr>
          <a:lstStyle/>
          <a:p>
            <a:r>
              <a:rPr lang="en-GB" b="1" dirty="0"/>
              <a:t>Thesis extract of Data analysis</a:t>
            </a:r>
          </a:p>
        </p:txBody>
      </p:sp>
      <p:sp>
        <p:nvSpPr>
          <p:cNvPr id="3" name="Content Placeholder 2">
            <a:extLst>
              <a:ext uri="{FF2B5EF4-FFF2-40B4-BE49-F238E27FC236}">
                <a16:creationId xmlns:a16="http://schemas.microsoft.com/office/drawing/2014/main" id="{91B73123-18A2-F335-46BC-79FB18D01DE1}"/>
              </a:ext>
            </a:extLst>
          </p:cNvPr>
          <p:cNvSpPr>
            <a:spLocks noGrp="1"/>
          </p:cNvSpPr>
          <p:nvPr>
            <p:ph idx="1"/>
          </p:nvPr>
        </p:nvSpPr>
        <p:spPr/>
        <p:txBody>
          <a:bodyPr>
            <a:normAutofit fontScale="55000" lnSpcReduction="20000"/>
          </a:bodyPr>
          <a:lstStyle/>
          <a:p>
            <a:r>
              <a:rPr lang="en-GB"/>
              <a:t>“The data on the background information of participants was analysed using SPSS version 24.0 (SPSS Inc., Chicago, USA. The data from the focus group research was </a:t>
            </a:r>
            <a:r>
              <a:rPr lang="en-GB" err="1"/>
              <a:t>analyzed</a:t>
            </a:r>
            <a:r>
              <a:rPr lang="en-GB"/>
              <a:t> by thematic analysis using the approach described by Braun and Clarke (2006). This approach is widely used in similar qualitative research and considered very useful in exploring participants’ perspectives on an issue raised. It helps to also highlight differences and similarities in the participants’ views on a topic as well as uncover unexpected insights produced from the study (Braun and Clark. 2006; Nowell et al., 2017). It is accessible, quick to understand and permits key features of large data sets to be generated and summarized in a well-structured manner (Nowell et al., 2017). The thematic analysis used for the analysis of the focus group data on vegetable consumption associated with dementia involves 6 steps as described by Braun and Clark (2006). These includes getting acquainted with the data, producing the initial codes, identifying themes, reviewing themes, defining and naming themes and generating the report of the analysis”.</a:t>
            </a:r>
          </a:p>
        </p:txBody>
      </p:sp>
    </p:spTree>
    <p:extLst>
      <p:ext uri="{BB962C8B-B14F-4D97-AF65-F5344CB8AC3E}">
        <p14:creationId xmlns:p14="http://schemas.microsoft.com/office/powerpoint/2010/main" val="24419102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1815</Words>
  <Application>Microsoft Office PowerPoint</Application>
  <PresentationFormat>On-screen Show (4:3)</PresentationFormat>
  <Paragraphs>63</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Arial</vt:lpstr>
      <vt:lpstr>Calibri</vt:lpstr>
      <vt:lpstr>Wingdings</vt:lpstr>
      <vt:lpstr>20140311PresentationUWTSDTemplate</vt:lpstr>
      <vt:lpstr>  PRACTICE-BASED RESEARCH  Assessment Workshop- How to write the Qualitative research method section  Semester 2</vt:lpstr>
      <vt:lpstr>Learning outcomes</vt:lpstr>
      <vt:lpstr>Module Summary</vt:lpstr>
      <vt:lpstr>Aims of the Session</vt:lpstr>
      <vt:lpstr>How to write the qualitative method section?</vt:lpstr>
      <vt:lpstr>Components of the method section</vt:lpstr>
      <vt:lpstr>Research methodology</vt:lpstr>
      <vt:lpstr>Research Design</vt:lpstr>
      <vt:lpstr>Thesis extract of research design</vt:lpstr>
      <vt:lpstr>Recruitment, Sampling &amp; Study Participants</vt:lpstr>
      <vt:lpstr>Thesis extract of “Study population and sampling”</vt:lpstr>
      <vt:lpstr>Thesis extract: Recruitment</vt:lpstr>
      <vt:lpstr>Thesis extract of “Participants for the study”</vt:lpstr>
      <vt:lpstr>Data Collection procedure</vt:lpstr>
      <vt:lpstr>Thesis extract for Data collection Procedure </vt:lpstr>
      <vt:lpstr>Article extract for Data collection Procedure </vt:lpstr>
      <vt:lpstr>Ethical consideration</vt:lpstr>
      <vt:lpstr>Example of Transcribing of data</vt:lpstr>
      <vt:lpstr>Data Analysis</vt:lpstr>
      <vt:lpstr>Thesis extract of Data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36</cp:revision>
  <dcterms:created xsi:type="dcterms:W3CDTF">2015-04-14T15:21:28Z</dcterms:created>
  <dcterms:modified xsi:type="dcterms:W3CDTF">2023-03-18T15:17:53Z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