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86" r:id="rId13"/>
    <p:sldId id="287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3" r:id="rId22"/>
    <p:sldId id="284" r:id="rId23"/>
    <p:sldId id="277" r:id="rId24"/>
    <p:sldId id="278" r:id="rId25"/>
    <p:sldId id="279" r:id="rId26"/>
    <p:sldId id="282" r:id="rId27"/>
    <p:sldId id="281" r:id="rId28"/>
    <p:sldId id="280" r:id="rId29"/>
    <p:sldId id="294" r:id="rId30"/>
    <p:sldId id="285" r:id="rId31"/>
    <p:sldId id="288" r:id="rId32"/>
    <p:sldId id="289" r:id="rId33"/>
    <p:sldId id="290" r:id="rId34"/>
    <p:sldId id="291" r:id="rId35"/>
    <p:sldId id="29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25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en-GB"/>
              <a:t>Returns processed FY 02/03 to FY 04/05 DSDC Llangennech</a:t>
            </a:r>
          </a:p>
        </c:rich>
      </c:tx>
      <c:layout>
        <c:manualLayout>
          <c:xMode val="edge"/>
          <c:yMode val="edge"/>
          <c:x val="0.26329130197494438"/>
          <c:y val="3.149614372166103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9746847648120827"/>
          <c:y val="0.16535475453872042"/>
          <c:w val="0.61772190078736944"/>
          <c:h val="0.68504112594612743"/>
        </c:manualLayout>
      </c:layout>
      <c:lineChart>
        <c:grouping val="standard"/>
        <c:varyColors val="0"/>
        <c:ser>
          <c:idx val="0"/>
          <c:order val="0"/>
          <c:tx>
            <c:strRef>
              <c:f>Sheet2!$B$33</c:f>
              <c:strCache>
                <c:ptCount val="1"/>
                <c:pt idx="0">
                  <c:v>Returns FY 02/03</c:v>
                </c:pt>
              </c:strCache>
            </c:strRef>
          </c:tx>
          <c:spPr>
            <a:ln w="12700">
              <a:solidFill>
                <a:srgbClr val="000080"/>
              </a:solidFill>
              <a:prstDash val="solid"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cat>
            <c:strRef>
              <c:f>Sheet2!$C$32:$N$32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Sheet2!$C$33:$N$33</c:f>
              <c:numCache>
                <c:formatCode>General</c:formatCode>
                <c:ptCount val="12"/>
                <c:pt idx="0">
                  <c:v>0</c:v>
                </c:pt>
                <c:pt idx="1">
                  <c:v>1774</c:v>
                </c:pt>
                <c:pt idx="2">
                  <c:v>1073</c:v>
                </c:pt>
                <c:pt idx="3">
                  <c:v>1408</c:v>
                </c:pt>
                <c:pt idx="4">
                  <c:v>1507</c:v>
                </c:pt>
                <c:pt idx="5">
                  <c:v>1226</c:v>
                </c:pt>
                <c:pt idx="6">
                  <c:v>2370</c:v>
                </c:pt>
                <c:pt idx="7">
                  <c:v>653</c:v>
                </c:pt>
                <c:pt idx="8">
                  <c:v>665</c:v>
                </c:pt>
                <c:pt idx="9">
                  <c:v>1255</c:v>
                </c:pt>
                <c:pt idx="10">
                  <c:v>1067</c:v>
                </c:pt>
                <c:pt idx="11">
                  <c:v>862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73E-4C9E-A6BB-31FD7DC989E6}"/>
            </c:ext>
          </c:extLst>
        </c:ser>
        <c:ser>
          <c:idx val="1"/>
          <c:order val="1"/>
          <c:tx>
            <c:strRef>
              <c:f>Sheet2!$B$34</c:f>
              <c:strCache>
                <c:ptCount val="1"/>
                <c:pt idx="0">
                  <c:v>Returns FY 03/04</c:v>
                </c:pt>
              </c:strCache>
            </c:strRef>
          </c:tx>
          <c:spPr>
            <a:ln w="12700">
              <a:solidFill>
                <a:srgbClr val="FF00FF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strRef>
              <c:f>Sheet2!$C$32:$N$32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Sheet2!$C$34:$N$34</c:f>
              <c:numCache>
                <c:formatCode>General</c:formatCode>
                <c:ptCount val="12"/>
                <c:pt idx="0">
                  <c:v>947</c:v>
                </c:pt>
                <c:pt idx="1">
                  <c:v>1283</c:v>
                </c:pt>
                <c:pt idx="2">
                  <c:v>1730</c:v>
                </c:pt>
                <c:pt idx="3">
                  <c:v>1488</c:v>
                </c:pt>
                <c:pt idx="4">
                  <c:v>1485</c:v>
                </c:pt>
                <c:pt idx="5">
                  <c:v>1834</c:v>
                </c:pt>
                <c:pt idx="6">
                  <c:v>2386</c:v>
                </c:pt>
                <c:pt idx="7">
                  <c:v>1800</c:v>
                </c:pt>
                <c:pt idx="8">
                  <c:v>823</c:v>
                </c:pt>
                <c:pt idx="9">
                  <c:v>2021</c:v>
                </c:pt>
                <c:pt idx="10">
                  <c:v>2148</c:v>
                </c:pt>
                <c:pt idx="11">
                  <c:v>1717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73E-4C9E-A6BB-31FD7DC989E6}"/>
            </c:ext>
          </c:extLst>
        </c:ser>
        <c:ser>
          <c:idx val="2"/>
          <c:order val="2"/>
          <c:tx>
            <c:strRef>
              <c:f>Sheet2!$B$35</c:f>
              <c:strCache>
                <c:ptCount val="1"/>
                <c:pt idx="0">
                  <c:v>Returns FY 04/05</c:v>
                </c:pt>
              </c:strCache>
            </c:strRef>
          </c:tx>
          <c:spPr>
            <a:ln w="12700">
              <a:solidFill>
                <a:srgbClr val="FFFF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Sheet2!$C$32:$N$32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Sheet2!$C$35:$N$35</c:f>
              <c:numCache>
                <c:formatCode>General</c:formatCode>
                <c:ptCount val="12"/>
                <c:pt idx="0">
                  <c:v>1175</c:v>
                </c:pt>
                <c:pt idx="1">
                  <c:v>981</c:v>
                </c:pt>
                <c:pt idx="2">
                  <c:v>487</c:v>
                </c:pt>
                <c:pt idx="3">
                  <c:v>676</c:v>
                </c:pt>
                <c:pt idx="4">
                  <c:v>459</c:v>
                </c:pt>
                <c:pt idx="5">
                  <c:v>547</c:v>
                </c:pt>
                <c:pt idx="6">
                  <c:v>330</c:v>
                </c:pt>
                <c:pt idx="7">
                  <c:v>385</c:v>
                </c:pt>
                <c:pt idx="8">
                  <c:v>172</c:v>
                </c:pt>
                <c:pt idx="9">
                  <c:v>396</c:v>
                </c:pt>
                <c:pt idx="10">
                  <c:v>372</c:v>
                </c:pt>
                <c:pt idx="11">
                  <c:v>249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73E-4C9E-A6BB-31FD7DC989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1734984"/>
        <c:axId val="1"/>
      </c:lineChart>
      <c:catAx>
        <c:axId val="2117349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47974713196396113"/>
              <c:y val="0.9133881679281699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 rot="0" vert="horz"/>
              <a:lstStyle/>
              <a:p>
                <a:pPr algn="ctr"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Quantity Processed</a:t>
                </a:r>
              </a:p>
            </c:rich>
          </c:tx>
          <c:layout>
            <c:manualLayout>
              <c:xMode val="edge"/>
              <c:yMode val="edge"/>
              <c:x val="2.0253177074995719E-2"/>
              <c:y val="0.4829408703988025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211734984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2911443650763728"/>
          <c:y val="0.44357069074672623"/>
          <c:w val="0.16075959303277854"/>
          <c:h val="0.12860925353011587"/>
        </c:manualLayout>
      </c:layout>
      <c:overlay val="0"/>
      <c:spPr>
        <a:solidFill>
          <a:srgbClr val="FFFF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735" b="1" i="0" u="none" strike="noStrike" baseline="0">
              <a:solidFill>
                <a:srgbClr val="000000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gradFill rotWithShape="0">
      <a:gsLst>
        <a:gs pos="0">
          <a:srgbClr xmlns:mc="http://schemas.openxmlformats.org/markup-compatibility/2006" xmlns:a14="http://schemas.microsoft.com/office/drawing/2010/main" val="FFFFFF" mc:Ignorable="a14" a14:legacySpreadsheetColorIndex="65"/>
        </a:gs>
        <a:gs pos="100000">
          <a:srgbClr xmlns:mc="http://schemas.openxmlformats.org/markup-compatibility/2006" xmlns:a14="http://schemas.microsoft.com/office/drawing/2010/main" val="FF9900" mc:Ignorable="a14" a14:legacySpreadsheetColorIndex="52"/>
        </a:gs>
      </a:gsLst>
      <a:lin ang="5400000" scaled="1"/>
    </a:gradFill>
    <a:ln w="3175">
      <a:solidFill>
        <a:srgbClr val="000000"/>
      </a:solidFill>
      <a:prstDash val="solid"/>
    </a:ln>
    <a:effectLst>
      <a:outerShdw dist="35921" dir="2700000" algn="br">
        <a:srgbClr val="000000"/>
      </a:outerShdw>
    </a:effectLst>
  </c:spPr>
  <c:txPr>
    <a:bodyPr/>
    <a:lstStyle/>
    <a:p>
      <a:pPr>
        <a:defRPr sz="800" b="1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25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en-GB"/>
              <a:t>Returns shown as a Percentage of Total Issues FY 02/03 to FY 04/05 DSDC Llangennech</a:t>
            </a:r>
          </a:p>
        </c:rich>
      </c:tx>
      <c:layout>
        <c:manualLayout>
          <c:xMode val="edge"/>
          <c:yMode val="edge"/>
          <c:x val="0.15267194541182785"/>
          <c:y val="3.125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9847352903537621"/>
          <c:y val="0.15384615384615385"/>
          <c:w val="0.59542058710612866"/>
          <c:h val="0.70913461538461542"/>
        </c:manualLayout>
      </c:layout>
      <c:lineChart>
        <c:grouping val="standard"/>
        <c:varyColors val="0"/>
        <c:ser>
          <c:idx val="0"/>
          <c:order val="0"/>
          <c:tx>
            <c:strRef>
              <c:f>Sheet2!$B$46</c:f>
              <c:strCache>
                <c:ptCount val="1"/>
                <c:pt idx="0">
                  <c:v> Returns % FY 02/03</c:v>
                </c:pt>
              </c:strCache>
            </c:strRef>
          </c:tx>
          <c:spPr>
            <a:ln w="12700">
              <a:solidFill>
                <a:srgbClr val="000080"/>
              </a:solidFill>
              <a:prstDash val="solid"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cat>
            <c:strRef>
              <c:f>Sheet2!$C$45:$N$45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Sheet2!$C$46:$N$46</c:f>
              <c:numCache>
                <c:formatCode>0.000</c:formatCode>
                <c:ptCount val="12"/>
                <c:pt idx="0">
                  <c:v>0</c:v>
                </c:pt>
                <c:pt idx="1">
                  <c:v>0.60076738381720962</c:v>
                </c:pt>
                <c:pt idx="2">
                  <c:v>0.45601166165889651</c:v>
                </c:pt>
                <c:pt idx="3">
                  <c:v>0.48722926420768148</c:v>
                </c:pt>
                <c:pt idx="4">
                  <c:v>0.61232533287825419</c:v>
                </c:pt>
                <c:pt idx="5">
                  <c:v>0.61107206762663802</c:v>
                </c:pt>
                <c:pt idx="6">
                  <c:v>1.0214548620389445</c:v>
                </c:pt>
                <c:pt idx="7">
                  <c:v>0.36365863981644425</c:v>
                </c:pt>
                <c:pt idx="8">
                  <c:v>0.6525109405969739</c:v>
                </c:pt>
                <c:pt idx="9">
                  <c:v>0.47014486455707111</c:v>
                </c:pt>
                <c:pt idx="10">
                  <c:v>0.45554293716325256</c:v>
                </c:pt>
                <c:pt idx="11">
                  <c:v>0.23235252892276839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675-4009-AA53-39D83B09947D}"/>
            </c:ext>
          </c:extLst>
        </c:ser>
        <c:ser>
          <c:idx val="1"/>
          <c:order val="1"/>
          <c:tx>
            <c:strRef>
              <c:f>Sheet2!$B$47</c:f>
              <c:strCache>
                <c:ptCount val="1"/>
                <c:pt idx="0">
                  <c:v> Returns % FY 03/04</c:v>
                </c:pt>
              </c:strCache>
            </c:strRef>
          </c:tx>
          <c:spPr>
            <a:ln w="12700">
              <a:solidFill>
                <a:srgbClr val="FF00FF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strRef>
              <c:f>Sheet2!$C$45:$N$45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Sheet2!$C$47:$N$47</c:f>
              <c:numCache>
                <c:formatCode>0.000</c:formatCode>
                <c:ptCount val="12"/>
                <c:pt idx="0">
                  <c:v>0.59575860138276382</c:v>
                </c:pt>
                <c:pt idx="1">
                  <c:v>0.61962117626604596</c:v>
                </c:pt>
                <c:pt idx="2">
                  <c:v>1.1389371675356823</c:v>
                </c:pt>
                <c:pt idx="3">
                  <c:v>0.89697451941334971</c:v>
                </c:pt>
                <c:pt idx="4">
                  <c:v>0.88622854551096886</c:v>
                </c:pt>
                <c:pt idx="5">
                  <c:v>1.2807352006648092</c:v>
                </c:pt>
                <c:pt idx="6">
                  <c:v>1.523831420560867</c:v>
                </c:pt>
                <c:pt idx="7">
                  <c:v>1.1468912874491863</c:v>
                </c:pt>
                <c:pt idx="8">
                  <c:v>0.63402308059719892</c:v>
                </c:pt>
                <c:pt idx="9">
                  <c:v>0.83060711173946633</c:v>
                </c:pt>
                <c:pt idx="10">
                  <c:v>1.2756253414732641</c:v>
                </c:pt>
                <c:pt idx="11">
                  <c:v>1.0860695919490426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675-4009-AA53-39D83B09947D}"/>
            </c:ext>
          </c:extLst>
        </c:ser>
        <c:ser>
          <c:idx val="2"/>
          <c:order val="2"/>
          <c:tx>
            <c:strRef>
              <c:f>Sheet2!$B$48</c:f>
              <c:strCache>
                <c:ptCount val="1"/>
                <c:pt idx="0">
                  <c:v> Returns % FY 04/05</c:v>
                </c:pt>
              </c:strCache>
            </c:strRef>
          </c:tx>
          <c:spPr>
            <a:ln w="12700">
              <a:solidFill>
                <a:srgbClr val="FFFF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Sheet2!$C$45:$N$45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Sheet2!$C$48:$N$48</c:f>
              <c:numCache>
                <c:formatCode>0.000</c:formatCode>
                <c:ptCount val="12"/>
                <c:pt idx="0">
                  <c:v>0.64646397957724</c:v>
                </c:pt>
                <c:pt idx="1">
                  <c:v>0.67958878297495018</c:v>
                </c:pt>
                <c:pt idx="2">
                  <c:v>0.23042128770960293</c:v>
                </c:pt>
                <c:pt idx="3">
                  <c:v>0.26528425836175196</c:v>
                </c:pt>
                <c:pt idx="4">
                  <c:v>0.29316897135375086</c:v>
                </c:pt>
                <c:pt idx="5">
                  <c:v>0.33345322206033856</c:v>
                </c:pt>
                <c:pt idx="6">
                  <c:v>0.21293070073557879</c:v>
                </c:pt>
                <c:pt idx="7">
                  <c:v>0.26875903135056645</c:v>
                </c:pt>
                <c:pt idx="8">
                  <c:v>0.17003440230930444</c:v>
                </c:pt>
                <c:pt idx="9">
                  <c:v>0.31268753355863682</c:v>
                </c:pt>
                <c:pt idx="10">
                  <c:v>0.20709581521708872</c:v>
                </c:pt>
                <c:pt idx="11">
                  <c:v>0.17613728805166692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675-4009-AA53-39D83B0994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1737280"/>
        <c:axId val="1"/>
      </c:lineChart>
      <c:catAx>
        <c:axId val="21173728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46946623214137062"/>
              <c:y val="0.92067307692307687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 rot="0" vert="horz"/>
              <a:lstStyle/>
              <a:p>
                <a:pPr algn="ctr"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Numbers Returned</a:t>
                </a:r>
              </a:p>
            </c:rich>
          </c:tx>
          <c:layout>
            <c:manualLayout>
              <c:xMode val="edge"/>
              <c:yMode val="edge"/>
              <c:x val="2.0356259388243713E-2"/>
              <c:y val="0.48557692307692307"/>
            </c:manualLayout>
          </c:layout>
          <c:overlay val="0"/>
          <c:spPr>
            <a:noFill/>
            <a:ln w="25400">
              <a:noFill/>
            </a:ln>
          </c:spPr>
        </c:title>
        <c:numFmt formatCode="0.00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211737280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0788904447092236"/>
          <c:y val="0.44951923076923078"/>
          <c:w val="0.1819340682824282"/>
          <c:h val="0.11778846153846154"/>
        </c:manualLayout>
      </c:layout>
      <c:overlay val="0"/>
      <c:spPr>
        <a:solidFill>
          <a:srgbClr val="FFFF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735" b="1" i="0" u="none" strike="noStrike" baseline="0">
              <a:solidFill>
                <a:srgbClr val="000000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gradFill rotWithShape="0">
      <a:gsLst>
        <a:gs pos="0">
          <a:srgbClr xmlns:mc="http://schemas.openxmlformats.org/markup-compatibility/2006" xmlns:a14="http://schemas.microsoft.com/office/drawing/2010/main" val="FFFFFF" mc:Ignorable="a14" a14:legacySpreadsheetColorIndex="65"/>
        </a:gs>
        <a:gs pos="100000">
          <a:srgbClr xmlns:mc="http://schemas.openxmlformats.org/markup-compatibility/2006" xmlns:a14="http://schemas.microsoft.com/office/drawing/2010/main" val="FF9900" mc:Ignorable="a14" a14:legacySpreadsheetColorIndex="52"/>
        </a:gs>
      </a:gsLst>
      <a:lin ang="5400000" scaled="1"/>
    </a:gradFill>
    <a:ln w="3175">
      <a:solidFill>
        <a:srgbClr val="000000"/>
      </a:solidFill>
      <a:prstDash val="solid"/>
    </a:ln>
    <a:effectLst>
      <a:outerShdw dist="35921" dir="2700000" algn="br">
        <a:srgbClr val="000000"/>
      </a:outerShdw>
    </a:effectLst>
  </c:spPr>
  <c:txPr>
    <a:bodyPr/>
    <a:lstStyle/>
    <a:p>
      <a:pPr>
        <a:defRPr sz="800" b="1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25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en-GB"/>
              <a:t>Average Monthly Warehouse Operating Costs FY 02/03 to FY 04/05 DSDC Llangennech</a:t>
            </a:r>
          </a:p>
        </c:rich>
      </c:tx>
      <c:layout>
        <c:manualLayout>
          <c:xMode val="edge"/>
          <c:yMode val="edge"/>
          <c:x val="0.15589372907473992"/>
          <c:y val="3.1325338061627052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7110287337471455"/>
          <c:y val="0.15421704891877933"/>
          <c:w val="0.47655318806587166"/>
          <c:h val="0.708434568470642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Sheet4!$G$8</c:f>
              <c:strCache>
                <c:ptCount val="1"/>
                <c:pt idx="0">
                  <c:v>Average Monthly Warehouse Operating Costs FY 02/03</c:v>
                </c:pt>
              </c:strCache>
            </c:strRef>
          </c:tx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Sheet4!$H$7:$S$7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Sheet4!$H$8:$S$8</c:f>
              <c:numCache>
                <c:formatCode>_(* #,##0.00_);_(* \(#,##0.00\);_(* "-"??_);_(@_)</c:formatCode>
                <c:ptCount val="12"/>
                <c:pt idx="0">
                  <c:v>136061.26416666663</c:v>
                </c:pt>
                <c:pt idx="1">
                  <c:v>136061.26416666663</c:v>
                </c:pt>
                <c:pt idx="2">
                  <c:v>136061.26416666663</c:v>
                </c:pt>
                <c:pt idx="3">
                  <c:v>136061.26416666663</c:v>
                </c:pt>
                <c:pt idx="4">
                  <c:v>136061.26416666663</c:v>
                </c:pt>
                <c:pt idx="5">
                  <c:v>136061.26416666663</c:v>
                </c:pt>
                <c:pt idx="6">
                  <c:v>136061.26416666663</c:v>
                </c:pt>
                <c:pt idx="7">
                  <c:v>136061.26416666663</c:v>
                </c:pt>
                <c:pt idx="8">
                  <c:v>136061.26416666663</c:v>
                </c:pt>
                <c:pt idx="9">
                  <c:v>136061.26416666663</c:v>
                </c:pt>
                <c:pt idx="10">
                  <c:v>136061.26416666663</c:v>
                </c:pt>
                <c:pt idx="11">
                  <c:v>136061.26416666663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2B1-44F8-A1D0-005439A8ECD9}"/>
            </c:ext>
          </c:extLst>
        </c:ser>
        <c:ser>
          <c:idx val="1"/>
          <c:order val="1"/>
          <c:tx>
            <c:strRef>
              <c:f>Sheet4!$G$9</c:f>
              <c:strCache>
                <c:ptCount val="1"/>
                <c:pt idx="0">
                  <c:v>Average Monthly Warehouse Operating Costs FY 03/04</c:v>
                </c:pt>
              </c:strCache>
            </c:strRef>
          </c:tx>
          <c:spPr>
            <a:solidFill>
              <a:srgbClr val="9933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Sheet4!$H$7:$S$7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Sheet4!$H$9:$S$9</c:f>
              <c:numCache>
                <c:formatCode>_(* #,##0.00_);_(* \(#,##0.00\);_(* "-"??_);_(@_)</c:formatCode>
                <c:ptCount val="12"/>
                <c:pt idx="0">
                  <c:v>177785.50083333332</c:v>
                </c:pt>
                <c:pt idx="1">
                  <c:v>177785.50083333332</c:v>
                </c:pt>
                <c:pt idx="2">
                  <c:v>177785.50083333332</c:v>
                </c:pt>
                <c:pt idx="3">
                  <c:v>177785.50083333332</c:v>
                </c:pt>
                <c:pt idx="4">
                  <c:v>177785.50083333332</c:v>
                </c:pt>
                <c:pt idx="5">
                  <c:v>177785.50083333332</c:v>
                </c:pt>
                <c:pt idx="6">
                  <c:v>177785.50083333332</c:v>
                </c:pt>
                <c:pt idx="7">
                  <c:v>177785.50083333332</c:v>
                </c:pt>
                <c:pt idx="8">
                  <c:v>177785.50083333332</c:v>
                </c:pt>
                <c:pt idx="9">
                  <c:v>177785.50083333332</c:v>
                </c:pt>
                <c:pt idx="10">
                  <c:v>177785.50083333332</c:v>
                </c:pt>
                <c:pt idx="11">
                  <c:v>177785.50083333332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2B1-44F8-A1D0-005439A8ECD9}"/>
            </c:ext>
          </c:extLst>
        </c:ser>
        <c:ser>
          <c:idx val="2"/>
          <c:order val="2"/>
          <c:tx>
            <c:strRef>
              <c:f>Sheet4!$G$10</c:f>
              <c:strCache>
                <c:ptCount val="1"/>
                <c:pt idx="0">
                  <c:v>Average Monthly Warehouse Operating Costs FY 04/05</c:v>
                </c:pt>
              </c:strCache>
            </c:strRef>
          </c:tx>
          <c:spPr>
            <a:solidFill>
              <a:srgbClr val="FFFFCC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Sheet4!$H$7:$S$7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Sheet4!$H$10:$S$10</c:f>
              <c:numCache>
                <c:formatCode>_(* #,##0.00_);_(* \(#,##0.00\);_(* "-"??_);_(@_)</c:formatCode>
                <c:ptCount val="12"/>
                <c:pt idx="0">
                  <c:v>183415.56249999991</c:v>
                </c:pt>
                <c:pt idx="1">
                  <c:v>183415.56249999991</c:v>
                </c:pt>
                <c:pt idx="2">
                  <c:v>183415.56249999991</c:v>
                </c:pt>
                <c:pt idx="3">
                  <c:v>183415.56249999991</c:v>
                </c:pt>
                <c:pt idx="4">
                  <c:v>183415.56249999991</c:v>
                </c:pt>
                <c:pt idx="5">
                  <c:v>183415.56249999991</c:v>
                </c:pt>
                <c:pt idx="6">
                  <c:v>183415.56249999991</c:v>
                </c:pt>
                <c:pt idx="7">
                  <c:v>183415.56249999991</c:v>
                </c:pt>
                <c:pt idx="8">
                  <c:v>183415.56249999991</c:v>
                </c:pt>
                <c:pt idx="9">
                  <c:v>183415.56249999991</c:v>
                </c:pt>
                <c:pt idx="10">
                  <c:v>183415.56249999991</c:v>
                </c:pt>
                <c:pt idx="11">
                  <c:v>183415.56249999991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2B1-44F8-A1D0-005439A8EC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1739248"/>
        <c:axId val="1"/>
      </c:barChart>
      <c:catAx>
        <c:axId val="21173924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38276346488269475"/>
              <c:y val="0.9204830107339641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 rot="0" vert="horz"/>
              <a:lstStyle/>
              <a:p>
                <a:pPr algn="ctr"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Costs £s</a:t>
                </a:r>
              </a:p>
            </c:rich>
          </c:tx>
          <c:layout>
            <c:manualLayout>
              <c:xMode val="edge"/>
              <c:yMode val="edge"/>
              <c:x val="2.0278859066632834E-2"/>
              <c:y val="0.48674756064989722"/>
            </c:manualLayout>
          </c:layout>
          <c:overlay val="0"/>
          <c:spPr>
            <a:noFill/>
            <a:ln w="25400">
              <a:noFill/>
            </a:ln>
          </c:spPr>
        </c:title>
        <c:numFmt formatCode="_(* #,##0.00_);_(* \(#,##0.00\);_(* &quot;-&quot;??_);_(@_)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211739248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66159777704889622"/>
          <c:y val="0.40241011202243976"/>
          <c:w val="0.32826403114111902"/>
          <c:h val="0.21204844226332156"/>
        </c:manualLayout>
      </c:layout>
      <c:overlay val="0"/>
      <c:spPr>
        <a:solidFill>
          <a:srgbClr val="FFFF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735" b="1" i="0" u="none" strike="noStrike" baseline="0">
              <a:solidFill>
                <a:srgbClr val="000000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gradFill rotWithShape="0">
      <a:gsLst>
        <a:gs pos="0">
          <a:srgbClr xmlns:mc="http://schemas.openxmlformats.org/markup-compatibility/2006" xmlns:a14="http://schemas.microsoft.com/office/drawing/2010/main" val="FFFFFF" mc:Ignorable="a14" a14:legacySpreadsheetColorIndex="65"/>
        </a:gs>
        <a:gs pos="100000">
          <a:srgbClr xmlns:mc="http://schemas.openxmlformats.org/markup-compatibility/2006" xmlns:a14="http://schemas.microsoft.com/office/drawing/2010/main" val="FF9900" mc:Ignorable="a14" a14:legacySpreadsheetColorIndex="52"/>
        </a:gs>
      </a:gsLst>
      <a:lin ang="5400000" scaled="1"/>
    </a:gradFill>
    <a:ln w="3175">
      <a:solidFill>
        <a:srgbClr val="000000"/>
      </a:solidFill>
      <a:prstDash val="solid"/>
    </a:ln>
    <a:effectLst>
      <a:outerShdw dist="35921" dir="2700000" algn="br">
        <a:srgbClr val="000000"/>
      </a:outerShdw>
    </a:effectLst>
  </c:spPr>
  <c:txPr>
    <a:bodyPr/>
    <a:lstStyle/>
    <a:p>
      <a:pPr>
        <a:defRPr sz="800" b="1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25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en-GB"/>
              <a:t>Costs per Transaction FY 02/03 to FY 04/05 DSDC Llangennech</a:t>
            </a:r>
          </a:p>
        </c:rich>
      </c:tx>
      <c:layout>
        <c:manualLayout>
          <c:xMode val="edge"/>
          <c:yMode val="edge"/>
          <c:x val="0.25126293607823358"/>
          <c:y val="3.0805687203791468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2878803758783833"/>
          <c:y val="0.15402843601895735"/>
          <c:w val="0.60353609771555605"/>
          <c:h val="0.7109004739336493"/>
        </c:manualLayout>
      </c:layout>
      <c:lineChart>
        <c:grouping val="standard"/>
        <c:varyColors val="0"/>
        <c:ser>
          <c:idx val="0"/>
          <c:order val="0"/>
          <c:tx>
            <c:strRef>
              <c:f>Sheet4!$G$17</c:f>
              <c:strCache>
                <c:ptCount val="1"/>
                <c:pt idx="0">
                  <c:v>Cost per Transaction FY 02/03</c:v>
                </c:pt>
              </c:strCache>
            </c:strRef>
          </c:tx>
          <c:spPr>
            <a:ln w="12700">
              <a:solidFill>
                <a:srgbClr val="000080"/>
              </a:solidFill>
              <a:prstDash val="solid"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cat>
            <c:strRef>
              <c:f>Sheet4!$H$16:$S$16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Sheet4!$H$17:$S$17</c:f>
              <c:numCache>
                <c:formatCode>_(* #,##0.00_);_(* \(#,##0.00\);_(* "-"??_);_(@_)</c:formatCode>
                <c:ptCount val="12"/>
                <c:pt idx="0">
                  <c:v>0.65437349906537245</c:v>
                </c:pt>
                <c:pt idx="1">
                  <c:v>0.45372508692481772</c:v>
                </c:pt>
                <c:pt idx="2">
                  <c:v>0.57096148654508405</c:v>
                </c:pt>
                <c:pt idx="3">
                  <c:v>0.46342708113361342</c:v>
                </c:pt>
                <c:pt idx="4">
                  <c:v>0.54348634972245402</c:v>
                </c:pt>
                <c:pt idx="5">
                  <c:v>0.66593869352062562</c:v>
                </c:pt>
                <c:pt idx="6">
                  <c:v>0.57148188322097837</c:v>
                </c:pt>
                <c:pt idx="7">
                  <c:v>0.74468835233440411</c:v>
                </c:pt>
                <c:pt idx="8">
                  <c:v>1.3097800768828431</c:v>
                </c:pt>
                <c:pt idx="9">
                  <c:v>0.50561975253129576</c:v>
                </c:pt>
                <c:pt idx="10">
                  <c:v>0.57335787618798784</c:v>
                </c:pt>
                <c:pt idx="11">
                  <c:v>0.3649721811664372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EC9-4CAA-9876-69AADB2DDA63}"/>
            </c:ext>
          </c:extLst>
        </c:ser>
        <c:ser>
          <c:idx val="1"/>
          <c:order val="1"/>
          <c:tx>
            <c:strRef>
              <c:f>Sheet4!$G$18</c:f>
              <c:strCache>
                <c:ptCount val="1"/>
                <c:pt idx="0">
                  <c:v>Cost per Transaction FY 03/04</c:v>
                </c:pt>
              </c:strCache>
            </c:strRef>
          </c:tx>
          <c:spPr>
            <a:ln w="12700">
              <a:solidFill>
                <a:srgbClr val="FF00FF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strRef>
              <c:f>Sheet4!$H$16:$S$16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Sheet4!$H$18:$S$18</c:f>
              <c:numCache>
                <c:formatCode>_(* #,##0.00_);_(* \(#,##0.00\);_(* "-"??_);_(@_)</c:formatCode>
                <c:ptCount val="12"/>
                <c:pt idx="0">
                  <c:v>1.1057343709508556</c:v>
                </c:pt>
                <c:pt idx="1">
                  <c:v>0.84843590080094167</c:v>
                </c:pt>
                <c:pt idx="2">
                  <c:v>1.148767144604834</c:v>
                </c:pt>
                <c:pt idx="3">
                  <c:v>1.0555453353519761</c:v>
                </c:pt>
                <c:pt idx="4">
                  <c:v>1.047868144293034</c:v>
                </c:pt>
                <c:pt idx="5">
                  <c:v>1.2176421896973681</c:v>
                </c:pt>
                <c:pt idx="6">
                  <c:v>1.104079470603091</c:v>
                </c:pt>
                <c:pt idx="7">
                  <c:v>1.1096336339616359</c:v>
                </c:pt>
                <c:pt idx="8">
                  <c:v>1.3538341519443597</c:v>
                </c:pt>
                <c:pt idx="9">
                  <c:v>0.72060206727248655</c:v>
                </c:pt>
                <c:pt idx="10">
                  <c:v>1.0361245364353553</c:v>
                </c:pt>
                <c:pt idx="11">
                  <c:v>1.1033257672607817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EC9-4CAA-9876-69AADB2DDA63}"/>
            </c:ext>
          </c:extLst>
        </c:ser>
        <c:ser>
          <c:idx val="2"/>
          <c:order val="2"/>
          <c:tx>
            <c:strRef>
              <c:f>Sheet4!$G$19</c:f>
              <c:strCache>
                <c:ptCount val="1"/>
                <c:pt idx="0">
                  <c:v>Cost per Transaction FY 04/05</c:v>
                </c:pt>
              </c:strCache>
            </c:strRef>
          </c:tx>
          <c:spPr>
            <a:ln w="12700">
              <a:solidFill>
                <a:srgbClr val="FFFF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Sheet4!$H$16:$S$16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Sheet4!$H$19:$S$19</c:f>
              <c:numCache>
                <c:formatCode>_(* #,##0.00_);_(* \(#,##0.00\);_(* "-"??_);_(@_)</c:formatCode>
                <c:ptCount val="12"/>
                <c:pt idx="0">
                  <c:v>0.99271795725288303</c:v>
                </c:pt>
                <c:pt idx="1">
                  <c:v>1.249212072194789</c:v>
                </c:pt>
                <c:pt idx="2">
                  <c:v>0.86144969823638495</c:v>
                </c:pt>
                <c:pt idx="3">
                  <c:v>0.71424896318074693</c:v>
                </c:pt>
                <c:pt idx="4">
                  <c:v>1.1599916676153248</c:v>
                </c:pt>
                <c:pt idx="5">
                  <c:v>1.1008544552613251</c:v>
                </c:pt>
                <c:pt idx="6">
                  <c:v>1.16942886790528</c:v>
                </c:pt>
                <c:pt idx="7">
                  <c:v>1.2638541006311839</c:v>
                </c:pt>
                <c:pt idx="8">
                  <c:v>1.7765939800464927</c:v>
                </c:pt>
                <c:pt idx="9">
                  <c:v>1.4331132211838973</c:v>
                </c:pt>
                <c:pt idx="10">
                  <c:v>1.0137152912111593</c:v>
                </c:pt>
                <c:pt idx="11">
                  <c:v>1.2860167189022802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EC9-4CAA-9876-69AADB2DDA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2020128"/>
        <c:axId val="1"/>
      </c:lineChart>
      <c:catAx>
        <c:axId val="21202012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40404090223635553"/>
              <c:y val="0.9218009478672986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 rot="0" vert="horz"/>
              <a:lstStyle/>
              <a:p>
                <a:pPr algn="ctr"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Costs £s</a:t>
                </a:r>
              </a:p>
            </c:rich>
          </c:tx>
          <c:layout>
            <c:manualLayout>
              <c:xMode val="edge"/>
              <c:yMode val="edge"/>
              <c:x val="2.0202045111817776E-2"/>
              <c:y val="0.4881516587677725"/>
            </c:manualLayout>
          </c:layout>
          <c:overlay val="0"/>
          <c:spPr>
            <a:noFill/>
            <a:ln w="25400">
              <a:noFill/>
            </a:ln>
          </c:spPr>
        </c:title>
        <c:numFmt formatCode="_(* #,##0.00_);_(* \(#,##0.00\);_(* &quot;-&quot;??_);_(@_)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212020128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74621304131776911"/>
          <c:y val="0.45260663507109006"/>
          <c:w val="0.24368716916130193"/>
          <c:h val="0.11611374407582939"/>
        </c:manualLayout>
      </c:layout>
      <c:overlay val="0"/>
      <c:spPr>
        <a:solidFill>
          <a:srgbClr val="FFFFFF"/>
        </a:solidFill>
        <a:ln w="3175">
          <a:solidFill>
            <a:srgbClr val="000000"/>
          </a:solidFill>
          <a:prstDash val="solid"/>
        </a:ln>
      </c:spPr>
      <c:txPr>
        <a:bodyPr/>
        <a:lstStyle/>
        <a:p>
          <a:pPr>
            <a:defRPr sz="735" b="1" i="0" u="none" strike="noStrike" baseline="0">
              <a:solidFill>
                <a:srgbClr val="000000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gradFill rotWithShape="0">
      <a:gsLst>
        <a:gs pos="0">
          <a:srgbClr xmlns:mc="http://schemas.openxmlformats.org/markup-compatibility/2006" xmlns:a14="http://schemas.microsoft.com/office/drawing/2010/main" val="FFFFFF" mc:Ignorable="a14" a14:legacySpreadsheetColorIndex="65"/>
        </a:gs>
        <a:gs pos="100000">
          <a:srgbClr xmlns:mc="http://schemas.openxmlformats.org/markup-compatibility/2006" xmlns:a14="http://schemas.microsoft.com/office/drawing/2010/main" val="FF9900" mc:Ignorable="a14" a14:legacySpreadsheetColorIndex="52"/>
        </a:gs>
      </a:gsLst>
      <a:lin ang="5400000" scaled="1"/>
    </a:gradFill>
    <a:ln w="3175">
      <a:solidFill>
        <a:srgbClr val="000000"/>
      </a:solidFill>
      <a:prstDash val="solid"/>
    </a:ln>
    <a:effectLst>
      <a:outerShdw dist="35921" dir="2700000" algn="br">
        <a:srgbClr val="000000"/>
      </a:outerShdw>
    </a:effectLst>
  </c:spPr>
  <c:txPr>
    <a:bodyPr/>
    <a:lstStyle/>
    <a:p>
      <a:pPr>
        <a:defRPr sz="800" b="1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en-GB"/>
              <a:t>DSDC LLANGENNECH ENVELOPE USAGE AS PACKAGING FY 1999/2000 TO FY 2003/04</a:t>
            </a:r>
          </a:p>
        </c:rich>
      </c:tx>
      <c:layout>
        <c:manualLayout>
          <c:xMode val="edge"/>
          <c:yMode val="edge"/>
          <c:x val="0.18353600436488429"/>
          <c:y val="2.6946107784431138E-2"/>
        </c:manualLayout>
      </c:layout>
      <c:overlay val="0"/>
      <c:spPr>
        <a:gradFill rotWithShape="0">
          <a:gsLst>
            <a:gs pos="0">
              <a:srgbClr xmlns:mc="http://schemas.openxmlformats.org/markup-compatibility/2006" xmlns:a14="http://schemas.microsoft.com/office/drawing/2010/main" val="FFFFFF" mc:Ignorable="a14" a14:legacySpreadsheetColorIndex="65"/>
            </a:gs>
            <a:gs pos="100000">
              <a:srgbClr xmlns:mc="http://schemas.openxmlformats.org/markup-compatibility/2006" xmlns:a14="http://schemas.microsoft.com/office/drawing/2010/main" val="FFFF99" mc:Ignorable="a14" a14:legacySpreadsheetColorIndex="43"/>
            </a:gs>
          </a:gsLst>
          <a:lin ang="5400000" scaled="1"/>
        </a:gradFill>
        <a:ln w="3175">
          <a:solidFill>
            <a:srgbClr val="FFCC99"/>
          </a:solidFill>
          <a:prstDash val="solid"/>
        </a:ln>
        <a:effectLst>
          <a:outerShdw dist="35921" dir="2700000" algn="br">
            <a:srgbClr val="000000"/>
          </a:outerShdw>
        </a:effectLst>
      </c:spPr>
    </c:title>
    <c:autoTitleDeleted val="0"/>
    <c:plotArea>
      <c:layout>
        <c:manualLayout>
          <c:layoutTarget val="inner"/>
          <c:xMode val="edge"/>
          <c:yMode val="edge"/>
          <c:x val="0.13765200327366323"/>
          <c:y val="0.1062874251497006"/>
          <c:w val="0.62078354417534398"/>
          <c:h val="0.80089820359281438"/>
        </c:manualLayout>
      </c:layout>
      <c:lineChart>
        <c:grouping val="standard"/>
        <c:varyColors val="0"/>
        <c:ser>
          <c:idx val="0"/>
          <c:order val="0"/>
          <c:tx>
            <c:strRef>
              <c:f>'Envelope Usage'!$C$7</c:f>
              <c:strCache>
                <c:ptCount val="1"/>
                <c:pt idx="0">
                  <c:v>Envelopes FY 1999/2000</c:v>
                </c:pt>
              </c:strCache>
            </c:strRef>
          </c:tx>
          <c:spPr>
            <a:ln w="12700">
              <a:solidFill>
                <a:srgbClr val="000080"/>
              </a:solidFill>
              <a:prstDash val="solid"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cat>
            <c:strRef>
              <c:f>'Envelope Usage'!$D$6:$O$6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'Envelope Usage'!$D$7:$O$7</c:f>
              <c:numCache>
                <c:formatCode>#,##0</c:formatCode>
                <c:ptCount val="12"/>
                <c:pt idx="0">
                  <c:v>83877</c:v>
                </c:pt>
                <c:pt idx="1">
                  <c:v>83328</c:v>
                </c:pt>
                <c:pt idx="2">
                  <c:v>85733</c:v>
                </c:pt>
                <c:pt idx="3">
                  <c:v>94747</c:v>
                </c:pt>
                <c:pt idx="4">
                  <c:v>115538</c:v>
                </c:pt>
                <c:pt idx="5">
                  <c:v>75260</c:v>
                </c:pt>
                <c:pt idx="6">
                  <c:v>122118</c:v>
                </c:pt>
                <c:pt idx="7">
                  <c:v>113550</c:v>
                </c:pt>
                <c:pt idx="8">
                  <c:v>68854</c:v>
                </c:pt>
                <c:pt idx="9">
                  <c:v>123491</c:v>
                </c:pt>
                <c:pt idx="10">
                  <c:v>124135</c:v>
                </c:pt>
                <c:pt idx="11">
                  <c:v>169736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FD-4A16-8466-EEF055FCE108}"/>
            </c:ext>
          </c:extLst>
        </c:ser>
        <c:ser>
          <c:idx val="1"/>
          <c:order val="1"/>
          <c:tx>
            <c:strRef>
              <c:f>'Envelope Usage'!$C$8</c:f>
              <c:strCache>
                <c:ptCount val="1"/>
                <c:pt idx="0">
                  <c:v>Envelopes FY 2000/01</c:v>
                </c:pt>
              </c:strCache>
            </c:strRef>
          </c:tx>
          <c:spPr>
            <a:ln w="12700">
              <a:solidFill>
                <a:srgbClr val="FF00FF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strRef>
              <c:f>'Envelope Usage'!$D$6:$O$6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'Envelope Usage'!$D$8:$O$8</c:f>
              <c:numCache>
                <c:formatCode>#,##0</c:formatCode>
                <c:ptCount val="12"/>
                <c:pt idx="0">
                  <c:v>90449</c:v>
                </c:pt>
                <c:pt idx="1">
                  <c:v>97124</c:v>
                </c:pt>
                <c:pt idx="2">
                  <c:v>122935</c:v>
                </c:pt>
                <c:pt idx="3">
                  <c:v>110124</c:v>
                </c:pt>
                <c:pt idx="4">
                  <c:v>102148</c:v>
                </c:pt>
                <c:pt idx="5">
                  <c:v>116354</c:v>
                </c:pt>
                <c:pt idx="6">
                  <c:v>110511</c:v>
                </c:pt>
                <c:pt idx="7">
                  <c:v>94797</c:v>
                </c:pt>
                <c:pt idx="8">
                  <c:v>93036</c:v>
                </c:pt>
                <c:pt idx="9">
                  <c:v>104921</c:v>
                </c:pt>
                <c:pt idx="10">
                  <c:v>99151</c:v>
                </c:pt>
                <c:pt idx="11">
                  <c:v>154169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9FD-4A16-8466-EEF055FCE108}"/>
            </c:ext>
          </c:extLst>
        </c:ser>
        <c:ser>
          <c:idx val="2"/>
          <c:order val="2"/>
          <c:tx>
            <c:strRef>
              <c:f>'Envelope Usage'!$C$9</c:f>
              <c:strCache>
                <c:ptCount val="1"/>
                <c:pt idx="0">
                  <c:v>Envelopes FY 2001/02</c:v>
                </c:pt>
              </c:strCache>
            </c:strRef>
          </c:tx>
          <c:spPr>
            <a:ln w="12700">
              <a:solidFill>
                <a:srgbClr val="FFFF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'Envelope Usage'!$D$6:$O$6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'Envelope Usage'!$D$9:$O$9</c:f>
              <c:numCache>
                <c:formatCode>#,##0</c:formatCode>
                <c:ptCount val="12"/>
                <c:pt idx="0">
                  <c:v>109979</c:v>
                </c:pt>
                <c:pt idx="1">
                  <c:v>103532</c:v>
                </c:pt>
                <c:pt idx="2">
                  <c:v>107656</c:v>
                </c:pt>
                <c:pt idx="3">
                  <c:v>123529</c:v>
                </c:pt>
                <c:pt idx="4">
                  <c:v>190040</c:v>
                </c:pt>
                <c:pt idx="5">
                  <c:v>116968</c:v>
                </c:pt>
                <c:pt idx="6">
                  <c:v>124226</c:v>
                </c:pt>
                <c:pt idx="7">
                  <c:v>108314</c:v>
                </c:pt>
                <c:pt idx="8">
                  <c:v>111621</c:v>
                </c:pt>
                <c:pt idx="9">
                  <c:v>106095</c:v>
                </c:pt>
                <c:pt idx="10">
                  <c:v>125480</c:v>
                </c:pt>
                <c:pt idx="11">
                  <c:v>166252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9FD-4A16-8466-EEF055FCE108}"/>
            </c:ext>
          </c:extLst>
        </c:ser>
        <c:ser>
          <c:idx val="3"/>
          <c:order val="3"/>
          <c:tx>
            <c:strRef>
              <c:f>'Envelope Usage'!$C$10</c:f>
              <c:strCache>
                <c:ptCount val="1"/>
                <c:pt idx="0">
                  <c:v>Envelopes FY 2002/03</c:v>
                </c:pt>
              </c:strCache>
            </c:strRef>
          </c:tx>
          <c:spPr>
            <a:ln w="12700">
              <a:solidFill>
                <a:srgbClr val="00FFFF"/>
              </a:solidFill>
              <a:prstDash val="solid"/>
            </a:ln>
          </c:spPr>
          <c:marker>
            <c:symbol val="x"/>
            <c:size val="5"/>
            <c:spPr>
              <a:noFill/>
              <a:ln>
                <a:solidFill>
                  <a:srgbClr val="00FFFF"/>
                </a:solidFill>
                <a:prstDash val="solid"/>
              </a:ln>
            </c:spPr>
          </c:marker>
          <c:cat>
            <c:strRef>
              <c:f>'Envelope Usage'!$D$6:$O$6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'Envelope Usage'!$D$10:$O$10</c:f>
              <c:numCache>
                <c:formatCode>General</c:formatCode>
                <c:ptCount val="12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9FD-4A16-8466-EEF055FCE108}"/>
            </c:ext>
          </c:extLst>
        </c:ser>
        <c:ser>
          <c:idx val="4"/>
          <c:order val="4"/>
          <c:tx>
            <c:strRef>
              <c:f>'Envelope Usage'!$C$11</c:f>
              <c:strCache>
                <c:ptCount val="1"/>
                <c:pt idx="0">
                  <c:v>Envelopes FY 2003/04</c:v>
                </c:pt>
              </c:strCache>
            </c:strRef>
          </c:tx>
          <c:spPr>
            <a:ln w="12700">
              <a:solidFill>
                <a:srgbClr val="800080"/>
              </a:solidFill>
              <a:prstDash val="solid"/>
            </a:ln>
          </c:spPr>
          <c:marker>
            <c:symbol val="star"/>
            <c:size val="5"/>
            <c:spPr>
              <a:noFill/>
              <a:ln>
                <a:solidFill>
                  <a:srgbClr val="800080"/>
                </a:solidFill>
                <a:prstDash val="solid"/>
              </a:ln>
            </c:spPr>
          </c:marker>
          <c:cat>
            <c:strRef>
              <c:f>'Envelope Usage'!$D$6:$O$6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'Envelope Usage'!$D$11:$O$11</c:f>
              <c:numCache>
                <c:formatCode>General</c:formatCode>
                <c:ptCount val="12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9FD-4A16-8466-EEF055FCE1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5918880"/>
        <c:axId val="1"/>
      </c:lineChart>
      <c:catAx>
        <c:axId val="13591888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41700459815256802"/>
              <c:y val="0.94760479041916168"/>
            </c:manualLayout>
          </c:layout>
          <c:overlay val="0"/>
          <c:spPr>
            <a:gradFill rotWithShape="0">
              <a:gsLst>
                <a:gs pos="0">
                  <a:srgbClr xmlns:mc="http://schemas.openxmlformats.org/markup-compatibility/2006" xmlns:a14="http://schemas.microsoft.com/office/drawing/2010/main" val="FFFFFF" mc:Ignorable="a14" a14:legacySpreadsheetColorIndex="65"/>
                </a:gs>
                <a:gs pos="100000">
                  <a:srgbClr xmlns:mc="http://schemas.openxmlformats.org/markup-compatibility/2006" xmlns:a14="http://schemas.microsoft.com/office/drawing/2010/main" val="FFFF99" mc:Ignorable="a14" a14:legacySpreadsheetColorIndex="43"/>
                </a:gs>
              </a:gsLst>
              <a:lin ang="5400000" scaled="1"/>
            </a:gradFill>
            <a:ln w="3175">
              <a:solidFill>
                <a:srgbClr val="FFCC99"/>
              </a:solidFill>
              <a:prstDash val="solid"/>
            </a:ln>
            <a:effectLst>
              <a:outerShdw dist="35921" dir="2700000" algn="br">
                <a:srgbClr val="000000"/>
              </a:outerShdw>
            </a:effectLst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 rot="0" vert="horz"/>
              <a:lstStyle/>
              <a:p>
                <a:pPr algn="ctr"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Usage</a:t>
                </a:r>
              </a:p>
            </c:rich>
          </c:tx>
          <c:layout>
            <c:manualLayout>
              <c:xMode val="edge"/>
              <c:yMode val="edge"/>
              <c:x val="1.8893412214032207E-2"/>
              <c:y val="0.48952095808383234"/>
            </c:manualLayout>
          </c:layout>
          <c:overlay val="0"/>
          <c:spPr>
            <a:gradFill rotWithShape="0">
              <a:gsLst>
                <a:gs pos="0">
                  <a:srgbClr xmlns:mc="http://schemas.openxmlformats.org/markup-compatibility/2006" xmlns:a14="http://schemas.microsoft.com/office/drawing/2010/main" val="FFFFFF" mc:Ignorable="a14" a14:legacySpreadsheetColorIndex="65"/>
                </a:gs>
                <a:gs pos="100000">
                  <a:srgbClr xmlns:mc="http://schemas.openxmlformats.org/markup-compatibility/2006" xmlns:a14="http://schemas.microsoft.com/office/drawing/2010/main" val="FFFFCC" mc:Ignorable="a14" a14:legacySpreadsheetColorIndex="26"/>
                </a:gs>
              </a:gsLst>
              <a:lin ang="5400000" scaled="1"/>
            </a:gradFill>
            <a:ln w="3175">
              <a:solidFill>
                <a:srgbClr val="FFCC99"/>
              </a:solidFill>
              <a:prstDash val="solid"/>
            </a:ln>
            <a:effectLst>
              <a:outerShdw dist="35921" dir="2700000" algn="br">
                <a:srgbClr val="000000"/>
              </a:outerShdw>
            </a:effectLst>
          </c:spPr>
        </c:title>
        <c:numFmt formatCode="#,##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35918880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77328037133146099"/>
          <c:y val="0.44610778443113774"/>
          <c:w val="0.21592471101751093"/>
          <c:h val="0.12125748502994012"/>
        </c:manualLayout>
      </c:layout>
      <c:overlay val="0"/>
      <c:spPr>
        <a:gradFill rotWithShape="0">
          <a:gsLst>
            <a:gs pos="0">
              <a:srgbClr xmlns:mc="http://schemas.openxmlformats.org/markup-compatibility/2006" xmlns:a14="http://schemas.microsoft.com/office/drawing/2010/main" val="FFFFFF" mc:Ignorable="a14" a14:legacySpreadsheetColorIndex="78"/>
            </a:gs>
            <a:gs pos="100000">
              <a:srgbClr xmlns:mc="http://schemas.openxmlformats.org/markup-compatibility/2006" xmlns:a14="http://schemas.microsoft.com/office/drawing/2010/main" val="FFFF99" mc:Ignorable="a14" a14:legacySpreadsheetColorIndex="43"/>
            </a:gs>
          </a:gsLst>
          <a:lin ang="5400000" scaled="1"/>
        </a:gradFill>
        <a:ln w="3175">
          <a:solidFill>
            <a:srgbClr val="FFCC99"/>
          </a:solidFill>
          <a:prstDash val="solid"/>
        </a:ln>
        <a:effectLst>
          <a:outerShdw dist="35921" dir="2700000" algn="br">
            <a:srgbClr val="000000"/>
          </a:outerShdw>
        </a:effectLst>
      </c:spPr>
      <c:txPr>
        <a:bodyPr/>
        <a:lstStyle/>
        <a:p>
          <a:pPr>
            <a:defRPr sz="735" b="1" i="0" u="none" strike="noStrike" baseline="0">
              <a:solidFill>
                <a:srgbClr val="000000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12700">
      <a:solidFill>
        <a:srgbClr val="FFFF99"/>
      </a:solidFill>
      <a:prstDash val="solid"/>
    </a:ln>
    <a:effectLst>
      <a:outerShdw dist="35921" dir="2700000" algn="br">
        <a:srgbClr val="000000"/>
      </a:outerShdw>
    </a:effectLst>
  </c:spPr>
  <c:txPr>
    <a:bodyPr/>
    <a:lstStyle/>
    <a:p>
      <a:pPr>
        <a:defRPr sz="800" b="0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800" b="1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r>
              <a:rPr lang="en-GB"/>
              <a:t>DSDC LLANGENNECH USE PARCELS AS PACKAGING FY 1999/2000 TO FY 2003/04</a:t>
            </a:r>
          </a:p>
        </c:rich>
      </c:tx>
      <c:layout>
        <c:manualLayout>
          <c:xMode val="edge"/>
          <c:yMode val="edge"/>
          <c:x val="0.20887741774272406"/>
          <c:y val="3.1674243135608668E-2"/>
        </c:manualLayout>
      </c:layout>
      <c:overlay val="0"/>
      <c:spPr>
        <a:gradFill rotWithShape="0">
          <a:gsLst>
            <a:gs pos="0">
              <a:srgbClr xmlns:mc="http://schemas.openxmlformats.org/markup-compatibility/2006" xmlns:a14="http://schemas.microsoft.com/office/drawing/2010/main" val="FFCC99" mc:Ignorable="a14" a14:legacySpreadsheetColorIndex="47"/>
            </a:gs>
            <a:gs pos="100000">
              <a:srgbClr xmlns:mc="http://schemas.openxmlformats.org/markup-compatibility/2006" xmlns:a14="http://schemas.microsoft.com/office/drawing/2010/main" val="FFFFFF" mc:Ignorable="a14" a14:legacySpreadsheetColorIndex="9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  <a:effectLst>
          <a:outerShdw dist="35921" dir="2700000" algn="br">
            <a:srgbClr val="000000"/>
          </a:outerShdw>
        </a:effectLst>
      </c:spPr>
    </c:title>
    <c:autoTitleDeleted val="0"/>
    <c:plotArea>
      <c:layout>
        <c:manualLayout>
          <c:layoutTarget val="inner"/>
          <c:xMode val="edge"/>
          <c:yMode val="edge"/>
          <c:x val="0.13315935381098659"/>
          <c:y val="0.14027164817198123"/>
          <c:w val="0.65013096272422866"/>
          <c:h val="0.71945780836596829"/>
        </c:manualLayout>
      </c:layout>
      <c:lineChart>
        <c:grouping val="standard"/>
        <c:varyColors val="0"/>
        <c:ser>
          <c:idx val="0"/>
          <c:order val="0"/>
          <c:tx>
            <c:strRef>
              <c:f>'Parcel Usage'!$C$6</c:f>
              <c:strCache>
                <c:ptCount val="1"/>
                <c:pt idx="0">
                  <c:v>Parcels FY 1999/2000</c:v>
                </c:pt>
              </c:strCache>
            </c:strRef>
          </c:tx>
          <c:spPr>
            <a:ln w="12700">
              <a:solidFill>
                <a:srgbClr val="000080"/>
              </a:solidFill>
              <a:prstDash val="solid"/>
            </a:ln>
          </c:spPr>
          <c:marker>
            <c:symbol val="diamond"/>
            <c:size val="5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cat>
            <c:strRef>
              <c:f>'Parcel Usage'!$D$5:$O$5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'Parcel Usage'!$D$6:$O$6</c:f>
              <c:numCache>
                <c:formatCode>#,##0</c:formatCode>
                <c:ptCount val="12"/>
                <c:pt idx="0">
                  <c:v>92588</c:v>
                </c:pt>
                <c:pt idx="1">
                  <c:v>107721</c:v>
                </c:pt>
                <c:pt idx="2">
                  <c:v>86986</c:v>
                </c:pt>
                <c:pt idx="3">
                  <c:v>89828</c:v>
                </c:pt>
                <c:pt idx="4">
                  <c:v>89221</c:v>
                </c:pt>
                <c:pt idx="5">
                  <c:v>68169</c:v>
                </c:pt>
                <c:pt idx="6">
                  <c:v>89197</c:v>
                </c:pt>
                <c:pt idx="7">
                  <c:v>81113</c:v>
                </c:pt>
                <c:pt idx="8">
                  <c:v>49558</c:v>
                </c:pt>
                <c:pt idx="9">
                  <c:v>55438</c:v>
                </c:pt>
                <c:pt idx="10">
                  <c:v>79005</c:v>
                </c:pt>
                <c:pt idx="11">
                  <c:v>102285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C04-45CB-ADAC-E0DABC51DADC}"/>
            </c:ext>
          </c:extLst>
        </c:ser>
        <c:ser>
          <c:idx val="1"/>
          <c:order val="1"/>
          <c:tx>
            <c:strRef>
              <c:f>'Parcel Usage'!$C$7</c:f>
              <c:strCache>
                <c:ptCount val="1"/>
                <c:pt idx="0">
                  <c:v>Parcels FY 2000/01</c:v>
                </c:pt>
              </c:strCache>
            </c:strRef>
          </c:tx>
          <c:spPr>
            <a:ln w="12700">
              <a:solidFill>
                <a:srgbClr val="FF00FF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strRef>
              <c:f>'Parcel Usage'!$D$5:$O$5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'Parcel Usage'!$D$7:$O$7</c:f>
              <c:numCache>
                <c:formatCode>#,##0</c:formatCode>
                <c:ptCount val="12"/>
                <c:pt idx="0">
                  <c:v>57913</c:v>
                </c:pt>
                <c:pt idx="1">
                  <c:v>62205</c:v>
                </c:pt>
                <c:pt idx="2">
                  <c:v>68524</c:v>
                </c:pt>
                <c:pt idx="3">
                  <c:v>55596</c:v>
                </c:pt>
                <c:pt idx="4">
                  <c:v>55766</c:v>
                </c:pt>
                <c:pt idx="5">
                  <c:v>86103</c:v>
                </c:pt>
                <c:pt idx="6">
                  <c:v>72900</c:v>
                </c:pt>
                <c:pt idx="7">
                  <c:v>78817</c:v>
                </c:pt>
                <c:pt idx="8">
                  <c:v>62729</c:v>
                </c:pt>
                <c:pt idx="9">
                  <c:v>80380</c:v>
                </c:pt>
                <c:pt idx="10">
                  <c:v>67919</c:v>
                </c:pt>
                <c:pt idx="11">
                  <c:v>99396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C04-45CB-ADAC-E0DABC51DADC}"/>
            </c:ext>
          </c:extLst>
        </c:ser>
        <c:ser>
          <c:idx val="2"/>
          <c:order val="2"/>
          <c:tx>
            <c:strRef>
              <c:f>'Parcel Usage'!$C$8</c:f>
              <c:strCache>
                <c:ptCount val="1"/>
                <c:pt idx="0">
                  <c:v>Parcels FY 2001/02</c:v>
                </c:pt>
              </c:strCache>
            </c:strRef>
          </c:tx>
          <c:spPr>
            <a:ln w="12700">
              <a:solidFill>
                <a:srgbClr val="FFFF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'Parcel Usage'!$D$5:$O$5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'Parcel Usage'!$D$8:$O$8</c:f>
              <c:numCache>
                <c:formatCode>#,##0</c:formatCode>
                <c:ptCount val="12"/>
                <c:pt idx="0">
                  <c:v>58402</c:v>
                </c:pt>
                <c:pt idx="1">
                  <c:v>64788</c:v>
                </c:pt>
                <c:pt idx="2">
                  <c:v>72326</c:v>
                </c:pt>
                <c:pt idx="3">
                  <c:v>69200</c:v>
                </c:pt>
                <c:pt idx="4">
                  <c:v>46450</c:v>
                </c:pt>
                <c:pt idx="5">
                  <c:v>75728</c:v>
                </c:pt>
                <c:pt idx="6">
                  <c:v>67068</c:v>
                </c:pt>
                <c:pt idx="7">
                  <c:v>74593</c:v>
                </c:pt>
                <c:pt idx="8">
                  <c:v>71134</c:v>
                </c:pt>
                <c:pt idx="9">
                  <c:v>76486</c:v>
                </c:pt>
                <c:pt idx="10">
                  <c:v>86290</c:v>
                </c:pt>
                <c:pt idx="11">
                  <c:v>89142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C04-45CB-ADAC-E0DABC51DADC}"/>
            </c:ext>
          </c:extLst>
        </c:ser>
        <c:ser>
          <c:idx val="3"/>
          <c:order val="3"/>
          <c:tx>
            <c:strRef>
              <c:f>'Parcel Usage'!$C$9</c:f>
              <c:strCache>
                <c:ptCount val="1"/>
                <c:pt idx="0">
                  <c:v>Parcesl FY 2002/03</c:v>
                </c:pt>
              </c:strCache>
            </c:strRef>
          </c:tx>
          <c:spPr>
            <a:ln w="12700">
              <a:solidFill>
                <a:srgbClr val="00FFFF"/>
              </a:solidFill>
              <a:prstDash val="solid"/>
            </a:ln>
          </c:spPr>
          <c:marker>
            <c:symbol val="x"/>
            <c:size val="5"/>
            <c:spPr>
              <a:noFill/>
              <a:ln>
                <a:solidFill>
                  <a:srgbClr val="00FFFF"/>
                </a:solidFill>
                <a:prstDash val="solid"/>
              </a:ln>
            </c:spPr>
          </c:marker>
          <c:cat>
            <c:strRef>
              <c:f>'Parcel Usage'!$D$5:$O$5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'Parcel Usage'!$D$9:$O$9</c:f>
              <c:numCache>
                <c:formatCode>General</c:formatCode>
                <c:ptCount val="12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C04-45CB-ADAC-E0DABC51DADC}"/>
            </c:ext>
          </c:extLst>
        </c:ser>
        <c:ser>
          <c:idx val="4"/>
          <c:order val="4"/>
          <c:tx>
            <c:strRef>
              <c:f>'Parcel Usage'!$C$10</c:f>
              <c:strCache>
                <c:ptCount val="1"/>
                <c:pt idx="0">
                  <c:v>Parcels FY 2003/04</c:v>
                </c:pt>
              </c:strCache>
            </c:strRef>
          </c:tx>
          <c:spPr>
            <a:ln w="12700">
              <a:solidFill>
                <a:srgbClr val="800080"/>
              </a:solidFill>
              <a:prstDash val="solid"/>
            </a:ln>
          </c:spPr>
          <c:marker>
            <c:symbol val="star"/>
            <c:size val="5"/>
            <c:spPr>
              <a:noFill/>
              <a:ln>
                <a:solidFill>
                  <a:srgbClr val="800080"/>
                </a:solidFill>
                <a:prstDash val="solid"/>
              </a:ln>
            </c:spPr>
          </c:marker>
          <c:cat>
            <c:strRef>
              <c:f>'Parcel Usage'!$D$5:$O$5</c:f>
              <c:strCache>
                <c:ptCount val="12"/>
                <c:pt idx="0">
                  <c:v>Apr</c:v>
                </c:pt>
                <c:pt idx="1">
                  <c:v>May</c:v>
                </c:pt>
                <c:pt idx="2">
                  <c:v>Jun</c:v>
                </c:pt>
                <c:pt idx="3">
                  <c:v>Jul</c:v>
                </c:pt>
                <c:pt idx="4">
                  <c:v>Aug</c:v>
                </c:pt>
                <c:pt idx="5">
                  <c:v>Sep</c:v>
                </c:pt>
                <c:pt idx="6">
                  <c:v>Oct</c:v>
                </c:pt>
                <c:pt idx="7">
                  <c:v>Nov</c:v>
                </c:pt>
                <c:pt idx="8">
                  <c:v>Dec</c:v>
                </c:pt>
                <c:pt idx="9">
                  <c:v>Jan</c:v>
                </c:pt>
                <c:pt idx="10">
                  <c:v>Feb</c:v>
                </c:pt>
                <c:pt idx="11">
                  <c:v>Mar</c:v>
                </c:pt>
              </c:strCache>
            </c:strRef>
          </c:cat>
          <c:val>
            <c:numRef>
              <c:f>'Parcel Usage'!$D$10:$O$10</c:f>
              <c:numCache>
                <c:formatCode>General</c:formatCode>
                <c:ptCount val="12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C04-45CB-ADAC-E0DABC51DA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86402312"/>
        <c:axId val="1"/>
      </c:lineChart>
      <c:catAx>
        <c:axId val="18640231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42819870637258434"/>
              <c:y val="0.92081549687090913"/>
            </c:manualLayout>
          </c:layout>
          <c:overlay val="0"/>
          <c:spPr>
            <a:gradFill rotWithShape="0">
              <a:gsLst>
                <a:gs pos="0">
                  <a:srgbClr xmlns:mc="http://schemas.openxmlformats.org/markup-compatibility/2006" xmlns:a14="http://schemas.microsoft.com/office/drawing/2010/main" val="FFCC99" mc:Ignorable="a14" a14:legacySpreadsheetColorIndex="47"/>
                </a:gs>
                <a:gs pos="100000">
                  <a:srgbClr xmlns:mc="http://schemas.openxmlformats.org/markup-compatibility/2006" xmlns:a14="http://schemas.microsoft.com/office/drawing/2010/main" val="FFFFFF" mc:Ignorable="a14" a14:legacySpreadsheetColorIndex="9"/>
                </a:gs>
              </a:gsLst>
              <a:lin ang="5400000" scaled="1"/>
            </a:gradFill>
            <a:ln w="3175">
              <a:solidFill>
                <a:srgbClr val="000000"/>
              </a:solidFill>
              <a:prstDash val="solid"/>
            </a:ln>
            <a:effectLst>
              <a:outerShdw dist="35921" dir="2700000" algn="br">
                <a:srgbClr val="000000"/>
              </a:outerShdw>
            </a:effectLst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 rot="0" vert="horz"/>
              <a:lstStyle/>
              <a:p>
                <a:pPr algn="ctr">
                  <a:defRPr sz="800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Usage</a:t>
                </a:r>
              </a:p>
            </c:rich>
          </c:tx>
          <c:layout>
            <c:manualLayout>
              <c:xMode val="edge"/>
              <c:yMode val="edge"/>
              <c:x val="1.8276774052488357E-2"/>
              <c:y val="0.47511364703413"/>
            </c:manualLayout>
          </c:layout>
          <c:overlay val="0"/>
          <c:spPr>
            <a:gradFill rotWithShape="0">
              <a:gsLst>
                <a:gs pos="0">
                  <a:srgbClr xmlns:mc="http://schemas.openxmlformats.org/markup-compatibility/2006" xmlns:a14="http://schemas.microsoft.com/office/drawing/2010/main" val="FFCC99" mc:Ignorable="a14" a14:legacySpreadsheetColorIndex="47"/>
                </a:gs>
                <a:gs pos="100000">
                  <a:srgbClr xmlns:mc="http://schemas.openxmlformats.org/markup-compatibility/2006" xmlns:a14="http://schemas.microsoft.com/office/drawing/2010/main" val="FFFFFF" mc:Ignorable="a14" a14:legacySpreadsheetColorIndex="9"/>
                </a:gs>
              </a:gsLst>
              <a:lin ang="5400000" scaled="1"/>
            </a:gradFill>
            <a:ln w="3175">
              <a:solidFill>
                <a:srgbClr val="000000"/>
              </a:solidFill>
              <a:prstDash val="solid"/>
            </a:ln>
            <a:effectLst>
              <a:outerShdw dist="35921" dir="2700000" algn="br">
                <a:srgbClr val="000000"/>
              </a:outerShdw>
            </a:effectLst>
          </c:spPr>
        </c:title>
        <c:numFmt formatCode="#,##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86402312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79765063900502753"/>
          <c:y val="0.40950271482465489"/>
          <c:w val="0.19190612755112774"/>
          <c:h val="0.18325812099887873"/>
        </c:manualLayout>
      </c:layout>
      <c:overlay val="0"/>
      <c:spPr>
        <a:gradFill rotWithShape="0">
          <a:gsLst>
            <a:gs pos="0">
              <a:srgbClr xmlns:mc="http://schemas.openxmlformats.org/markup-compatibility/2006" xmlns:a14="http://schemas.microsoft.com/office/drawing/2010/main" val="FFCC99" mc:Ignorable="a14" a14:legacySpreadsheetColorIndex="47"/>
            </a:gs>
            <a:gs pos="100000">
              <a:srgbClr xmlns:mc="http://schemas.openxmlformats.org/markup-compatibility/2006" xmlns:a14="http://schemas.microsoft.com/office/drawing/2010/main" val="FFFFFF" mc:Ignorable="a14" a14:legacySpreadsheetColorIndex="78"/>
            </a:gs>
          </a:gsLst>
          <a:lin ang="5400000" scaled="1"/>
        </a:gradFill>
        <a:ln w="3175">
          <a:solidFill>
            <a:srgbClr val="000000"/>
          </a:solidFill>
          <a:prstDash val="solid"/>
        </a:ln>
        <a:effectLst>
          <a:outerShdw dist="35921" dir="2700000" algn="br">
            <a:srgbClr val="000000"/>
          </a:outerShdw>
        </a:effectLst>
      </c:spPr>
      <c:txPr>
        <a:bodyPr/>
        <a:lstStyle/>
        <a:p>
          <a:pPr>
            <a:defRPr sz="735" b="1" i="0" u="none" strike="noStrike" baseline="0">
              <a:solidFill>
                <a:srgbClr val="000000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12700">
      <a:solidFill>
        <a:srgbClr val="FFCC99"/>
      </a:solidFill>
      <a:prstDash val="solid"/>
    </a:ln>
    <a:effectLst>
      <a:outerShdw dist="35921" dir="2700000" algn="br">
        <a:srgbClr val="000000"/>
      </a:outerShdw>
    </a:effectLst>
  </c:spPr>
  <c:txPr>
    <a:bodyPr/>
    <a:lstStyle/>
    <a:p>
      <a:pPr>
        <a:defRPr sz="800" b="0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45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516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657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472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26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76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982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300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88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785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58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04C77-E125-4807-8EEA-1B1AF925165C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A448C-72C1-4A37-816A-49964E187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17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ompeters.com/subscribe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slideplayer.com/slide/4567076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Level 4 – WAREHOUSE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Warehouse Management – 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706201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51793" y="740979"/>
            <a:ext cx="110673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Logistic Manager – you cannot live without it?  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Not?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Because if you cannot control it – you cannot improve on it, you don’t know if your operation is efficient or effective.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fact Tom Peters states “What you do measure – you cannot control”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38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mpeters.com/wp-content/themes/tompeters/img/tile-tom-lr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97" y="394139"/>
            <a:ext cx="6440622" cy="30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04953" y="3878317"/>
            <a:ext cx="118399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 you want to serve the customer with uniform Excellence, then you must FIRST effectively and faithfully serve those who serve the customer—i.e., your employees, via maximizing tools and professional development.” </a:t>
            </a:r>
            <a:r>
              <a:rPr lang="en-GB" b="1" cap="small" dirty="0"/>
              <a:t>— tom peters</a:t>
            </a:r>
            <a:r>
              <a:rPr lang="en-GB" b="1" dirty="0"/>
              <a:t> </a:t>
            </a:r>
            <a:r>
              <a:rPr lang="en-GB" dirty="0"/>
              <a:t>Not subscribed to Tom's Quotes? </a:t>
            </a:r>
            <a:r>
              <a:rPr lang="en-GB" b="1" dirty="0">
                <a:hlinkClick r:id="rId3"/>
              </a:rPr>
              <a:t>Join the fray.</a:t>
            </a:r>
            <a:endParaRPr lang="en-GB" b="1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Tom Peters is the Red Bull of management thinkers.”—Bo Burlingham, </a:t>
            </a: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Inc.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 (2013)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A human exclamation point who no longer needs his last name.”—Nancy Austin on Tom Peters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In Search of Excellence/Wikipedia/WorldCat data: “most widely held library book in the United States from 1989 to 2006”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In Search of Excellence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/National Public Radio/1999: one of “Top Three Business Books of the Century”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In Search of Excellence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808285"/>
                </a:solidFill>
                <a:effectLst/>
                <a:latin typeface="ff-din-web"/>
              </a:rPr>
              <a:t>/UK’s Bloomsbury Publishing: “greatest business book of all time</a:t>
            </a:r>
            <a:endParaRPr lang="en-GB" dirty="0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911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9545" y="394138"/>
            <a:ext cx="11493062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  <a:r>
              <a:rPr lang="en-GB" sz="2000" b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 process by which 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managers</a:t>
            </a:r>
            <a:r>
              <a:rPr lang="en-GB" sz="2000" b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employees work together to plan, monitor and review an employee's work objectives and overall contribution to the organisation.</a:t>
            </a: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66" y="1277007"/>
            <a:ext cx="11146219" cy="506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479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17986" y="993228"/>
            <a:ext cx="59673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http://slideplayer.com/slide/4567076/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570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0330" y="530087"/>
            <a:ext cx="1111857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should we measure?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Because we need too.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Unless you measure you cannot control.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Essential for continuous improvement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Early warning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Aids staff training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Assists in any recognition or reward scheme.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Assists cash flow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Assist inventory control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Measures customer satisfaction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Measures Warehouse error rates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Measures transport utilisation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Measures returns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Quantifies write offs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608650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331304"/>
            <a:ext cx="1156914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Ackerman (2003):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Suggests that measurement should be bound to 4 areas within the warehouse: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Flexibility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Asset Utlisation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But performance management requires more: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key is understanding the output required from any measurement and its value.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Any measurement must flow down from the business, either business strategy or in year business plan.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8588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4557" y="410817"/>
            <a:ext cx="11542643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Must be based on objectives and linked to Key Performance indicators.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Owners need to be nominated for each KPI.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Objectives should be linked to performance appraisal.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Failures should be investigated and corrective actions taken.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Objectives need to be SMART.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KPIs and Objectives should be formed in a language everyone understands.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Traditional Performance Measurements are: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Labour Hours Utilisation: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(Labour hours consumed x 100)+Labour hours available.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Warehouse space utilisation: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(Space used x 100)+space available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104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2522" y="212035"/>
            <a:ext cx="11953462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Order Accuracy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(Orders picked and dispatched accurately x 100)/total orders received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time shipments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Orders delivered as per customer requirements/total orders received.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as a percentage of sales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(Total warehouse costs x 100)/Total sales revenue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Costs per orders dispatched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warehouse costs/total number of orders shipped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Mechanical handling utilisation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(MHE hours used x 100) / MHE hours available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523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574" y="503583"/>
            <a:ext cx="1146313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Transactions per hour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number of transactions (receipts, replenishment &amp; issues)/available hours x 100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Costs per transaction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running costs of the warehouse/Total number of transactions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 to putaway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 between receiving stock and time to completing putaway action in storage location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Transactions per productive hour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number of transactions/(Total number of hours – non productive hours)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944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7565" y="450574"/>
            <a:ext cx="115293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Percentage of Discrepancy reports raised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(Number of receipts received)/(No of discrepancy reports raised) x 100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Percentage of discrepancy reports received.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(Number of items issues)/No of discrepancy reports received) x 100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Discrepancy reports could be declaration of items damaged, not received or items wrongly delivered.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403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0087" y="556591"/>
            <a:ext cx="113041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Costs per mile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vehicle (if not leased – divided expected life in years) = 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vehicle (if leased – annual cost) = B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Insurance = C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Road Fund Licence = 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Fuel = 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Driver = F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Maintenance = 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Consumables = 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Mileage of Vehicle = I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Equal to: (A or B) + B + C + D + E + F + G + H divided by I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000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061" y="437321"/>
            <a:ext cx="1152939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Costs per tonne, per mile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vehicle (if not leased – divided expected life in years) = 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vehicle (if leased – annual cost) = B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Insurance = C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Road Fund Licence = D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Fuel = 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Driver = F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Maintenance = G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Annual Cost of Consumables = H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Annual Mileage of Vehicle = I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Gross Annual Tonnage = j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Equal to: (A or B) + B + C + D + E + F + G + H divided by J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2058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863753"/>
              </p:ext>
            </p:extLst>
          </p:nvPr>
        </p:nvGraphicFramePr>
        <p:xfrm>
          <a:off x="834887" y="768626"/>
          <a:ext cx="10747517" cy="57381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32247">
                  <a:extLst>
                    <a:ext uri="{9D8B030D-6E8A-4147-A177-3AD203B41FA5}">
                      <a16:colId xmlns:a16="http://schemas.microsoft.com/office/drawing/2014/main" val="2322761996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2012890702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2585009320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920605800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1227522731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2078747962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2188076080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1123375395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882515310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2960115945"/>
                    </a:ext>
                  </a:extLst>
                </a:gridCol>
                <a:gridCol w="971527">
                  <a:extLst>
                    <a:ext uri="{9D8B030D-6E8A-4147-A177-3AD203B41FA5}">
                      <a16:colId xmlns:a16="http://schemas.microsoft.com/office/drawing/2014/main" val="556284675"/>
                    </a:ext>
                  </a:extLst>
                </a:gridCol>
              </a:tblGrid>
              <a:tr h="30201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Date 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Disposals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Pri 01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Pri 02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07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29568467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01-Apr-03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112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261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34737963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02-Apr-03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424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1,614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33388663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03-Apr-03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329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688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70913540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04-Apr-03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50807928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07-Apr-03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120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83633408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10-Apr-03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226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129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2,633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52785287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14-Apr-03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353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05212782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15-Apr-03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4,979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93140734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16-Apr-03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538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513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88312104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17-Apr-03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19490737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22-Apr-03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297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653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01644595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23-Apr-03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241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2,599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55639042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24-Apr-03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145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1,461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8028157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25-Apr-03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38131604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28-Apr-03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162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962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17226707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29-Apr-03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236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162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1,184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43498141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30-Apr-03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109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340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1,110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00963323"/>
                  </a:ext>
                </a:extLst>
              </a:tr>
              <a:tr h="302010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852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47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33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125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1,456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4,515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28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18,848</a:t>
                      </a:r>
                      <a:endParaRPr lang="en-GB" sz="1000" b="1" i="0" u="none" strike="noStrike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25,904</a:t>
                      </a:r>
                      <a:endParaRPr lang="en-GB" sz="1000" b="1" i="0" u="none" strike="noStrike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5479876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861391" y="238539"/>
            <a:ext cx="10190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Actual Issue Statistics – Forms &amp; Publications FY 2003/04</a:t>
            </a:r>
          </a:p>
        </p:txBody>
      </p:sp>
    </p:spTree>
    <p:extLst>
      <p:ext uri="{BB962C8B-B14F-4D97-AF65-F5344CB8AC3E}">
        <p14:creationId xmlns:p14="http://schemas.microsoft.com/office/powerpoint/2010/main" val="3629189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561257"/>
              </p:ext>
            </p:extLst>
          </p:nvPr>
        </p:nvGraphicFramePr>
        <p:xfrm>
          <a:off x="516835" y="1073426"/>
          <a:ext cx="10494069" cy="413467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3734">
                  <a:extLst>
                    <a:ext uri="{9D8B030D-6E8A-4147-A177-3AD203B41FA5}">
                      <a16:colId xmlns:a16="http://schemas.microsoft.com/office/drawing/2014/main" val="3955689145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3041584086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2838505331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908061021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2882038254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126186499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689066976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3539073032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2367541976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3080721060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3093073972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3931262851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3637549571"/>
                    </a:ext>
                  </a:extLst>
                </a:gridCol>
                <a:gridCol w="650795">
                  <a:extLst>
                    <a:ext uri="{9D8B030D-6E8A-4147-A177-3AD203B41FA5}">
                      <a16:colId xmlns:a16="http://schemas.microsoft.com/office/drawing/2014/main" val="1177284310"/>
                    </a:ext>
                  </a:extLst>
                </a:gridCol>
              </a:tblGrid>
              <a:tr h="689113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Apr-03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May-03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Jun-03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Jul-03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Aug-03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Sep-03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Oct-03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Nov-03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Dec-03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Jan-04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Feb-04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Mar-04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5005065"/>
                  </a:ext>
                </a:extLst>
              </a:tr>
              <a:tr h="68911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Distributions 03/04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122,039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174,778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141,964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183,403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152,480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154,168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114,241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162,143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128,505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211,375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187,361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193,270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1,925,727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70310515"/>
                  </a:ext>
                </a:extLst>
              </a:tr>
              <a:tr h="68911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Demands 03/04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27,997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20,504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27,976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27,929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50,963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39,130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27,271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20,144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21,815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33,456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25,349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34,003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356,537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63026460"/>
                  </a:ext>
                </a:extLst>
              </a:tr>
              <a:tr h="68911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Classified etc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2,093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3,368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6,065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5,882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25,908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13,071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5,631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4,059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4,928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6,432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4,800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3,319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85,556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88418743"/>
                  </a:ext>
                </a:extLst>
              </a:tr>
              <a:tr h="68911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Receipts Classified FY 03/04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201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380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192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79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65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252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95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120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1,674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03889740"/>
                  </a:ext>
                </a:extLst>
              </a:tr>
              <a:tr h="68911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Receipts Forms &amp; Pub FY 03/04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2,441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2,219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2,013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2,111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2,140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3,076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3,526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3,281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1,612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2,743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3,199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>
                          <a:effectLst/>
                        </a:rPr>
                        <a:t>3,450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31,811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97688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1471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770596"/>
              </p:ext>
            </p:extLst>
          </p:nvPr>
        </p:nvGraphicFramePr>
        <p:xfrm>
          <a:off x="1435102" y="1033670"/>
          <a:ext cx="9321795" cy="16432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09091">
                  <a:extLst>
                    <a:ext uri="{9D8B030D-6E8A-4147-A177-3AD203B41FA5}">
                      <a16:colId xmlns:a16="http://schemas.microsoft.com/office/drawing/2014/main" val="2841428970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1407821572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2977743184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2251198951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591563779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2926611085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1706565672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714838303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2829298653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60918504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1486503698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949952251"/>
                    </a:ext>
                  </a:extLst>
                </a:gridCol>
                <a:gridCol w="609392">
                  <a:extLst>
                    <a:ext uri="{9D8B030D-6E8A-4147-A177-3AD203B41FA5}">
                      <a16:colId xmlns:a16="http://schemas.microsoft.com/office/drawing/2014/main" val="667576697"/>
                    </a:ext>
                  </a:extLst>
                </a:gridCol>
              </a:tblGrid>
              <a:tr h="54775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666201"/>
                  </a:ext>
                </a:extLst>
              </a:tr>
              <a:tr h="547756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Apr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May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Jun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Jul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Aug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Sep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Oct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Nov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Dec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Jan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Feb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Mar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72946043"/>
                  </a:ext>
                </a:extLst>
              </a:tr>
              <a:tr h="5477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Value of Returns to Stock FY 02/03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101,066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26,651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42,011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30,338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2,697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54,133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91,645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42,813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50,524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37,514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74,158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 dirty="0">
                          <a:effectLst/>
                        </a:rPr>
                        <a:t>47,281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34204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8487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65E40048-7328-4D1E-9311-516C8D6230B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1339799"/>
              </p:ext>
            </p:extLst>
          </p:nvPr>
        </p:nvGraphicFramePr>
        <p:xfrm>
          <a:off x="371061" y="331304"/>
          <a:ext cx="11410122" cy="62417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09409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FAD28BA9-9D25-4582-9033-2AC1BF4B2D0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525189"/>
              </p:ext>
            </p:extLst>
          </p:nvPr>
        </p:nvGraphicFramePr>
        <p:xfrm>
          <a:off x="371061" y="318052"/>
          <a:ext cx="11463130" cy="62285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88217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9092E259-5A1E-46C2-A2F0-98203FB5F9B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3626273"/>
              </p:ext>
            </p:extLst>
          </p:nvPr>
        </p:nvGraphicFramePr>
        <p:xfrm>
          <a:off x="463827" y="291548"/>
          <a:ext cx="11383616" cy="61357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529457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30ECDC07-F071-4286-8182-1E2C5D64CB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75800025"/>
              </p:ext>
            </p:extLst>
          </p:nvPr>
        </p:nvGraphicFramePr>
        <p:xfrm>
          <a:off x="265043" y="159026"/>
          <a:ext cx="11608905" cy="64538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280625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7696856F-6F72-4F08-B287-6B005F906A2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3387288"/>
              </p:ext>
            </p:extLst>
          </p:nvPr>
        </p:nvGraphicFramePr>
        <p:xfrm>
          <a:off x="185530" y="247650"/>
          <a:ext cx="11688417" cy="6362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421794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2E3F3D6D-3C5B-42A1-9799-BB0A0B8FD0E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1071702"/>
              </p:ext>
            </p:extLst>
          </p:nvPr>
        </p:nvGraphicFramePr>
        <p:xfrm>
          <a:off x="318051" y="265042"/>
          <a:ext cx="11648661" cy="6268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397539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3565097"/>
              </p:ext>
            </p:extLst>
          </p:nvPr>
        </p:nvGraphicFramePr>
        <p:xfrm>
          <a:off x="185530" y="251791"/>
          <a:ext cx="11728175" cy="58415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56628">
                  <a:extLst>
                    <a:ext uri="{9D8B030D-6E8A-4147-A177-3AD203B41FA5}">
                      <a16:colId xmlns:a16="http://schemas.microsoft.com/office/drawing/2014/main" val="3338821018"/>
                    </a:ext>
                  </a:extLst>
                </a:gridCol>
                <a:gridCol w="837287">
                  <a:extLst>
                    <a:ext uri="{9D8B030D-6E8A-4147-A177-3AD203B41FA5}">
                      <a16:colId xmlns:a16="http://schemas.microsoft.com/office/drawing/2014/main" val="1812558364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235109643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1071630428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4220605208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2330571519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2563858531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3708154911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853068939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2010371174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1428072211"/>
                    </a:ext>
                  </a:extLst>
                </a:gridCol>
                <a:gridCol w="803426">
                  <a:extLst>
                    <a:ext uri="{9D8B030D-6E8A-4147-A177-3AD203B41FA5}">
                      <a16:colId xmlns:a16="http://schemas.microsoft.com/office/drawing/2014/main" val="2090267018"/>
                    </a:ext>
                  </a:extLst>
                </a:gridCol>
              </a:tblGrid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NORMAL Issues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Apr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May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Jun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Jul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Aug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Sep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Oct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Nov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Dec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Jan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Feb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546961686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FY 02/03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89188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132701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122612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98441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72213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52759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56484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53418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33017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53609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113065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142310456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FY 03/04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27004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17600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25381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28504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27123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26148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22270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16252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16887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18672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19322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528407001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FY 04/05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17483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23510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31368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26025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22784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25903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21524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24669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16445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21022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19364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3602895651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881729445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133675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173811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179361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152970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122120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104810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100278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94339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66349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93303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151751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319249142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3320559952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206381104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62777231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Apr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May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Jun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Jul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Aug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Sep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Oct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Nov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Dec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Jan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Feb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3625009985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Receipts FY 02/03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2145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2813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1928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3209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2731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2458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3693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2492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1302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904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2013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3550722525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Receipts FY 03/04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881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1200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1136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1051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615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975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2061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1474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691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1381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1051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488597120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Receipts FY 04/05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1828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1492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1076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1298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1094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2024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1532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1488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1912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944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935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730827857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529384062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4854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5505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4140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5558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4440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5457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7286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5454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3905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3229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3999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678852796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239679613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832956074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849180162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Apr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May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Jun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Jul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Aug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Sep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Oct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Nov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Dec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Jan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Feb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4110231917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Returns FY 02/03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1774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1073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1408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1507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1226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2370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653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665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1255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1067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12179554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Returns FY 03/04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947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1283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1730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1488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1485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1834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2386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1800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823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2021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2148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040669985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Returns FY 04/05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1175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981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487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676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459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547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330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385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172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396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372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2841751975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1616320850"/>
                  </a:ext>
                </a:extLst>
              </a:tr>
              <a:tr h="243398"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2122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4038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3290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3572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3451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3607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5086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2838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1660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3672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 dirty="0">
                          <a:effectLst/>
                        </a:rPr>
                        <a:t>3587</a:t>
                      </a:r>
                      <a:endParaRPr lang="en-GB" sz="1000" b="0" i="0" u="none" strike="noStrike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302" marR="8302" marT="8302" marB="0" anchor="b"/>
                </a:tc>
                <a:extLst>
                  <a:ext uri="{0D108BD9-81ED-4DB2-BD59-A6C34878D82A}">
                    <a16:rowId xmlns:a16="http://schemas.microsoft.com/office/drawing/2014/main" val="3103649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46223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4896927"/>
              </p:ext>
            </p:extLst>
          </p:nvPr>
        </p:nvGraphicFramePr>
        <p:xfrm>
          <a:off x="1378226" y="437322"/>
          <a:ext cx="8521151" cy="624176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05041">
                  <a:extLst>
                    <a:ext uri="{9D8B030D-6E8A-4147-A177-3AD203B41FA5}">
                      <a16:colId xmlns:a16="http://schemas.microsoft.com/office/drawing/2014/main" val="1477415582"/>
                    </a:ext>
                  </a:extLst>
                </a:gridCol>
                <a:gridCol w="1202685">
                  <a:extLst>
                    <a:ext uri="{9D8B030D-6E8A-4147-A177-3AD203B41FA5}">
                      <a16:colId xmlns:a16="http://schemas.microsoft.com/office/drawing/2014/main" val="23621310"/>
                    </a:ext>
                  </a:extLst>
                </a:gridCol>
                <a:gridCol w="1202685">
                  <a:extLst>
                    <a:ext uri="{9D8B030D-6E8A-4147-A177-3AD203B41FA5}">
                      <a16:colId xmlns:a16="http://schemas.microsoft.com/office/drawing/2014/main" val="1363141286"/>
                    </a:ext>
                  </a:extLst>
                </a:gridCol>
                <a:gridCol w="1202685">
                  <a:extLst>
                    <a:ext uri="{9D8B030D-6E8A-4147-A177-3AD203B41FA5}">
                      <a16:colId xmlns:a16="http://schemas.microsoft.com/office/drawing/2014/main" val="3871658451"/>
                    </a:ext>
                  </a:extLst>
                </a:gridCol>
                <a:gridCol w="1202685">
                  <a:extLst>
                    <a:ext uri="{9D8B030D-6E8A-4147-A177-3AD203B41FA5}">
                      <a16:colId xmlns:a16="http://schemas.microsoft.com/office/drawing/2014/main" val="1949951649"/>
                    </a:ext>
                  </a:extLst>
                </a:gridCol>
                <a:gridCol w="1202685">
                  <a:extLst>
                    <a:ext uri="{9D8B030D-6E8A-4147-A177-3AD203B41FA5}">
                      <a16:colId xmlns:a16="http://schemas.microsoft.com/office/drawing/2014/main" val="3834091618"/>
                    </a:ext>
                  </a:extLst>
                </a:gridCol>
                <a:gridCol w="1202685">
                  <a:extLst>
                    <a:ext uri="{9D8B030D-6E8A-4147-A177-3AD203B41FA5}">
                      <a16:colId xmlns:a16="http://schemas.microsoft.com/office/drawing/2014/main" val="1503004546"/>
                    </a:ext>
                  </a:extLst>
                </a:gridCol>
              </a:tblGrid>
              <a:tr h="44848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W/E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Initial Dist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DMT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DHE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Recurring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Clasified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2845055840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29-Jan-99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111599675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Parcels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11221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307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7842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288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19658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886193374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Envelopes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24968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867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5517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6608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271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38231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904140483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Pallets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576155491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05-Feb-99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777061536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Parcels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13343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409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5063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297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19112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107727968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Envelopes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16631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995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4377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1210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322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23535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584844419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Pallets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4091330059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12-Feb-99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487998589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Parcels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13297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868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10207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269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24641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77345976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Envelopes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16718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726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4943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1395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311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24093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129692539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Pallets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492247404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19-Feb-99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90921610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Parcels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14446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530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7421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22646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2227276434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Envelopes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12865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763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4906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114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362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19010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199567302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Pallets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668477470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26-Feb-99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2851750414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Parcels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12432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465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7729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360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20986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4083309309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Envelopes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12513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1879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4592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222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689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19895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301207101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Pallets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4082764456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05-Mar-99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1498894397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Parcels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19052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7303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114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26682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2368625454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Envelopes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12703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1032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4429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82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309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18555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737870701"/>
                  </a:ext>
                </a:extLst>
              </a:tr>
              <a:tr h="24138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Pallets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21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0</a:t>
                      </a:r>
                      <a:endParaRPr lang="en-GB" sz="10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 dirty="0">
                          <a:effectLst/>
                        </a:rPr>
                        <a:t>21</a:t>
                      </a:r>
                      <a:endParaRPr lang="en-GB" sz="1000" b="0" i="0" u="none" strike="noStrike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430" marR="8430" marT="8430" marB="0" anchor="b"/>
                </a:tc>
                <a:extLst>
                  <a:ext uri="{0D108BD9-81ED-4DB2-BD59-A6C34878D82A}">
                    <a16:rowId xmlns:a16="http://schemas.microsoft.com/office/drawing/2014/main" val="304049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78520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895846"/>
              </p:ext>
            </p:extLst>
          </p:nvPr>
        </p:nvGraphicFramePr>
        <p:xfrm>
          <a:off x="1524001" y="530087"/>
          <a:ext cx="8494639" cy="56510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2484">
                  <a:extLst>
                    <a:ext uri="{9D8B030D-6E8A-4147-A177-3AD203B41FA5}">
                      <a16:colId xmlns:a16="http://schemas.microsoft.com/office/drawing/2014/main" val="70749566"/>
                    </a:ext>
                  </a:extLst>
                </a:gridCol>
                <a:gridCol w="958891">
                  <a:extLst>
                    <a:ext uri="{9D8B030D-6E8A-4147-A177-3AD203B41FA5}">
                      <a16:colId xmlns:a16="http://schemas.microsoft.com/office/drawing/2014/main" val="3397302680"/>
                    </a:ext>
                  </a:extLst>
                </a:gridCol>
                <a:gridCol w="902484">
                  <a:extLst>
                    <a:ext uri="{9D8B030D-6E8A-4147-A177-3AD203B41FA5}">
                      <a16:colId xmlns:a16="http://schemas.microsoft.com/office/drawing/2014/main" val="1778348417"/>
                    </a:ext>
                  </a:extLst>
                </a:gridCol>
                <a:gridCol w="902484">
                  <a:extLst>
                    <a:ext uri="{9D8B030D-6E8A-4147-A177-3AD203B41FA5}">
                      <a16:colId xmlns:a16="http://schemas.microsoft.com/office/drawing/2014/main" val="2471964479"/>
                    </a:ext>
                  </a:extLst>
                </a:gridCol>
                <a:gridCol w="902484">
                  <a:extLst>
                    <a:ext uri="{9D8B030D-6E8A-4147-A177-3AD203B41FA5}">
                      <a16:colId xmlns:a16="http://schemas.microsoft.com/office/drawing/2014/main" val="3335087857"/>
                    </a:ext>
                  </a:extLst>
                </a:gridCol>
                <a:gridCol w="902484">
                  <a:extLst>
                    <a:ext uri="{9D8B030D-6E8A-4147-A177-3AD203B41FA5}">
                      <a16:colId xmlns:a16="http://schemas.microsoft.com/office/drawing/2014/main" val="246145159"/>
                    </a:ext>
                  </a:extLst>
                </a:gridCol>
                <a:gridCol w="902484">
                  <a:extLst>
                    <a:ext uri="{9D8B030D-6E8A-4147-A177-3AD203B41FA5}">
                      <a16:colId xmlns:a16="http://schemas.microsoft.com/office/drawing/2014/main" val="2537201255"/>
                    </a:ext>
                  </a:extLst>
                </a:gridCol>
                <a:gridCol w="676865">
                  <a:extLst>
                    <a:ext uri="{9D8B030D-6E8A-4147-A177-3AD203B41FA5}">
                      <a16:colId xmlns:a16="http://schemas.microsoft.com/office/drawing/2014/main" val="4045935269"/>
                    </a:ext>
                  </a:extLst>
                </a:gridCol>
                <a:gridCol w="710709">
                  <a:extLst>
                    <a:ext uri="{9D8B030D-6E8A-4147-A177-3AD203B41FA5}">
                      <a16:colId xmlns:a16="http://schemas.microsoft.com/office/drawing/2014/main" val="964904570"/>
                    </a:ext>
                  </a:extLst>
                </a:gridCol>
                <a:gridCol w="733270">
                  <a:extLst>
                    <a:ext uri="{9D8B030D-6E8A-4147-A177-3AD203B41FA5}">
                      <a16:colId xmlns:a16="http://schemas.microsoft.com/office/drawing/2014/main" val="2627908360"/>
                    </a:ext>
                  </a:extLst>
                </a:gridCol>
              </a:tblGrid>
              <a:tr h="146824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3541289475"/>
                  </a:ext>
                </a:extLst>
              </a:tr>
              <a:tr h="146824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          ISSUES DURING NOVEMBER 2004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1382408355"/>
                  </a:ext>
                </a:extLst>
              </a:tr>
              <a:tr h="15294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3871648240"/>
                  </a:ext>
                </a:extLst>
              </a:tr>
              <a:tr h="1468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Destination of Stores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Standard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Date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Time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Target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2771316514"/>
                  </a:ext>
                </a:extLst>
              </a:tr>
              <a:tr h="1468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IPT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RDD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Priority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Issue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Despatch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Reached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Taken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Time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or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1596317938"/>
                  </a:ext>
                </a:extLst>
              </a:tr>
              <a:tr h="152942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name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Code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Date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Date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Destination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Days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Days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Fail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4216280158"/>
                  </a:ext>
                </a:extLst>
              </a:tr>
              <a:tr h="1468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661678860"/>
                  </a:ext>
                </a:extLst>
              </a:tr>
              <a:tr h="282150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DEVONPORT IS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26/11/04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25/11/04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26/11/04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26/11/04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2.16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1547816799"/>
                  </a:ext>
                </a:extLst>
              </a:tr>
              <a:tr h="558181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fr-FR" sz="700" u="none" strike="noStrike">
                          <a:effectLst/>
                        </a:rPr>
                        <a:t>DOCKYARD COMMERCIAL DEV         ROC: 8</a:t>
                      </a:r>
                      <a:endParaRPr lang="fr-FR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10/11/04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04/11/04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05/11/04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10/11/04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6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128357031"/>
                  </a:ext>
                </a:extLst>
              </a:tr>
              <a:tr h="558181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fr-FR" sz="700" u="none" strike="noStrike">
                          <a:effectLst/>
                        </a:rPr>
                        <a:t>DOCKYARD COMMERCIAL DEV         ROC: 8</a:t>
                      </a:r>
                      <a:endParaRPr lang="fr-FR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11/11/04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04/11/04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05/11/04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11/11/04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2680882882"/>
                  </a:ext>
                </a:extLst>
              </a:tr>
              <a:tr h="420166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FAIREY INDUSTRIAL               ROC: 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06/11/04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01/11/04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02/11/04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06/11/04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649147494"/>
                  </a:ext>
                </a:extLst>
              </a:tr>
              <a:tr h="558181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WAY STAKE HILL INDUSTRIA        ROC: 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09/11/04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04/11/04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05/11/04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1800216683"/>
                  </a:ext>
                </a:extLst>
              </a:tr>
              <a:tr h="417225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CHISOLM INDUSTRIES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07/11/04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02/11/04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03/11/04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07/11/04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2869664683"/>
                  </a:ext>
                </a:extLst>
              </a:tr>
              <a:tr h="144134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FSL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22/11/04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16/11/04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17/11/04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22/11/04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6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1252522254"/>
                  </a:ext>
                </a:extLst>
              </a:tr>
              <a:tr h="554261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FERRANTI TECHNOLOGIES           ROC: 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05/11/04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01/11/04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02/11/04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05/11/04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3076154943"/>
                  </a:ext>
                </a:extLst>
              </a:tr>
              <a:tr h="420166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GODIVA GROUP LTD                ROC: 9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04/12/04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30/11/04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01/12/04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04/12/04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3365907867"/>
                  </a:ext>
                </a:extLst>
              </a:tr>
              <a:tr h="144134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BABCOCK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14/12/04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30/11/04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01/12/04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14/12/04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Pass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2980211266"/>
                  </a:ext>
                </a:extLst>
              </a:tr>
              <a:tr h="554261"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AWS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ROLLS ROYCE MARINE              ROC: M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700" u="none" strike="noStrike">
                          <a:effectLst/>
                        </a:rPr>
                        <a:t>12/12/04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28/11/04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29/11/04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700" u="none" strike="noStrike">
                          <a:effectLst/>
                        </a:rPr>
                        <a:t>12/12/04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14</a:t>
                      </a:r>
                      <a:endParaRPr lang="en-GB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 dirty="0">
                          <a:effectLst/>
                        </a:rPr>
                        <a:t>Pass</a:t>
                      </a:r>
                      <a:endParaRPr lang="en-GB" sz="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29" marR="4729" marT="4729" marB="0" anchor="b"/>
                </a:tc>
                <a:extLst>
                  <a:ext uri="{0D108BD9-81ED-4DB2-BD59-A6C34878D82A}">
                    <a16:rowId xmlns:a16="http://schemas.microsoft.com/office/drawing/2014/main" val="40901307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59836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1359100"/>
              </p:ext>
            </p:extLst>
          </p:nvPr>
        </p:nvGraphicFramePr>
        <p:xfrm>
          <a:off x="371061" y="397565"/>
          <a:ext cx="11343862" cy="59104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5606">
                  <a:extLst>
                    <a:ext uri="{9D8B030D-6E8A-4147-A177-3AD203B41FA5}">
                      <a16:colId xmlns:a16="http://schemas.microsoft.com/office/drawing/2014/main" val="2208517915"/>
                    </a:ext>
                  </a:extLst>
                </a:gridCol>
                <a:gridCol w="860439">
                  <a:extLst>
                    <a:ext uri="{9D8B030D-6E8A-4147-A177-3AD203B41FA5}">
                      <a16:colId xmlns:a16="http://schemas.microsoft.com/office/drawing/2014/main" val="4031857210"/>
                    </a:ext>
                  </a:extLst>
                </a:gridCol>
                <a:gridCol w="860439">
                  <a:extLst>
                    <a:ext uri="{9D8B030D-6E8A-4147-A177-3AD203B41FA5}">
                      <a16:colId xmlns:a16="http://schemas.microsoft.com/office/drawing/2014/main" val="1072904866"/>
                    </a:ext>
                  </a:extLst>
                </a:gridCol>
                <a:gridCol w="775606">
                  <a:extLst>
                    <a:ext uri="{9D8B030D-6E8A-4147-A177-3AD203B41FA5}">
                      <a16:colId xmlns:a16="http://schemas.microsoft.com/office/drawing/2014/main" val="1504111707"/>
                    </a:ext>
                  </a:extLst>
                </a:gridCol>
                <a:gridCol w="775606">
                  <a:extLst>
                    <a:ext uri="{9D8B030D-6E8A-4147-A177-3AD203B41FA5}">
                      <a16:colId xmlns:a16="http://schemas.microsoft.com/office/drawing/2014/main" val="570036219"/>
                    </a:ext>
                  </a:extLst>
                </a:gridCol>
                <a:gridCol w="775606">
                  <a:extLst>
                    <a:ext uri="{9D8B030D-6E8A-4147-A177-3AD203B41FA5}">
                      <a16:colId xmlns:a16="http://schemas.microsoft.com/office/drawing/2014/main" val="1007319231"/>
                    </a:ext>
                  </a:extLst>
                </a:gridCol>
                <a:gridCol w="865099">
                  <a:extLst>
                    <a:ext uri="{9D8B030D-6E8A-4147-A177-3AD203B41FA5}">
                      <a16:colId xmlns:a16="http://schemas.microsoft.com/office/drawing/2014/main" val="2521046220"/>
                    </a:ext>
                  </a:extLst>
                </a:gridCol>
                <a:gridCol w="775606">
                  <a:extLst>
                    <a:ext uri="{9D8B030D-6E8A-4147-A177-3AD203B41FA5}">
                      <a16:colId xmlns:a16="http://schemas.microsoft.com/office/drawing/2014/main" val="1641178450"/>
                    </a:ext>
                  </a:extLst>
                </a:gridCol>
                <a:gridCol w="934856">
                  <a:extLst>
                    <a:ext uri="{9D8B030D-6E8A-4147-A177-3AD203B41FA5}">
                      <a16:colId xmlns:a16="http://schemas.microsoft.com/office/drawing/2014/main" val="4046745754"/>
                    </a:ext>
                  </a:extLst>
                </a:gridCol>
                <a:gridCol w="961768">
                  <a:extLst>
                    <a:ext uri="{9D8B030D-6E8A-4147-A177-3AD203B41FA5}">
                      <a16:colId xmlns:a16="http://schemas.microsoft.com/office/drawing/2014/main" val="2724142652"/>
                    </a:ext>
                  </a:extLst>
                </a:gridCol>
                <a:gridCol w="860529">
                  <a:extLst>
                    <a:ext uri="{9D8B030D-6E8A-4147-A177-3AD203B41FA5}">
                      <a16:colId xmlns:a16="http://schemas.microsoft.com/office/drawing/2014/main" val="1050205395"/>
                    </a:ext>
                  </a:extLst>
                </a:gridCol>
                <a:gridCol w="742418">
                  <a:extLst>
                    <a:ext uri="{9D8B030D-6E8A-4147-A177-3AD203B41FA5}">
                      <a16:colId xmlns:a16="http://schemas.microsoft.com/office/drawing/2014/main" val="350779373"/>
                    </a:ext>
                  </a:extLst>
                </a:gridCol>
                <a:gridCol w="759291">
                  <a:extLst>
                    <a:ext uri="{9D8B030D-6E8A-4147-A177-3AD203B41FA5}">
                      <a16:colId xmlns:a16="http://schemas.microsoft.com/office/drawing/2014/main" val="1937866530"/>
                    </a:ext>
                  </a:extLst>
                </a:gridCol>
                <a:gridCol w="620993">
                  <a:extLst>
                    <a:ext uri="{9D8B030D-6E8A-4147-A177-3AD203B41FA5}">
                      <a16:colId xmlns:a16="http://schemas.microsoft.com/office/drawing/2014/main" val="71292551"/>
                    </a:ext>
                  </a:extLst>
                </a:gridCol>
              </a:tblGrid>
              <a:tr h="676656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April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May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June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July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August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September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October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November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December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January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February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March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01097381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Parcels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58,402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64,788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72,326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69,200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46,450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75,728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67,068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74,593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71,134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76,486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86,290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89,142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851,607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96480263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Envelopes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109,979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103,532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107,656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123,529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190,040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116,968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124,226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108,314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111,621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106,095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125,480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166,252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1,493,692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71386833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Pallets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139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217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225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208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166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162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249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151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353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460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2,433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989955686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168,520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168,537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180,207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192,937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236,490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192,862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191,456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183,156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182,906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182,684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212,123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255,854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2,347,732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58074197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31306723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Wt Kgs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19311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29634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130720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25653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31335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35621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46222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26819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17988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97126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114922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575,351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81739352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Wt Tonne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19.31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29.63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130.72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25.65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0.00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31.34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35.62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46.22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26.82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17.99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97.13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114.92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575.35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46622906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990885711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91585816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92510565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Print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Apr-01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May-01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Jun-01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Jul-01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Aug-01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Sep-01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Oct-01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Nov-01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Dec-01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Jan-02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Feb-02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Mar-02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49732559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Parcels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3,557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1,095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2,693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2,350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1,936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9,115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11,213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5,817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11,376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6,668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7,900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63,720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51998593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Envelopes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10,176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8,555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6,122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11,833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4,014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4,591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12,476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22,376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9,487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15,228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13,726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15,600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134,184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82570459"/>
                  </a:ext>
                </a:extLst>
              </a:tr>
              <a:tr h="373844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10,176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12,112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7,217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14,526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6,364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6,527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21,591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33,589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15,304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26,604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20,394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23,500</a:t>
                      </a:r>
                      <a:endParaRPr lang="en-GB" sz="1100" b="0" i="0" u="none" strike="noStrike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197,904</a:t>
                      </a:r>
                      <a:endParaRPr lang="en-GB" sz="1100" b="0" i="0" u="none" strike="noStrike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04918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52721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27" y="132735"/>
            <a:ext cx="11798708" cy="651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CC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42945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09716"/>
            <a:ext cx="11371006" cy="6253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40775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36104" y="583096"/>
            <a:ext cx="109462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 why are these important: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Methods of monitoring performance activity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early warning signs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data easily understood in graphic form to the work force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factual data for performance appraisal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support Reward and Recognition schemes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impact statements – for contract losses or contract bids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Bench Marking Activities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Continuous Improvement Activities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Assists in decision making activities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for Objectiveness rather than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Subjectivenesss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87396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987010"/>
              </p:ext>
            </p:extLst>
          </p:nvPr>
        </p:nvGraphicFramePr>
        <p:xfrm>
          <a:off x="1272209" y="1404729"/>
          <a:ext cx="8706679" cy="45985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57473">
                  <a:extLst>
                    <a:ext uri="{9D8B030D-6E8A-4147-A177-3AD203B41FA5}">
                      <a16:colId xmlns:a16="http://schemas.microsoft.com/office/drawing/2014/main" val="3044282611"/>
                    </a:ext>
                  </a:extLst>
                </a:gridCol>
                <a:gridCol w="978737">
                  <a:extLst>
                    <a:ext uri="{9D8B030D-6E8A-4147-A177-3AD203B41FA5}">
                      <a16:colId xmlns:a16="http://schemas.microsoft.com/office/drawing/2014/main" val="1183490228"/>
                    </a:ext>
                  </a:extLst>
                </a:gridCol>
                <a:gridCol w="978737">
                  <a:extLst>
                    <a:ext uri="{9D8B030D-6E8A-4147-A177-3AD203B41FA5}">
                      <a16:colId xmlns:a16="http://schemas.microsoft.com/office/drawing/2014/main" val="982975996"/>
                    </a:ext>
                  </a:extLst>
                </a:gridCol>
                <a:gridCol w="978737">
                  <a:extLst>
                    <a:ext uri="{9D8B030D-6E8A-4147-A177-3AD203B41FA5}">
                      <a16:colId xmlns:a16="http://schemas.microsoft.com/office/drawing/2014/main" val="3233030816"/>
                    </a:ext>
                  </a:extLst>
                </a:gridCol>
                <a:gridCol w="978737">
                  <a:extLst>
                    <a:ext uri="{9D8B030D-6E8A-4147-A177-3AD203B41FA5}">
                      <a16:colId xmlns:a16="http://schemas.microsoft.com/office/drawing/2014/main" val="702087260"/>
                    </a:ext>
                  </a:extLst>
                </a:gridCol>
                <a:gridCol w="978737">
                  <a:extLst>
                    <a:ext uri="{9D8B030D-6E8A-4147-A177-3AD203B41FA5}">
                      <a16:colId xmlns:a16="http://schemas.microsoft.com/office/drawing/2014/main" val="1028887258"/>
                    </a:ext>
                  </a:extLst>
                </a:gridCol>
                <a:gridCol w="1855521">
                  <a:extLst>
                    <a:ext uri="{9D8B030D-6E8A-4147-A177-3AD203B41FA5}">
                      <a16:colId xmlns:a16="http://schemas.microsoft.com/office/drawing/2014/main" val="291617691"/>
                    </a:ext>
                  </a:extLst>
                </a:gridCol>
              </a:tblGrid>
              <a:tr h="459851">
                <a:tc gridSpan="6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Running Costs of "The You Cant bend or Break it Warehouse"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£5,000,000.00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13762046"/>
                  </a:ext>
                </a:extLst>
              </a:tr>
              <a:tr h="459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Staff 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£1,000,000.00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92875522"/>
                  </a:ext>
                </a:extLst>
              </a:tr>
              <a:tr h="459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Packaging 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96835453"/>
                  </a:ext>
                </a:extLst>
              </a:tr>
              <a:tr h="459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of Receipts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75568322"/>
                  </a:ext>
                </a:extLst>
              </a:tr>
              <a:tr h="459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of putaways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19144369"/>
                  </a:ext>
                </a:extLst>
              </a:tr>
              <a:tr h="459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of Issues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98657618"/>
                  </a:ext>
                </a:extLst>
              </a:tr>
              <a:tr h="45985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Cost of Training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25717674"/>
                  </a:ext>
                </a:extLst>
              </a:tr>
              <a:tr h="459851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Maximum No of Annual staff hours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78763738"/>
                  </a:ext>
                </a:extLst>
              </a:tr>
              <a:tr h="45985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Recorded Attendance Hours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8,900,000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63751096"/>
                  </a:ext>
                </a:extLst>
              </a:tr>
              <a:tr h="45985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Hours recorded as Training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100,000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37263245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68557" y="357809"/>
            <a:ext cx="8030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Calculator Time</a:t>
            </a:r>
          </a:p>
        </p:txBody>
      </p:sp>
    </p:spTree>
    <p:extLst>
      <p:ext uri="{BB962C8B-B14F-4D97-AF65-F5344CB8AC3E}">
        <p14:creationId xmlns:p14="http://schemas.microsoft.com/office/powerpoint/2010/main" val="7593941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4556" y="477078"/>
            <a:ext cx="1135711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Calculate: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Transactions per hour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Costs per transaction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Transactions per productive hour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9568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926298"/>
              </p:ext>
            </p:extLst>
          </p:nvPr>
        </p:nvGraphicFramePr>
        <p:xfrm>
          <a:off x="2027583" y="993913"/>
          <a:ext cx="7315201" cy="41503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36342">
                  <a:extLst>
                    <a:ext uri="{9D8B030D-6E8A-4147-A177-3AD203B41FA5}">
                      <a16:colId xmlns:a16="http://schemas.microsoft.com/office/drawing/2014/main" val="2466033691"/>
                    </a:ext>
                  </a:extLst>
                </a:gridCol>
                <a:gridCol w="1136342">
                  <a:extLst>
                    <a:ext uri="{9D8B030D-6E8A-4147-A177-3AD203B41FA5}">
                      <a16:colId xmlns:a16="http://schemas.microsoft.com/office/drawing/2014/main" val="2212359494"/>
                    </a:ext>
                  </a:extLst>
                </a:gridCol>
                <a:gridCol w="1136342">
                  <a:extLst>
                    <a:ext uri="{9D8B030D-6E8A-4147-A177-3AD203B41FA5}">
                      <a16:colId xmlns:a16="http://schemas.microsoft.com/office/drawing/2014/main" val="1729864311"/>
                    </a:ext>
                  </a:extLst>
                </a:gridCol>
                <a:gridCol w="1136342">
                  <a:extLst>
                    <a:ext uri="{9D8B030D-6E8A-4147-A177-3AD203B41FA5}">
                      <a16:colId xmlns:a16="http://schemas.microsoft.com/office/drawing/2014/main" val="4265206537"/>
                    </a:ext>
                  </a:extLst>
                </a:gridCol>
                <a:gridCol w="1136342">
                  <a:extLst>
                    <a:ext uri="{9D8B030D-6E8A-4147-A177-3AD203B41FA5}">
                      <a16:colId xmlns:a16="http://schemas.microsoft.com/office/drawing/2014/main" val="267751116"/>
                    </a:ext>
                  </a:extLst>
                </a:gridCol>
                <a:gridCol w="1633491">
                  <a:extLst>
                    <a:ext uri="{9D8B030D-6E8A-4147-A177-3AD203B41FA5}">
                      <a16:colId xmlns:a16="http://schemas.microsoft.com/office/drawing/2014/main" val="4037331206"/>
                    </a:ext>
                  </a:extLst>
                </a:gridCol>
              </a:tblGrid>
              <a:tr h="691730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Transactions per hour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38274493"/>
                  </a:ext>
                </a:extLst>
              </a:tr>
              <a:tr h="345865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77588512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54152871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Receipt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46550331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Putaway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30444097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of Issues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70,000,000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13398955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66193190"/>
                  </a:ext>
                </a:extLst>
              </a:tr>
              <a:tr h="345865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83586926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Maximum No of Annual Staff Hours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9,000,000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96346822"/>
                  </a:ext>
                </a:extLst>
              </a:tr>
              <a:tr h="345865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901914503"/>
                  </a:ext>
                </a:extLst>
              </a:tr>
              <a:tr h="345865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Transactions per hour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11.11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59292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48716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949454"/>
              </p:ext>
            </p:extLst>
          </p:nvPr>
        </p:nvGraphicFramePr>
        <p:xfrm>
          <a:off x="1537251" y="834887"/>
          <a:ext cx="8878955" cy="52346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79255">
                  <a:extLst>
                    <a:ext uri="{9D8B030D-6E8A-4147-A177-3AD203B41FA5}">
                      <a16:colId xmlns:a16="http://schemas.microsoft.com/office/drawing/2014/main" val="3656828424"/>
                    </a:ext>
                  </a:extLst>
                </a:gridCol>
                <a:gridCol w="1379255">
                  <a:extLst>
                    <a:ext uri="{9D8B030D-6E8A-4147-A177-3AD203B41FA5}">
                      <a16:colId xmlns:a16="http://schemas.microsoft.com/office/drawing/2014/main" val="2301237548"/>
                    </a:ext>
                  </a:extLst>
                </a:gridCol>
                <a:gridCol w="1379255">
                  <a:extLst>
                    <a:ext uri="{9D8B030D-6E8A-4147-A177-3AD203B41FA5}">
                      <a16:colId xmlns:a16="http://schemas.microsoft.com/office/drawing/2014/main" val="136807297"/>
                    </a:ext>
                  </a:extLst>
                </a:gridCol>
                <a:gridCol w="1379255">
                  <a:extLst>
                    <a:ext uri="{9D8B030D-6E8A-4147-A177-3AD203B41FA5}">
                      <a16:colId xmlns:a16="http://schemas.microsoft.com/office/drawing/2014/main" val="634879344"/>
                    </a:ext>
                  </a:extLst>
                </a:gridCol>
                <a:gridCol w="1379255">
                  <a:extLst>
                    <a:ext uri="{9D8B030D-6E8A-4147-A177-3AD203B41FA5}">
                      <a16:colId xmlns:a16="http://schemas.microsoft.com/office/drawing/2014/main" val="1081750329"/>
                    </a:ext>
                  </a:extLst>
                </a:gridCol>
                <a:gridCol w="1982680">
                  <a:extLst>
                    <a:ext uri="{9D8B030D-6E8A-4147-A177-3AD203B41FA5}">
                      <a16:colId xmlns:a16="http://schemas.microsoft.com/office/drawing/2014/main" val="504473599"/>
                    </a:ext>
                  </a:extLst>
                </a:gridCol>
              </a:tblGrid>
              <a:tr h="872436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Cost per Transaction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98281816"/>
                  </a:ext>
                </a:extLst>
              </a:tr>
              <a:tr h="436217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87607605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48945623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Receipt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93913921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Putaway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45603676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of Issues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70,000,000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40166868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06699557"/>
                  </a:ext>
                </a:extLst>
              </a:tr>
              <a:tr h="436217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6778011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Annual Running 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£5,000,000.00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94152183"/>
                  </a:ext>
                </a:extLst>
              </a:tr>
              <a:tr h="436217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25801813"/>
                  </a:ext>
                </a:extLst>
              </a:tr>
              <a:tr h="436217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Cost per Transaction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6.17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66171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90837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34376"/>
              </p:ext>
            </p:extLst>
          </p:nvPr>
        </p:nvGraphicFramePr>
        <p:xfrm>
          <a:off x="1113183" y="291548"/>
          <a:ext cx="9819858" cy="610924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63835">
                  <a:extLst>
                    <a:ext uri="{9D8B030D-6E8A-4147-A177-3AD203B41FA5}">
                      <a16:colId xmlns:a16="http://schemas.microsoft.com/office/drawing/2014/main" val="1432322176"/>
                    </a:ext>
                  </a:extLst>
                </a:gridCol>
                <a:gridCol w="1163835">
                  <a:extLst>
                    <a:ext uri="{9D8B030D-6E8A-4147-A177-3AD203B41FA5}">
                      <a16:colId xmlns:a16="http://schemas.microsoft.com/office/drawing/2014/main" val="2350401288"/>
                    </a:ext>
                  </a:extLst>
                </a:gridCol>
                <a:gridCol w="1163835">
                  <a:extLst>
                    <a:ext uri="{9D8B030D-6E8A-4147-A177-3AD203B41FA5}">
                      <a16:colId xmlns:a16="http://schemas.microsoft.com/office/drawing/2014/main" val="3695103516"/>
                    </a:ext>
                  </a:extLst>
                </a:gridCol>
                <a:gridCol w="1163835">
                  <a:extLst>
                    <a:ext uri="{9D8B030D-6E8A-4147-A177-3AD203B41FA5}">
                      <a16:colId xmlns:a16="http://schemas.microsoft.com/office/drawing/2014/main" val="78895029"/>
                    </a:ext>
                  </a:extLst>
                </a:gridCol>
                <a:gridCol w="1163835">
                  <a:extLst>
                    <a:ext uri="{9D8B030D-6E8A-4147-A177-3AD203B41FA5}">
                      <a16:colId xmlns:a16="http://schemas.microsoft.com/office/drawing/2014/main" val="2362742486"/>
                    </a:ext>
                  </a:extLst>
                </a:gridCol>
                <a:gridCol w="1163835">
                  <a:extLst>
                    <a:ext uri="{9D8B030D-6E8A-4147-A177-3AD203B41FA5}">
                      <a16:colId xmlns:a16="http://schemas.microsoft.com/office/drawing/2014/main" val="1559084392"/>
                    </a:ext>
                  </a:extLst>
                </a:gridCol>
                <a:gridCol w="1673013">
                  <a:extLst>
                    <a:ext uri="{9D8B030D-6E8A-4147-A177-3AD203B41FA5}">
                      <a16:colId xmlns:a16="http://schemas.microsoft.com/office/drawing/2014/main" val="910015686"/>
                    </a:ext>
                  </a:extLst>
                </a:gridCol>
                <a:gridCol w="1163835">
                  <a:extLst>
                    <a:ext uri="{9D8B030D-6E8A-4147-A177-3AD203B41FA5}">
                      <a16:colId xmlns:a16="http://schemas.microsoft.com/office/drawing/2014/main" val="3804603216"/>
                    </a:ext>
                  </a:extLst>
                </a:gridCol>
              </a:tblGrid>
              <a:tr h="1407045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2400" u="none" strike="noStrike">
                          <a:effectLst/>
                        </a:rPr>
                        <a:t>Transactions per productive hour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22206677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62546865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72194410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Receipt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05069233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Putaway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46851584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 of Issues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70,000,000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38502971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59679991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02597870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Recorded Attendance Hrs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8,900,000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939035097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Hours recorded as training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45302817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Nett Hours available for production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8,800,000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2030984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63171784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Transactions per production hour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10.86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59455602"/>
                  </a:ext>
                </a:extLst>
              </a:tr>
              <a:tr h="361708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0391238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98454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" y="1106129"/>
            <a:ext cx="11820525" cy="55896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76632" y="206477"/>
            <a:ext cx="99404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152372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1974</Words>
  <Application>Microsoft Office PowerPoint</Application>
  <PresentationFormat>Widescreen</PresentationFormat>
  <Paragraphs>1181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Calibri Light</vt:lpstr>
      <vt:lpstr>ff-din-web</vt:lpstr>
      <vt:lpstr>Times New Roman</vt:lpstr>
      <vt:lpstr>Office Theme</vt:lpstr>
      <vt:lpstr>Level 4 – WAREHOUSE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– Introduction to Logistics</dc:title>
  <dc:creator>Ged Edwards</dc:creator>
  <cp:lastModifiedBy>Windows</cp:lastModifiedBy>
  <cp:revision>40</cp:revision>
  <dcterms:created xsi:type="dcterms:W3CDTF">2017-02-21T14:34:08Z</dcterms:created>
  <dcterms:modified xsi:type="dcterms:W3CDTF">2017-02-27T14:14:16Z</dcterms:modified>
</cp:coreProperties>
</file>