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8"/>
  </p:notesMasterIdLst>
  <p:handoutMasterIdLst>
    <p:handoutMasterId r:id="rId19"/>
  </p:handoutMasterIdLst>
  <p:sldIdLst>
    <p:sldId id="256" r:id="rId5"/>
    <p:sldId id="267" r:id="rId6"/>
    <p:sldId id="269" r:id="rId7"/>
    <p:sldId id="283" r:id="rId8"/>
    <p:sldId id="272" r:id="rId9"/>
    <p:sldId id="268" r:id="rId10"/>
    <p:sldId id="273" r:id="rId11"/>
    <p:sldId id="275" r:id="rId12"/>
    <p:sldId id="276" r:id="rId13"/>
    <p:sldId id="277" r:id="rId14"/>
    <p:sldId id="280" r:id="rId15"/>
    <p:sldId id="281" r:id="rId16"/>
    <p:sldId id="282" r:id="rId17"/>
  </p:sldIdLst>
  <p:sldSz cx="9144000" cy="6858000" type="screen4x3"/>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391" autoAdjust="0"/>
  </p:normalViewPr>
  <p:slideViewPr>
    <p:cSldViewPr>
      <p:cViewPr>
        <p:scale>
          <a:sx n="73" d="100"/>
          <a:sy n="73" d="100"/>
        </p:scale>
        <p:origin x="-1714" y="-5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957"/>
        <p:guide pos="2237"/>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6942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sz="quarter" idx="1"/>
          </p:nvPr>
        </p:nvSpPr>
        <p:spPr>
          <a:xfrm>
            <a:off x="4023092" y="0"/>
            <a:ext cx="3077739" cy="469424"/>
          </a:xfrm>
          <a:prstGeom prst="rect">
            <a:avLst/>
          </a:prstGeom>
        </p:spPr>
        <p:txBody>
          <a:bodyPr vert="horz" lIns="94229" tIns="47114" rIns="94229" bIns="47114" rtlCol="0"/>
          <a:lstStyle>
            <a:lvl1pPr algn="r">
              <a:defRPr sz="1200"/>
            </a:lvl1pPr>
          </a:lstStyle>
          <a:p>
            <a:fld id="{96D292DE-8B7A-4254-AA83-74C1F4DD4AF0}" type="datetimeFigureOut">
              <a:rPr lang="en-GB" smtClean="0"/>
              <a:pPr/>
              <a:t>31/10/2018</a:t>
            </a:fld>
            <a:endParaRPr lang="en-GB"/>
          </a:p>
        </p:txBody>
      </p:sp>
      <p:sp>
        <p:nvSpPr>
          <p:cNvPr id="4" name="Footer Placeholder 3"/>
          <p:cNvSpPr>
            <a:spLocks noGrp="1"/>
          </p:cNvSpPr>
          <p:nvPr>
            <p:ph type="ftr" sz="quarter" idx="2"/>
          </p:nvPr>
        </p:nvSpPr>
        <p:spPr>
          <a:xfrm>
            <a:off x="0" y="8917422"/>
            <a:ext cx="3077739" cy="469424"/>
          </a:xfrm>
          <a:prstGeom prst="rect">
            <a:avLst/>
          </a:prstGeom>
        </p:spPr>
        <p:txBody>
          <a:bodyPr vert="horz" lIns="94229" tIns="47114" rIns="94229" bIns="47114" rtlCol="0" anchor="b"/>
          <a:lstStyle>
            <a:lvl1pPr algn="l">
              <a:defRPr sz="1200"/>
            </a:lvl1pPr>
          </a:lstStyle>
          <a:p>
            <a:endParaRPr lang="en-GB"/>
          </a:p>
        </p:txBody>
      </p:sp>
      <p:sp>
        <p:nvSpPr>
          <p:cNvPr id="5" name="Slide Number Placeholder 4"/>
          <p:cNvSpPr>
            <a:spLocks noGrp="1"/>
          </p:cNvSpPr>
          <p:nvPr>
            <p:ph type="sldNum" sz="quarter" idx="3"/>
          </p:nvPr>
        </p:nvSpPr>
        <p:spPr>
          <a:xfrm>
            <a:off x="4023092" y="8917422"/>
            <a:ext cx="3077739" cy="469424"/>
          </a:xfrm>
          <a:prstGeom prst="rect">
            <a:avLst/>
          </a:prstGeom>
        </p:spPr>
        <p:txBody>
          <a:bodyPr vert="horz" lIns="94229" tIns="47114" rIns="94229" bIns="47114"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8271C06-530D-469F-A1BA-41779AB85BD4}" type="datetimeFigureOut">
              <a:rPr lang="en-GB" smtClean="0"/>
              <a:pPr/>
              <a:t>31/10/2018</a:t>
            </a:fld>
            <a:endParaRPr lang="en-GB"/>
          </a:p>
        </p:txBody>
      </p:sp>
      <p:sp>
        <p:nvSpPr>
          <p:cNvPr id="4" name="Slide Image Placeholder 3"/>
          <p:cNvSpPr>
            <a:spLocks noGrp="1" noRot="1" noChangeAspect="1"/>
          </p:cNvSpPr>
          <p:nvPr>
            <p:ph type="sldImg" idx="2"/>
          </p:nvPr>
        </p:nvSpPr>
        <p:spPr>
          <a:xfrm>
            <a:off x="1438275" y="1173163"/>
            <a:ext cx="4225925"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83A431A8-FCA0-4CBE-ABAB-A78DBAEF8320}" type="slidenum">
              <a:rPr lang="en-GB" smtClean="0"/>
              <a:pPr/>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hatis.techtarget.com/definition/non-profit-organization-NPO" TargetMode="External"/><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https://whatis.techtarget.com/definition/matrix" TargetMode="External"/><Relationship Id="rId5" Type="http://schemas.openxmlformats.org/officeDocument/2006/relationships/hyperlink" Target="https://searchcio.techtarget.com/definition/competitive-advantage" TargetMode="External"/><Relationship Id="rId4" Type="http://schemas.openxmlformats.org/officeDocument/2006/relationships/hyperlink" Target="https://whatis.techtarget.com/definition/framework"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business.qld.gov.au/starting-business/planning/advisers"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www.business.qld.gov.au/running-business/protecting-business/risk-management/identifying-risk"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SWOT analysis (strengths, weaknesses, opportunities and threats analysis)</a:t>
            </a:r>
          </a:p>
          <a:p>
            <a:r>
              <a:rPr lang="en-GB" dirty="0"/>
              <a:t>SWOT analysis (strengths, weaknesses, opportunities and threats analysis) is a framework for identifying and </a:t>
            </a:r>
            <a:r>
              <a:rPr lang="en-GB" dirty="0" err="1"/>
              <a:t>analyzing</a:t>
            </a:r>
            <a:r>
              <a:rPr lang="en-GB" dirty="0"/>
              <a:t> the internal and external factors that can have an impact on the viability of a project, product, place or person.</a:t>
            </a:r>
          </a:p>
          <a:p>
            <a:r>
              <a:rPr lang="en-GB" dirty="0"/>
              <a:t>SWOT analysis is most commonly used by business entities, but it is also used by </a:t>
            </a:r>
            <a:r>
              <a:rPr lang="en-GB" u="sng" dirty="0" err="1">
                <a:hlinkClick r:id="rId3"/>
              </a:rPr>
              <a:t>nonprofit</a:t>
            </a:r>
            <a:r>
              <a:rPr lang="en-GB" u="sng" dirty="0">
                <a:hlinkClick r:id="rId3"/>
              </a:rPr>
              <a:t> organizations</a:t>
            </a:r>
            <a:r>
              <a:rPr lang="en-GB" dirty="0"/>
              <a:t> and, to a lesser degree, individuals for personal assessment. Additionally, it can be used to assess initiatives, products or projects.</a:t>
            </a:r>
          </a:p>
          <a:p>
            <a:r>
              <a:rPr lang="en-GB" dirty="0"/>
              <a:t>The </a:t>
            </a:r>
            <a:r>
              <a:rPr lang="en-GB" u="sng" dirty="0">
                <a:hlinkClick r:id="rId4"/>
              </a:rPr>
              <a:t>framework</a:t>
            </a:r>
            <a:r>
              <a:rPr lang="en-GB" dirty="0"/>
              <a:t> is credited to Albert Humphrey, who tested the approach in the 1960s and 1970s at the Stanford Research Institute. Developed for business and based on data from Fortune 500 companies, the SWOT analysis has been adopted by organizations of all types as an aid to making decisions.</a:t>
            </a:r>
          </a:p>
          <a:p>
            <a:r>
              <a:rPr lang="en-GB" b="1" dirty="0"/>
              <a:t>When and why you should do a SWOT analysis</a:t>
            </a:r>
          </a:p>
          <a:p>
            <a:r>
              <a:rPr lang="en-GB" dirty="0"/>
              <a:t>A SWOT analysis is often used at the start of or as part of a strategic planning exercise. The framework is considered a powerful support for decision-making because it enables an entity to uncover opportunities for success that were previously unarticulated or to highlight threats before they become overly burdensome. For example, this exercise can identify a market niche in which a business has a </a:t>
            </a:r>
            <a:r>
              <a:rPr lang="en-GB" u="sng" dirty="0">
                <a:hlinkClick r:id="rId5"/>
              </a:rPr>
              <a:t>competitive advantage</a:t>
            </a:r>
            <a:r>
              <a:rPr lang="en-GB" dirty="0"/>
              <a:t> or help individuals plot career success by pinpointing a path that maximizes their strengths while alerting them to threats that can thwart achievement.</a:t>
            </a:r>
          </a:p>
          <a:p>
            <a:r>
              <a:rPr lang="en-GB" b="1" dirty="0"/>
              <a:t>Elements of a SWOT analysis</a:t>
            </a:r>
          </a:p>
          <a:p>
            <a:r>
              <a:rPr lang="en-GB" dirty="0"/>
              <a:t>As its name states, a SWOT analysis examines four elements:</a:t>
            </a:r>
          </a:p>
          <a:p>
            <a:r>
              <a:rPr lang="en-GB" b="1" dirty="0"/>
              <a:t>Strengths</a:t>
            </a:r>
            <a:r>
              <a:rPr lang="en-GB" dirty="0"/>
              <a:t>: Internal attributes and resources that support a successful outcome.</a:t>
            </a:r>
          </a:p>
          <a:p>
            <a:r>
              <a:rPr lang="en-GB" b="1" dirty="0"/>
              <a:t>Weaknesses</a:t>
            </a:r>
            <a:r>
              <a:rPr lang="en-GB" dirty="0"/>
              <a:t>: Internal attributes and resources that work against a successful outcome.</a:t>
            </a:r>
          </a:p>
          <a:p>
            <a:r>
              <a:rPr lang="en-GB" b="1" dirty="0"/>
              <a:t>Opportunities</a:t>
            </a:r>
            <a:r>
              <a:rPr lang="en-GB" dirty="0"/>
              <a:t>: External factors that the entity can capitalize on or use to its advantage.</a:t>
            </a:r>
          </a:p>
          <a:p>
            <a:r>
              <a:rPr lang="en-GB" b="1" dirty="0"/>
              <a:t>Threats</a:t>
            </a:r>
            <a:r>
              <a:rPr lang="en-GB" dirty="0"/>
              <a:t>: External factors that could jeopardize the entity's success.</a:t>
            </a:r>
          </a:p>
          <a:p>
            <a:r>
              <a:rPr lang="en-GB" dirty="0"/>
              <a:t>A SWOT </a:t>
            </a:r>
            <a:r>
              <a:rPr lang="en-GB" u="sng" dirty="0">
                <a:hlinkClick r:id="rId6"/>
              </a:rPr>
              <a:t>matrix</a:t>
            </a:r>
            <a:r>
              <a:rPr lang="en-GB" dirty="0"/>
              <a:t> is often used to organize items identified under each of these four elements. A SWOT matrix is usually a square divided into four quadrants, with each quadrant representing one of the specific elements. Decision-makers identify and list specific strengths in the first quadrant, weaknesses in the next, then opportunities and, lastly, threats.</a:t>
            </a:r>
          </a:p>
          <a:p>
            <a:r>
              <a:rPr lang="en-GB" dirty="0"/>
              <a:t>Entities undertaking a SWOT analysis can opt to use any one of the various SWOT analysis templates in existence; these templates are generally variations of the standard four-quadrant SWOT matrix.</a:t>
            </a:r>
          </a:p>
          <a:p>
            <a:r>
              <a:rPr lang="en-GB" b="1" dirty="0"/>
              <a:t>How to do a SWOT analysis</a:t>
            </a:r>
          </a:p>
          <a:p>
            <a:r>
              <a:rPr lang="en-GB" dirty="0"/>
              <a:t>A SWOT analysis generally requires decision-makers to first specify the objective they hope to achieve for the business, organization, initiative or individual.</a:t>
            </a:r>
          </a:p>
          <a:p>
            <a:r>
              <a:rPr lang="en-GB" dirty="0"/>
              <a:t>From there, the decision-makers list the strengths and weaknesses as well as opportunities and threats.</a:t>
            </a:r>
          </a:p>
          <a:p>
            <a:r>
              <a:rPr lang="en-GB" dirty="0"/>
              <a:t> </a:t>
            </a:r>
            <a:br>
              <a:rPr lang="en-GB" dirty="0"/>
            </a:br>
            <a:r>
              <a:rPr lang="en-GB" i="1" dirty="0"/>
              <a:t>Cate Costa provides an example</a:t>
            </a:r>
            <a:br>
              <a:rPr lang="en-GB" i="1" dirty="0"/>
            </a:br>
            <a:r>
              <a:rPr lang="en-GB" i="1" dirty="0"/>
              <a:t>of a simple SWOT analysis.</a:t>
            </a:r>
            <a:endParaRPr lang="en-GB" dirty="0"/>
          </a:p>
          <a:p>
            <a:r>
              <a:rPr lang="en-GB" dirty="0"/>
              <a:t>Various tools exist to guide decision-makers through the process, often using a series of questions under each of the four elements. For example, decision-makers may be guided through questions such as "What do you do better than anyone else?" and "What advantages do you have?" to identify strengths; they may be asked "Where do you need improvement?” to identify weaknesses. Similarly, they'd run through questions such as "What market trends could increase sales?" and "Where do your competitors have market advantages?" to identify opportunities and threats.</a:t>
            </a:r>
          </a:p>
          <a:p>
            <a:r>
              <a:rPr lang="en-GB" b="1" dirty="0"/>
              <a:t>Using a SWOT analysis</a:t>
            </a:r>
          </a:p>
          <a:p>
            <a:r>
              <a:rPr lang="en-GB" dirty="0"/>
              <a:t>A SWOT analysis should be used to help an entity -- whether it is an organization or an individual -- to gain insight into its current and future position in the marketplace or against a stated goal.</a:t>
            </a:r>
          </a:p>
          <a:p>
            <a:r>
              <a:rPr lang="en-GB" dirty="0"/>
              <a:t>The idea is that because entities can see competitive advantages and positive prospects, as well as existing and potential problems, they can develop plans to capitalize on positives, address deficits or do both.</a:t>
            </a:r>
          </a:p>
          <a:p>
            <a:r>
              <a:rPr lang="en-GB" dirty="0"/>
              <a:t>In other words, once the SWOT factors are identified, decision-makers should be better able to ascertain if an initiative, project or product is worth pursuing and what is required to make it successful. As such, the analysis aims to help an organization match its resources to the competitive environment in which it operates.</a:t>
            </a:r>
          </a:p>
          <a:p>
            <a:r>
              <a:rPr lang="en-GB" b="1" dirty="0"/>
              <a:t>SWOT analysis pros and cons</a:t>
            </a:r>
          </a:p>
          <a:p>
            <a:r>
              <a:rPr lang="en-GB" dirty="0"/>
              <a:t>SWOT analysis can help the decision-making process by creating a visual representation of the various factors that are most likely to impact whether the business, project, initiative or individual can successfully achieve an objective.</a:t>
            </a:r>
          </a:p>
          <a:p>
            <a:r>
              <a:rPr lang="en-GB" dirty="0"/>
              <a:t>Although that snapshot is important for understanding the multiple dynamics that impact success, a SWOT analysis does have its limits. The analysis may not include all relevant factors for all four elements, thereby giving a skewed perspective. Moreover, because it only captures factors at a particular point in time and doesn't allow for how those factors could change over time, the insight it offers could have a limited shelf life.</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2</a:t>
            </a:fld>
            <a:endParaRPr lang="en-GB"/>
          </a:p>
        </p:txBody>
      </p:sp>
    </p:spTree>
    <p:extLst>
      <p:ext uri="{BB962C8B-B14F-4D97-AF65-F5344CB8AC3E}">
        <p14:creationId xmlns:p14="http://schemas.microsoft.com/office/powerpoint/2010/main" val="2034750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Benefits and limitations of SWOT analysis</a:t>
            </a:r>
          </a:p>
          <a:p>
            <a:r>
              <a:rPr lang="en-GB" dirty="0"/>
              <a:t>A SWOT (strengths, weaknesses, opportunities and threats) analysis can help you identify and understand key issues affecting your business, but it does not necessarily offer solutions. You should be aware of the limitations as well as the benefits of a SWOT analysis before you decide to conduct one. Knowing what you can reasonably expect to achieve will make the SWOT analysis more useful for your business, and will save you time. Ultimately, you must be prepared to spend the time to review your SWOT analysis and use it to determine the best way forward in your business.</a:t>
            </a:r>
          </a:p>
          <a:p>
            <a:r>
              <a:rPr lang="en-GB" b="1" dirty="0"/>
              <a:t>Benefits of SWOT analysis</a:t>
            </a:r>
          </a:p>
          <a:p>
            <a:r>
              <a:rPr lang="en-GB" dirty="0"/>
              <a:t>The main advantages of conducting a SWOT analysis is that it has little or no cost - anyone who understands your business can perform a SWOT analysis. You can also use a SWOT analysis when you don't have much time to address a complex situation. This means that you can take steps towards improving your business without the expense of an external consultant or </a:t>
            </a:r>
            <a:r>
              <a:rPr lang="en-GB" dirty="0">
                <a:hlinkClick r:id="rId3"/>
              </a:rPr>
              <a:t>business adviser</a:t>
            </a:r>
            <a:r>
              <a:rPr lang="en-GB" dirty="0"/>
              <a:t>.</a:t>
            </a:r>
          </a:p>
          <a:p>
            <a:r>
              <a:rPr lang="en-GB" dirty="0"/>
              <a:t>Another advantage of a SWOT analysis is that it concentrates on the most important factors affecting your business. Using a SWOT, you can:</a:t>
            </a:r>
          </a:p>
          <a:p>
            <a:pPr marL="176679" indent="-176679">
              <a:buFont typeface="Arial" panose="020B0604020202020204" pitchFamily="34" charset="0"/>
              <a:buChar char="•"/>
            </a:pPr>
            <a:r>
              <a:rPr lang="en-GB" dirty="0"/>
              <a:t>understand your business better</a:t>
            </a:r>
          </a:p>
          <a:p>
            <a:pPr marL="176679" indent="-176679">
              <a:buFont typeface="Arial" panose="020B0604020202020204" pitchFamily="34" charset="0"/>
              <a:buChar char="•"/>
            </a:pPr>
            <a:r>
              <a:rPr lang="en-GB" dirty="0"/>
              <a:t>address weaknesses</a:t>
            </a:r>
          </a:p>
          <a:p>
            <a:pPr marL="176679" indent="-176679">
              <a:buFont typeface="Arial" panose="020B0604020202020204" pitchFamily="34" charset="0"/>
              <a:buChar char="•"/>
            </a:pPr>
            <a:r>
              <a:rPr lang="en-GB" dirty="0"/>
              <a:t>deter </a:t>
            </a:r>
            <a:r>
              <a:rPr lang="en-GB" dirty="0">
                <a:hlinkClick r:id="rId4"/>
              </a:rPr>
              <a:t>threats</a:t>
            </a:r>
            <a:endParaRPr lang="en-GB" dirty="0"/>
          </a:p>
          <a:p>
            <a:pPr marL="176679" indent="-176679">
              <a:buFont typeface="Arial" panose="020B0604020202020204" pitchFamily="34" charset="0"/>
              <a:buChar char="•"/>
            </a:pPr>
            <a:r>
              <a:rPr lang="en-GB" dirty="0"/>
              <a:t>capitalise on opportunities</a:t>
            </a:r>
          </a:p>
          <a:p>
            <a:pPr marL="176679" indent="-176679">
              <a:buFont typeface="Arial" panose="020B0604020202020204" pitchFamily="34" charset="0"/>
              <a:buChar char="•"/>
            </a:pPr>
            <a:r>
              <a:rPr lang="en-GB" dirty="0"/>
              <a:t>take advantage of your strengths</a:t>
            </a:r>
          </a:p>
          <a:p>
            <a:pPr marL="176679" indent="-176679">
              <a:buFont typeface="Arial" panose="020B0604020202020204" pitchFamily="34" charset="0"/>
              <a:buChar char="•"/>
            </a:pPr>
            <a:r>
              <a:rPr lang="en-GB" dirty="0"/>
              <a:t>develop business goals and strategies for achieving them.</a:t>
            </a:r>
          </a:p>
          <a:p>
            <a:r>
              <a:rPr lang="en-GB" b="1" dirty="0"/>
              <a:t>Limitations of SWOT analysis</a:t>
            </a:r>
          </a:p>
          <a:p>
            <a:r>
              <a:rPr lang="en-GB" dirty="0"/>
              <a:t>When you are conducting a SWOT analysis, you should keep in mind that it is only one stage of the business planning process. For complex issues, you will usually need to conduct more in-depth research and analysis to make decisions.</a:t>
            </a:r>
          </a:p>
          <a:p>
            <a:r>
              <a:rPr lang="en-GB" dirty="0"/>
              <a:t>Keep in mind that a SWOT analysis only covers issues that can definitely be considered a strength, weakness, opportunity or threat. Because of this, it's difficult to address uncertain or two-sided factors, such as factors that could either be a strength or a weakness or both, with a SWOT analysis (e.g. you might have a prominent location, but the lease may be expensive).</a:t>
            </a:r>
          </a:p>
          <a:p>
            <a:r>
              <a:rPr lang="en-GB" dirty="0"/>
              <a:t>A SWOT analysis may be limited because it:</a:t>
            </a:r>
          </a:p>
          <a:p>
            <a:pPr marL="176679" indent="-176679">
              <a:buFont typeface="Arial" panose="020B0604020202020204" pitchFamily="34" charset="0"/>
              <a:buChar char="•"/>
            </a:pPr>
            <a:r>
              <a:rPr lang="en-GB" dirty="0"/>
              <a:t>doesn't prioritise issues</a:t>
            </a:r>
          </a:p>
          <a:p>
            <a:pPr marL="176679" indent="-176679">
              <a:buFont typeface="Arial" panose="020B0604020202020204" pitchFamily="34" charset="0"/>
              <a:buChar char="•"/>
            </a:pPr>
            <a:r>
              <a:rPr lang="en-GB" dirty="0"/>
              <a:t>doesn't provide solutions or offer alternative decisions</a:t>
            </a:r>
          </a:p>
          <a:p>
            <a:pPr marL="176679" indent="-176679">
              <a:buFont typeface="Arial" panose="020B0604020202020204" pitchFamily="34" charset="0"/>
              <a:buChar char="•"/>
            </a:pPr>
            <a:r>
              <a:rPr lang="en-GB" dirty="0"/>
              <a:t>can generate too many ideas but not help you choose which one is best</a:t>
            </a:r>
          </a:p>
          <a:p>
            <a:pPr marL="176679" indent="-176679">
              <a:buFont typeface="Arial" panose="020B0604020202020204" pitchFamily="34" charset="0"/>
              <a:buChar char="•"/>
            </a:pPr>
            <a:r>
              <a:rPr lang="en-GB" dirty="0"/>
              <a:t>can produce a lot of information, but not all of it is useful.</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5</a:t>
            </a:fld>
            <a:endParaRPr lang="en-GB"/>
          </a:p>
        </p:txBody>
      </p:sp>
    </p:spTree>
    <p:extLst>
      <p:ext uri="{BB962C8B-B14F-4D97-AF65-F5344CB8AC3E}">
        <p14:creationId xmlns:p14="http://schemas.microsoft.com/office/powerpoint/2010/main" val="25960102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After this slide do activity one of “SWOT class activities”</a:t>
            </a: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defRPr sz="2900">
                <a:solidFill>
                  <a:schemeClr val="tx1"/>
                </a:solidFill>
                <a:latin typeface="Times New Roman" pitchFamily="18" charset="0"/>
              </a:defRPr>
            </a:lvl1pPr>
            <a:lvl2pPr marL="765610" indent="-294465">
              <a:defRPr sz="2900">
                <a:solidFill>
                  <a:schemeClr val="tx1"/>
                </a:solidFill>
                <a:latin typeface="Times New Roman" pitchFamily="18" charset="0"/>
              </a:defRPr>
            </a:lvl2pPr>
            <a:lvl3pPr marL="1177862" indent="-235572">
              <a:defRPr sz="2900">
                <a:solidFill>
                  <a:schemeClr val="tx1"/>
                </a:solidFill>
                <a:latin typeface="Times New Roman" pitchFamily="18" charset="0"/>
              </a:defRPr>
            </a:lvl3pPr>
            <a:lvl4pPr marL="1649006" indent="-235572">
              <a:defRPr sz="2900">
                <a:solidFill>
                  <a:schemeClr val="tx1"/>
                </a:solidFill>
                <a:latin typeface="Times New Roman" pitchFamily="18" charset="0"/>
              </a:defRPr>
            </a:lvl4pPr>
            <a:lvl5pPr marL="2120151" indent="-235572">
              <a:defRPr sz="2900">
                <a:solidFill>
                  <a:schemeClr val="tx1"/>
                </a:solidFill>
                <a:latin typeface="Times New Roman" pitchFamily="18" charset="0"/>
              </a:defRPr>
            </a:lvl5pPr>
            <a:lvl6pPr marL="2591295" indent="-235572" eaLnBrk="0" fontAlgn="base" hangingPunct="0">
              <a:spcBef>
                <a:spcPct val="0"/>
              </a:spcBef>
              <a:spcAft>
                <a:spcPct val="0"/>
              </a:spcAft>
              <a:defRPr sz="2900">
                <a:solidFill>
                  <a:schemeClr val="tx1"/>
                </a:solidFill>
                <a:latin typeface="Times New Roman" pitchFamily="18" charset="0"/>
              </a:defRPr>
            </a:lvl6pPr>
            <a:lvl7pPr marL="3062440" indent="-235572" eaLnBrk="0" fontAlgn="base" hangingPunct="0">
              <a:spcBef>
                <a:spcPct val="0"/>
              </a:spcBef>
              <a:spcAft>
                <a:spcPct val="0"/>
              </a:spcAft>
              <a:defRPr sz="2900">
                <a:solidFill>
                  <a:schemeClr val="tx1"/>
                </a:solidFill>
                <a:latin typeface="Times New Roman" pitchFamily="18" charset="0"/>
              </a:defRPr>
            </a:lvl7pPr>
            <a:lvl8pPr marL="3533585" indent="-235572" eaLnBrk="0" fontAlgn="base" hangingPunct="0">
              <a:spcBef>
                <a:spcPct val="0"/>
              </a:spcBef>
              <a:spcAft>
                <a:spcPct val="0"/>
              </a:spcAft>
              <a:defRPr sz="2900">
                <a:solidFill>
                  <a:schemeClr val="tx1"/>
                </a:solidFill>
                <a:latin typeface="Times New Roman" pitchFamily="18" charset="0"/>
              </a:defRPr>
            </a:lvl8pPr>
            <a:lvl9pPr marL="4004729" indent="-235572" eaLnBrk="0" fontAlgn="base" hangingPunct="0">
              <a:spcBef>
                <a:spcPct val="0"/>
              </a:spcBef>
              <a:spcAft>
                <a:spcPct val="0"/>
              </a:spcAft>
              <a:defRPr sz="2900">
                <a:solidFill>
                  <a:schemeClr val="tx1"/>
                </a:solidFill>
                <a:latin typeface="Times New Roman" pitchFamily="18" charset="0"/>
              </a:defRPr>
            </a:lvl9pPr>
          </a:lstStyle>
          <a:p>
            <a:fld id="{814779FE-22EB-467A-8508-2405FF0BBCA5}" type="slidenum">
              <a:rPr lang="en-GB" altLang="en-US" sz="1200"/>
              <a:pPr/>
              <a:t>9</a:t>
            </a:fld>
            <a:endParaRPr lang="en-GB" altLang="en-US" sz="1200"/>
          </a:p>
        </p:txBody>
      </p:sp>
      <p:sp>
        <p:nvSpPr>
          <p:cNvPr id="34819" name="Rectangle 2"/>
          <p:cNvSpPr>
            <a:spLocks noGrp="1" noRot="1" noChangeAspect="1" noChangeArrowheads="1" noTextEdit="1"/>
          </p:cNvSpPr>
          <p:nvPr>
            <p:ph type="sldImg"/>
          </p:nvPr>
        </p:nvSpPr>
        <p:spPr>
          <a:xfrm>
            <a:off x="735013" y="1173163"/>
            <a:ext cx="5632450" cy="3168650"/>
          </a:xfrm>
          <a:ln/>
        </p:spPr>
      </p:sp>
      <p:sp>
        <p:nvSpPr>
          <p:cNvPr id="34820" name="Rectangle 3"/>
          <p:cNvSpPr>
            <a:spLocks noGrp="1" noChangeArrowheads="1"/>
          </p:cNvSpPr>
          <p:nvPr>
            <p:ph type="body" idx="1"/>
          </p:nvPr>
        </p:nvSpPr>
        <p:spPr>
          <a:noFill/>
        </p:spPr>
        <p:txBody>
          <a:bodyPr/>
          <a:lstStyle/>
          <a:p>
            <a:endParaRPr lang="en-GB" altLang="en-US" noProof="1"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lvl1pPr>
              <a:defRPr sz="2900">
                <a:solidFill>
                  <a:schemeClr val="tx1"/>
                </a:solidFill>
                <a:latin typeface="Times New Roman" pitchFamily="18" charset="0"/>
              </a:defRPr>
            </a:lvl1pPr>
            <a:lvl2pPr marL="765610" indent="-294465">
              <a:defRPr sz="2900">
                <a:solidFill>
                  <a:schemeClr val="tx1"/>
                </a:solidFill>
                <a:latin typeface="Times New Roman" pitchFamily="18" charset="0"/>
              </a:defRPr>
            </a:lvl2pPr>
            <a:lvl3pPr marL="1177862" indent="-235572">
              <a:defRPr sz="2900">
                <a:solidFill>
                  <a:schemeClr val="tx1"/>
                </a:solidFill>
                <a:latin typeface="Times New Roman" pitchFamily="18" charset="0"/>
              </a:defRPr>
            </a:lvl3pPr>
            <a:lvl4pPr marL="1649006" indent="-235572">
              <a:defRPr sz="2900">
                <a:solidFill>
                  <a:schemeClr val="tx1"/>
                </a:solidFill>
                <a:latin typeface="Times New Roman" pitchFamily="18" charset="0"/>
              </a:defRPr>
            </a:lvl4pPr>
            <a:lvl5pPr marL="2120151" indent="-235572">
              <a:defRPr sz="2900">
                <a:solidFill>
                  <a:schemeClr val="tx1"/>
                </a:solidFill>
                <a:latin typeface="Times New Roman" pitchFamily="18" charset="0"/>
              </a:defRPr>
            </a:lvl5pPr>
            <a:lvl6pPr marL="2591295" indent="-235572" eaLnBrk="0" fontAlgn="base" hangingPunct="0">
              <a:spcBef>
                <a:spcPct val="0"/>
              </a:spcBef>
              <a:spcAft>
                <a:spcPct val="0"/>
              </a:spcAft>
              <a:defRPr sz="2900">
                <a:solidFill>
                  <a:schemeClr val="tx1"/>
                </a:solidFill>
                <a:latin typeface="Times New Roman" pitchFamily="18" charset="0"/>
              </a:defRPr>
            </a:lvl6pPr>
            <a:lvl7pPr marL="3062440" indent="-235572" eaLnBrk="0" fontAlgn="base" hangingPunct="0">
              <a:spcBef>
                <a:spcPct val="0"/>
              </a:spcBef>
              <a:spcAft>
                <a:spcPct val="0"/>
              </a:spcAft>
              <a:defRPr sz="2900">
                <a:solidFill>
                  <a:schemeClr val="tx1"/>
                </a:solidFill>
                <a:latin typeface="Times New Roman" pitchFamily="18" charset="0"/>
              </a:defRPr>
            </a:lvl7pPr>
            <a:lvl8pPr marL="3533585" indent="-235572" eaLnBrk="0" fontAlgn="base" hangingPunct="0">
              <a:spcBef>
                <a:spcPct val="0"/>
              </a:spcBef>
              <a:spcAft>
                <a:spcPct val="0"/>
              </a:spcAft>
              <a:defRPr sz="2900">
                <a:solidFill>
                  <a:schemeClr val="tx1"/>
                </a:solidFill>
                <a:latin typeface="Times New Roman" pitchFamily="18" charset="0"/>
              </a:defRPr>
            </a:lvl8pPr>
            <a:lvl9pPr marL="4004729" indent="-235572" eaLnBrk="0" fontAlgn="base" hangingPunct="0">
              <a:spcBef>
                <a:spcPct val="0"/>
              </a:spcBef>
              <a:spcAft>
                <a:spcPct val="0"/>
              </a:spcAft>
              <a:defRPr sz="2900">
                <a:solidFill>
                  <a:schemeClr val="tx1"/>
                </a:solidFill>
                <a:latin typeface="Times New Roman" pitchFamily="18" charset="0"/>
              </a:defRPr>
            </a:lvl9pPr>
          </a:lstStyle>
          <a:p>
            <a:fld id="{59C42767-AB4B-43A6-B151-FAF6BF844070}" type="slidenum">
              <a:rPr lang="en-GB" altLang="en-US" sz="1200"/>
              <a:pPr/>
              <a:t>10</a:t>
            </a:fld>
            <a:endParaRPr lang="en-GB" altLang="en-US" sz="1200"/>
          </a:p>
        </p:txBody>
      </p:sp>
      <p:sp>
        <p:nvSpPr>
          <p:cNvPr id="35843" name="Rectangle 2"/>
          <p:cNvSpPr>
            <a:spLocks noGrp="1" noRot="1" noChangeAspect="1" noChangeArrowheads="1" noTextEdit="1"/>
          </p:cNvSpPr>
          <p:nvPr>
            <p:ph type="sldImg"/>
          </p:nvPr>
        </p:nvSpPr>
        <p:spPr>
          <a:xfrm>
            <a:off x="735013" y="1173163"/>
            <a:ext cx="5632450" cy="3168650"/>
          </a:xfrm>
          <a:ln/>
        </p:spPr>
      </p:sp>
      <p:sp>
        <p:nvSpPr>
          <p:cNvPr id="35844" name="Rectangle 3"/>
          <p:cNvSpPr>
            <a:spLocks noGrp="1" noChangeArrowheads="1"/>
          </p:cNvSpPr>
          <p:nvPr>
            <p:ph type="body" idx="1"/>
          </p:nvPr>
        </p:nvSpPr>
        <p:spPr>
          <a:noFill/>
        </p:spPr>
        <p:txBody>
          <a:bodyPr/>
          <a:lstStyle/>
          <a:p>
            <a:endParaRPr lang="en-GB" altLang="en-US" noProof="1"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lvl1pPr>
              <a:defRPr sz="2900">
                <a:solidFill>
                  <a:schemeClr val="tx1"/>
                </a:solidFill>
                <a:latin typeface="Times New Roman" pitchFamily="18" charset="0"/>
              </a:defRPr>
            </a:lvl1pPr>
            <a:lvl2pPr marL="765610" indent="-294465">
              <a:defRPr sz="2900">
                <a:solidFill>
                  <a:schemeClr val="tx1"/>
                </a:solidFill>
                <a:latin typeface="Times New Roman" pitchFamily="18" charset="0"/>
              </a:defRPr>
            </a:lvl2pPr>
            <a:lvl3pPr marL="1177862" indent="-235572">
              <a:defRPr sz="2900">
                <a:solidFill>
                  <a:schemeClr val="tx1"/>
                </a:solidFill>
                <a:latin typeface="Times New Roman" pitchFamily="18" charset="0"/>
              </a:defRPr>
            </a:lvl3pPr>
            <a:lvl4pPr marL="1649006" indent="-235572">
              <a:defRPr sz="2900">
                <a:solidFill>
                  <a:schemeClr val="tx1"/>
                </a:solidFill>
                <a:latin typeface="Times New Roman" pitchFamily="18" charset="0"/>
              </a:defRPr>
            </a:lvl4pPr>
            <a:lvl5pPr marL="2120151" indent="-235572">
              <a:defRPr sz="2900">
                <a:solidFill>
                  <a:schemeClr val="tx1"/>
                </a:solidFill>
                <a:latin typeface="Times New Roman" pitchFamily="18" charset="0"/>
              </a:defRPr>
            </a:lvl5pPr>
            <a:lvl6pPr marL="2591295" indent="-235572" eaLnBrk="0" fontAlgn="base" hangingPunct="0">
              <a:spcBef>
                <a:spcPct val="0"/>
              </a:spcBef>
              <a:spcAft>
                <a:spcPct val="0"/>
              </a:spcAft>
              <a:defRPr sz="2900">
                <a:solidFill>
                  <a:schemeClr val="tx1"/>
                </a:solidFill>
                <a:latin typeface="Times New Roman" pitchFamily="18" charset="0"/>
              </a:defRPr>
            </a:lvl6pPr>
            <a:lvl7pPr marL="3062440" indent="-235572" eaLnBrk="0" fontAlgn="base" hangingPunct="0">
              <a:spcBef>
                <a:spcPct val="0"/>
              </a:spcBef>
              <a:spcAft>
                <a:spcPct val="0"/>
              </a:spcAft>
              <a:defRPr sz="2900">
                <a:solidFill>
                  <a:schemeClr val="tx1"/>
                </a:solidFill>
                <a:latin typeface="Times New Roman" pitchFamily="18" charset="0"/>
              </a:defRPr>
            </a:lvl7pPr>
            <a:lvl8pPr marL="3533585" indent="-235572" eaLnBrk="0" fontAlgn="base" hangingPunct="0">
              <a:spcBef>
                <a:spcPct val="0"/>
              </a:spcBef>
              <a:spcAft>
                <a:spcPct val="0"/>
              </a:spcAft>
              <a:defRPr sz="2900">
                <a:solidFill>
                  <a:schemeClr val="tx1"/>
                </a:solidFill>
                <a:latin typeface="Times New Roman" pitchFamily="18" charset="0"/>
              </a:defRPr>
            </a:lvl8pPr>
            <a:lvl9pPr marL="4004729" indent="-235572" eaLnBrk="0" fontAlgn="base" hangingPunct="0">
              <a:spcBef>
                <a:spcPct val="0"/>
              </a:spcBef>
              <a:spcAft>
                <a:spcPct val="0"/>
              </a:spcAft>
              <a:defRPr sz="2900">
                <a:solidFill>
                  <a:schemeClr val="tx1"/>
                </a:solidFill>
                <a:latin typeface="Times New Roman" pitchFamily="18" charset="0"/>
              </a:defRPr>
            </a:lvl9pPr>
          </a:lstStyle>
          <a:p>
            <a:fld id="{6AD6465F-E289-4AA7-8E9B-5B6DC52BE535}" type="slidenum">
              <a:rPr lang="en-GB" altLang="en-US" sz="1200"/>
              <a:pPr/>
              <a:t>11</a:t>
            </a:fld>
            <a:endParaRPr lang="en-GB" altLang="en-US" sz="1200"/>
          </a:p>
        </p:txBody>
      </p:sp>
      <p:sp>
        <p:nvSpPr>
          <p:cNvPr id="36867" name="Rectangle 2"/>
          <p:cNvSpPr>
            <a:spLocks noGrp="1" noRot="1" noChangeAspect="1" noChangeArrowheads="1" noTextEdit="1"/>
          </p:cNvSpPr>
          <p:nvPr>
            <p:ph type="sldImg"/>
          </p:nvPr>
        </p:nvSpPr>
        <p:spPr>
          <a:xfrm>
            <a:off x="735013" y="1173163"/>
            <a:ext cx="5632450" cy="3168650"/>
          </a:xfrm>
          <a:ln/>
        </p:spPr>
      </p:sp>
      <p:sp>
        <p:nvSpPr>
          <p:cNvPr id="36868" name="Rectangle 3"/>
          <p:cNvSpPr>
            <a:spLocks noGrp="1" noChangeArrowheads="1"/>
          </p:cNvSpPr>
          <p:nvPr>
            <p:ph type="body" idx="1"/>
          </p:nvPr>
        </p:nvSpPr>
        <p:spPr>
          <a:noFill/>
        </p:spPr>
        <p:txBody>
          <a:bodyPr/>
          <a:lstStyle/>
          <a:p>
            <a:endParaRPr lang="en-GB" altLang="en-US" noProof="1"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a:defRPr sz="2900">
                <a:solidFill>
                  <a:schemeClr val="tx1"/>
                </a:solidFill>
                <a:latin typeface="Times New Roman" pitchFamily="18" charset="0"/>
              </a:defRPr>
            </a:lvl1pPr>
            <a:lvl2pPr marL="765610" indent="-294465">
              <a:defRPr sz="2900">
                <a:solidFill>
                  <a:schemeClr val="tx1"/>
                </a:solidFill>
                <a:latin typeface="Times New Roman" pitchFamily="18" charset="0"/>
              </a:defRPr>
            </a:lvl2pPr>
            <a:lvl3pPr marL="1177862" indent="-235572">
              <a:defRPr sz="2900">
                <a:solidFill>
                  <a:schemeClr val="tx1"/>
                </a:solidFill>
                <a:latin typeface="Times New Roman" pitchFamily="18" charset="0"/>
              </a:defRPr>
            </a:lvl3pPr>
            <a:lvl4pPr marL="1649006" indent="-235572">
              <a:defRPr sz="2900">
                <a:solidFill>
                  <a:schemeClr val="tx1"/>
                </a:solidFill>
                <a:latin typeface="Times New Roman" pitchFamily="18" charset="0"/>
              </a:defRPr>
            </a:lvl4pPr>
            <a:lvl5pPr marL="2120151" indent="-235572">
              <a:defRPr sz="2900">
                <a:solidFill>
                  <a:schemeClr val="tx1"/>
                </a:solidFill>
                <a:latin typeface="Times New Roman" pitchFamily="18" charset="0"/>
              </a:defRPr>
            </a:lvl5pPr>
            <a:lvl6pPr marL="2591295" indent="-235572" eaLnBrk="0" fontAlgn="base" hangingPunct="0">
              <a:spcBef>
                <a:spcPct val="0"/>
              </a:spcBef>
              <a:spcAft>
                <a:spcPct val="0"/>
              </a:spcAft>
              <a:defRPr sz="2900">
                <a:solidFill>
                  <a:schemeClr val="tx1"/>
                </a:solidFill>
                <a:latin typeface="Times New Roman" pitchFamily="18" charset="0"/>
              </a:defRPr>
            </a:lvl6pPr>
            <a:lvl7pPr marL="3062440" indent="-235572" eaLnBrk="0" fontAlgn="base" hangingPunct="0">
              <a:spcBef>
                <a:spcPct val="0"/>
              </a:spcBef>
              <a:spcAft>
                <a:spcPct val="0"/>
              </a:spcAft>
              <a:defRPr sz="2900">
                <a:solidFill>
                  <a:schemeClr val="tx1"/>
                </a:solidFill>
                <a:latin typeface="Times New Roman" pitchFamily="18" charset="0"/>
              </a:defRPr>
            </a:lvl7pPr>
            <a:lvl8pPr marL="3533585" indent="-235572" eaLnBrk="0" fontAlgn="base" hangingPunct="0">
              <a:spcBef>
                <a:spcPct val="0"/>
              </a:spcBef>
              <a:spcAft>
                <a:spcPct val="0"/>
              </a:spcAft>
              <a:defRPr sz="2900">
                <a:solidFill>
                  <a:schemeClr val="tx1"/>
                </a:solidFill>
                <a:latin typeface="Times New Roman" pitchFamily="18" charset="0"/>
              </a:defRPr>
            </a:lvl8pPr>
            <a:lvl9pPr marL="4004729" indent="-235572" eaLnBrk="0" fontAlgn="base" hangingPunct="0">
              <a:spcBef>
                <a:spcPct val="0"/>
              </a:spcBef>
              <a:spcAft>
                <a:spcPct val="0"/>
              </a:spcAft>
              <a:defRPr sz="2900">
                <a:solidFill>
                  <a:schemeClr val="tx1"/>
                </a:solidFill>
                <a:latin typeface="Times New Roman" pitchFamily="18" charset="0"/>
              </a:defRPr>
            </a:lvl9pPr>
          </a:lstStyle>
          <a:p>
            <a:fld id="{CBEA9898-CF5E-4786-B82E-635C04624F7E}" type="slidenum">
              <a:rPr lang="en-GB" altLang="en-US" sz="1200"/>
              <a:pPr/>
              <a:t>12</a:t>
            </a:fld>
            <a:endParaRPr lang="en-GB" altLang="en-US" sz="1200"/>
          </a:p>
        </p:txBody>
      </p:sp>
      <p:sp>
        <p:nvSpPr>
          <p:cNvPr id="37891" name="Rectangle 2"/>
          <p:cNvSpPr>
            <a:spLocks noGrp="1" noRot="1" noChangeAspect="1" noChangeArrowheads="1" noTextEdit="1"/>
          </p:cNvSpPr>
          <p:nvPr>
            <p:ph type="sldImg"/>
          </p:nvPr>
        </p:nvSpPr>
        <p:spPr>
          <a:xfrm>
            <a:off x="735013" y="1173163"/>
            <a:ext cx="5632450" cy="3168650"/>
          </a:xfrm>
          <a:ln/>
        </p:spPr>
      </p:sp>
      <p:sp>
        <p:nvSpPr>
          <p:cNvPr id="37892" name="Rectangle 3"/>
          <p:cNvSpPr>
            <a:spLocks noGrp="1" noChangeArrowheads="1"/>
          </p:cNvSpPr>
          <p:nvPr>
            <p:ph type="body" idx="1"/>
          </p:nvPr>
        </p:nvSpPr>
        <p:spPr>
          <a:noFill/>
        </p:spPr>
        <p:txBody>
          <a:bodyPr/>
          <a:lstStyle/>
          <a:p>
            <a:endParaRPr lang="en-GB" altLang="en-US" noProof="1"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lvl1pPr>
              <a:defRPr sz="2900">
                <a:solidFill>
                  <a:schemeClr val="tx1"/>
                </a:solidFill>
                <a:latin typeface="Times New Roman" pitchFamily="18" charset="0"/>
              </a:defRPr>
            </a:lvl1pPr>
            <a:lvl2pPr marL="765610" indent="-294465">
              <a:defRPr sz="2900">
                <a:solidFill>
                  <a:schemeClr val="tx1"/>
                </a:solidFill>
                <a:latin typeface="Times New Roman" pitchFamily="18" charset="0"/>
              </a:defRPr>
            </a:lvl2pPr>
            <a:lvl3pPr marL="1177862" indent="-235572">
              <a:defRPr sz="2900">
                <a:solidFill>
                  <a:schemeClr val="tx1"/>
                </a:solidFill>
                <a:latin typeface="Times New Roman" pitchFamily="18" charset="0"/>
              </a:defRPr>
            </a:lvl3pPr>
            <a:lvl4pPr marL="1649006" indent="-235572">
              <a:defRPr sz="2900">
                <a:solidFill>
                  <a:schemeClr val="tx1"/>
                </a:solidFill>
                <a:latin typeface="Times New Roman" pitchFamily="18" charset="0"/>
              </a:defRPr>
            </a:lvl4pPr>
            <a:lvl5pPr marL="2120151" indent="-235572">
              <a:defRPr sz="2900">
                <a:solidFill>
                  <a:schemeClr val="tx1"/>
                </a:solidFill>
                <a:latin typeface="Times New Roman" pitchFamily="18" charset="0"/>
              </a:defRPr>
            </a:lvl5pPr>
            <a:lvl6pPr marL="2591295" indent="-235572" eaLnBrk="0" fontAlgn="base" hangingPunct="0">
              <a:spcBef>
                <a:spcPct val="0"/>
              </a:spcBef>
              <a:spcAft>
                <a:spcPct val="0"/>
              </a:spcAft>
              <a:defRPr sz="2900">
                <a:solidFill>
                  <a:schemeClr val="tx1"/>
                </a:solidFill>
                <a:latin typeface="Times New Roman" pitchFamily="18" charset="0"/>
              </a:defRPr>
            </a:lvl6pPr>
            <a:lvl7pPr marL="3062440" indent="-235572" eaLnBrk="0" fontAlgn="base" hangingPunct="0">
              <a:spcBef>
                <a:spcPct val="0"/>
              </a:spcBef>
              <a:spcAft>
                <a:spcPct val="0"/>
              </a:spcAft>
              <a:defRPr sz="2900">
                <a:solidFill>
                  <a:schemeClr val="tx1"/>
                </a:solidFill>
                <a:latin typeface="Times New Roman" pitchFamily="18" charset="0"/>
              </a:defRPr>
            </a:lvl7pPr>
            <a:lvl8pPr marL="3533585" indent="-235572" eaLnBrk="0" fontAlgn="base" hangingPunct="0">
              <a:spcBef>
                <a:spcPct val="0"/>
              </a:spcBef>
              <a:spcAft>
                <a:spcPct val="0"/>
              </a:spcAft>
              <a:defRPr sz="2900">
                <a:solidFill>
                  <a:schemeClr val="tx1"/>
                </a:solidFill>
                <a:latin typeface="Times New Roman" pitchFamily="18" charset="0"/>
              </a:defRPr>
            </a:lvl8pPr>
            <a:lvl9pPr marL="4004729" indent="-235572" eaLnBrk="0" fontAlgn="base" hangingPunct="0">
              <a:spcBef>
                <a:spcPct val="0"/>
              </a:spcBef>
              <a:spcAft>
                <a:spcPct val="0"/>
              </a:spcAft>
              <a:defRPr sz="2900">
                <a:solidFill>
                  <a:schemeClr val="tx1"/>
                </a:solidFill>
                <a:latin typeface="Times New Roman" pitchFamily="18" charset="0"/>
              </a:defRPr>
            </a:lvl9pPr>
          </a:lstStyle>
          <a:p>
            <a:fld id="{C58E8EB2-40D2-4C10-B548-0B5DEEE4A389}" type="slidenum">
              <a:rPr lang="en-GB" altLang="en-US" sz="1200"/>
              <a:pPr/>
              <a:t>13</a:t>
            </a:fld>
            <a:endParaRPr lang="en-GB" altLang="en-US" sz="1200"/>
          </a:p>
        </p:txBody>
      </p:sp>
      <p:sp>
        <p:nvSpPr>
          <p:cNvPr id="39939" name="Rectangle 2"/>
          <p:cNvSpPr>
            <a:spLocks noGrp="1" noRot="1" noChangeAspect="1" noChangeArrowheads="1" noTextEdit="1"/>
          </p:cNvSpPr>
          <p:nvPr>
            <p:ph type="sldImg"/>
          </p:nvPr>
        </p:nvSpPr>
        <p:spPr>
          <a:xfrm>
            <a:off x="1438275" y="1173163"/>
            <a:ext cx="4225925" cy="3168650"/>
          </a:xfrm>
          <a:ln/>
        </p:spPr>
      </p:sp>
      <p:sp>
        <p:nvSpPr>
          <p:cNvPr id="39940" name="Rectangle 3"/>
          <p:cNvSpPr>
            <a:spLocks noGrp="1" noChangeArrowheads="1"/>
          </p:cNvSpPr>
          <p:nvPr>
            <p:ph type="body" idx="1"/>
          </p:nvPr>
        </p:nvSpPr>
        <p:spPr>
          <a:noFill/>
        </p:spPr>
        <p:txBody>
          <a:bodyPr/>
          <a:lstStyle/>
          <a:p>
            <a:endParaRPr lang="en-GB" altLang="en-US" noProof="1"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9C64F3F4-CE19-49F8-9EF4-FF4EE52031C2}" type="datetimeFigureOut">
              <a:rPr lang="en-GB" smtClean="0"/>
              <a:pPr/>
              <a:t>31/10/2018</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AC82685A-BD3A-4230-8D85-804689F67293}"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9C64F3F4-CE19-49F8-9EF4-FF4EE52031C2}" type="datetimeFigureOut">
              <a:rPr lang="en-GB" smtClean="0"/>
              <a:pPr/>
              <a:t>31/10/2018</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31/10/2018</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kumimoji="0"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AC82685A-BD3A-4230-8D85-804689F67293}"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9C64F3F4-CE19-49F8-9EF4-FF4EE52031C2}" type="datetimeFigureOut">
              <a:rPr lang="en-GB" smtClean="0"/>
              <a:pPr/>
              <a:t>31/10/2018</a:t>
            </a:fld>
            <a:endParaRPr lang="en-GB"/>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pPr/>
              <a:t>31/10/2018</a:t>
            </a:fld>
            <a:endParaRPr lang="en-GB"/>
          </a:p>
        </p:txBody>
      </p:sp>
      <p:sp>
        <p:nvSpPr>
          <p:cNvPr id="8" name="Footer Placeholder 7"/>
          <p:cNvSpPr>
            <a:spLocks noGrp="1"/>
          </p:cNvSpPr>
          <p:nvPr>
            <p:ph type="ftr" sz="quarter" idx="11"/>
          </p:nvPr>
        </p:nvSpPr>
        <p:spPr/>
        <p:txBody>
          <a:bodyPr/>
          <a:lstStyle/>
          <a:p>
            <a:endParaRPr kumimoji="0" lang="en-US"/>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C64F3F4-CE19-49F8-9EF4-FF4EE52031C2}" type="datetimeFigureOut">
              <a:rPr lang="en-GB" smtClean="0"/>
              <a:pPr/>
              <a:t>31/10/2018</a:t>
            </a:fld>
            <a:endParaRPr lang="en-GB"/>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31/10/2018</a:t>
            </a:fld>
            <a:endParaRPr lang="en-GB"/>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31/10/2018</a:t>
            </a:fld>
            <a:endParaRPr lang="en-GB"/>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31/10/2018</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kumimoji="0" lang="en-US" dirty="0"/>
          </a:p>
        </p:txBody>
      </p:sp>
      <p:sp>
        <p:nvSpPr>
          <p:cNvPr id="7" name="Slide Number Placeholder 6"/>
          <p:cNvSpPr>
            <a:spLocks noGrp="1"/>
          </p:cNvSpPr>
          <p:nvPr>
            <p:ph type="sldNum" sz="quarter" idx="12"/>
          </p:nvPr>
        </p:nvSpPr>
        <p:spPr>
          <a:xfrm>
            <a:off x="146304" y="6208776"/>
            <a:ext cx="457200" cy="457200"/>
          </a:xfrm>
        </p:spPr>
        <p:txBody>
          <a:bodyPr/>
          <a:lstStyle/>
          <a:p>
            <a:fld id="{AC82685A-BD3A-4230-8D85-804689F67293}"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64F3F4-CE19-49F8-9EF4-FF4EE52031C2}" type="datetimeFigureOut">
              <a:rPr lang="en-GB" smtClean="0"/>
              <a:pPr/>
              <a:t>31/10/2018</a:t>
            </a:fld>
            <a:endParaRPr lang="en-GB"/>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C64F3F4-CE19-49F8-9EF4-FF4EE52031C2}" type="datetimeFigureOut">
              <a:rPr lang="en-GB" smtClean="0"/>
              <a:pPr/>
              <a:t>31/10/2018</a:t>
            </a:fld>
            <a:endParaRPr lang="en-GB"/>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9C64F3F4-CE19-49F8-9EF4-FF4EE52031C2}" type="datetimeFigureOut">
              <a:rPr lang="en-GB" smtClean="0"/>
              <a:pPr/>
              <a:t>31/10/2018</a:t>
            </a:fld>
            <a:endParaRPr lang="en-GB" dirty="0"/>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kumimoji="0" lang="en-US" sz="1400" dirty="0">
              <a:solidFill>
                <a:schemeClr val="tx2"/>
              </a:solidFill>
            </a:endParaRPr>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AC82685A-BD3A-4230-8D85-804689F67293}"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03648" y="3573016"/>
            <a:ext cx="6400800" cy="1752600"/>
          </a:xfrm>
        </p:spPr>
        <p:txBody>
          <a:bodyPr/>
          <a:lstStyle/>
          <a:p>
            <a:endParaRPr lang="en-GB" dirty="0">
              <a:solidFill>
                <a:schemeClr val="bg1">
                  <a:lumMod val="75000"/>
                </a:schemeClr>
              </a:solidFill>
            </a:endParaRPr>
          </a:p>
        </p:txBody>
      </p:sp>
      <p:sp>
        <p:nvSpPr>
          <p:cNvPr id="2" name="Title 1"/>
          <p:cNvSpPr>
            <a:spLocks noGrp="1"/>
          </p:cNvSpPr>
          <p:nvPr>
            <p:ph type="ctrTitle"/>
          </p:nvPr>
        </p:nvSpPr>
        <p:spPr>
          <a:xfrm>
            <a:off x="685800" y="780481"/>
            <a:ext cx="7772400" cy="2808312"/>
          </a:xfrm>
        </p:spPr>
        <p:txBody>
          <a:bodyPr/>
          <a:lstStyle/>
          <a:p>
            <a:r>
              <a:rPr lang="en-US" altLang="en-US" b="1" dirty="0">
                <a:ea typeface="ＭＳ Ｐゴシック" panose="020B0600070205080204" pitchFamily="34" charset="-128"/>
              </a:rPr>
              <a:t>Using situational assessment tools to identify and understand problems</a:t>
            </a:r>
            <a:endParaRPr lang="en-GB" b="1"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20754BD-5F0C-4BA0-A0A8-E11369AD8AD7}"/>
              </a:ext>
            </a:extLst>
          </p:cNvPr>
          <p:cNvSpPr>
            <a:spLocks noGrp="1"/>
          </p:cNvSpPr>
          <p:nvPr>
            <p:ph type="title"/>
          </p:nvPr>
        </p:nvSpPr>
        <p:spPr/>
        <p:txBody>
          <a:bodyPr/>
          <a:lstStyle/>
          <a:p>
            <a:r>
              <a:rPr lang="en-GB" dirty="0"/>
              <a:t>What is SWOT Analysis?</a:t>
            </a:r>
          </a:p>
        </p:txBody>
      </p:sp>
      <p:sp>
        <p:nvSpPr>
          <p:cNvPr id="3" name="Content Placeholder 2">
            <a:extLst>
              <a:ext uri="{FF2B5EF4-FFF2-40B4-BE49-F238E27FC236}">
                <a16:creationId xmlns="" xmlns:a16="http://schemas.microsoft.com/office/drawing/2014/main" id="{C4BA5BEC-E5CD-47B9-AD06-3A39799BC4E7}"/>
              </a:ext>
            </a:extLst>
          </p:cNvPr>
          <p:cNvSpPr>
            <a:spLocks noGrp="1"/>
          </p:cNvSpPr>
          <p:nvPr>
            <p:ph sz="quarter" idx="1"/>
          </p:nvPr>
        </p:nvSpPr>
        <p:spPr/>
        <p:txBody>
          <a:bodyPr>
            <a:normAutofit lnSpcReduction="10000"/>
          </a:bodyPr>
          <a:lstStyle/>
          <a:p>
            <a:r>
              <a:rPr lang="en-GB" dirty="0"/>
              <a:t>SWOT analysis (strengths, weaknesses, opportunities and threats analysis) is a framework for identifying and </a:t>
            </a:r>
            <a:r>
              <a:rPr lang="en-GB" dirty="0" err="1"/>
              <a:t>analyzing</a:t>
            </a:r>
            <a:r>
              <a:rPr lang="en-GB" dirty="0"/>
              <a:t> the internal and external factors that can have an impact on the viability of a project, product, place or person.</a:t>
            </a:r>
          </a:p>
          <a:p>
            <a:r>
              <a:rPr lang="en-GB" dirty="0"/>
              <a:t>A SWOT analysis is often used at the start of or as part of a strategic planning </a:t>
            </a:r>
            <a:r>
              <a:rPr lang="en-GB" dirty="0" smtClean="0"/>
              <a:t>exercise</a:t>
            </a:r>
          </a:p>
          <a:p>
            <a:r>
              <a:rPr lang="en-GB" dirty="0"/>
              <a:t>The framework is considered a powerful support for decision-making because it enables an entity to uncover opportunities for success that were previously unarticulated or to highlight threats before they become overly burdensome</a:t>
            </a:r>
            <a:endParaRPr lang="en-GB" dirty="0" smtClean="0"/>
          </a:p>
        </p:txBody>
      </p:sp>
    </p:spTree>
    <p:extLst>
      <p:ext uri="{BB962C8B-B14F-4D97-AF65-F5344CB8AC3E}">
        <p14:creationId xmlns:p14="http://schemas.microsoft.com/office/powerpoint/2010/main" val="148878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DD19A4C-29B3-440C-93FB-667C3D696EDD}"/>
              </a:ext>
            </a:extLst>
          </p:cNvPr>
          <p:cNvSpPr>
            <a:spLocks noGrp="1"/>
          </p:cNvSpPr>
          <p:nvPr>
            <p:ph type="title"/>
          </p:nvPr>
        </p:nvSpPr>
        <p:spPr/>
        <p:txBody>
          <a:bodyPr>
            <a:normAutofit fontScale="90000"/>
          </a:bodyPr>
          <a:lstStyle/>
          <a:p>
            <a:r>
              <a:rPr lang="en-GB" dirty="0"/>
              <a:t>Why do we want to use SWOT Analysis?</a:t>
            </a:r>
          </a:p>
        </p:txBody>
      </p:sp>
      <p:sp>
        <p:nvSpPr>
          <p:cNvPr id="3" name="Content Placeholder 2">
            <a:extLst>
              <a:ext uri="{FF2B5EF4-FFF2-40B4-BE49-F238E27FC236}">
                <a16:creationId xmlns="" xmlns:a16="http://schemas.microsoft.com/office/drawing/2014/main" id="{A4D4D4AA-7860-4901-BC55-358E25BD4A88}"/>
              </a:ext>
            </a:extLst>
          </p:cNvPr>
          <p:cNvSpPr>
            <a:spLocks noGrp="1"/>
          </p:cNvSpPr>
          <p:nvPr>
            <p:ph sz="quarter" idx="1"/>
          </p:nvPr>
        </p:nvSpPr>
        <p:spPr/>
        <p:txBody>
          <a:bodyPr>
            <a:normAutofit fontScale="92500" lnSpcReduction="10000"/>
          </a:bodyPr>
          <a:lstStyle/>
          <a:p>
            <a:r>
              <a:rPr lang="en-GB" dirty="0"/>
              <a:t>Identify and categorise</a:t>
            </a:r>
          </a:p>
          <a:p>
            <a:r>
              <a:rPr lang="en-GB" dirty="0"/>
              <a:t>Build a comprehensive picture of a situation</a:t>
            </a:r>
          </a:p>
          <a:p>
            <a:r>
              <a:rPr lang="en-GB" dirty="0"/>
              <a:t>Create links between positive and negative sides of a situation</a:t>
            </a:r>
          </a:p>
          <a:p>
            <a:pPr lvl="1"/>
            <a:r>
              <a:rPr lang="en-GB" dirty="0"/>
              <a:t>Can the organisation  use one of it’s strengths to reverse/limit one of it’s weaknesses?</a:t>
            </a:r>
          </a:p>
          <a:p>
            <a:pPr lvl="1"/>
            <a:r>
              <a:rPr lang="en-GB" dirty="0"/>
              <a:t>Can the organisation avoid a threat through taking advantage of an opportunity?</a:t>
            </a:r>
          </a:p>
          <a:p>
            <a:r>
              <a:rPr lang="en-GB" dirty="0"/>
              <a:t>Create links between internal and external sides of a situation</a:t>
            </a:r>
          </a:p>
          <a:p>
            <a:pPr lvl="1"/>
            <a:r>
              <a:rPr lang="en-GB" dirty="0"/>
              <a:t>Can the organisation use a strength to take advantage of one of the market opportunities?</a:t>
            </a:r>
          </a:p>
          <a:p>
            <a:pPr lvl="1"/>
            <a:r>
              <a:rPr lang="en-GB" dirty="0"/>
              <a:t>Might one of the organisations weaknesses hold it back from opportunities?</a:t>
            </a:r>
          </a:p>
          <a:p>
            <a:endParaRPr lang="en-GB" dirty="0"/>
          </a:p>
        </p:txBody>
      </p:sp>
    </p:spTree>
    <p:extLst>
      <p:ext uri="{BB962C8B-B14F-4D97-AF65-F5344CB8AC3E}">
        <p14:creationId xmlns:p14="http://schemas.microsoft.com/office/powerpoint/2010/main" val="196795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DD19A4C-29B3-440C-93FB-667C3D696EDD}"/>
              </a:ext>
            </a:extLst>
          </p:cNvPr>
          <p:cNvSpPr>
            <a:spLocks noGrp="1"/>
          </p:cNvSpPr>
          <p:nvPr>
            <p:ph type="title"/>
          </p:nvPr>
        </p:nvSpPr>
        <p:spPr/>
        <p:txBody>
          <a:bodyPr>
            <a:normAutofit/>
          </a:bodyPr>
          <a:lstStyle/>
          <a:p>
            <a:pPr algn="ctr"/>
            <a:r>
              <a:rPr lang="en-GB" dirty="0" smtClean="0"/>
              <a:t>Activity 1</a:t>
            </a:r>
            <a:endParaRPr lang="en-GB" dirty="0"/>
          </a:p>
        </p:txBody>
      </p:sp>
      <p:sp>
        <p:nvSpPr>
          <p:cNvPr id="3" name="Content Placeholder 2">
            <a:extLst>
              <a:ext uri="{FF2B5EF4-FFF2-40B4-BE49-F238E27FC236}">
                <a16:creationId xmlns="" xmlns:a16="http://schemas.microsoft.com/office/drawing/2014/main" id="{A4D4D4AA-7860-4901-BC55-358E25BD4A88}"/>
              </a:ext>
            </a:extLst>
          </p:cNvPr>
          <p:cNvSpPr>
            <a:spLocks noGrp="1"/>
          </p:cNvSpPr>
          <p:nvPr>
            <p:ph sz="quarter" idx="1"/>
          </p:nvPr>
        </p:nvSpPr>
        <p:spPr/>
        <p:txBody>
          <a:bodyPr>
            <a:normAutofit/>
          </a:bodyPr>
          <a:lstStyle/>
          <a:p>
            <a:endParaRPr lang="en-GB" dirty="0" smtClean="0"/>
          </a:p>
          <a:p>
            <a:endParaRPr lang="en-GB" dirty="0"/>
          </a:p>
          <a:p>
            <a:endParaRPr lang="en-GB" dirty="0" smtClean="0"/>
          </a:p>
          <a:p>
            <a:r>
              <a:rPr lang="en-GB" dirty="0" smtClean="0"/>
              <a:t>Identify Strength, Weaknesses, Opportunities and Threats </a:t>
            </a:r>
            <a:endParaRPr lang="en-GB" dirty="0"/>
          </a:p>
        </p:txBody>
      </p:sp>
    </p:spTree>
    <p:extLst>
      <p:ext uri="{BB962C8B-B14F-4D97-AF65-F5344CB8AC3E}">
        <p14:creationId xmlns:p14="http://schemas.microsoft.com/office/powerpoint/2010/main" val="3380938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0739DEE-B520-4EC8-A86E-CD70E8CDA653}"/>
              </a:ext>
            </a:extLst>
          </p:cNvPr>
          <p:cNvSpPr>
            <a:spLocks noGrp="1"/>
          </p:cNvSpPr>
          <p:nvPr>
            <p:ph type="title"/>
          </p:nvPr>
        </p:nvSpPr>
        <p:spPr/>
        <p:txBody>
          <a:bodyPr>
            <a:normAutofit fontScale="90000"/>
          </a:bodyPr>
          <a:lstStyle/>
          <a:p>
            <a:r>
              <a:rPr lang="en-GB" dirty="0"/>
              <a:t>Understanding situations to understand problems!</a:t>
            </a:r>
          </a:p>
        </p:txBody>
      </p:sp>
      <p:sp>
        <p:nvSpPr>
          <p:cNvPr id="3" name="Content Placeholder 2">
            <a:extLst>
              <a:ext uri="{FF2B5EF4-FFF2-40B4-BE49-F238E27FC236}">
                <a16:creationId xmlns="" xmlns:a16="http://schemas.microsoft.com/office/drawing/2014/main" id="{83C1E4ED-291D-423C-9D6E-DC2AE864559A}"/>
              </a:ext>
            </a:extLst>
          </p:cNvPr>
          <p:cNvSpPr>
            <a:spLocks noGrp="1"/>
          </p:cNvSpPr>
          <p:nvPr>
            <p:ph sz="quarter" idx="1"/>
          </p:nvPr>
        </p:nvSpPr>
        <p:spPr/>
        <p:txBody>
          <a:bodyPr/>
          <a:lstStyle/>
          <a:p>
            <a:r>
              <a:rPr lang="en-GB" dirty="0"/>
              <a:t>How might SWOT Analysis help you to identify and understand problems in your workplace?</a:t>
            </a:r>
          </a:p>
          <a:p>
            <a:r>
              <a:rPr lang="en-GB" dirty="0"/>
              <a:t>How might SWOT Analysis help you to solve problems in your workplace?</a:t>
            </a:r>
          </a:p>
          <a:p>
            <a:r>
              <a:rPr lang="en-GB" dirty="0"/>
              <a:t>What are the limitations of using SWOT</a:t>
            </a:r>
          </a:p>
        </p:txBody>
      </p:sp>
    </p:spTree>
    <p:extLst>
      <p:ext uri="{BB962C8B-B14F-4D97-AF65-F5344CB8AC3E}">
        <p14:creationId xmlns:p14="http://schemas.microsoft.com/office/powerpoint/2010/main" val="3008446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78324B3-D060-4697-BB4B-F86F0A6F565D}"/>
              </a:ext>
            </a:extLst>
          </p:cNvPr>
          <p:cNvSpPr>
            <a:spLocks noGrp="1"/>
          </p:cNvSpPr>
          <p:nvPr>
            <p:ph type="title"/>
          </p:nvPr>
        </p:nvSpPr>
        <p:spPr/>
        <p:txBody>
          <a:bodyPr>
            <a:noAutofit/>
          </a:bodyPr>
          <a:lstStyle/>
          <a:p>
            <a:r>
              <a:rPr lang="en-GB" sz="2800" dirty="0" smtClean="0"/>
              <a:t>Think about the company that you work for and identify two Strengths, Weaknesses, Opportunities and Threats</a:t>
            </a:r>
            <a:endParaRPr lang="en-GB" sz="2800" dirty="0"/>
          </a:p>
        </p:txBody>
      </p:sp>
      <p:cxnSp>
        <p:nvCxnSpPr>
          <p:cNvPr id="7" name="Straight Arrow Connector 6">
            <a:extLst>
              <a:ext uri="{FF2B5EF4-FFF2-40B4-BE49-F238E27FC236}">
                <a16:creationId xmlns="" xmlns:a16="http://schemas.microsoft.com/office/drawing/2014/main" id="{499AD04D-1BC4-4535-8750-7E16A28CF0BD}"/>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 xmlns:a16="http://schemas.microsoft.com/office/drawing/2014/main" id="{87B731FB-91E1-4B7C-A523-6D69C35AB761}"/>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 xmlns:a16="http://schemas.microsoft.com/office/drawing/2014/main" id="{7043C3CE-E6E6-4BE1-8A34-56AA04AF0F75}"/>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11" name="TextBox 10">
            <a:extLst>
              <a:ext uri="{FF2B5EF4-FFF2-40B4-BE49-F238E27FC236}">
                <a16:creationId xmlns="" xmlns:a16="http://schemas.microsoft.com/office/drawing/2014/main" id="{C3E6CE14-014E-40AA-8218-12875ECAEB46}"/>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12" name="TextBox 11">
            <a:extLst>
              <a:ext uri="{FF2B5EF4-FFF2-40B4-BE49-F238E27FC236}">
                <a16:creationId xmlns="" xmlns:a16="http://schemas.microsoft.com/office/drawing/2014/main" id="{455737B8-3E4E-4F8C-8048-27BF48F771B0}"/>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13" name="TextBox 12">
            <a:extLst>
              <a:ext uri="{FF2B5EF4-FFF2-40B4-BE49-F238E27FC236}">
                <a16:creationId xmlns="" xmlns:a16="http://schemas.microsoft.com/office/drawing/2014/main" id="{E3ECCDEC-1B2F-4353-87E4-51348FD7E466}"/>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5" name="Speech Bubble: Oval 14">
            <a:extLst>
              <a:ext uri="{FF2B5EF4-FFF2-40B4-BE49-F238E27FC236}">
                <a16:creationId xmlns="" xmlns:a16="http://schemas.microsoft.com/office/drawing/2014/main" id="{56DF5BFB-B5F2-4B4F-BF5F-F396BEB1DF1F}"/>
              </a:ext>
            </a:extLst>
          </p:cNvPr>
          <p:cNvSpPr/>
          <p:nvPr/>
        </p:nvSpPr>
        <p:spPr>
          <a:xfrm>
            <a:off x="611560" y="1417638"/>
            <a:ext cx="1728186" cy="1003247"/>
          </a:xfrm>
          <a:prstGeom prst="wedgeEllipseCallout">
            <a:avLst>
              <a:gd name="adj1" fmla="val 39637"/>
              <a:gd name="adj2" fmla="val 554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internal</a:t>
            </a:r>
          </a:p>
        </p:txBody>
      </p:sp>
      <p:sp>
        <p:nvSpPr>
          <p:cNvPr id="16" name="Speech Bubble: Oval 15">
            <a:extLst>
              <a:ext uri="{FF2B5EF4-FFF2-40B4-BE49-F238E27FC236}">
                <a16:creationId xmlns="" xmlns:a16="http://schemas.microsoft.com/office/drawing/2014/main" id="{59E541AC-8AAC-424B-81A5-C1EB49C97EE6}"/>
              </a:ext>
            </a:extLst>
          </p:cNvPr>
          <p:cNvSpPr/>
          <p:nvPr/>
        </p:nvSpPr>
        <p:spPr>
          <a:xfrm>
            <a:off x="6805711" y="3935492"/>
            <a:ext cx="1728186" cy="1003247"/>
          </a:xfrm>
          <a:prstGeom prst="wedgeEllipseCallout">
            <a:avLst>
              <a:gd name="adj1" fmla="val -51533"/>
              <a:gd name="adj2" fmla="val 498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external</a:t>
            </a:r>
          </a:p>
        </p:txBody>
      </p:sp>
      <p:sp>
        <p:nvSpPr>
          <p:cNvPr id="17" name="Speech Bubble: Oval 16">
            <a:extLst>
              <a:ext uri="{FF2B5EF4-FFF2-40B4-BE49-F238E27FC236}">
                <a16:creationId xmlns="" xmlns:a16="http://schemas.microsoft.com/office/drawing/2014/main" id="{3CDA326D-71D4-462B-A957-D434A6827B9E}"/>
              </a:ext>
            </a:extLst>
          </p:cNvPr>
          <p:cNvSpPr/>
          <p:nvPr/>
        </p:nvSpPr>
        <p:spPr>
          <a:xfrm>
            <a:off x="6804255" y="1411954"/>
            <a:ext cx="1728186" cy="1003247"/>
          </a:xfrm>
          <a:prstGeom prst="wedgeEllipseCallout">
            <a:avLst>
              <a:gd name="adj1" fmla="val -38508"/>
              <a:gd name="adj2" fmla="val 61098"/>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negative</a:t>
            </a:r>
          </a:p>
        </p:txBody>
      </p:sp>
      <p:sp>
        <p:nvSpPr>
          <p:cNvPr id="18" name="Speech Bubble: Oval 17">
            <a:extLst>
              <a:ext uri="{FF2B5EF4-FFF2-40B4-BE49-F238E27FC236}">
                <a16:creationId xmlns="" xmlns:a16="http://schemas.microsoft.com/office/drawing/2014/main" id="{4722CF6E-9B79-4951-B825-D95CFD6D4128}"/>
              </a:ext>
            </a:extLst>
          </p:cNvPr>
          <p:cNvSpPr/>
          <p:nvPr/>
        </p:nvSpPr>
        <p:spPr>
          <a:xfrm>
            <a:off x="611560" y="3935492"/>
            <a:ext cx="1728186" cy="1003247"/>
          </a:xfrm>
          <a:prstGeom prst="wedgeEllipseCallout">
            <a:avLst>
              <a:gd name="adj1" fmla="val 39637"/>
              <a:gd name="adj2" fmla="val 55489"/>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positive</a:t>
            </a:r>
          </a:p>
        </p:txBody>
      </p:sp>
    </p:spTree>
    <p:extLst>
      <p:ext uri="{BB962C8B-B14F-4D97-AF65-F5344CB8AC3E}">
        <p14:creationId xmlns:p14="http://schemas.microsoft.com/office/powerpoint/2010/main" val="37837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5" grpId="0" animBg="1"/>
      <p:bldP spid="16" grpId="0" animBg="1"/>
      <p:bldP spid="17" grpId="0" animBg="1"/>
      <p:bldP spid="1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What is PESTEL Analysis?</a:t>
            </a:r>
            <a:endParaRPr lang="cy-GB"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7</a:t>
            </a:fld>
            <a:endParaRPr lang="en-US" dirty="0"/>
          </a:p>
        </p:txBody>
      </p:sp>
      <p:sp>
        <p:nvSpPr>
          <p:cNvPr id="3" name="Content Placeholder 2"/>
          <p:cNvSpPr>
            <a:spLocks noGrp="1"/>
          </p:cNvSpPr>
          <p:nvPr>
            <p:ph sz="quarter" idx="1"/>
          </p:nvPr>
        </p:nvSpPr>
        <p:spPr/>
        <p:txBody>
          <a:bodyPr>
            <a:normAutofit/>
          </a:bodyPr>
          <a:lstStyle/>
          <a:p>
            <a:r>
              <a:rPr lang="en-GB" sz="2400" i="1" dirty="0"/>
              <a:t>PESTEL </a:t>
            </a:r>
            <a:r>
              <a:rPr lang="en-GB" sz="2400" dirty="0"/>
              <a:t>is an acronym -</a:t>
            </a:r>
            <a:r>
              <a:rPr lang="en-GB" sz="2400" i="1" dirty="0"/>
              <a:t> political </a:t>
            </a:r>
            <a:r>
              <a:rPr lang="en-GB" sz="2400" dirty="0"/>
              <a:t>(P), </a:t>
            </a:r>
            <a:r>
              <a:rPr lang="en-GB" sz="2400" i="1" dirty="0"/>
              <a:t>economic </a:t>
            </a:r>
            <a:r>
              <a:rPr lang="en-GB" sz="2400" dirty="0"/>
              <a:t>(E), </a:t>
            </a:r>
            <a:r>
              <a:rPr lang="en-GB" sz="2400" i="1" dirty="0"/>
              <a:t>socio-cultural </a:t>
            </a:r>
            <a:r>
              <a:rPr lang="en-GB" sz="2400" dirty="0"/>
              <a:t>(S), </a:t>
            </a:r>
            <a:r>
              <a:rPr lang="en-GB" sz="2400" i="1" dirty="0"/>
              <a:t>technological </a:t>
            </a:r>
            <a:r>
              <a:rPr lang="en-GB" sz="2400" dirty="0"/>
              <a:t>(T), </a:t>
            </a:r>
            <a:r>
              <a:rPr lang="en-GB" sz="2400" i="1" dirty="0"/>
              <a:t>ecological (</a:t>
            </a:r>
            <a:r>
              <a:rPr lang="en-GB" sz="2400" dirty="0"/>
              <a:t>E</a:t>
            </a:r>
            <a:r>
              <a:rPr lang="en-GB" sz="2400" i="1" dirty="0"/>
              <a:t>) </a:t>
            </a:r>
            <a:r>
              <a:rPr lang="en-GB" sz="2400" dirty="0"/>
              <a:t>and</a:t>
            </a:r>
            <a:r>
              <a:rPr lang="en-GB" sz="2400" i="1" dirty="0"/>
              <a:t> legal </a:t>
            </a:r>
            <a:r>
              <a:rPr lang="en-GB" sz="2400" dirty="0"/>
              <a:t>(L).</a:t>
            </a:r>
          </a:p>
          <a:p>
            <a:endParaRPr lang="en-GB" sz="1200" dirty="0"/>
          </a:p>
          <a:p>
            <a:r>
              <a:rPr lang="en-GB" sz="2400" dirty="0"/>
              <a:t>The framework is useful for identifying factors that affect an organisation </a:t>
            </a:r>
            <a:r>
              <a:rPr lang="en-GB" sz="2400" u="sng" dirty="0"/>
              <a:t>from the </a:t>
            </a:r>
            <a:r>
              <a:rPr lang="en-GB" sz="2400" u="sng" dirty="0">
                <a:solidFill>
                  <a:srgbClr val="FF0000"/>
                </a:solidFill>
              </a:rPr>
              <a:t>outside</a:t>
            </a:r>
            <a:r>
              <a:rPr lang="en-GB" sz="2400" dirty="0"/>
              <a:t>.  </a:t>
            </a:r>
          </a:p>
          <a:p>
            <a:endParaRPr lang="en-GB" sz="1200" dirty="0"/>
          </a:p>
          <a:p>
            <a:r>
              <a:rPr lang="en-GB" sz="2400" dirty="0"/>
              <a:t>Without such a structure, it would be difficult to know where to start because all organisations are affected by </a:t>
            </a:r>
            <a:r>
              <a:rPr lang="en-GB" sz="2400" dirty="0">
                <a:solidFill>
                  <a:srgbClr val="FF0000"/>
                </a:solidFill>
              </a:rPr>
              <a:t>multiple external factors</a:t>
            </a:r>
            <a:r>
              <a:rPr lang="en-GB" sz="2400" dirty="0"/>
              <a:t>.  </a:t>
            </a:r>
          </a:p>
          <a:p>
            <a:endParaRPr lang="en-GB" sz="1200" dirty="0"/>
          </a:p>
          <a:p>
            <a:r>
              <a:rPr lang="en-GB" sz="2400" dirty="0"/>
              <a:t>It is a used by </a:t>
            </a:r>
            <a:r>
              <a:rPr lang="en-GB" sz="2400" dirty="0">
                <a:solidFill>
                  <a:srgbClr val="FF0000"/>
                </a:solidFill>
              </a:rPr>
              <a:t>strategists</a:t>
            </a:r>
            <a:r>
              <a:rPr lang="en-GB" sz="2400" dirty="0"/>
              <a:t> at a </a:t>
            </a:r>
            <a:r>
              <a:rPr lang="en-GB" sz="2400" u="sng" dirty="0">
                <a:solidFill>
                  <a:srgbClr val="FF0000"/>
                </a:solidFill>
              </a:rPr>
              <a:t>corporate</a:t>
            </a:r>
            <a:r>
              <a:rPr lang="en-GB" sz="2400" u="sng" dirty="0"/>
              <a:t> level</a:t>
            </a:r>
            <a:r>
              <a:rPr lang="en-GB" sz="2400" dirty="0"/>
              <a:t>.</a:t>
            </a:r>
            <a:endParaRPr lang="cy-GB" sz="2400" dirty="0"/>
          </a:p>
        </p:txBody>
      </p:sp>
    </p:spTree>
    <p:extLst>
      <p:ext uri="{BB962C8B-B14F-4D97-AF65-F5344CB8AC3E}">
        <p14:creationId xmlns:p14="http://schemas.microsoft.com/office/powerpoint/2010/main" val="2707063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What is PESTLE used for?</a:t>
            </a:r>
            <a:endParaRPr lang="en-GB" dirty="0"/>
          </a:p>
        </p:txBody>
      </p:sp>
      <p:sp>
        <p:nvSpPr>
          <p:cNvPr id="2" name="Content Placeholder 1"/>
          <p:cNvSpPr>
            <a:spLocks noGrp="1"/>
          </p:cNvSpPr>
          <p:nvPr>
            <p:ph sz="quarter" idx="1"/>
          </p:nvPr>
        </p:nvSpPr>
        <p:spPr/>
        <p:txBody>
          <a:bodyPr/>
          <a:lstStyle/>
          <a:p>
            <a:r>
              <a:rPr lang="en-GB" dirty="0" smtClean="0">
                <a:effectLst/>
              </a:rPr>
              <a:t>The technique is used to help </a:t>
            </a:r>
            <a:r>
              <a:rPr lang="en-GB" dirty="0" smtClean="0">
                <a:solidFill>
                  <a:srgbClr val="FF0000"/>
                </a:solidFill>
                <a:effectLst/>
              </a:rPr>
              <a:t>identify factors involved in change </a:t>
            </a:r>
            <a:r>
              <a:rPr lang="en-GB" dirty="0" smtClean="0">
                <a:effectLst/>
              </a:rPr>
              <a:t>rather than solutions to any of the factors. </a:t>
            </a:r>
          </a:p>
          <a:p>
            <a:r>
              <a:rPr lang="en-GB" dirty="0" smtClean="0"/>
              <a:t>PESTLE </a:t>
            </a:r>
            <a:r>
              <a:rPr lang="en-GB" dirty="0"/>
              <a:t>analysis is a useful tool for understanding the “</a:t>
            </a:r>
            <a:r>
              <a:rPr lang="en-GB" dirty="0">
                <a:solidFill>
                  <a:srgbClr val="FF0000"/>
                </a:solidFill>
              </a:rPr>
              <a:t>big picture</a:t>
            </a:r>
            <a:r>
              <a:rPr lang="en-GB" dirty="0"/>
              <a:t>” of the environment in which you are operating, and the opportunities and threats that lie within it. </a:t>
            </a:r>
            <a:endParaRPr lang="en-GB" dirty="0" smtClean="0"/>
          </a:p>
          <a:p>
            <a:r>
              <a:rPr lang="en-GB" dirty="0"/>
              <a:t>Specifically the PEST or PESTLE analysis is a useful tool for understanding </a:t>
            </a:r>
            <a:r>
              <a:rPr lang="en-GB" dirty="0">
                <a:solidFill>
                  <a:srgbClr val="FF0000"/>
                </a:solidFill>
              </a:rPr>
              <a:t>risks</a:t>
            </a:r>
            <a:r>
              <a:rPr lang="en-GB" dirty="0"/>
              <a:t> associated with </a:t>
            </a:r>
            <a:r>
              <a:rPr lang="en-GB" dirty="0">
                <a:solidFill>
                  <a:srgbClr val="FF0000"/>
                </a:solidFill>
              </a:rPr>
              <a:t>market growth or decline</a:t>
            </a:r>
            <a:r>
              <a:rPr lang="en-GB" dirty="0"/>
              <a:t>, and as such the position, potential and direction for a business or </a:t>
            </a:r>
            <a:r>
              <a:rPr lang="en-GB" dirty="0" smtClean="0"/>
              <a:t>organisation</a:t>
            </a:r>
            <a:endParaRPr lang="en-GB" dirty="0" smtClean="0">
              <a:effectLst/>
            </a:endParaRPr>
          </a:p>
        </p:txBody>
      </p:sp>
    </p:spTree>
    <p:extLst>
      <p:ext uri="{BB962C8B-B14F-4D97-AF65-F5344CB8AC3E}">
        <p14:creationId xmlns:p14="http://schemas.microsoft.com/office/powerpoint/2010/main" val="37146716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p:cNvSpPr>
          <p:nvPr>
            <p:ph type="title"/>
          </p:nvPr>
        </p:nvSpPr>
        <p:spPr/>
        <p:txBody>
          <a:bodyPr>
            <a:normAutofit fontScale="90000"/>
          </a:bodyPr>
          <a:lstStyle/>
          <a:p>
            <a:pPr>
              <a:defRPr/>
            </a:pPr>
            <a:r>
              <a:rPr lang="en-GB" altLang="en-US" b="1" dirty="0"/>
              <a:t>Political and Legal</a:t>
            </a:r>
            <a:br>
              <a:rPr lang="en-GB" altLang="en-US" b="1" dirty="0"/>
            </a:br>
            <a:endParaRPr lang="en-GB" altLang="en-US" dirty="0" smtClean="0"/>
          </a:p>
        </p:txBody>
      </p:sp>
      <p:sp>
        <p:nvSpPr>
          <p:cNvPr id="388099" name="Rectangle 3"/>
          <p:cNvSpPr>
            <a:spLocks noGrp="1"/>
          </p:cNvSpPr>
          <p:nvPr>
            <p:ph sz="quarter" idx="1"/>
          </p:nvPr>
        </p:nvSpPr>
        <p:spPr>
          <a:xfrm>
            <a:off x="457200" y="1600202"/>
            <a:ext cx="7467600" cy="4873625"/>
          </a:xfrm>
        </p:spPr>
        <p:txBody>
          <a:bodyPr>
            <a:normAutofit/>
          </a:bodyPr>
          <a:lstStyle/>
          <a:p>
            <a:pPr marL="0" indent="0" eaLnBrk="1" fontAlgn="auto" hangingPunct="1">
              <a:spcBef>
                <a:spcPct val="10000"/>
              </a:spcBef>
              <a:spcAft>
                <a:spcPts val="0"/>
              </a:spcAft>
              <a:buFont typeface="Wingdings"/>
              <a:buNone/>
              <a:defRPr/>
            </a:pPr>
            <a:r>
              <a:rPr lang="en-GB" altLang="en-US" sz="2000" dirty="0" smtClean="0"/>
              <a:t>Cover’s the countries system of government and the powerful groups and individuals who shapes the way it operates </a:t>
            </a:r>
            <a:endParaRPr lang="en-GB" altLang="en-US" sz="2000" dirty="0"/>
          </a:p>
          <a:p>
            <a:pPr marL="0" indent="0" eaLnBrk="1" fontAlgn="auto" hangingPunct="1">
              <a:spcBef>
                <a:spcPct val="10000"/>
              </a:spcBef>
              <a:spcAft>
                <a:spcPts val="0"/>
              </a:spcAft>
              <a:buFont typeface="Wingdings"/>
              <a:buNone/>
              <a:defRPr/>
            </a:pPr>
            <a:endParaRPr lang="en-GB" altLang="en-US" sz="2000" dirty="0"/>
          </a:p>
          <a:p>
            <a:pPr marL="274320" indent="-274320" eaLnBrk="1" fontAlgn="auto" hangingPunct="1">
              <a:spcBef>
                <a:spcPct val="10000"/>
              </a:spcBef>
              <a:spcAft>
                <a:spcPts val="0"/>
              </a:spcAft>
              <a:buFont typeface="Wingdings"/>
              <a:buChar char=""/>
              <a:defRPr/>
            </a:pPr>
            <a:r>
              <a:rPr lang="en-GB" altLang="en-US" sz="2000" dirty="0" smtClean="0"/>
              <a:t>Political Stability</a:t>
            </a:r>
          </a:p>
          <a:p>
            <a:pPr marL="274320" indent="-274320" eaLnBrk="1" fontAlgn="auto" hangingPunct="1">
              <a:spcBef>
                <a:spcPct val="10000"/>
              </a:spcBef>
              <a:spcAft>
                <a:spcPts val="0"/>
              </a:spcAft>
              <a:buFont typeface="Wingdings"/>
              <a:buChar char=""/>
              <a:defRPr/>
            </a:pPr>
            <a:r>
              <a:rPr lang="en-GB" altLang="en-US" sz="2000" dirty="0" smtClean="0"/>
              <a:t>Forms of government, dictatorial regime, democracy, authoritarian</a:t>
            </a:r>
          </a:p>
          <a:p>
            <a:pPr marL="274320" indent="-274320" eaLnBrk="1" fontAlgn="auto" hangingPunct="1">
              <a:spcBef>
                <a:spcPct val="10000"/>
              </a:spcBef>
              <a:spcAft>
                <a:spcPts val="0"/>
              </a:spcAft>
              <a:buFont typeface="Wingdings"/>
              <a:buChar char=""/>
              <a:defRPr/>
            </a:pPr>
            <a:r>
              <a:rPr lang="en-GB" altLang="en-US" sz="2000" dirty="0" smtClean="0"/>
              <a:t>Level of freedom, expression and association</a:t>
            </a:r>
          </a:p>
          <a:p>
            <a:pPr marL="274320" indent="-274320" eaLnBrk="1" fontAlgn="auto" hangingPunct="1">
              <a:spcBef>
                <a:spcPct val="10000"/>
              </a:spcBef>
              <a:spcAft>
                <a:spcPts val="0"/>
              </a:spcAft>
              <a:buFont typeface="Wingdings"/>
              <a:buChar char=""/>
              <a:defRPr/>
            </a:pPr>
            <a:r>
              <a:rPr lang="en-GB" altLang="en-US" sz="2000" dirty="0" smtClean="0"/>
              <a:t>Incentive to foreign investors</a:t>
            </a:r>
          </a:p>
          <a:p>
            <a:pPr marL="274320" indent="-274320" eaLnBrk="1" fontAlgn="auto" hangingPunct="1">
              <a:spcBef>
                <a:spcPct val="10000"/>
              </a:spcBef>
              <a:spcAft>
                <a:spcPts val="0"/>
              </a:spcAft>
              <a:buFont typeface="Wingdings"/>
              <a:buChar char=""/>
              <a:defRPr/>
            </a:pPr>
            <a:r>
              <a:rPr lang="en-GB" altLang="en-US" sz="2000" dirty="0" smtClean="0"/>
              <a:t>Competition law and policy</a:t>
            </a:r>
          </a:p>
          <a:p>
            <a:pPr marL="274320" indent="-274320" eaLnBrk="1" fontAlgn="auto" hangingPunct="1">
              <a:spcBef>
                <a:spcPct val="10000"/>
              </a:spcBef>
              <a:spcAft>
                <a:spcPts val="0"/>
              </a:spcAft>
              <a:buFont typeface="Wingdings"/>
              <a:buChar char=""/>
              <a:defRPr/>
            </a:pPr>
            <a:r>
              <a:rPr lang="en-GB" altLang="en-US" sz="2000" dirty="0" smtClean="0"/>
              <a:t>Employment law</a:t>
            </a:r>
          </a:p>
          <a:p>
            <a:pPr marL="0" indent="0" eaLnBrk="1" fontAlgn="auto" hangingPunct="1">
              <a:spcBef>
                <a:spcPct val="10000"/>
              </a:spcBef>
              <a:spcAft>
                <a:spcPts val="0"/>
              </a:spcAft>
              <a:buFont typeface="Wingdings"/>
              <a:buNone/>
              <a:defRPr/>
            </a:pPr>
            <a:endParaRPr lang="en-GB" altLang="en-US" dirty="0" smtClean="0"/>
          </a:p>
        </p:txBody>
      </p:sp>
    </p:spTree>
    <p:extLst>
      <p:ext uri="{BB962C8B-B14F-4D97-AF65-F5344CB8AC3E}">
        <p14:creationId xmlns:p14="http://schemas.microsoft.com/office/powerpoint/2010/main" val="4043757188"/>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88099">
                                            <p:txEl>
                                              <p:pRg st="0" end="0"/>
                                            </p:txEl>
                                          </p:spTgt>
                                        </p:tgtEl>
                                        <p:attrNameLst>
                                          <p:attrName>style.visibility</p:attrName>
                                        </p:attrNameLst>
                                      </p:cBhvr>
                                      <p:to>
                                        <p:strVal val="visible"/>
                                      </p:to>
                                    </p:set>
                                    <p:anim calcmode="lin" valueType="num">
                                      <p:cBhvr additive="base">
                                        <p:cTn id="7" dur="500"/>
                                        <p:tgtEl>
                                          <p:spTgt spid="388099">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88099">
                                            <p:txEl>
                                              <p:pRg st="0" end="0"/>
                                            </p:txEl>
                                          </p:spTgt>
                                        </p:tgtEl>
                                      </p:cBhvr>
                                    </p:animEffect>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88099">
                                            <p:txEl>
                                              <p:pRg st="2" end="2"/>
                                            </p:txEl>
                                          </p:spTgt>
                                        </p:tgtEl>
                                        <p:attrNameLst>
                                          <p:attrName>style.visibility</p:attrName>
                                        </p:attrNameLst>
                                      </p:cBhvr>
                                      <p:to>
                                        <p:strVal val="visible"/>
                                      </p:to>
                                    </p:set>
                                    <p:anim calcmode="lin" valueType="num">
                                      <p:cBhvr additive="base">
                                        <p:cTn id="13" dur="500"/>
                                        <p:tgtEl>
                                          <p:spTgt spid="388099">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88099">
                                            <p:txEl>
                                              <p:pRg st="2" end="2"/>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88099">
                                            <p:txEl>
                                              <p:pRg st="3" end="3"/>
                                            </p:txEl>
                                          </p:spTgt>
                                        </p:tgtEl>
                                        <p:attrNameLst>
                                          <p:attrName>style.visibility</p:attrName>
                                        </p:attrNameLst>
                                      </p:cBhvr>
                                      <p:to>
                                        <p:strVal val="visible"/>
                                      </p:to>
                                    </p:set>
                                    <p:anim calcmode="lin" valueType="num">
                                      <p:cBhvr additive="base">
                                        <p:cTn id="19" dur="500"/>
                                        <p:tgtEl>
                                          <p:spTgt spid="388099">
                                            <p:txEl>
                                              <p:pRg st="3" end="3"/>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88099">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88099">
                                            <p:txEl>
                                              <p:pRg st="4" end="4"/>
                                            </p:txEl>
                                          </p:spTgt>
                                        </p:tgtEl>
                                        <p:attrNameLst>
                                          <p:attrName>style.visibility</p:attrName>
                                        </p:attrNameLst>
                                      </p:cBhvr>
                                      <p:to>
                                        <p:strVal val="visible"/>
                                      </p:to>
                                    </p:set>
                                    <p:anim calcmode="lin" valueType="num">
                                      <p:cBhvr additive="base">
                                        <p:cTn id="25" dur="500"/>
                                        <p:tgtEl>
                                          <p:spTgt spid="388099">
                                            <p:txEl>
                                              <p:pRg st="4" end="4"/>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88099">
                                            <p:txEl>
                                              <p:pRg st="4" end="4"/>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388099">
                                            <p:txEl>
                                              <p:pRg st="5" end="5"/>
                                            </p:txEl>
                                          </p:spTgt>
                                        </p:tgtEl>
                                        <p:attrNameLst>
                                          <p:attrName>style.visibility</p:attrName>
                                        </p:attrNameLst>
                                      </p:cBhvr>
                                      <p:to>
                                        <p:strVal val="visible"/>
                                      </p:to>
                                    </p:set>
                                    <p:anim calcmode="lin" valueType="num">
                                      <p:cBhvr additive="base">
                                        <p:cTn id="31" dur="500"/>
                                        <p:tgtEl>
                                          <p:spTgt spid="388099">
                                            <p:txEl>
                                              <p:pRg st="5" end="5"/>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88099">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388099">
                                            <p:txEl>
                                              <p:pRg st="6" end="6"/>
                                            </p:txEl>
                                          </p:spTgt>
                                        </p:tgtEl>
                                        <p:attrNameLst>
                                          <p:attrName>style.visibility</p:attrName>
                                        </p:attrNameLst>
                                      </p:cBhvr>
                                      <p:to>
                                        <p:strVal val="visible"/>
                                      </p:to>
                                    </p:set>
                                    <p:anim calcmode="lin" valueType="num">
                                      <p:cBhvr additive="base">
                                        <p:cTn id="37" dur="500"/>
                                        <p:tgtEl>
                                          <p:spTgt spid="388099">
                                            <p:txEl>
                                              <p:pRg st="6" end="6"/>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88099">
                                            <p:txEl>
                                              <p:pRg st="6" end="6"/>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388099">
                                            <p:txEl>
                                              <p:pRg st="7" end="7"/>
                                            </p:txEl>
                                          </p:spTgt>
                                        </p:tgtEl>
                                        <p:attrNameLst>
                                          <p:attrName>style.visibility</p:attrName>
                                        </p:attrNameLst>
                                      </p:cBhvr>
                                      <p:to>
                                        <p:strVal val="visible"/>
                                      </p:to>
                                    </p:set>
                                    <p:anim calcmode="lin" valueType="num">
                                      <p:cBhvr additive="base">
                                        <p:cTn id="43" dur="500"/>
                                        <p:tgtEl>
                                          <p:spTgt spid="388099">
                                            <p:txEl>
                                              <p:pRg st="7" end="7"/>
                                            </p:txEl>
                                          </p:spTgt>
                                        </p:tgtEl>
                                        <p:attrNameLst>
                                          <p:attrName>ppt_y</p:attrName>
                                        </p:attrNameLst>
                                      </p:cBhvr>
                                      <p:tavLst>
                                        <p:tav tm="0">
                                          <p:val>
                                            <p:strVal val="#ppt_y+#ppt_h*1.125000"/>
                                          </p:val>
                                        </p:tav>
                                        <p:tav tm="100000">
                                          <p:val>
                                            <p:strVal val="#ppt_y"/>
                                          </p:val>
                                        </p:tav>
                                      </p:tavLst>
                                    </p:anim>
                                    <p:animEffect transition="in" filter="wipe(up)">
                                      <p:cBhvr>
                                        <p:cTn id="44" dur="500"/>
                                        <p:tgtEl>
                                          <p:spTgt spid="38809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8099" grpId="0" build="p" bldLvl="3"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p:cNvSpPr>
          <p:nvPr>
            <p:ph type="title"/>
          </p:nvPr>
        </p:nvSpPr>
        <p:spPr/>
        <p:txBody>
          <a:bodyPr>
            <a:normAutofit fontScale="90000"/>
          </a:bodyPr>
          <a:lstStyle/>
          <a:p>
            <a:pPr>
              <a:defRPr/>
            </a:pPr>
            <a:r>
              <a:rPr lang="en-GB" altLang="en-US" b="1" dirty="0"/>
              <a:t>Economic</a:t>
            </a:r>
            <a:br>
              <a:rPr lang="en-GB" altLang="en-US" b="1" dirty="0"/>
            </a:br>
            <a:endParaRPr lang="en-GB" altLang="en-US" dirty="0" smtClean="0"/>
          </a:p>
        </p:txBody>
      </p:sp>
      <p:sp>
        <p:nvSpPr>
          <p:cNvPr id="388099" name="Rectangle 3"/>
          <p:cNvSpPr>
            <a:spLocks noGrp="1"/>
          </p:cNvSpPr>
          <p:nvPr>
            <p:ph sz="quarter" idx="1"/>
          </p:nvPr>
        </p:nvSpPr>
        <p:spPr>
          <a:xfrm>
            <a:off x="457200" y="1600202"/>
            <a:ext cx="7467600" cy="4873625"/>
          </a:xfrm>
        </p:spPr>
        <p:txBody>
          <a:bodyPr>
            <a:normAutofit/>
          </a:bodyPr>
          <a:lstStyle/>
          <a:p>
            <a:pPr marL="274320" indent="-274320" eaLnBrk="1" fontAlgn="auto" hangingPunct="1">
              <a:spcBef>
                <a:spcPct val="10000"/>
              </a:spcBef>
              <a:spcAft>
                <a:spcPts val="0"/>
              </a:spcAft>
              <a:buFont typeface="Wingdings"/>
              <a:buChar char=""/>
              <a:defRPr/>
            </a:pPr>
            <a:r>
              <a:rPr lang="en-GB" altLang="en-US" sz="2000" b="1" dirty="0" smtClean="0"/>
              <a:t>Economic</a:t>
            </a:r>
          </a:p>
          <a:p>
            <a:pPr marL="0" indent="0" eaLnBrk="1" fontAlgn="auto" hangingPunct="1">
              <a:spcBef>
                <a:spcPct val="10000"/>
              </a:spcBef>
              <a:spcAft>
                <a:spcPts val="0"/>
              </a:spcAft>
              <a:buFont typeface="Wingdings"/>
              <a:buNone/>
              <a:defRPr/>
            </a:pPr>
            <a:r>
              <a:rPr lang="en-GB" altLang="en-US" sz="2000" dirty="0" smtClean="0"/>
              <a:t>Cover’s the aspect related to the economic activity  that make’s people’s livelihoods</a:t>
            </a:r>
          </a:p>
          <a:p>
            <a:pPr marL="0" indent="0" eaLnBrk="1" fontAlgn="auto" hangingPunct="1">
              <a:spcBef>
                <a:spcPct val="10000"/>
              </a:spcBef>
              <a:spcAft>
                <a:spcPts val="0"/>
              </a:spcAft>
              <a:buFont typeface="Wingdings"/>
              <a:buNone/>
              <a:defRPr/>
            </a:pPr>
            <a:endParaRPr lang="en-GB" altLang="en-US" sz="2000" dirty="0"/>
          </a:p>
          <a:p>
            <a:pPr marL="274320" indent="-274320" eaLnBrk="1" fontAlgn="auto" hangingPunct="1">
              <a:spcBef>
                <a:spcPct val="10000"/>
              </a:spcBef>
              <a:spcAft>
                <a:spcPts val="0"/>
              </a:spcAft>
              <a:buFont typeface="Wingdings"/>
              <a:buChar char=""/>
              <a:defRPr/>
            </a:pPr>
            <a:r>
              <a:rPr lang="en-GB" altLang="en-US" sz="2000" dirty="0" smtClean="0"/>
              <a:t>Level of Economic Development</a:t>
            </a:r>
          </a:p>
          <a:p>
            <a:pPr marL="274320" indent="-274320" eaLnBrk="1" fontAlgn="auto" hangingPunct="1">
              <a:spcBef>
                <a:spcPct val="10000"/>
              </a:spcBef>
              <a:spcAft>
                <a:spcPts val="0"/>
              </a:spcAft>
              <a:buFont typeface="Wingdings"/>
              <a:buChar char=""/>
              <a:defRPr/>
            </a:pPr>
            <a:r>
              <a:rPr lang="en-GB" altLang="en-US" sz="2000" dirty="0" smtClean="0"/>
              <a:t>FDI, Other measures of economic growth PPP</a:t>
            </a:r>
          </a:p>
          <a:p>
            <a:pPr marL="274320" indent="-274320" eaLnBrk="1" fontAlgn="auto" hangingPunct="1">
              <a:spcBef>
                <a:spcPct val="10000"/>
              </a:spcBef>
              <a:spcAft>
                <a:spcPts val="0"/>
              </a:spcAft>
              <a:buFont typeface="Wingdings"/>
              <a:buChar char=""/>
              <a:defRPr/>
            </a:pPr>
            <a:r>
              <a:rPr lang="en-GB" altLang="en-US" sz="2000" dirty="0" smtClean="0"/>
              <a:t>Trends in GDP</a:t>
            </a:r>
          </a:p>
          <a:p>
            <a:pPr marL="274320" indent="-274320" eaLnBrk="1" fontAlgn="auto" hangingPunct="1">
              <a:spcBef>
                <a:spcPct val="10000"/>
              </a:spcBef>
              <a:spcAft>
                <a:spcPts val="0"/>
              </a:spcAft>
              <a:buFont typeface="Wingdings"/>
              <a:buChar char=""/>
              <a:defRPr/>
            </a:pPr>
            <a:r>
              <a:rPr lang="en-GB" altLang="en-US" sz="2000" dirty="0" smtClean="0"/>
              <a:t>Rate of inflation</a:t>
            </a:r>
          </a:p>
          <a:p>
            <a:pPr marL="274320" indent="-274320" eaLnBrk="1" fontAlgn="auto" hangingPunct="1">
              <a:spcBef>
                <a:spcPct val="10000"/>
              </a:spcBef>
              <a:spcAft>
                <a:spcPts val="0"/>
              </a:spcAft>
              <a:buFont typeface="Wingdings"/>
              <a:buChar char=""/>
              <a:defRPr/>
            </a:pPr>
            <a:r>
              <a:rPr lang="en-GB" altLang="en-US" sz="2000" dirty="0" smtClean="0"/>
              <a:t>Wage levels and level of unemployment</a:t>
            </a:r>
          </a:p>
          <a:p>
            <a:pPr marL="274320" indent="-274320" eaLnBrk="1" fontAlgn="auto" hangingPunct="1">
              <a:spcBef>
                <a:spcPct val="10000"/>
              </a:spcBef>
              <a:spcAft>
                <a:spcPts val="0"/>
              </a:spcAft>
              <a:buFont typeface="Wingdings"/>
              <a:buChar char=""/>
              <a:defRPr/>
            </a:pPr>
            <a:r>
              <a:rPr lang="en-GB" altLang="en-US" sz="2000" dirty="0" smtClean="0"/>
              <a:t>Strength of currency and convertibility</a:t>
            </a:r>
          </a:p>
          <a:p>
            <a:pPr marL="274320" indent="-274320" eaLnBrk="1" fontAlgn="auto" hangingPunct="1">
              <a:spcBef>
                <a:spcPct val="10000"/>
              </a:spcBef>
              <a:spcAft>
                <a:spcPts val="0"/>
              </a:spcAft>
              <a:buFont typeface="Wingdings"/>
              <a:buChar char=""/>
              <a:defRPr/>
            </a:pPr>
            <a:r>
              <a:rPr lang="en-GB" altLang="en-US" sz="2000" dirty="0" smtClean="0"/>
              <a:t>Rate of taxation</a:t>
            </a:r>
          </a:p>
          <a:p>
            <a:pPr marL="274320" indent="-274320" eaLnBrk="1" fontAlgn="auto" hangingPunct="1">
              <a:spcBef>
                <a:spcPct val="10000"/>
              </a:spcBef>
              <a:spcAft>
                <a:spcPts val="0"/>
              </a:spcAft>
              <a:buFont typeface="Wingdings"/>
              <a:buChar char=""/>
              <a:defRPr/>
            </a:pPr>
            <a:r>
              <a:rPr lang="en-GB" altLang="en-US" sz="2000" dirty="0" smtClean="0"/>
              <a:t>Country’s Industrialization</a:t>
            </a:r>
          </a:p>
        </p:txBody>
      </p:sp>
    </p:spTree>
    <p:extLst>
      <p:ext uri="{BB962C8B-B14F-4D97-AF65-F5344CB8AC3E}">
        <p14:creationId xmlns:p14="http://schemas.microsoft.com/office/powerpoint/2010/main" val="714055953"/>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88099">
                                            <p:txEl>
                                              <p:pRg st="0" end="0"/>
                                            </p:txEl>
                                          </p:spTgt>
                                        </p:tgtEl>
                                        <p:attrNameLst>
                                          <p:attrName>style.visibility</p:attrName>
                                        </p:attrNameLst>
                                      </p:cBhvr>
                                      <p:to>
                                        <p:strVal val="visible"/>
                                      </p:to>
                                    </p:set>
                                    <p:anim calcmode="lin" valueType="num">
                                      <p:cBhvr additive="base">
                                        <p:cTn id="7" dur="500"/>
                                        <p:tgtEl>
                                          <p:spTgt spid="388099">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88099">
                                            <p:txEl>
                                              <p:pRg st="0" end="0"/>
                                            </p:txEl>
                                          </p:spTgt>
                                        </p:tgtEl>
                                      </p:cBhvr>
                                    </p:animEffect>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88099">
                                            <p:txEl>
                                              <p:pRg st="1" end="1"/>
                                            </p:txEl>
                                          </p:spTgt>
                                        </p:tgtEl>
                                        <p:attrNameLst>
                                          <p:attrName>style.visibility</p:attrName>
                                        </p:attrNameLst>
                                      </p:cBhvr>
                                      <p:to>
                                        <p:strVal val="visible"/>
                                      </p:to>
                                    </p:set>
                                    <p:anim calcmode="lin" valueType="num">
                                      <p:cBhvr additive="base">
                                        <p:cTn id="13" dur="500"/>
                                        <p:tgtEl>
                                          <p:spTgt spid="388099">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88099">
                                            <p:txEl>
                                              <p:pRg st="1" end="1"/>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88099">
                                            <p:txEl>
                                              <p:pRg st="3" end="3"/>
                                            </p:txEl>
                                          </p:spTgt>
                                        </p:tgtEl>
                                        <p:attrNameLst>
                                          <p:attrName>style.visibility</p:attrName>
                                        </p:attrNameLst>
                                      </p:cBhvr>
                                      <p:to>
                                        <p:strVal val="visible"/>
                                      </p:to>
                                    </p:set>
                                    <p:anim calcmode="lin" valueType="num">
                                      <p:cBhvr additive="base">
                                        <p:cTn id="19" dur="500"/>
                                        <p:tgtEl>
                                          <p:spTgt spid="388099">
                                            <p:txEl>
                                              <p:pRg st="3" end="3"/>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88099">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88099">
                                            <p:txEl>
                                              <p:pRg st="4" end="4"/>
                                            </p:txEl>
                                          </p:spTgt>
                                        </p:tgtEl>
                                        <p:attrNameLst>
                                          <p:attrName>style.visibility</p:attrName>
                                        </p:attrNameLst>
                                      </p:cBhvr>
                                      <p:to>
                                        <p:strVal val="visible"/>
                                      </p:to>
                                    </p:set>
                                    <p:anim calcmode="lin" valueType="num">
                                      <p:cBhvr additive="base">
                                        <p:cTn id="25" dur="500"/>
                                        <p:tgtEl>
                                          <p:spTgt spid="388099">
                                            <p:txEl>
                                              <p:pRg st="4" end="4"/>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88099">
                                            <p:txEl>
                                              <p:pRg st="4" end="4"/>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388099">
                                            <p:txEl>
                                              <p:pRg st="5" end="5"/>
                                            </p:txEl>
                                          </p:spTgt>
                                        </p:tgtEl>
                                        <p:attrNameLst>
                                          <p:attrName>style.visibility</p:attrName>
                                        </p:attrNameLst>
                                      </p:cBhvr>
                                      <p:to>
                                        <p:strVal val="visible"/>
                                      </p:to>
                                    </p:set>
                                    <p:anim calcmode="lin" valueType="num">
                                      <p:cBhvr additive="base">
                                        <p:cTn id="31" dur="500"/>
                                        <p:tgtEl>
                                          <p:spTgt spid="388099">
                                            <p:txEl>
                                              <p:pRg st="5" end="5"/>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88099">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388099">
                                            <p:txEl>
                                              <p:pRg st="6" end="6"/>
                                            </p:txEl>
                                          </p:spTgt>
                                        </p:tgtEl>
                                        <p:attrNameLst>
                                          <p:attrName>style.visibility</p:attrName>
                                        </p:attrNameLst>
                                      </p:cBhvr>
                                      <p:to>
                                        <p:strVal val="visible"/>
                                      </p:to>
                                    </p:set>
                                    <p:anim calcmode="lin" valueType="num">
                                      <p:cBhvr additive="base">
                                        <p:cTn id="37" dur="500"/>
                                        <p:tgtEl>
                                          <p:spTgt spid="388099">
                                            <p:txEl>
                                              <p:pRg st="6" end="6"/>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88099">
                                            <p:txEl>
                                              <p:pRg st="6" end="6"/>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388099">
                                            <p:txEl>
                                              <p:pRg st="7" end="7"/>
                                            </p:txEl>
                                          </p:spTgt>
                                        </p:tgtEl>
                                        <p:attrNameLst>
                                          <p:attrName>style.visibility</p:attrName>
                                        </p:attrNameLst>
                                      </p:cBhvr>
                                      <p:to>
                                        <p:strVal val="visible"/>
                                      </p:to>
                                    </p:set>
                                    <p:anim calcmode="lin" valueType="num">
                                      <p:cBhvr additive="base">
                                        <p:cTn id="43" dur="500"/>
                                        <p:tgtEl>
                                          <p:spTgt spid="388099">
                                            <p:txEl>
                                              <p:pRg st="7" end="7"/>
                                            </p:txEl>
                                          </p:spTgt>
                                        </p:tgtEl>
                                        <p:attrNameLst>
                                          <p:attrName>ppt_y</p:attrName>
                                        </p:attrNameLst>
                                      </p:cBhvr>
                                      <p:tavLst>
                                        <p:tav tm="0">
                                          <p:val>
                                            <p:strVal val="#ppt_y+#ppt_h*1.125000"/>
                                          </p:val>
                                        </p:tav>
                                        <p:tav tm="100000">
                                          <p:val>
                                            <p:strVal val="#ppt_y"/>
                                          </p:val>
                                        </p:tav>
                                      </p:tavLst>
                                    </p:anim>
                                    <p:animEffect transition="in" filter="wipe(up)">
                                      <p:cBhvr>
                                        <p:cTn id="44" dur="500"/>
                                        <p:tgtEl>
                                          <p:spTgt spid="388099">
                                            <p:txEl>
                                              <p:pRg st="7" end="7"/>
                                            </p:txEl>
                                          </p:spTgt>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12" presetClass="entr" presetSubtype="4" fill="hold" grpId="0" nodeType="clickEffect">
                                  <p:stCondLst>
                                    <p:cond delay="0"/>
                                  </p:stCondLst>
                                  <p:childTnLst>
                                    <p:set>
                                      <p:cBhvr>
                                        <p:cTn id="48" dur="1" fill="hold">
                                          <p:stCondLst>
                                            <p:cond delay="0"/>
                                          </p:stCondLst>
                                        </p:cTn>
                                        <p:tgtEl>
                                          <p:spTgt spid="388099">
                                            <p:txEl>
                                              <p:pRg st="8" end="8"/>
                                            </p:txEl>
                                          </p:spTgt>
                                        </p:tgtEl>
                                        <p:attrNameLst>
                                          <p:attrName>style.visibility</p:attrName>
                                        </p:attrNameLst>
                                      </p:cBhvr>
                                      <p:to>
                                        <p:strVal val="visible"/>
                                      </p:to>
                                    </p:set>
                                    <p:anim calcmode="lin" valueType="num">
                                      <p:cBhvr additive="base">
                                        <p:cTn id="49" dur="500"/>
                                        <p:tgtEl>
                                          <p:spTgt spid="388099">
                                            <p:txEl>
                                              <p:pRg st="8" end="8"/>
                                            </p:txEl>
                                          </p:spTgt>
                                        </p:tgtEl>
                                        <p:attrNameLst>
                                          <p:attrName>ppt_y</p:attrName>
                                        </p:attrNameLst>
                                      </p:cBhvr>
                                      <p:tavLst>
                                        <p:tav tm="0">
                                          <p:val>
                                            <p:strVal val="#ppt_y+#ppt_h*1.125000"/>
                                          </p:val>
                                        </p:tav>
                                        <p:tav tm="100000">
                                          <p:val>
                                            <p:strVal val="#ppt_y"/>
                                          </p:val>
                                        </p:tav>
                                      </p:tavLst>
                                    </p:anim>
                                    <p:animEffect transition="in" filter="wipe(up)">
                                      <p:cBhvr>
                                        <p:cTn id="50" dur="500"/>
                                        <p:tgtEl>
                                          <p:spTgt spid="388099">
                                            <p:txEl>
                                              <p:pRg st="8" end="8"/>
                                            </p:txEl>
                                          </p:spTgt>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12" presetClass="entr" presetSubtype="4" fill="hold" grpId="0" nodeType="clickEffect">
                                  <p:stCondLst>
                                    <p:cond delay="0"/>
                                  </p:stCondLst>
                                  <p:childTnLst>
                                    <p:set>
                                      <p:cBhvr>
                                        <p:cTn id="54" dur="1" fill="hold">
                                          <p:stCondLst>
                                            <p:cond delay="0"/>
                                          </p:stCondLst>
                                        </p:cTn>
                                        <p:tgtEl>
                                          <p:spTgt spid="388099">
                                            <p:txEl>
                                              <p:pRg st="9" end="9"/>
                                            </p:txEl>
                                          </p:spTgt>
                                        </p:tgtEl>
                                        <p:attrNameLst>
                                          <p:attrName>style.visibility</p:attrName>
                                        </p:attrNameLst>
                                      </p:cBhvr>
                                      <p:to>
                                        <p:strVal val="visible"/>
                                      </p:to>
                                    </p:set>
                                    <p:anim calcmode="lin" valueType="num">
                                      <p:cBhvr additive="base">
                                        <p:cTn id="55" dur="500"/>
                                        <p:tgtEl>
                                          <p:spTgt spid="388099">
                                            <p:txEl>
                                              <p:pRg st="9" end="9"/>
                                            </p:txEl>
                                          </p:spTgt>
                                        </p:tgtEl>
                                        <p:attrNameLst>
                                          <p:attrName>ppt_y</p:attrName>
                                        </p:attrNameLst>
                                      </p:cBhvr>
                                      <p:tavLst>
                                        <p:tav tm="0">
                                          <p:val>
                                            <p:strVal val="#ppt_y+#ppt_h*1.125000"/>
                                          </p:val>
                                        </p:tav>
                                        <p:tav tm="100000">
                                          <p:val>
                                            <p:strVal val="#ppt_y"/>
                                          </p:val>
                                        </p:tav>
                                      </p:tavLst>
                                    </p:anim>
                                    <p:animEffect transition="in" filter="wipe(up)">
                                      <p:cBhvr>
                                        <p:cTn id="56" dur="500"/>
                                        <p:tgtEl>
                                          <p:spTgt spid="388099">
                                            <p:txEl>
                                              <p:pRg st="9" end="9"/>
                                            </p:txEl>
                                          </p:spTgt>
                                        </p:tgtEl>
                                      </p:cBhvr>
                                    </p:animEffect>
                                  </p:childTnLst>
                                </p:cTn>
                              </p:par>
                            </p:childTnLst>
                          </p:cTn>
                        </p:par>
                      </p:childTnLst>
                    </p:cTn>
                  </p:par>
                  <p:par>
                    <p:cTn id="57" fill="hold" nodeType="clickPar">
                      <p:stCondLst>
                        <p:cond delay="indefinite"/>
                      </p:stCondLst>
                      <p:childTnLst>
                        <p:par>
                          <p:cTn id="58" fill="hold" nodeType="withGroup">
                            <p:stCondLst>
                              <p:cond delay="0"/>
                            </p:stCondLst>
                            <p:childTnLst>
                              <p:par>
                                <p:cTn id="59" presetID="12" presetClass="entr" presetSubtype="4" fill="hold" grpId="0" nodeType="clickEffect">
                                  <p:stCondLst>
                                    <p:cond delay="0"/>
                                  </p:stCondLst>
                                  <p:childTnLst>
                                    <p:set>
                                      <p:cBhvr>
                                        <p:cTn id="60" dur="1" fill="hold">
                                          <p:stCondLst>
                                            <p:cond delay="0"/>
                                          </p:stCondLst>
                                        </p:cTn>
                                        <p:tgtEl>
                                          <p:spTgt spid="388099">
                                            <p:txEl>
                                              <p:pRg st="10" end="10"/>
                                            </p:txEl>
                                          </p:spTgt>
                                        </p:tgtEl>
                                        <p:attrNameLst>
                                          <p:attrName>style.visibility</p:attrName>
                                        </p:attrNameLst>
                                      </p:cBhvr>
                                      <p:to>
                                        <p:strVal val="visible"/>
                                      </p:to>
                                    </p:set>
                                    <p:anim calcmode="lin" valueType="num">
                                      <p:cBhvr additive="base">
                                        <p:cTn id="61" dur="500"/>
                                        <p:tgtEl>
                                          <p:spTgt spid="388099">
                                            <p:txEl>
                                              <p:pRg st="10" end="10"/>
                                            </p:txEl>
                                          </p:spTgt>
                                        </p:tgtEl>
                                        <p:attrNameLst>
                                          <p:attrName>ppt_y</p:attrName>
                                        </p:attrNameLst>
                                      </p:cBhvr>
                                      <p:tavLst>
                                        <p:tav tm="0">
                                          <p:val>
                                            <p:strVal val="#ppt_y+#ppt_h*1.125000"/>
                                          </p:val>
                                        </p:tav>
                                        <p:tav tm="100000">
                                          <p:val>
                                            <p:strVal val="#ppt_y"/>
                                          </p:val>
                                        </p:tav>
                                      </p:tavLst>
                                    </p:anim>
                                    <p:animEffect transition="in" filter="wipe(up)">
                                      <p:cBhvr>
                                        <p:cTn id="62" dur="500"/>
                                        <p:tgtEl>
                                          <p:spTgt spid="38809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8099" grpId="0" build="p" bldLvl="3"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p:cNvSpPr>
          <p:nvPr>
            <p:ph type="title"/>
          </p:nvPr>
        </p:nvSpPr>
        <p:spPr/>
        <p:txBody>
          <a:bodyPr>
            <a:normAutofit fontScale="90000"/>
          </a:bodyPr>
          <a:lstStyle/>
          <a:p>
            <a:pPr>
              <a:defRPr/>
            </a:pPr>
            <a:r>
              <a:rPr lang="en-GB" altLang="en-US" b="1" dirty="0"/>
              <a:t>Sociocultural</a:t>
            </a:r>
            <a:br>
              <a:rPr lang="en-GB" altLang="en-US" b="1" dirty="0"/>
            </a:br>
            <a:endParaRPr lang="en-GB" altLang="en-US" dirty="0" smtClean="0"/>
          </a:p>
        </p:txBody>
      </p:sp>
      <p:sp>
        <p:nvSpPr>
          <p:cNvPr id="388099" name="Rectangle 3"/>
          <p:cNvSpPr>
            <a:spLocks noGrp="1"/>
          </p:cNvSpPr>
          <p:nvPr>
            <p:ph sz="quarter" idx="1"/>
          </p:nvPr>
        </p:nvSpPr>
        <p:spPr>
          <a:xfrm>
            <a:off x="457200" y="1600202"/>
            <a:ext cx="7467600" cy="4873625"/>
          </a:xfrm>
        </p:spPr>
        <p:txBody>
          <a:bodyPr>
            <a:normAutofit/>
          </a:bodyPr>
          <a:lstStyle/>
          <a:p>
            <a:pPr marL="0" indent="0" eaLnBrk="1" fontAlgn="auto" hangingPunct="1">
              <a:spcBef>
                <a:spcPct val="10000"/>
              </a:spcBef>
              <a:spcAft>
                <a:spcPts val="0"/>
              </a:spcAft>
              <a:buFont typeface="Wingdings"/>
              <a:buNone/>
              <a:defRPr/>
            </a:pPr>
            <a:r>
              <a:rPr lang="en-GB" altLang="en-US" sz="2000" dirty="0" smtClean="0"/>
              <a:t>Cover’s values, norms of behaviour, attitudes, lifestyle and social relation among people of coherent group</a:t>
            </a:r>
          </a:p>
          <a:p>
            <a:pPr marL="0" indent="0" eaLnBrk="1" fontAlgn="auto" hangingPunct="1">
              <a:spcBef>
                <a:spcPct val="10000"/>
              </a:spcBef>
              <a:spcAft>
                <a:spcPts val="0"/>
              </a:spcAft>
              <a:buFont typeface="Wingdings"/>
              <a:buNone/>
              <a:defRPr/>
            </a:pPr>
            <a:endParaRPr lang="en-GB" altLang="en-US" sz="2000" dirty="0"/>
          </a:p>
          <a:p>
            <a:pPr marL="274320" indent="-274320" eaLnBrk="1" fontAlgn="auto" hangingPunct="1">
              <a:spcBef>
                <a:spcPct val="10000"/>
              </a:spcBef>
              <a:spcAft>
                <a:spcPts val="0"/>
              </a:spcAft>
              <a:buFont typeface="Wingdings"/>
              <a:buChar char=""/>
              <a:defRPr/>
            </a:pPr>
            <a:r>
              <a:rPr lang="en-GB" altLang="en-US" sz="2000" dirty="0" smtClean="0"/>
              <a:t>Growth rate of population</a:t>
            </a:r>
          </a:p>
          <a:p>
            <a:pPr marL="274320" indent="-274320" eaLnBrk="1" fontAlgn="auto" hangingPunct="1">
              <a:spcBef>
                <a:spcPct val="10000"/>
              </a:spcBef>
              <a:spcAft>
                <a:spcPts val="0"/>
              </a:spcAft>
              <a:buFont typeface="Wingdings"/>
              <a:buChar char=""/>
              <a:defRPr/>
            </a:pPr>
            <a:r>
              <a:rPr lang="en-GB" altLang="en-US" sz="2000" dirty="0" smtClean="0"/>
              <a:t>Languages</a:t>
            </a:r>
          </a:p>
          <a:p>
            <a:pPr marL="274320" indent="-274320" eaLnBrk="1" fontAlgn="auto" hangingPunct="1">
              <a:spcBef>
                <a:spcPct val="10000"/>
              </a:spcBef>
              <a:spcAft>
                <a:spcPts val="0"/>
              </a:spcAft>
              <a:buFont typeface="Wingdings"/>
              <a:buChar char=""/>
              <a:defRPr/>
            </a:pPr>
            <a:r>
              <a:rPr lang="en-GB" altLang="en-US" sz="2000" dirty="0" smtClean="0"/>
              <a:t>Age distribution</a:t>
            </a:r>
          </a:p>
          <a:p>
            <a:pPr marL="274320" indent="-274320" eaLnBrk="1" fontAlgn="auto" hangingPunct="1">
              <a:spcBef>
                <a:spcPct val="10000"/>
              </a:spcBef>
              <a:spcAft>
                <a:spcPts val="0"/>
              </a:spcAft>
              <a:buFont typeface="Wingdings"/>
              <a:buChar char=""/>
              <a:defRPr/>
            </a:pPr>
            <a:r>
              <a:rPr lang="en-GB" altLang="en-US" sz="2000" dirty="0" smtClean="0"/>
              <a:t>Main Religions and its influence</a:t>
            </a:r>
          </a:p>
          <a:p>
            <a:pPr marL="274320" indent="-274320" eaLnBrk="1" fontAlgn="auto" hangingPunct="1">
              <a:spcBef>
                <a:spcPct val="10000"/>
              </a:spcBef>
              <a:spcAft>
                <a:spcPts val="0"/>
              </a:spcAft>
              <a:buFont typeface="Wingdings"/>
              <a:buChar char=""/>
              <a:defRPr/>
            </a:pPr>
            <a:r>
              <a:rPr lang="en-GB" altLang="en-US" sz="2000" dirty="0" smtClean="0"/>
              <a:t>Cultural groupings</a:t>
            </a:r>
          </a:p>
          <a:p>
            <a:pPr marL="274320" indent="-274320" eaLnBrk="1" fontAlgn="auto" hangingPunct="1">
              <a:spcBef>
                <a:spcPct val="10000"/>
              </a:spcBef>
              <a:spcAft>
                <a:spcPts val="0"/>
              </a:spcAft>
              <a:buFont typeface="Wingdings"/>
              <a:buChar char=""/>
              <a:defRPr/>
            </a:pPr>
            <a:r>
              <a:rPr lang="en-GB" altLang="en-US" sz="2000" dirty="0" smtClean="0"/>
              <a:t>Educational attainment levels</a:t>
            </a:r>
          </a:p>
          <a:p>
            <a:pPr marL="274320" indent="-274320" eaLnBrk="1" fontAlgn="auto" hangingPunct="1">
              <a:spcBef>
                <a:spcPct val="10000"/>
              </a:spcBef>
              <a:spcAft>
                <a:spcPts val="0"/>
              </a:spcAft>
              <a:buFont typeface="Wingdings"/>
              <a:buChar char=""/>
              <a:defRPr/>
            </a:pPr>
            <a:r>
              <a:rPr lang="en-GB" altLang="en-US" sz="2000" dirty="0" smtClean="0"/>
              <a:t>Level of Society cohesion</a:t>
            </a:r>
          </a:p>
          <a:p>
            <a:pPr marL="274320" indent="-274320" eaLnBrk="1" fontAlgn="auto" hangingPunct="1">
              <a:spcBef>
                <a:spcPct val="10000"/>
              </a:spcBef>
              <a:spcAft>
                <a:spcPts val="0"/>
              </a:spcAft>
              <a:buFont typeface="Wingdings"/>
              <a:buChar char=""/>
              <a:defRPr/>
            </a:pPr>
            <a:r>
              <a:rPr lang="en-GB" altLang="en-US" sz="2000" dirty="0" smtClean="0"/>
              <a:t>Role of women</a:t>
            </a:r>
          </a:p>
          <a:p>
            <a:pPr marL="274320" indent="-274320" eaLnBrk="1" fontAlgn="auto" hangingPunct="1">
              <a:spcBef>
                <a:spcPct val="10000"/>
              </a:spcBef>
              <a:spcAft>
                <a:spcPts val="0"/>
              </a:spcAft>
              <a:buFont typeface="Wingdings"/>
              <a:buChar char=""/>
              <a:defRPr/>
            </a:pPr>
            <a:r>
              <a:rPr lang="en-GB" altLang="en-US" sz="2000" dirty="0" smtClean="0"/>
              <a:t>Individualistic vs Collectivism</a:t>
            </a:r>
          </a:p>
          <a:p>
            <a:pPr marL="0" indent="0" eaLnBrk="1" fontAlgn="auto" hangingPunct="1">
              <a:spcBef>
                <a:spcPct val="10000"/>
              </a:spcBef>
              <a:spcAft>
                <a:spcPts val="0"/>
              </a:spcAft>
              <a:buFont typeface="Wingdings"/>
              <a:buNone/>
              <a:defRPr/>
            </a:pPr>
            <a:endParaRPr lang="en-GB" altLang="en-US" dirty="0" smtClean="0"/>
          </a:p>
        </p:txBody>
      </p:sp>
    </p:spTree>
    <p:extLst>
      <p:ext uri="{BB962C8B-B14F-4D97-AF65-F5344CB8AC3E}">
        <p14:creationId xmlns:p14="http://schemas.microsoft.com/office/powerpoint/2010/main" val="3323332720"/>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88099">
                                            <p:txEl>
                                              <p:pRg st="0" end="0"/>
                                            </p:txEl>
                                          </p:spTgt>
                                        </p:tgtEl>
                                        <p:attrNameLst>
                                          <p:attrName>style.visibility</p:attrName>
                                        </p:attrNameLst>
                                      </p:cBhvr>
                                      <p:to>
                                        <p:strVal val="visible"/>
                                      </p:to>
                                    </p:set>
                                    <p:anim calcmode="lin" valueType="num">
                                      <p:cBhvr additive="base">
                                        <p:cTn id="7" dur="500"/>
                                        <p:tgtEl>
                                          <p:spTgt spid="388099">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88099">
                                            <p:txEl>
                                              <p:pRg st="0" end="0"/>
                                            </p:txEl>
                                          </p:spTgt>
                                        </p:tgtEl>
                                      </p:cBhvr>
                                    </p:animEffect>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88099">
                                            <p:txEl>
                                              <p:pRg st="2" end="2"/>
                                            </p:txEl>
                                          </p:spTgt>
                                        </p:tgtEl>
                                        <p:attrNameLst>
                                          <p:attrName>style.visibility</p:attrName>
                                        </p:attrNameLst>
                                      </p:cBhvr>
                                      <p:to>
                                        <p:strVal val="visible"/>
                                      </p:to>
                                    </p:set>
                                    <p:anim calcmode="lin" valueType="num">
                                      <p:cBhvr additive="base">
                                        <p:cTn id="13" dur="500"/>
                                        <p:tgtEl>
                                          <p:spTgt spid="388099">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88099">
                                            <p:txEl>
                                              <p:pRg st="2" end="2"/>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88099">
                                            <p:txEl>
                                              <p:pRg st="3" end="3"/>
                                            </p:txEl>
                                          </p:spTgt>
                                        </p:tgtEl>
                                        <p:attrNameLst>
                                          <p:attrName>style.visibility</p:attrName>
                                        </p:attrNameLst>
                                      </p:cBhvr>
                                      <p:to>
                                        <p:strVal val="visible"/>
                                      </p:to>
                                    </p:set>
                                    <p:anim calcmode="lin" valueType="num">
                                      <p:cBhvr additive="base">
                                        <p:cTn id="19" dur="500"/>
                                        <p:tgtEl>
                                          <p:spTgt spid="388099">
                                            <p:txEl>
                                              <p:pRg st="3" end="3"/>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88099">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88099">
                                            <p:txEl>
                                              <p:pRg st="4" end="4"/>
                                            </p:txEl>
                                          </p:spTgt>
                                        </p:tgtEl>
                                        <p:attrNameLst>
                                          <p:attrName>style.visibility</p:attrName>
                                        </p:attrNameLst>
                                      </p:cBhvr>
                                      <p:to>
                                        <p:strVal val="visible"/>
                                      </p:to>
                                    </p:set>
                                    <p:anim calcmode="lin" valueType="num">
                                      <p:cBhvr additive="base">
                                        <p:cTn id="25" dur="500"/>
                                        <p:tgtEl>
                                          <p:spTgt spid="388099">
                                            <p:txEl>
                                              <p:pRg st="4" end="4"/>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88099">
                                            <p:txEl>
                                              <p:pRg st="4" end="4"/>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388099">
                                            <p:txEl>
                                              <p:pRg st="5" end="5"/>
                                            </p:txEl>
                                          </p:spTgt>
                                        </p:tgtEl>
                                        <p:attrNameLst>
                                          <p:attrName>style.visibility</p:attrName>
                                        </p:attrNameLst>
                                      </p:cBhvr>
                                      <p:to>
                                        <p:strVal val="visible"/>
                                      </p:to>
                                    </p:set>
                                    <p:anim calcmode="lin" valueType="num">
                                      <p:cBhvr additive="base">
                                        <p:cTn id="31" dur="500"/>
                                        <p:tgtEl>
                                          <p:spTgt spid="388099">
                                            <p:txEl>
                                              <p:pRg st="5" end="5"/>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88099">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388099">
                                            <p:txEl>
                                              <p:pRg st="6" end="6"/>
                                            </p:txEl>
                                          </p:spTgt>
                                        </p:tgtEl>
                                        <p:attrNameLst>
                                          <p:attrName>style.visibility</p:attrName>
                                        </p:attrNameLst>
                                      </p:cBhvr>
                                      <p:to>
                                        <p:strVal val="visible"/>
                                      </p:to>
                                    </p:set>
                                    <p:anim calcmode="lin" valueType="num">
                                      <p:cBhvr additive="base">
                                        <p:cTn id="37" dur="500"/>
                                        <p:tgtEl>
                                          <p:spTgt spid="388099">
                                            <p:txEl>
                                              <p:pRg st="6" end="6"/>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88099">
                                            <p:txEl>
                                              <p:pRg st="6" end="6"/>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388099">
                                            <p:txEl>
                                              <p:pRg st="7" end="7"/>
                                            </p:txEl>
                                          </p:spTgt>
                                        </p:tgtEl>
                                        <p:attrNameLst>
                                          <p:attrName>style.visibility</p:attrName>
                                        </p:attrNameLst>
                                      </p:cBhvr>
                                      <p:to>
                                        <p:strVal val="visible"/>
                                      </p:to>
                                    </p:set>
                                    <p:anim calcmode="lin" valueType="num">
                                      <p:cBhvr additive="base">
                                        <p:cTn id="43" dur="500"/>
                                        <p:tgtEl>
                                          <p:spTgt spid="388099">
                                            <p:txEl>
                                              <p:pRg st="7" end="7"/>
                                            </p:txEl>
                                          </p:spTgt>
                                        </p:tgtEl>
                                        <p:attrNameLst>
                                          <p:attrName>ppt_y</p:attrName>
                                        </p:attrNameLst>
                                      </p:cBhvr>
                                      <p:tavLst>
                                        <p:tav tm="0">
                                          <p:val>
                                            <p:strVal val="#ppt_y+#ppt_h*1.125000"/>
                                          </p:val>
                                        </p:tav>
                                        <p:tav tm="100000">
                                          <p:val>
                                            <p:strVal val="#ppt_y"/>
                                          </p:val>
                                        </p:tav>
                                      </p:tavLst>
                                    </p:anim>
                                    <p:animEffect transition="in" filter="wipe(up)">
                                      <p:cBhvr>
                                        <p:cTn id="44" dur="500"/>
                                        <p:tgtEl>
                                          <p:spTgt spid="388099">
                                            <p:txEl>
                                              <p:pRg st="7" end="7"/>
                                            </p:txEl>
                                          </p:spTgt>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12" presetClass="entr" presetSubtype="4" fill="hold" grpId="0" nodeType="clickEffect">
                                  <p:stCondLst>
                                    <p:cond delay="0"/>
                                  </p:stCondLst>
                                  <p:childTnLst>
                                    <p:set>
                                      <p:cBhvr>
                                        <p:cTn id="48" dur="1" fill="hold">
                                          <p:stCondLst>
                                            <p:cond delay="0"/>
                                          </p:stCondLst>
                                        </p:cTn>
                                        <p:tgtEl>
                                          <p:spTgt spid="388099">
                                            <p:txEl>
                                              <p:pRg st="8" end="8"/>
                                            </p:txEl>
                                          </p:spTgt>
                                        </p:tgtEl>
                                        <p:attrNameLst>
                                          <p:attrName>style.visibility</p:attrName>
                                        </p:attrNameLst>
                                      </p:cBhvr>
                                      <p:to>
                                        <p:strVal val="visible"/>
                                      </p:to>
                                    </p:set>
                                    <p:anim calcmode="lin" valueType="num">
                                      <p:cBhvr additive="base">
                                        <p:cTn id="49" dur="500"/>
                                        <p:tgtEl>
                                          <p:spTgt spid="388099">
                                            <p:txEl>
                                              <p:pRg st="8" end="8"/>
                                            </p:txEl>
                                          </p:spTgt>
                                        </p:tgtEl>
                                        <p:attrNameLst>
                                          <p:attrName>ppt_y</p:attrName>
                                        </p:attrNameLst>
                                      </p:cBhvr>
                                      <p:tavLst>
                                        <p:tav tm="0">
                                          <p:val>
                                            <p:strVal val="#ppt_y+#ppt_h*1.125000"/>
                                          </p:val>
                                        </p:tav>
                                        <p:tav tm="100000">
                                          <p:val>
                                            <p:strVal val="#ppt_y"/>
                                          </p:val>
                                        </p:tav>
                                      </p:tavLst>
                                    </p:anim>
                                    <p:animEffect transition="in" filter="wipe(up)">
                                      <p:cBhvr>
                                        <p:cTn id="50" dur="500"/>
                                        <p:tgtEl>
                                          <p:spTgt spid="388099">
                                            <p:txEl>
                                              <p:pRg st="8" end="8"/>
                                            </p:txEl>
                                          </p:spTgt>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12" presetClass="entr" presetSubtype="4" fill="hold" grpId="0" nodeType="clickEffect">
                                  <p:stCondLst>
                                    <p:cond delay="0"/>
                                  </p:stCondLst>
                                  <p:childTnLst>
                                    <p:set>
                                      <p:cBhvr>
                                        <p:cTn id="54" dur="1" fill="hold">
                                          <p:stCondLst>
                                            <p:cond delay="0"/>
                                          </p:stCondLst>
                                        </p:cTn>
                                        <p:tgtEl>
                                          <p:spTgt spid="388099">
                                            <p:txEl>
                                              <p:pRg st="9" end="9"/>
                                            </p:txEl>
                                          </p:spTgt>
                                        </p:tgtEl>
                                        <p:attrNameLst>
                                          <p:attrName>style.visibility</p:attrName>
                                        </p:attrNameLst>
                                      </p:cBhvr>
                                      <p:to>
                                        <p:strVal val="visible"/>
                                      </p:to>
                                    </p:set>
                                    <p:anim calcmode="lin" valueType="num">
                                      <p:cBhvr additive="base">
                                        <p:cTn id="55" dur="500"/>
                                        <p:tgtEl>
                                          <p:spTgt spid="388099">
                                            <p:txEl>
                                              <p:pRg st="9" end="9"/>
                                            </p:txEl>
                                          </p:spTgt>
                                        </p:tgtEl>
                                        <p:attrNameLst>
                                          <p:attrName>ppt_y</p:attrName>
                                        </p:attrNameLst>
                                      </p:cBhvr>
                                      <p:tavLst>
                                        <p:tav tm="0">
                                          <p:val>
                                            <p:strVal val="#ppt_y+#ppt_h*1.125000"/>
                                          </p:val>
                                        </p:tav>
                                        <p:tav tm="100000">
                                          <p:val>
                                            <p:strVal val="#ppt_y"/>
                                          </p:val>
                                        </p:tav>
                                      </p:tavLst>
                                    </p:anim>
                                    <p:animEffect transition="in" filter="wipe(up)">
                                      <p:cBhvr>
                                        <p:cTn id="56" dur="500"/>
                                        <p:tgtEl>
                                          <p:spTgt spid="388099">
                                            <p:txEl>
                                              <p:pRg st="9" end="9"/>
                                            </p:txEl>
                                          </p:spTgt>
                                        </p:tgtEl>
                                      </p:cBhvr>
                                    </p:animEffect>
                                  </p:childTnLst>
                                </p:cTn>
                              </p:par>
                            </p:childTnLst>
                          </p:cTn>
                        </p:par>
                      </p:childTnLst>
                    </p:cTn>
                  </p:par>
                  <p:par>
                    <p:cTn id="57" fill="hold" nodeType="clickPar">
                      <p:stCondLst>
                        <p:cond delay="indefinite"/>
                      </p:stCondLst>
                      <p:childTnLst>
                        <p:par>
                          <p:cTn id="58" fill="hold" nodeType="withGroup">
                            <p:stCondLst>
                              <p:cond delay="0"/>
                            </p:stCondLst>
                            <p:childTnLst>
                              <p:par>
                                <p:cTn id="59" presetID="12" presetClass="entr" presetSubtype="4" fill="hold" grpId="0" nodeType="clickEffect">
                                  <p:stCondLst>
                                    <p:cond delay="0"/>
                                  </p:stCondLst>
                                  <p:childTnLst>
                                    <p:set>
                                      <p:cBhvr>
                                        <p:cTn id="60" dur="1" fill="hold">
                                          <p:stCondLst>
                                            <p:cond delay="0"/>
                                          </p:stCondLst>
                                        </p:cTn>
                                        <p:tgtEl>
                                          <p:spTgt spid="388099">
                                            <p:txEl>
                                              <p:pRg st="10" end="10"/>
                                            </p:txEl>
                                          </p:spTgt>
                                        </p:tgtEl>
                                        <p:attrNameLst>
                                          <p:attrName>style.visibility</p:attrName>
                                        </p:attrNameLst>
                                      </p:cBhvr>
                                      <p:to>
                                        <p:strVal val="visible"/>
                                      </p:to>
                                    </p:set>
                                    <p:anim calcmode="lin" valueType="num">
                                      <p:cBhvr additive="base">
                                        <p:cTn id="61" dur="500"/>
                                        <p:tgtEl>
                                          <p:spTgt spid="388099">
                                            <p:txEl>
                                              <p:pRg st="10" end="10"/>
                                            </p:txEl>
                                          </p:spTgt>
                                        </p:tgtEl>
                                        <p:attrNameLst>
                                          <p:attrName>ppt_y</p:attrName>
                                        </p:attrNameLst>
                                      </p:cBhvr>
                                      <p:tavLst>
                                        <p:tav tm="0">
                                          <p:val>
                                            <p:strVal val="#ppt_y+#ppt_h*1.125000"/>
                                          </p:val>
                                        </p:tav>
                                        <p:tav tm="100000">
                                          <p:val>
                                            <p:strVal val="#ppt_y"/>
                                          </p:val>
                                        </p:tav>
                                      </p:tavLst>
                                    </p:anim>
                                    <p:animEffect transition="in" filter="wipe(up)">
                                      <p:cBhvr>
                                        <p:cTn id="62" dur="500"/>
                                        <p:tgtEl>
                                          <p:spTgt spid="38809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8099" grpId="0" build="p" bldLvl="3"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p:cNvSpPr>
          <p:nvPr>
            <p:ph type="title"/>
          </p:nvPr>
        </p:nvSpPr>
        <p:spPr/>
        <p:txBody>
          <a:bodyPr>
            <a:normAutofit fontScale="90000"/>
          </a:bodyPr>
          <a:lstStyle/>
          <a:p>
            <a:pPr>
              <a:defRPr/>
            </a:pPr>
            <a:r>
              <a:rPr lang="en-GB" altLang="en-US" b="1" dirty="0"/>
              <a:t>Technology</a:t>
            </a:r>
            <a:br>
              <a:rPr lang="en-GB" altLang="en-US" b="1" dirty="0"/>
            </a:br>
            <a:endParaRPr lang="en-GB" altLang="en-US" dirty="0" smtClean="0"/>
          </a:p>
        </p:txBody>
      </p:sp>
      <p:sp>
        <p:nvSpPr>
          <p:cNvPr id="388099" name="Rectangle 3"/>
          <p:cNvSpPr>
            <a:spLocks noGrp="1"/>
          </p:cNvSpPr>
          <p:nvPr>
            <p:ph sz="quarter" idx="1"/>
          </p:nvPr>
        </p:nvSpPr>
        <p:spPr>
          <a:xfrm>
            <a:off x="457200" y="1600202"/>
            <a:ext cx="7467600" cy="4873625"/>
          </a:xfrm>
        </p:spPr>
        <p:txBody>
          <a:bodyPr>
            <a:normAutofit/>
          </a:bodyPr>
          <a:lstStyle/>
          <a:p>
            <a:pPr marL="0" indent="0" eaLnBrk="1" fontAlgn="auto" hangingPunct="1">
              <a:spcBef>
                <a:spcPct val="10000"/>
              </a:spcBef>
              <a:spcAft>
                <a:spcPts val="0"/>
              </a:spcAft>
              <a:buFont typeface="Wingdings"/>
              <a:buNone/>
              <a:defRPr/>
            </a:pPr>
            <a:r>
              <a:rPr lang="en-GB" altLang="en-US" sz="2000" dirty="0" smtClean="0"/>
              <a:t>Cover’s the nature and extent of applied scientific knowledge which is used for practical purposes. </a:t>
            </a:r>
            <a:endParaRPr lang="en-GB" altLang="en-US" sz="2000" dirty="0"/>
          </a:p>
          <a:p>
            <a:pPr marL="0" indent="0" eaLnBrk="1" fontAlgn="auto" hangingPunct="1">
              <a:spcBef>
                <a:spcPct val="10000"/>
              </a:spcBef>
              <a:spcAft>
                <a:spcPts val="0"/>
              </a:spcAft>
              <a:buFont typeface="Wingdings"/>
              <a:buNone/>
              <a:defRPr/>
            </a:pPr>
            <a:endParaRPr lang="en-GB" altLang="en-US" sz="2000" dirty="0"/>
          </a:p>
          <a:p>
            <a:pPr marL="274320" indent="-274320" eaLnBrk="1" fontAlgn="auto" hangingPunct="1">
              <a:spcBef>
                <a:spcPct val="10000"/>
              </a:spcBef>
              <a:spcAft>
                <a:spcPts val="0"/>
              </a:spcAft>
              <a:buFont typeface="Wingdings"/>
              <a:buChar char=""/>
              <a:defRPr/>
            </a:pPr>
            <a:r>
              <a:rPr lang="en-GB" altLang="en-US" sz="2000" dirty="0" smtClean="0"/>
              <a:t>Government spending on R&amp;D</a:t>
            </a:r>
          </a:p>
          <a:p>
            <a:pPr marL="274320" indent="-274320" eaLnBrk="1" fontAlgn="auto" hangingPunct="1">
              <a:spcBef>
                <a:spcPct val="10000"/>
              </a:spcBef>
              <a:spcAft>
                <a:spcPts val="0"/>
              </a:spcAft>
              <a:buFont typeface="Wingdings"/>
              <a:buChar char=""/>
              <a:defRPr/>
            </a:pPr>
            <a:r>
              <a:rPr lang="en-GB" altLang="en-US" sz="2000" dirty="0" smtClean="0"/>
              <a:t>Tangible and Intangible assets (Patents and Copyrights)</a:t>
            </a:r>
          </a:p>
          <a:p>
            <a:pPr marL="274320" indent="-274320" eaLnBrk="1" fontAlgn="auto" hangingPunct="1">
              <a:spcBef>
                <a:spcPct val="10000"/>
              </a:spcBef>
              <a:spcAft>
                <a:spcPts val="0"/>
              </a:spcAft>
              <a:buFont typeface="Wingdings"/>
              <a:buChar char=""/>
              <a:defRPr/>
            </a:pPr>
            <a:r>
              <a:rPr lang="en-GB" altLang="en-US" sz="2000" dirty="0" smtClean="0"/>
              <a:t>Energy availability and Costs</a:t>
            </a:r>
          </a:p>
          <a:p>
            <a:pPr marL="274320" indent="-274320" eaLnBrk="1" fontAlgn="auto" hangingPunct="1">
              <a:spcBef>
                <a:spcPct val="10000"/>
              </a:spcBef>
              <a:spcAft>
                <a:spcPts val="0"/>
              </a:spcAft>
              <a:buFont typeface="Wingdings"/>
              <a:buChar char=""/>
              <a:defRPr/>
            </a:pPr>
            <a:r>
              <a:rPr lang="en-GB" altLang="en-US" sz="2000" dirty="0" smtClean="0"/>
              <a:t>Transport infrastructure and costs</a:t>
            </a:r>
          </a:p>
          <a:p>
            <a:pPr marL="274320" indent="-274320" eaLnBrk="1" fontAlgn="auto" hangingPunct="1">
              <a:spcBef>
                <a:spcPct val="10000"/>
              </a:spcBef>
              <a:spcAft>
                <a:spcPts val="0"/>
              </a:spcAft>
              <a:buFont typeface="Wingdings"/>
              <a:buChar char=""/>
              <a:defRPr/>
            </a:pPr>
            <a:r>
              <a:rPr lang="en-GB" altLang="en-US" sz="2000" dirty="0" smtClean="0"/>
              <a:t>Innovation system</a:t>
            </a:r>
          </a:p>
          <a:p>
            <a:pPr marL="274320" indent="-274320" eaLnBrk="1" fontAlgn="auto" hangingPunct="1">
              <a:spcBef>
                <a:spcPct val="10000"/>
              </a:spcBef>
              <a:spcAft>
                <a:spcPts val="0"/>
              </a:spcAft>
              <a:buFont typeface="Wingdings"/>
              <a:buChar char=""/>
              <a:defRPr/>
            </a:pPr>
            <a:r>
              <a:rPr lang="en-GB" altLang="en-US" sz="2000" dirty="0" smtClean="0"/>
              <a:t>Availability of skilled workforce</a:t>
            </a:r>
          </a:p>
          <a:p>
            <a:pPr marL="274320" indent="-274320" eaLnBrk="1" fontAlgn="auto" hangingPunct="1">
              <a:spcBef>
                <a:spcPct val="10000"/>
              </a:spcBef>
              <a:spcAft>
                <a:spcPts val="0"/>
              </a:spcAft>
              <a:buFont typeface="Wingdings"/>
              <a:buChar char=""/>
              <a:defRPr/>
            </a:pPr>
            <a:r>
              <a:rPr lang="en-GB" altLang="en-US" sz="2000" dirty="0" smtClean="0"/>
              <a:t>Level of technology transfer</a:t>
            </a:r>
          </a:p>
          <a:p>
            <a:pPr marL="0" indent="0" eaLnBrk="1" fontAlgn="auto" hangingPunct="1">
              <a:spcBef>
                <a:spcPct val="10000"/>
              </a:spcBef>
              <a:spcAft>
                <a:spcPts val="0"/>
              </a:spcAft>
              <a:buFont typeface="Wingdings"/>
              <a:buNone/>
              <a:defRPr/>
            </a:pPr>
            <a:endParaRPr lang="en-GB" altLang="en-US" dirty="0" smtClean="0"/>
          </a:p>
        </p:txBody>
      </p:sp>
    </p:spTree>
    <p:extLst>
      <p:ext uri="{BB962C8B-B14F-4D97-AF65-F5344CB8AC3E}">
        <p14:creationId xmlns:p14="http://schemas.microsoft.com/office/powerpoint/2010/main" val="3718891143"/>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88099">
                                            <p:txEl>
                                              <p:pRg st="0" end="0"/>
                                            </p:txEl>
                                          </p:spTgt>
                                        </p:tgtEl>
                                        <p:attrNameLst>
                                          <p:attrName>style.visibility</p:attrName>
                                        </p:attrNameLst>
                                      </p:cBhvr>
                                      <p:to>
                                        <p:strVal val="visible"/>
                                      </p:to>
                                    </p:set>
                                    <p:anim calcmode="lin" valueType="num">
                                      <p:cBhvr additive="base">
                                        <p:cTn id="7" dur="500"/>
                                        <p:tgtEl>
                                          <p:spTgt spid="388099">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88099">
                                            <p:txEl>
                                              <p:pRg st="0" end="0"/>
                                            </p:txEl>
                                          </p:spTgt>
                                        </p:tgtEl>
                                      </p:cBhvr>
                                    </p:animEffect>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88099">
                                            <p:txEl>
                                              <p:pRg st="2" end="2"/>
                                            </p:txEl>
                                          </p:spTgt>
                                        </p:tgtEl>
                                        <p:attrNameLst>
                                          <p:attrName>style.visibility</p:attrName>
                                        </p:attrNameLst>
                                      </p:cBhvr>
                                      <p:to>
                                        <p:strVal val="visible"/>
                                      </p:to>
                                    </p:set>
                                    <p:anim calcmode="lin" valueType="num">
                                      <p:cBhvr additive="base">
                                        <p:cTn id="13" dur="500"/>
                                        <p:tgtEl>
                                          <p:spTgt spid="388099">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88099">
                                            <p:txEl>
                                              <p:pRg st="2" end="2"/>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88099">
                                            <p:txEl>
                                              <p:pRg st="3" end="3"/>
                                            </p:txEl>
                                          </p:spTgt>
                                        </p:tgtEl>
                                        <p:attrNameLst>
                                          <p:attrName>style.visibility</p:attrName>
                                        </p:attrNameLst>
                                      </p:cBhvr>
                                      <p:to>
                                        <p:strVal val="visible"/>
                                      </p:to>
                                    </p:set>
                                    <p:anim calcmode="lin" valueType="num">
                                      <p:cBhvr additive="base">
                                        <p:cTn id="19" dur="500"/>
                                        <p:tgtEl>
                                          <p:spTgt spid="388099">
                                            <p:txEl>
                                              <p:pRg st="3" end="3"/>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88099">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88099">
                                            <p:txEl>
                                              <p:pRg st="4" end="4"/>
                                            </p:txEl>
                                          </p:spTgt>
                                        </p:tgtEl>
                                        <p:attrNameLst>
                                          <p:attrName>style.visibility</p:attrName>
                                        </p:attrNameLst>
                                      </p:cBhvr>
                                      <p:to>
                                        <p:strVal val="visible"/>
                                      </p:to>
                                    </p:set>
                                    <p:anim calcmode="lin" valueType="num">
                                      <p:cBhvr additive="base">
                                        <p:cTn id="25" dur="500"/>
                                        <p:tgtEl>
                                          <p:spTgt spid="388099">
                                            <p:txEl>
                                              <p:pRg st="4" end="4"/>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88099">
                                            <p:txEl>
                                              <p:pRg st="4" end="4"/>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388099">
                                            <p:txEl>
                                              <p:pRg st="5" end="5"/>
                                            </p:txEl>
                                          </p:spTgt>
                                        </p:tgtEl>
                                        <p:attrNameLst>
                                          <p:attrName>style.visibility</p:attrName>
                                        </p:attrNameLst>
                                      </p:cBhvr>
                                      <p:to>
                                        <p:strVal val="visible"/>
                                      </p:to>
                                    </p:set>
                                    <p:anim calcmode="lin" valueType="num">
                                      <p:cBhvr additive="base">
                                        <p:cTn id="31" dur="500"/>
                                        <p:tgtEl>
                                          <p:spTgt spid="388099">
                                            <p:txEl>
                                              <p:pRg st="5" end="5"/>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88099">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388099">
                                            <p:txEl>
                                              <p:pRg st="6" end="6"/>
                                            </p:txEl>
                                          </p:spTgt>
                                        </p:tgtEl>
                                        <p:attrNameLst>
                                          <p:attrName>style.visibility</p:attrName>
                                        </p:attrNameLst>
                                      </p:cBhvr>
                                      <p:to>
                                        <p:strVal val="visible"/>
                                      </p:to>
                                    </p:set>
                                    <p:anim calcmode="lin" valueType="num">
                                      <p:cBhvr additive="base">
                                        <p:cTn id="37" dur="500"/>
                                        <p:tgtEl>
                                          <p:spTgt spid="388099">
                                            <p:txEl>
                                              <p:pRg st="6" end="6"/>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88099">
                                            <p:txEl>
                                              <p:pRg st="6" end="6"/>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388099">
                                            <p:txEl>
                                              <p:pRg st="7" end="7"/>
                                            </p:txEl>
                                          </p:spTgt>
                                        </p:tgtEl>
                                        <p:attrNameLst>
                                          <p:attrName>style.visibility</p:attrName>
                                        </p:attrNameLst>
                                      </p:cBhvr>
                                      <p:to>
                                        <p:strVal val="visible"/>
                                      </p:to>
                                    </p:set>
                                    <p:anim calcmode="lin" valueType="num">
                                      <p:cBhvr additive="base">
                                        <p:cTn id="43" dur="500"/>
                                        <p:tgtEl>
                                          <p:spTgt spid="388099">
                                            <p:txEl>
                                              <p:pRg st="7" end="7"/>
                                            </p:txEl>
                                          </p:spTgt>
                                        </p:tgtEl>
                                        <p:attrNameLst>
                                          <p:attrName>ppt_y</p:attrName>
                                        </p:attrNameLst>
                                      </p:cBhvr>
                                      <p:tavLst>
                                        <p:tav tm="0">
                                          <p:val>
                                            <p:strVal val="#ppt_y+#ppt_h*1.125000"/>
                                          </p:val>
                                        </p:tav>
                                        <p:tav tm="100000">
                                          <p:val>
                                            <p:strVal val="#ppt_y"/>
                                          </p:val>
                                        </p:tav>
                                      </p:tavLst>
                                    </p:anim>
                                    <p:animEffect transition="in" filter="wipe(up)">
                                      <p:cBhvr>
                                        <p:cTn id="44" dur="500"/>
                                        <p:tgtEl>
                                          <p:spTgt spid="388099">
                                            <p:txEl>
                                              <p:pRg st="7" end="7"/>
                                            </p:txEl>
                                          </p:spTgt>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12" presetClass="entr" presetSubtype="4" fill="hold" grpId="0" nodeType="clickEffect">
                                  <p:stCondLst>
                                    <p:cond delay="0"/>
                                  </p:stCondLst>
                                  <p:childTnLst>
                                    <p:set>
                                      <p:cBhvr>
                                        <p:cTn id="48" dur="1" fill="hold">
                                          <p:stCondLst>
                                            <p:cond delay="0"/>
                                          </p:stCondLst>
                                        </p:cTn>
                                        <p:tgtEl>
                                          <p:spTgt spid="388099">
                                            <p:txEl>
                                              <p:pRg st="8" end="8"/>
                                            </p:txEl>
                                          </p:spTgt>
                                        </p:tgtEl>
                                        <p:attrNameLst>
                                          <p:attrName>style.visibility</p:attrName>
                                        </p:attrNameLst>
                                      </p:cBhvr>
                                      <p:to>
                                        <p:strVal val="visible"/>
                                      </p:to>
                                    </p:set>
                                    <p:anim calcmode="lin" valueType="num">
                                      <p:cBhvr additive="base">
                                        <p:cTn id="49" dur="500"/>
                                        <p:tgtEl>
                                          <p:spTgt spid="388099">
                                            <p:txEl>
                                              <p:pRg st="8" end="8"/>
                                            </p:txEl>
                                          </p:spTgt>
                                        </p:tgtEl>
                                        <p:attrNameLst>
                                          <p:attrName>ppt_y</p:attrName>
                                        </p:attrNameLst>
                                      </p:cBhvr>
                                      <p:tavLst>
                                        <p:tav tm="0">
                                          <p:val>
                                            <p:strVal val="#ppt_y+#ppt_h*1.125000"/>
                                          </p:val>
                                        </p:tav>
                                        <p:tav tm="100000">
                                          <p:val>
                                            <p:strVal val="#ppt_y"/>
                                          </p:val>
                                        </p:tav>
                                      </p:tavLst>
                                    </p:anim>
                                    <p:animEffect transition="in" filter="wipe(up)">
                                      <p:cBhvr>
                                        <p:cTn id="50" dur="500"/>
                                        <p:tgtEl>
                                          <p:spTgt spid="38809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8099" grpId="0" build="p" bldLvl="3"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p:cNvSpPr>
          <p:nvPr>
            <p:ph type="title"/>
          </p:nvPr>
        </p:nvSpPr>
        <p:spPr/>
        <p:txBody>
          <a:bodyPr>
            <a:normAutofit fontScale="90000"/>
          </a:bodyPr>
          <a:lstStyle/>
          <a:p>
            <a:pPr>
              <a:defRPr/>
            </a:pPr>
            <a:r>
              <a:rPr lang="en-GB" altLang="en-US" b="1" dirty="0" smtClean="0"/>
              <a:t>Ecological / Environmental Factors</a:t>
            </a:r>
            <a:r>
              <a:rPr lang="en-GB" altLang="en-US" b="1" dirty="0"/>
              <a:t/>
            </a:r>
            <a:br>
              <a:rPr lang="en-GB" altLang="en-US" b="1" dirty="0"/>
            </a:br>
            <a:endParaRPr lang="en-GB" altLang="en-US" dirty="0" smtClean="0"/>
          </a:p>
        </p:txBody>
      </p:sp>
      <p:sp>
        <p:nvSpPr>
          <p:cNvPr id="388099" name="Rectangle 3"/>
          <p:cNvSpPr>
            <a:spLocks noGrp="1"/>
          </p:cNvSpPr>
          <p:nvPr>
            <p:ph sz="quarter" idx="1"/>
          </p:nvPr>
        </p:nvSpPr>
        <p:spPr>
          <a:xfrm>
            <a:off x="457200" y="1600202"/>
            <a:ext cx="7467600" cy="4873625"/>
          </a:xfrm>
        </p:spPr>
        <p:txBody>
          <a:bodyPr>
            <a:normAutofit/>
          </a:bodyPr>
          <a:lstStyle/>
          <a:p>
            <a:pPr marL="0" indent="0" eaLnBrk="1" fontAlgn="auto" hangingPunct="1">
              <a:spcBef>
                <a:spcPct val="10000"/>
              </a:spcBef>
              <a:spcAft>
                <a:spcPts val="0"/>
              </a:spcAft>
              <a:buFont typeface="Wingdings"/>
              <a:buNone/>
              <a:defRPr/>
            </a:pPr>
            <a:r>
              <a:rPr lang="en-GB" altLang="en-US" sz="2000" dirty="0" smtClean="0"/>
              <a:t>Cover’s all living things and relationships between them in their natural habitats. </a:t>
            </a:r>
            <a:endParaRPr lang="en-GB" altLang="en-US" sz="2000" dirty="0"/>
          </a:p>
          <a:p>
            <a:pPr marL="0" indent="0" eaLnBrk="1" fontAlgn="auto" hangingPunct="1">
              <a:spcBef>
                <a:spcPct val="10000"/>
              </a:spcBef>
              <a:spcAft>
                <a:spcPts val="0"/>
              </a:spcAft>
              <a:buFont typeface="Wingdings"/>
              <a:buNone/>
              <a:defRPr/>
            </a:pPr>
            <a:endParaRPr lang="en-GB" altLang="en-US" sz="2000" dirty="0"/>
          </a:p>
          <a:p>
            <a:pPr marL="274320" indent="-274320" eaLnBrk="1" fontAlgn="auto" hangingPunct="1">
              <a:spcBef>
                <a:spcPct val="10000"/>
              </a:spcBef>
              <a:spcAft>
                <a:spcPts val="0"/>
              </a:spcAft>
              <a:buFont typeface="Wingdings"/>
              <a:buChar char=""/>
              <a:defRPr/>
            </a:pPr>
            <a:r>
              <a:rPr lang="en-GB" altLang="en-US" sz="2000" dirty="0" smtClean="0"/>
              <a:t>Industrialization</a:t>
            </a:r>
          </a:p>
          <a:p>
            <a:pPr marL="274320" indent="-274320" eaLnBrk="1" fontAlgn="auto" hangingPunct="1">
              <a:spcBef>
                <a:spcPct val="10000"/>
              </a:spcBef>
              <a:spcAft>
                <a:spcPts val="0"/>
              </a:spcAft>
              <a:buFont typeface="Wingdings"/>
              <a:buChar char=""/>
              <a:defRPr/>
            </a:pPr>
            <a:r>
              <a:rPr lang="en-GB" altLang="en-US" sz="2000" dirty="0" smtClean="0"/>
              <a:t>Massive urbanization</a:t>
            </a:r>
          </a:p>
          <a:p>
            <a:pPr marL="274320" indent="-274320" eaLnBrk="1" fontAlgn="auto" hangingPunct="1">
              <a:spcBef>
                <a:spcPct val="10000"/>
              </a:spcBef>
              <a:spcAft>
                <a:spcPts val="0"/>
              </a:spcAft>
              <a:buFont typeface="Wingdings"/>
              <a:buChar char=""/>
              <a:defRPr/>
            </a:pPr>
            <a:r>
              <a:rPr lang="en-GB" altLang="en-US" sz="2000" dirty="0" smtClean="0"/>
              <a:t>Modern large scale agriculture</a:t>
            </a:r>
          </a:p>
          <a:p>
            <a:pPr marL="274320" indent="-274320" eaLnBrk="1" fontAlgn="auto" hangingPunct="1">
              <a:spcBef>
                <a:spcPct val="10000"/>
              </a:spcBef>
              <a:spcAft>
                <a:spcPts val="0"/>
              </a:spcAft>
              <a:buFont typeface="Wingdings"/>
              <a:buChar char=""/>
              <a:defRPr/>
            </a:pPr>
            <a:r>
              <a:rPr lang="en-GB" altLang="en-US" sz="2000" dirty="0" smtClean="0"/>
              <a:t>Other environmental impact of businesses </a:t>
            </a:r>
          </a:p>
          <a:p>
            <a:pPr marL="274320" indent="-274320" eaLnBrk="1" fontAlgn="auto" hangingPunct="1">
              <a:spcBef>
                <a:spcPct val="10000"/>
              </a:spcBef>
              <a:spcAft>
                <a:spcPts val="0"/>
              </a:spcAft>
              <a:buFont typeface="Wingdings"/>
              <a:buChar char=""/>
              <a:defRPr/>
            </a:pPr>
            <a:r>
              <a:rPr lang="en-GB" altLang="en-US" sz="2000" dirty="0" smtClean="0"/>
              <a:t>Sustainability concerns</a:t>
            </a:r>
          </a:p>
          <a:p>
            <a:pPr marL="274320" indent="-274320" eaLnBrk="1" fontAlgn="auto" hangingPunct="1">
              <a:spcBef>
                <a:spcPct val="10000"/>
              </a:spcBef>
              <a:spcAft>
                <a:spcPts val="0"/>
              </a:spcAft>
              <a:buFont typeface="Wingdings"/>
              <a:buChar char=""/>
              <a:defRPr/>
            </a:pPr>
            <a:r>
              <a:rPr lang="en-GB" altLang="en-US" sz="2000" dirty="0" smtClean="0"/>
              <a:t>CO2 emissions</a:t>
            </a:r>
          </a:p>
          <a:p>
            <a:pPr marL="274320" indent="-274320" eaLnBrk="1" fontAlgn="auto" hangingPunct="1">
              <a:spcBef>
                <a:spcPct val="10000"/>
              </a:spcBef>
              <a:spcAft>
                <a:spcPts val="0"/>
              </a:spcAft>
              <a:buFont typeface="Wingdings"/>
              <a:buChar char=""/>
              <a:defRPr/>
            </a:pPr>
            <a:r>
              <a:rPr lang="en-GB" altLang="en-US" sz="2000" dirty="0" smtClean="0"/>
              <a:t>Climate Change</a:t>
            </a:r>
          </a:p>
          <a:p>
            <a:pPr marL="274320" indent="-274320" eaLnBrk="1" fontAlgn="auto" hangingPunct="1">
              <a:spcBef>
                <a:spcPct val="10000"/>
              </a:spcBef>
              <a:spcAft>
                <a:spcPts val="0"/>
              </a:spcAft>
              <a:buFont typeface="Wingdings"/>
              <a:buChar char=""/>
              <a:defRPr/>
            </a:pPr>
            <a:endParaRPr lang="en-GB" altLang="en-US" sz="2000" dirty="0" smtClean="0"/>
          </a:p>
          <a:p>
            <a:pPr marL="0" indent="0" eaLnBrk="1" fontAlgn="auto" hangingPunct="1">
              <a:spcBef>
                <a:spcPct val="10000"/>
              </a:spcBef>
              <a:spcAft>
                <a:spcPts val="0"/>
              </a:spcAft>
              <a:buFont typeface="Wingdings"/>
              <a:buNone/>
              <a:defRPr/>
            </a:pPr>
            <a:endParaRPr lang="en-GB" altLang="en-US" dirty="0" smtClean="0"/>
          </a:p>
        </p:txBody>
      </p:sp>
    </p:spTree>
    <p:extLst>
      <p:ext uri="{BB962C8B-B14F-4D97-AF65-F5344CB8AC3E}">
        <p14:creationId xmlns:p14="http://schemas.microsoft.com/office/powerpoint/2010/main" val="2371695297"/>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88099">
                                            <p:txEl>
                                              <p:pRg st="0" end="0"/>
                                            </p:txEl>
                                          </p:spTgt>
                                        </p:tgtEl>
                                        <p:attrNameLst>
                                          <p:attrName>style.visibility</p:attrName>
                                        </p:attrNameLst>
                                      </p:cBhvr>
                                      <p:to>
                                        <p:strVal val="visible"/>
                                      </p:to>
                                    </p:set>
                                    <p:anim calcmode="lin" valueType="num">
                                      <p:cBhvr additive="base">
                                        <p:cTn id="7" dur="500"/>
                                        <p:tgtEl>
                                          <p:spTgt spid="388099">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88099">
                                            <p:txEl>
                                              <p:pRg st="0" end="0"/>
                                            </p:txEl>
                                          </p:spTgt>
                                        </p:tgtEl>
                                      </p:cBhvr>
                                    </p:animEffect>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88099">
                                            <p:txEl>
                                              <p:pRg st="2" end="2"/>
                                            </p:txEl>
                                          </p:spTgt>
                                        </p:tgtEl>
                                        <p:attrNameLst>
                                          <p:attrName>style.visibility</p:attrName>
                                        </p:attrNameLst>
                                      </p:cBhvr>
                                      <p:to>
                                        <p:strVal val="visible"/>
                                      </p:to>
                                    </p:set>
                                    <p:anim calcmode="lin" valueType="num">
                                      <p:cBhvr additive="base">
                                        <p:cTn id="13" dur="500"/>
                                        <p:tgtEl>
                                          <p:spTgt spid="388099">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88099">
                                            <p:txEl>
                                              <p:pRg st="2" end="2"/>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88099">
                                            <p:txEl>
                                              <p:pRg st="3" end="3"/>
                                            </p:txEl>
                                          </p:spTgt>
                                        </p:tgtEl>
                                        <p:attrNameLst>
                                          <p:attrName>style.visibility</p:attrName>
                                        </p:attrNameLst>
                                      </p:cBhvr>
                                      <p:to>
                                        <p:strVal val="visible"/>
                                      </p:to>
                                    </p:set>
                                    <p:anim calcmode="lin" valueType="num">
                                      <p:cBhvr additive="base">
                                        <p:cTn id="19" dur="500"/>
                                        <p:tgtEl>
                                          <p:spTgt spid="388099">
                                            <p:txEl>
                                              <p:pRg st="3" end="3"/>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88099">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88099">
                                            <p:txEl>
                                              <p:pRg st="4" end="4"/>
                                            </p:txEl>
                                          </p:spTgt>
                                        </p:tgtEl>
                                        <p:attrNameLst>
                                          <p:attrName>style.visibility</p:attrName>
                                        </p:attrNameLst>
                                      </p:cBhvr>
                                      <p:to>
                                        <p:strVal val="visible"/>
                                      </p:to>
                                    </p:set>
                                    <p:anim calcmode="lin" valueType="num">
                                      <p:cBhvr additive="base">
                                        <p:cTn id="25" dur="500"/>
                                        <p:tgtEl>
                                          <p:spTgt spid="388099">
                                            <p:txEl>
                                              <p:pRg st="4" end="4"/>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88099">
                                            <p:txEl>
                                              <p:pRg st="4" end="4"/>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388099">
                                            <p:txEl>
                                              <p:pRg st="5" end="5"/>
                                            </p:txEl>
                                          </p:spTgt>
                                        </p:tgtEl>
                                        <p:attrNameLst>
                                          <p:attrName>style.visibility</p:attrName>
                                        </p:attrNameLst>
                                      </p:cBhvr>
                                      <p:to>
                                        <p:strVal val="visible"/>
                                      </p:to>
                                    </p:set>
                                    <p:anim calcmode="lin" valueType="num">
                                      <p:cBhvr additive="base">
                                        <p:cTn id="31" dur="500"/>
                                        <p:tgtEl>
                                          <p:spTgt spid="388099">
                                            <p:txEl>
                                              <p:pRg st="5" end="5"/>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88099">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388099">
                                            <p:txEl>
                                              <p:pRg st="6" end="6"/>
                                            </p:txEl>
                                          </p:spTgt>
                                        </p:tgtEl>
                                        <p:attrNameLst>
                                          <p:attrName>style.visibility</p:attrName>
                                        </p:attrNameLst>
                                      </p:cBhvr>
                                      <p:to>
                                        <p:strVal val="visible"/>
                                      </p:to>
                                    </p:set>
                                    <p:anim calcmode="lin" valueType="num">
                                      <p:cBhvr additive="base">
                                        <p:cTn id="37" dur="500"/>
                                        <p:tgtEl>
                                          <p:spTgt spid="388099">
                                            <p:txEl>
                                              <p:pRg st="6" end="6"/>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88099">
                                            <p:txEl>
                                              <p:pRg st="6" end="6"/>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388099">
                                            <p:txEl>
                                              <p:pRg st="7" end="7"/>
                                            </p:txEl>
                                          </p:spTgt>
                                        </p:tgtEl>
                                        <p:attrNameLst>
                                          <p:attrName>style.visibility</p:attrName>
                                        </p:attrNameLst>
                                      </p:cBhvr>
                                      <p:to>
                                        <p:strVal val="visible"/>
                                      </p:to>
                                    </p:set>
                                    <p:anim calcmode="lin" valueType="num">
                                      <p:cBhvr additive="base">
                                        <p:cTn id="43" dur="500"/>
                                        <p:tgtEl>
                                          <p:spTgt spid="388099">
                                            <p:txEl>
                                              <p:pRg st="7" end="7"/>
                                            </p:txEl>
                                          </p:spTgt>
                                        </p:tgtEl>
                                        <p:attrNameLst>
                                          <p:attrName>ppt_y</p:attrName>
                                        </p:attrNameLst>
                                      </p:cBhvr>
                                      <p:tavLst>
                                        <p:tav tm="0">
                                          <p:val>
                                            <p:strVal val="#ppt_y+#ppt_h*1.125000"/>
                                          </p:val>
                                        </p:tav>
                                        <p:tav tm="100000">
                                          <p:val>
                                            <p:strVal val="#ppt_y"/>
                                          </p:val>
                                        </p:tav>
                                      </p:tavLst>
                                    </p:anim>
                                    <p:animEffect transition="in" filter="wipe(up)">
                                      <p:cBhvr>
                                        <p:cTn id="44" dur="500"/>
                                        <p:tgtEl>
                                          <p:spTgt spid="388099">
                                            <p:txEl>
                                              <p:pRg st="7" end="7"/>
                                            </p:txEl>
                                          </p:spTgt>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12" presetClass="entr" presetSubtype="4" fill="hold" grpId="0" nodeType="clickEffect">
                                  <p:stCondLst>
                                    <p:cond delay="0"/>
                                  </p:stCondLst>
                                  <p:childTnLst>
                                    <p:set>
                                      <p:cBhvr>
                                        <p:cTn id="48" dur="1" fill="hold">
                                          <p:stCondLst>
                                            <p:cond delay="0"/>
                                          </p:stCondLst>
                                        </p:cTn>
                                        <p:tgtEl>
                                          <p:spTgt spid="388099">
                                            <p:txEl>
                                              <p:pRg st="8" end="8"/>
                                            </p:txEl>
                                          </p:spTgt>
                                        </p:tgtEl>
                                        <p:attrNameLst>
                                          <p:attrName>style.visibility</p:attrName>
                                        </p:attrNameLst>
                                      </p:cBhvr>
                                      <p:to>
                                        <p:strVal val="visible"/>
                                      </p:to>
                                    </p:set>
                                    <p:anim calcmode="lin" valueType="num">
                                      <p:cBhvr additive="base">
                                        <p:cTn id="49" dur="500"/>
                                        <p:tgtEl>
                                          <p:spTgt spid="388099">
                                            <p:txEl>
                                              <p:pRg st="8" end="8"/>
                                            </p:txEl>
                                          </p:spTgt>
                                        </p:tgtEl>
                                        <p:attrNameLst>
                                          <p:attrName>ppt_y</p:attrName>
                                        </p:attrNameLst>
                                      </p:cBhvr>
                                      <p:tavLst>
                                        <p:tav tm="0">
                                          <p:val>
                                            <p:strVal val="#ppt_y+#ppt_h*1.125000"/>
                                          </p:val>
                                        </p:tav>
                                        <p:tav tm="100000">
                                          <p:val>
                                            <p:strVal val="#ppt_y"/>
                                          </p:val>
                                        </p:tav>
                                      </p:tavLst>
                                    </p:anim>
                                    <p:animEffect transition="in" filter="wipe(up)">
                                      <p:cBhvr>
                                        <p:cTn id="50" dur="500"/>
                                        <p:tgtEl>
                                          <p:spTgt spid="38809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8099" grpId="0" build="p" bldLvl="3" autoUpdateAnimBg="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Equity</Template>
  <TotalTime>731</TotalTime>
  <Words>965</Words>
  <Application>Microsoft Office PowerPoint</Application>
  <PresentationFormat>On-screen Show (4:3)</PresentationFormat>
  <Paragraphs>152</Paragraphs>
  <Slides>13</Slides>
  <Notes>8</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Equity</vt:lpstr>
      <vt:lpstr>Using situational assessment tools to identify and understand problems</vt:lpstr>
      <vt:lpstr>What is SWOT Analysis?</vt:lpstr>
      <vt:lpstr>Why do we want to use SWOT Analysis?</vt:lpstr>
      <vt:lpstr>Activity 1</vt:lpstr>
      <vt:lpstr>Understanding situations to understand problems!</vt:lpstr>
      <vt:lpstr>Think about the company that you work for and identify two Strengths, Weaknesses, Opportunities and Threats</vt:lpstr>
      <vt:lpstr>What is PESTEL Analysis?</vt:lpstr>
      <vt:lpstr>What is PESTLE used for?</vt:lpstr>
      <vt:lpstr>Political and Legal </vt:lpstr>
      <vt:lpstr>Economic </vt:lpstr>
      <vt:lpstr>Sociocultural </vt:lpstr>
      <vt:lpstr>Technology </vt:lpstr>
      <vt:lpstr>Ecological / Environmental Factors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T</cp:lastModifiedBy>
  <cp:revision>69</cp:revision>
  <cp:lastPrinted>2018-10-31T19:37:55Z</cp:lastPrinted>
  <dcterms:created xsi:type="dcterms:W3CDTF">2015-04-14T15:21:28Z</dcterms:created>
  <dcterms:modified xsi:type="dcterms:W3CDTF">2018-10-31T20:55:37Z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