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9"/>
  </p:notesMasterIdLst>
  <p:sldIdLst>
    <p:sldId id="27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3" r:id="rId16"/>
    <p:sldId id="277" r:id="rId17"/>
    <p:sldId id="27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818E"/>
    <a:srgbClr val="92DC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485" autoAdjust="0"/>
  </p:normalViewPr>
  <p:slideViewPr>
    <p:cSldViewPr snapToGrid="0">
      <p:cViewPr varScale="1">
        <p:scale>
          <a:sx n="74" d="100"/>
          <a:sy n="74" d="100"/>
        </p:scale>
        <p:origin x="811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3.png"/><Relationship Id="rId7" Type="http://schemas.openxmlformats.org/officeDocument/2006/relationships/image" Target="../media/image16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14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10" Type="http://schemas.openxmlformats.org/officeDocument/2006/relationships/image" Target="../media/image37.svg"/><Relationship Id="rId4" Type="http://schemas.openxmlformats.org/officeDocument/2006/relationships/image" Target="../media/image31.svg"/><Relationship Id="rId9" Type="http://schemas.openxmlformats.org/officeDocument/2006/relationships/image" Target="../media/image36.pn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13" Type="http://schemas.openxmlformats.org/officeDocument/2006/relationships/image" Target="../media/image5.png"/><Relationship Id="rId3" Type="http://schemas.openxmlformats.org/officeDocument/2006/relationships/image" Target="../media/image43.png"/><Relationship Id="rId7" Type="http://schemas.openxmlformats.org/officeDocument/2006/relationships/image" Target="../media/image3.png"/><Relationship Id="rId12" Type="http://schemas.openxmlformats.org/officeDocument/2006/relationships/image" Target="../media/image47.svg"/><Relationship Id="rId2" Type="http://schemas.openxmlformats.org/officeDocument/2006/relationships/image" Target="../media/image42.svg"/><Relationship Id="rId1" Type="http://schemas.openxmlformats.org/officeDocument/2006/relationships/image" Target="../media/image41.png"/><Relationship Id="rId6" Type="http://schemas.openxmlformats.org/officeDocument/2006/relationships/image" Target="../media/image45.svg"/><Relationship Id="rId11" Type="http://schemas.openxmlformats.org/officeDocument/2006/relationships/image" Target="../media/image46.png"/><Relationship Id="rId5" Type="http://schemas.openxmlformats.org/officeDocument/2006/relationships/image" Target="../media/image11.png"/><Relationship Id="rId10" Type="http://schemas.openxmlformats.org/officeDocument/2006/relationships/image" Target="../media/image21.svg"/><Relationship Id="rId4" Type="http://schemas.openxmlformats.org/officeDocument/2006/relationships/image" Target="../media/image44.svg"/><Relationship Id="rId9" Type="http://schemas.openxmlformats.org/officeDocument/2006/relationships/image" Target="../media/image14.png"/><Relationship Id="rId14" Type="http://schemas.openxmlformats.org/officeDocument/2006/relationships/image" Target="../media/image6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sv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21.svg"/><Relationship Id="rId5" Type="http://schemas.openxmlformats.org/officeDocument/2006/relationships/image" Target="../media/image14.png"/><Relationship Id="rId10" Type="http://schemas.openxmlformats.org/officeDocument/2006/relationships/image" Target="../media/image50.svg"/><Relationship Id="rId4" Type="http://schemas.openxmlformats.org/officeDocument/2006/relationships/image" Target="../media/image4.svg"/><Relationship Id="rId9" Type="http://schemas.openxmlformats.org/officeDocument/2006/relationships/image" Target="../media/image49.pn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5.png"/><Relationship Id="rId7" Type="http://schemas.openxmlformats.org/officeDocument/2006/relationships/image" Target="../media/image3.png"/><Relationship Id="rId2" Type="http://schemas.openxmlformats.org/officeDocument/2006/relationships/image" Target="../media/image45.svg"/><Relationship Id="rId1" Type="http://schemas.openxmlformats.org/officeDocument/2006/relationships/image" Target="../media/image11.png"/><Relationship Id="rId6" Type="http://schemas.openxmlformats.org/officeDocument/2006/relationships/image" Target="../media/image21.svg"/><Relationship Id="rId5" Type="http://schemas.openxmlformats.org/officeDocument/2006/relationships/image" Target="../media/image14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3.png"/><Relationship Id="rId7" Type="http://schemas.openxmlformats.org/officeDocument/2006/relationships/image" Target="../media/image16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14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10" Type="http://schemas.openxmlformats.org/officeDocument/2006/relationships/image" Target="../media/image37.svg"/><Relationship Id="rId4" Type="http://schemas.openxmlformats.org/officeDocument/2006/relationships/image" Target="../media/image31.svg"/><Relationship Id="rId9" Type="http://schemas.openxmlformats.org/officeDocument/2006/relationships/image" Target="../media/image36.pn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13" Type="http://schemas.openxmlformats.org/officeDocument/2006/relationships/image" Target="../media/image5.png"/><Relationship Id="rId3" Type="http://schemas.openxmlformats.org/officeDocument/2006/relationships/image" Target="../media/image43.png"/><Relationship Id="rId7" Type="http://schemas.openxmlformats.org/officeDocument/2006/relationships/image" Target="../media/image3.png"/><Relationship Id="rId12" Type="http://schemas.openxmlformats.org/officeDocument/2006/relationships/image" Target="../media/image47.svg"/><Relationship Id="rId2" Type="http://schemas.openxmlformats.org/officeDocument/2006/relationships/image" Target="../media/image42.svg"/><Relationship Id="rId1" Type="http://schemas.openxmlformats.org/officeDocument/2006/relationships/image" Target="../media/image41.png"/><Relationship Id="rId6" Type="http://schemas.openxmlformats.org/officeDocument/2006/relationships/image" Target="../media/image45.svg"/><Relationship Id="rId11" Type="http://schemas.openxmlformats.org/officeDocument/2006/relationships/image" Target="../media/image46.png"/><Relationship Id="rId5" Type="http://schemas.openxmlformats.org/officeDocument/2006/relationships/image" Target="../media/image11.png"/><Relationship Id="rId10" Type="http://schemas.openxmlformats.org/officeDocument/2006/relationships/image" Target="../media/image21.svg"/><Relationship Id="rId4" Type="http://schemas.openxmlformats.org/officeDocument/2006/relationships/image" Target="../media/image44.svg"/><Relationship Id="rId9" Type="http://schemas.openxmlformats.org/officeDocument/2006/relationships/image" Target="../media/image14.png"/><Relationship Id="rId14" Type="http://schemas.openxmlformats.org/officeDocument/2006/relationships/image" Target="../media/image6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sv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21.svg"/><Relationship Id="rId5" Type="http://schemas.openxmlformats.org/officeDocument/2006/relationships/image" Target="../media/image14.png"/><Relationship Id="rId10" Type="http://schemas.openxmlformats.org/officeDocument/2006/relationships/image" Target="../media/image50.svg"/><Relationship Id="rId4" Type="http://schemas.openxmlformats.org/officeDocument/2006/relationships/image" Target="../media/image4.svg"/><Relationship Id="rId9" Type="http://schemas.openxmlformats.org/officeDocument/2006/relationships/image" Target="../media/image49.pn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5.png"/><Relationship Id="rId7" Type="http://schemas.openxmlformats.org/officeDocument/2006/relationships/image" Target="../media/image3.png"/><Relationship Id="rId2" Type="http://schemas.openxmlformats.org/officeDocument/2006/relationships/image" Target="../media/image45.svg"/><Relationship Id="rId1" Type="http://schemas.openxmlformats.org/officeDocument/2006/relationships/image" Target="../media/image11.png"/><Relationship Id="rId6" Type="http://schemas.openxmlformats.org/officeDocument/2006/relationships/image" Target="../media/image21.svg"/><Relationship Id="rId5" Type="http://schemas.openxmlformats.org/officeDocument/2006/relationships/image" Target="../media/image14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D7C710-9B39-46BD-9EDF-0E0163B210E2}" type="doc">
      <dgm:prSet loTypeId="urn:microsoft.com/office/officeart/2005/8/layout/process5" loCatId="process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9056B32-AEB4-4F91-9FEB-35731321E9D7}">
      <dgm:prSet custT="1"/>
      <dgm:spPr>
        <a:solidFill>
          <a:srgbClr val="45818E"/>
        </a:solidFill>
      </dgm:spPr>
      <dgm:t>
        <a:bodyPr/>
        <a:lstStyle/>
        <a:p>
          <a:r>
            <a: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The hotels infrastructure was severely damaged during 2020 floods such as lower floors flooding, power system failure among others; equipment damage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630A4EB4-16C9-4F73-AB8C-C9447549C328}" type="parTrans" cxnId="{8A950F0D-0A40-4DA5-973C-1AF2F9ECBACF}">
      <dgm:prSet/>
      <dgm:spPr/>
      <dgm:t>
        <a:bodyPr/>
        <a:lstStyle/>
        <a:p>
          <a:endParaRPr lang="en-US"/>
        </a:p>
      </dgm:t>
    </dgm:pt>
    <dgm:pt modelId="{8337BFE1-DC78-4844-B8C7-B44CB07761FE}" type="sibTrans" cxnId="{8A950F0D-0A40-4DA5-973C-1AF2F9ECBACF}">
      <dgm:prSet/>
      <dgm:spPr>
        <a:solidFill>
          <a:srgbClr val="45818E"/>
        </a:solidFill>
      </dgm:spPr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7956A79-A58E-46CB-89D7-942F8487A392}">
      <dgm:prSet custT="1"/>
      <dgm:spPr>
        <a:solidFill>
          <a:srgbClr val="45818E"/>
        </a:solidFill>
      </dgm:spPr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This resulted in hotels closures and interrupted services as well as low occupancies of guests. The revenue from bookings decreased by 50% to 80%. </a:t>
          </a:r>
        </a:p>
      </dgm:t>
    </dgm:pt>
    <dgm:pt modelId="{EFC29D1D-C572-4642-A3E9-56B7127FE43C}" type="parTrans" cxnId="{DA22AB99-228B-44C6-ACC6-966CDBB23821}">
      <dgm:prSet/>
      <dgm:spPr/>
      <dgm:t>
        <a:bodyPr/>
        <a:lstStyle/>
        <a:p>
          <a:endParaRPr lang="en-US"/>
        </a:p>
      </dgm:t>
    </dgm:pt>
    <dgm:pt modelId="{68B503AD-DCAA-48B6-9CEB-5B222730B2F5}" type="sibTrans" cxnId="{DA22AB99-228B-44C6-ACC6-966CDBB23821}">
      <dgm:prSet/>
      <dgm:spPr>
        <a:solidFill>
          <a:srgbClr val="45818E"/>
        </a:solidFill>
      </dgm:spPr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082D683-E9D8-49E8-8E1B-439356750A84}">
      <dgm:prSet custT="1"/>
      <dgm:spPr>
        <a:solidFill>
          <a:srgbClr val="45818E"/>
        </a:solidFill>
      </dgm:spPr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These effects point out the vulnerability of the hospitality industry to disaster resulting from climate. </a:t>
          </a:r>
        </a:p>
      </dgm:t>
    </dgm:pt>
    <dgm:pt modelId="{77604B89-2F2B-4E5A-8D4C-27BBC4EC1564}" type="parTrans" cxnId="{112254F8-6520-4568-AA55-E185901E2210}">
      <dgm:prSet/>
      <dgm:spPr/>
      <dgm:t>
        <a:bodyPr/>
        <a:lstStyle/>
        <a:p>
          <a:endParaRPr lang="en-US"/>
        </a:p>
      </dgm:t>
    </dgm:pt>
    <dgm:pt modelId="{9A81ECEE-3BFE-49F1-AFAC-A48F3646F5DA}" type="sibTrans" cxnId="{112254F8-6520-4568-AA55-E185901E2210}">
      <dgm:prSet/>
      <dgm:spPr>
        <a:solidFill>
          <a:srgbClr val="45818E"/>
        </a:solidFill>
      </dgm:spPr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F45B4CA-EF7C-4930-B0EA-AF4CB65F7C21}">
      <dgm:prSet custT="1"/>
      <dgm:spPr>
        <a:solidFill>
          <a:srgbClr val="45818E"/>
        </a:solidFill>
      </dgm:spPr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The Environment Agency (2020) has underlined the mounting danger of the given damage related to the changing climate and growing prevalence of extreme weather events</a:t>
          </a:r>
        </a:p>
      </dgm:t>
    </dgm:pt>
    <dgm:pt modelId="{6854AA6D-2E68-4423-BB48-2D989FBFC25D}" type="parTrans" cxnId="{3E78C150-725E-4CC4-B281-CB232D1CB41D}">
      <dgm:prSet/>
      <dgm:spPr/>
      <dgm:t>
        <a:bodyPr/>
        <a:lstStyle/>
        <a:p>
          <a:endParaRPr lang="en-US"/>
        </a:p>
      </dgm:t>
    </dgm:pt>
    <dgm:pt modelId="{00E6E8BE-32A5-41DD-ABF2-31F427475614}" type="sibTrans" cxnId="{3E78C150-725E-4CC4-B281-CB232D1CB41D}">
      <dgm:prSet/>
      <dgm:spPr/>
      <dgm:t>
        <a:bodyPr/>
        <a:lstStyle/>
        <a:p>
          <a:endParaRPr lang="en-US"/>
        </a:p>
      </dgm:t>
    </dgm:pt>
    <dgm:pt modelId="{C2282A0B-DF46-4A22-9A31-D4B1750C385F}" type="pres">
      <dgm:prSet presAssocID="{17D7C710-9B39-46BD-9EDF-0E0163B210E2}" presName="diagram" presStyleCnt="0">
        <dgm:presLayoutVars>
          <dgm:dir/>
          <dgm:resizeHandles val="exact"/>
        </dgm:presLayoutVars>
      </dgm:prSet>
      <dgm:spPr/>
    </dgm:pt>
    <dgm:pt modelId="{0C34222E-8147-4B60-BCC6-B58A5D380B7A}" type="pres">
      <dgm:prSet presAssocID="{79056B32-AEB4-4F91-9FEB-35731321E9D7}" presName="node" presStyleLbl="node1" presStyleIdx="0" presStyleCnt="4" custLinFactNeighborX="4425" custLinFactNeighborY="-1929">
        <dgm:presLayoutVars>
          <dgm:bulletEnabled val="1"/>
        </dgm:presLayoutVars>
      </dgm:prSet>
      <dgm:spPr/>
    </dgm:pt>
    <dgm:pt modelId="{435685F4-3BDF-40E6-B34C-D93B1B2223F6}" type="pres">
      <dgm:prSet presAssocID="{8337BFE1-DC78-4844-B8C7-B44CB07761FE}" presName="sibTrans" presStyleLbl="sibTrans2D1" presStyleIdx="0" presStyleCnt="3"/>
      <dgm:spPr/>
    </dgm:pt>
    <dgm:pt modelId="{698CF5D0-B0B3-49C9-ADE0-D1E4747DCE2E}" type="pres">
      <dgm:prSet presAssocID="{8337BFE1-DC78-4844-B8C7-B44CB07761FE}" presName="connectorText" presStyleLbl="sibTrans2D1" presStyleIdx="0" presStyleCnt="3"/>
      <dgm:spPr/>
    </dgm:pt>
    <dgm:pt modelId="{D23AFBEE-21CA-4BCD-B443-AA8BDF045285}" type="pres">
      <dgm:prSet presAssocID="{17956A79-A58E-46CB-89D7-942F8487A392}" presName="node" presStyleLbl="node1" presStyleIdx="1" presStyleCnt="4">
        <dgm:presLayoutVars>
          <dgm:bulletEnabled val="1"/>
        </dgm:presLayoutVars>
      </dgm:prSet>
      <dgm:spPr/>
    </dgm:pt>
    <dgm:pt modelId="{4D2CC415-65AF-4F38-ACF9-B55EBE80CADD}" type="pres">
      <dgm:prSet presAssocID="{68B503AD-DCAA-48B6-9CEB-5B222730B2F5}" presName="sibTrans" presStyleLbl="sibTrans2D1" presStyleIdx="1" presStyleCnt="3"/>
      <dgm:spPr/>
    </dgm:pt>
    <dgm:pt modelId="{0FD82B9D-CEC8-47CA-96C7-447ABDD8B889}" type="pres">
      <dgm:prSet presAssocID="{68B503AD-DCAA-48B6-9CEB-5B222730B2F5}" presName="connectorText" presStyleLbl="sibTrans2D1" presStyleIdx="1" presStyleCnt="3"/>
      <dgm:spPr/>
    </dgm:pt>
    <dgm:pt modelId="{40B963E8-0682-4A29-BD07-55F175FB1FDA}" type="pres">
      <dgm:prSet presAssocID="{5082D683-E9D8-49E8-8E1B-439356750A84}" presName="node" presStyleLbl="node1" presStyleIdx="2" presStyleCnt="4">
        <dgm:presLayoutVars>
          <dgm:bulletEnabled val="1"/>
        </dgm:presLayoutVars>
      </dgm:prSet>
      <dgm:spPr/>
    </dgm:pt>
    <dgm:pt modelId="{E46E8820-E58F-4F71-BCBC-1ACF641C50ED}" type="pres">
      <dgm:prSet presAssocID="{9A81ECEE-3BFE-49F1-AFAC-A48F3646F5DA}" presName="sibTrans" presStyleLbl="sibTrans2D1" presStyleIdx="2" presStyleCnt="3"/>
      <dgm:spPr/>
    </dgm:pt>
    <dgm:pt modelId="{E64E60C0-B1DD-449B-B899-FF306E5A677B}" type="pres">
      <dgm:prSet presAssocID="{9A81ECEE-3BFE-49F1-AFAC-A48F3646F5DA}" presName="connectorText" presStyleLbl="sibTrans2D1" presStyleIdx="2" presStyleCnt="3"/>
      <dgm:spPr/>
    </dgm:pt>
    <dgm:pt modelId="{4BC71CD6-1C46-4D8F-AC15-5D89F0F14CC0}" type="pres">
      <dgm:prSet presAssocID="{1F45B4CA-EF7C-4930-B0EA-AF4CB65F7C21}" presName="node" presStyleLbl="node1" presStyleIdx="3" presStyleCnt="4" custScaleY="120595">
        <dgm:presLayoutVars>
          <dgm:bulletEnabled val="1"/>
        </dgm:presLayoutVars>
      </dgm:prSet>
      <dgm:spPr/>
    </dgm:pt>
  </dgm:ptLst>
  <dgm:cxnLst>
    <dgm:cxn modelId="{8A950F0D-0A40-4DA5-973C-1AF2F9ECBACF}" srcId="{17D7C710-9B39-46BD-9EDF-0E0163B210E2}" destId="{79056B32-AEB4-4F91-9FEB-35731321E9D7}" srcOrd="0" destOrd="0" parTransId="{630A4EB4-16C9-4F73-AB8C-C9447549C328}" sibTransId="{8337BFE1-DC78-4844-B8C7-B44CB07761FE}"/>
    <dgm:cxn modelId="{54951531-1E2B-420D-916C-7708EB258C24}" type="presOf" srcId="{9A81ECEE-3BFE-49F1-AFAC-A48F3646F5DA}" destId="{E46E8820-E58F-4F71-BCBC-1ACF641C50ED}" srcOrd="0" destOrd="0" presId="urn:microsoft.com/office/officeart/2005/8/layout/process5"/>
    <dgm:cxn modelId="{38915C60-4D47-4180-BD4D-B14FCCFE0357}" type="presOf" srcId="{8337BFE1-DC78-4844-B8C7-B44CB07761FE}" destId="{698CF5D0-B0B3-49C9-ADE0-D1E4747DCE2E}" srcOrd="1" destOrd="0" presId="urn:microsoft.com/office/officeart/2005/8/layout/process5"/>
    <dgm:cxn modelId="{17732C68-514A-43A9-A662-A26AB9E8EE4D}" type="presOf" srcId="{9A81ECEE-3BFE-49F1-AFAC-A48F3646F5DA}" destId="{E64E60C0-B1DD-449B-B899-FF306E5A677B}" srcOrd="1" destOrd="0" presId="urn:microsoft.com/office/officeart/2005/8/layout/process5"/>
    <dgm:cxn modelId="{3E78C150-725E-4CC4-B281-CB232D1CB41D}" srcId="{17D7C710-9B39-46BD-9EDF-0E0163B210E2}" destId="{1F45B4CA-EF7C-4930-B0EA-AF4CB65F7C21}" srcOrd="3" destOrd="0" parTransId="{6854AA6D-2E68-4423-BB48-2D989FBFC25D}" sibTransId="{00E6E8BE-32A5-41DD-ABF2-31F427475614}"/>
    <dgm:cxn modelId="{14155777-1193-488C-865C-21C854027846}" type="presOf" srcId="{8337BFE1-DC78-4844-B8C7-B44CB07761FE}" destId="{435685F4-3BDF-40E6-B34C-D93B1B2223F6}" srcOrd="0" destOrd="0" presId="urn:microsoft.com/office/officeart/2005/8/layout/process5"/>
    <dgm:cxn modelId="{6D48148D-4C36-466A-9592-EE4D7DAE0171}" type="presOf" srcId="{1F45B4CA-EF7C-4930-B0EA-AF4CB65F7C21}" destId="{4BC71CD6-1C46-4D8F-AC15-5D89F0F14CC0}" srcOrd="0" destOrd="0" presId="urn:microsoft.com/office/officeart/2005/8/layout/process5"/>
    <dgm:cxn modelId="{8EB9268E-B454-419D-B3D8-DBF0CC396101}" type="presOf" srcId="{68B503AD-DCAA-48B6-9CEB-5B222730B2F5}" destId="{4D2CC415-65AF-4F38-ACF9-B55EBE80CADD}" srcOrd="0" destOrd="0" presId="urn:microsoft.com/office/officeart/2005/8/layout/process5"/>
    <dgm:cxn modelId="{73DBB093-855C-4BF2-A809-0184247500D4}" type="presOf" srcId="{17D7C710-9B39-46BD-9EDF-0E0163B210E2}" destId="{C2282A0B-DF46-4A22-9A31-D4B1750C385F}" srcOrd="0" destOrd="0" presId="urn:microsoft.com/office/officeart/2005/8/layout/process5"/>
    <dgm:cxn modelId="{DA22AB99-228B-44C6-ACC6-966CDBB23821}" srcId="{17D7C710-9B39-46BD-9EDF-0E0163B210E2}" destId="{17956A79-A58E-46CB-89D7-942F8487A392}" srcOrd="1" destOrd="0" parTransId="{EFC29D1D-C572-4642-A3E9-56B7127FE43C}" sibTransId="{68B503AD-DCAA-48B6-9CEB-5B222730B2F5}"/>
    <dgm:cxn modelId="{457BF9B9-9E39-4F69-B1EB-17D3DFEE304B}" type="presOf" srcId="{5082D683-E9D8-49E8-8E1B-439356750A84}" destId="{40B963E8-0682-4A29-BD07-55F175FB1FDA}" srcOrd="0" destOrd="0" presId="urn:microsoft.com/office/officeart/2005/8/layout/process5"/>
    <dgm:cxn modelId="{1573E5CD-F615-43D5-8F62-C7FBDF12F7F5}" type="presOf" srcId="{68B503AD-DCAA-48B6-9CEB-5B222730B2F5}" destId="{0FD82B9D-CEC8-47CA-96C7-447ABDD8B889}" srcOrd="1" destOrd="0" presId="urn:microsoft.com/office/officeart/2005/8/layout/process5"/>
    <dgm:cxn modelId="{BA3F61E4-8496-4876-ADB2-3FF159E491C5}" type="presOf" srcId="{79056B32-AEB4-4F91-9FEB-35731321E9D7}" destId="{0C34222E-8147-4B60-BCC6-B58A5D380B7A}" srcOrd="0" destOrd="0" presId="urn:microsoft.com/office/officeart/2005/8/layout/process5"/>
    <dgm:cxn modelId="{41E6F9F7-2C58-47B9-8A64-0D11E97B414E}" type="presOf" srcId="{17956A79-A58E-46CB-89D7-942F8487A392}" destId="{D23AFBEE-21CA-4BCD-B443-AA8BDF045285}" srcOrd="0" destOrd="0" presId="urn:microsoft.com/office/officeart/2005/8/layout/process5"/>
    <dgm:cxn modelId="{112254F8-6520-4568-AA55-E185901E2210}" srcId="{17D7C710-9B39-46BD-9EDF-0E0163B210E2}" destId="{5082D683-E9D8-49E8-8E1B-439356750A84}" srcOrd="2" destOrd="0" parTransId="{77604B89-2F2B-4E5A-8D4C-27BBC4EC1564}" sibTransId="{9A81ECEE-3BFE-49F1-AFAC-A48F3646F5DA}"/>
    <dgm:cxn modelId="{743F95D6-5CFA-4950-9638-C1F093F22479}" type="presParOf" srcId="{C2282A0B-DF46-4A22-9A31-D4B1750C385F}" destId="{0C34222E-8147-4B60-BCC6-B58A5D380B7A}" srcOrd="0" destOrd="0" presId="urn:microsoft.com/office/officeart/2005/8/layout/process5"/>
    <dgm:cxn modelId="{130B6F4B-7400-440E-80F8-7EEA38D9D17E}" type="presParOf" srcId="{C2282A0B-DF46-4A22-9A31-D4B1750C385F}" destId="{435685F4-3BDF-40E6-B34C-D93B1B2223F6}" srcOrd="1" destOrd="0" presId="urn:microsoft.com/office/officeart/2005/8/layout/process5"/>
    <dgm:cxn modelId="{4DA34BF1-C813-4EF5-8C46-8E2293F52181}" type="presParOf" srcId="{435685F4-3BDF-40E6-B34C-D93B1B2223F6}" destId="{698CF5D0-B0B3-49C9-ADE0-D1E4747DCE2E}" srcOrd="0" destOrd="0" presId="urn:microsoft.com/office/officeart/2005/8/layout/process5"/>
    <dgm:cxn modelId="{FFA5101F-F7BB-43D4-A509-B5C58618779B}" type="presParOf" srcId="{C2282A0B-DF46-4A22-9A31-D4B1750C385F}" destId="{D23AFBEE-21CA-4BCD-B443-AA8BDF045285}" srcOrd="2" destOrd="0" presId="urn:microsoft.com/office/officeart/2005/8/layout/process5"/>
    <dgm:cxn modelId="{6A51A857-2669-45D2-BF6B-FC83B3B22D40}" type="presParOf" srcId="{C2282A0B-DF46-4A22-9A31-D4B1750C385F}" destId="{4D2CC415-65AF-4F38-ACF9-B55EBE80CADD}" srcOrd="3" destOrd="0" presId="urn:microsoft.com/office/officeart/2005/8/layout/process5"/>
    <dgm:cxn modelId="{58213F37-066E-410B-B16C-DD60021876B4}" type="presParOf" srcId="{4D2CC415-65AF-4F38-ACF9-B55EBE80CADD}" destId="{0FD82B9D-CEC8-47CA-96C7-447ABDD8B889}" srcOrd="0" destOrd="0" presId="urn:microsoft.com/office/officeart/2005/8/layout/process5"/>
    <dgm:cxn modelId="{507DFB1A-7865-45DB-8F54-878E715FEE69}" type="presParOf" srcId="{C2282A0B-DF46-4A22-9A31-D4B1750C385F}" destId="{40B963E8-0682-4A29-BD07-55F175FB1FDA}" srcOrd="4" destOrd="0" presId="urn:microsoft.com/office/officeart/2005/8/layout/process5"/>
    <dgm:cxn modelId="{8658AD60-5649-44B8-A3E9-A2091725F391}" type="presParOf" srcId="{C2282A0B-DF46-4A22-9A31-D4B1750C385F}" destId="{E46E8820-E58F-4F71-BCBC-1ACF641C50ED}" srcOrd="5" destOrd="0" presId="urn:microsoft.com/office/officeart/2005/8/layout/process5"/>
    <dgm:cxn modelId="{1F7E89EE-3A30-46EF-BB89-CDCB83DF7E47}" type="presParOf" srcId="{E46E8820-E58F-4F71-BCBC-1ACF641C50ED}" destId="{E64E60C0-B1DD-449B-B899-FF306E5A677B}" srcOrd="0" destOrd="0" presId="urn:microsoft.com/office/officeart/2005/8/layout/process5"/>
    <dgm:cxn modelId="{A4EDA8E2-EA44-4682-BEBC-92EF450EB365}" type="presParOf" srcId="{C2282A0B-DF46-4A22-9A31-D4B1750C385F}" destId="{4BC71CD6-1C46-4D8F-AC15-5D89F0F14CC0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48433F-E796-4524-9D80-EF55F4E5320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7BBCB8BF-8841-4F1B-A810-BBCB427DCABD}">
      <dgm:prSet/>
      <dgm:spPr/>
      <dgm:t>
        <a:bodyPr/>
        <a:lstStyle/>
        <a:p>
          <a:r>
            <a:rPr lang="en-US" dirty="0">
              <a:latin typeface="Times New Roman"/>
              <a:cs typeface="Times New Roman"/>
            </a:rPr>
            <a:t>Hotels directly felt physical damage to their buildings, leading to service disruption.</a:t>
          </a:r>
        </a:p>
      </dgm:t>
    </dgm:pt>
    <dgm:pt modelId="{B8D6F543-C778-4AD0-91D1-BB5E11642858}" type="parTrans" cxnId="{ED19E9E1-CAAD-4CBA-AD62-F99C4999FEF7}">
      <dgm:prSet/>
      <dgm:spPr/>
      <dgm:t>
        <a:bodyPr/>
        <a:lstStyle/>
        <a:p>
          <a:endParaRPr lang="en-US"/>
        </a:p>
      </dgm:t>
    </dgm:pt>
    <dgm:pt modelId="{1AB3AA69-753A-44EE-B598-8A82B7EC21A7}" type="sibTrans" cxnId="{ED19E9E1-CAAD-4CBA-AD62-F99C4999FEF7}">
      <dgm:prSet/>
      <dgm:spPr/>
      <dgm:t>
        <a:bodyPr/>
        <a:lstStyle/>
        <a:p>
          <a:endParaRPr lang="en-US"/>
        </a:p>
      </dgm:t>
    </dgm:pt>
    <dgm:pt modelId="{C2974A0A-EFF9-4E88-92B6-E2D74EFF8498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/>
              <a:cs typeface="Times New Roman"/>
            </a:rPr>
            <a:t>Power outages, water failure, and breakdown in communication made it difficult for hotels to carry on with normal operations.</a:t>
          </a:r>
        </a:p>
      </dgm:t>
    </dgm:pt>
    <dgm:pt modelId="{D70C5B71-35A4-406D-AED9-98C80D6E7BA4}" type="parTrans" cxnId="{7227F336-7572-4B29-B68C-BF8A9C806CE4}">
      <dgm:prSet/>
      <dgm:spPr/>
      <dgm:t>
        <a:bodyPr/>
        <a:lstStyle/>
        <a:p>
          <a:endParaRPr lang="en-US"/>
        </a:p>
      </dgm:t>
    </dgm:pt>
    <dgm:pt modelId="{F1AAAC5B-BF3B-4EAA-B8A2-F652F3133B5A}" type="sibTrans" cxnId="{7227F336-7572-4B29-B68C-BF8A9C806CE4}">
      <dgm:prSet/>
      <dgm:spPr/>
      <dgm:t>
        <a:bodyPr/>
        <a:lstStyle/>
        <a:p>
          <a:endParaRPr lang="en-US"/>
        </a:p>
      </dgm:t>
    </dgm:pt>
    <dgm:pt modelId="{39B3B2CB-95CA-4185-AF59-996BF047D203}">
      <dgm:prSet/>
      <dgm:spPr/>
      <dgm:t>
        <a:bodyPr/>
        <a:lstStyle/>
        <a:p>
          <a:r>
            <a:rPr lang="en-US" dirty="0">
              <a:latin typeface="Times New Roman"/>
              <a:cs typeface="Times New Roman"/>
            </a:rPr>
            <a:t>Several hotels had to discontinue their operations, which led to loss of revenue and reputation (</a:t>
          </a:r>
          <a:r>
            <a:rPr lang="en-US" dirty="0" err="1">
              <a:latin typeface="Times New Roman"/>
              <a:cs typeface="Times New Roman"/>
            </a:rPr>
            <a:t>Lagiewski</a:t>
          </a:r>
          <a:r>
            <a:rPr lang="en-US" dirty="0">
              <a:latin typeface="Times New Roman"/>
              <a:cs typeface="Times New Roman"/>
            </a:rPr>
            <a:t> and Perotti, 2023). .  </a:t>
          </a:r>
        </a:p>
      </dgm:t>
    </dgm:pt>
    <dgm:pt modelId="{83C935CA-DA09-4D8D-A7B2-BC82F19F9941}" type="parTrans" cxnId="{E480CA4D-ED35-47AE-A3F3-88D4710A65E0}">
      <dgm:prSet/>
      <dgm:spPr/>
      <dgm:t>
        <a:bodyPr/>
        <a:lstStyle/>
        <a:p>
          <a:endParaRPr lang="en-US"/>
        </a:p>
      </dgm:t>
    </dgm:pt>
    <dgm:pt modelId="{E5F40D3C-B982-4447-A02A-EE1595669811}" type="sibTrans" cxnId="{E480CA4D-ED35-47AE-A3F3-88D4710A65E0}">
      <dgm:prSet/>
      <dgm:spPr/>
      <dgm:t>
        <a:bodyPr/>
        <a:lstStyle/>
        <a:p>
          <a:endParaRPr lang="en-US"/>
        </a:p>
      </dgm:t>
    </dgm:pt>
    <dgm:pt modelId="{FD50F52F-5434-4D6F-AEE9-1AD3F1A17818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/>
              <a:cs typeface="Times New Roman"/>
            </a:rPr>
            <a:t>This emphasizes the need to have backup systems whereby such interruptions can be well managed. </a:t>
          </a:r>
        </a:p>
      </dgm:t>
    </dgm:pt>
    <dgm:pt modelId="{121D6086-A066-4F28-806C-B43F819F6A49}" type="parTrans" cxnId="{C2C8DD7C-B0B4-4491-8E60-EDE7ED272925}">
      <dgm:prSet/>
      <dgm:spPr/>
      <dgm:t>
        <a:bodyPr/>
        <a:lstStyle/>
        <a:p>
          <a:endParaRPr lang="en-US"/>
        </a:p>
      </dgm:t>
    </dgm:pt>
    <dgm:pt modelId="{8D0259E3-1FEF-4E21-B68D-00610F695C6E}" type="sibTrans" cxnId="{C2C8DD7C-B0B4-4491-8E60-EDE7ED272925}">
      <dgm:prSet/>
      <dgm:spPr/>
      <dgm:t>
        <a:bodyPr/>
        <a:lstStyle/>
        <a:p>
          <a:endParaRPr lang="en-US"/>
        </a:p>
      </dgm:t>
    </dgm:pt>
    <dgm:pt modelId="{66FB34B9-C30C-45F2-BCFD-F75419396ECC}" type="pres">
      <dgm:prSet presAssocID="{7048433F-E796-4524-9D80-EF55F4E5320E}" presName="root" presStyleCnt="0">
        <dgm:presLayoutVars>
          <dgm:dir/>
          <dgm:resizeHandles val="exact"/>
        </dgm:presLayoutVars>
      </dgm:prSet>
      <dgm:spPr/>
    </dgm:pt>
    <dgm:pt modelId="{07B5AB87-7C26-4076-A319-CA1394351DE2}" type="pres">
      <dgm:prSet presAssocID="{7BBCB8BF-8841-4F1B-A810-BBCB427DCABD}" presName="compNode" presStyleCnt="0"/>
      <dgm:spPr/>
    </dgm:pt>
    <dgm:pt modelId="{4F634987-CAF2-41C8-AAAD-B1AC8D87619C}" type="pres">
      <dgm:prSet presAssocID="{7BBCB8BF-8841-4F1B-A810-BBCB427DCABD}" presName="bgRect" presStyleLbl="bgShp" presStyleIdx="0" presStyleCnt="4"/>
      <dgm:spPr>
        <a:solidFill>
          <a:srgbClr val="45818E"/>
        </a:solidFill>
      </dgm:spPr>
    </dgm:pt>
    <dgm:pt modelId="{DFA789B0-0787-460D-8255-AB68332B9FAE}" type="pres">
      <dgm:prSet presAssocID="{7BBCB8BF-8841-4F1B-A810-BBCB427DCABD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ilding"/>
        </a:ext>
      </dgm:extLst>
    </dgm:pt>
    <dgm:pt modelId="{6605860C-438F-44D0-AF8F-0681022777F7}" type="pres">
      <dgm:prSet presAssocID="{7BBCB8BF-8841-4F1B-A810-BBCB427DCABD}" presName="spaceRect" presStyleCnt="0"/>
      <dgm:spPr/>
    </dgm:pt>
    <dgm:pt modelId="{E1AD8AE3-9651-4D40-9609-2B6628297D59}" type="pres">
      <dgm:prSet presAssocID="{7BBCB8BF-8841-4F1B-A810-BBCB427DCABD}" presName="parTx" presStyleLbl="revTx" presStyleIdx="0" presStyleCnt="4">
        <dgm:presLayoutVars>
          <dgm:chMax val="0"/>
          <dgm:chPref val="0"/>
        </dgm:presLayoutVars>
      </dgm:prSet>
      <dgm:spPr/>
    </dgm:pt>
    <dgm:pt modelId="{76B2C3E1-49C6-408B-A3B2-F221B5F397BA}" type="pres">
      <dgm:prSet presAssocID="{1AB3AA69-753A-44EE-B598-8A82B7EC21A7}" presName="sibTrans" presStyleCnt="0"/>
      <dgm:spPr/>
    </dgm:pt>
    <dgm:pt modelId="{4751F1D0-D0E2-4632-822E-804451EB23DD}" type="pres">
      <dgm:prSet presAssocID="{C2974A0A-EFF9-4E88-92B6-E2D74EFF8498}" presName="compNode" presStyleCnt="0"/>
      <dgm:spPr/>
    </dgm:pt>
    <dgm:pt modelId="{FB556815-CA60-4C59-88FA-96AB93B85693}" type="pres">
      <dgm:prSet presAssocID="{C2974A0A-EFF9-4E88-92B6-E2D74EFF8498}" presName="bgRect" presStyleLbl="bgShp" presStyleIdx="1" presStyleCnt="4"/>
      <dgm:spPr>
        <a:solidFill>
          <a:schemeClr val="bg2">
            <a:lumMod val="75000"/>
          </a:schemeClr>
        </a:solidFill>
      </dgm:spPr>
    </dgm:pt>
    <dgm:pt modelId="{5AF4A6F6-7AB2-4466-8653-8603CF369999}" type="pres">
      <dgm:prSet presAssocID="{C2974A0A-EFF9-4E88-92B6-E2D74EFF849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ning"/>
        </a:ext>
      </dgm:extLst>
    </dgm:pt>
    <dgm:pt modelId="{FA35A201-D0F4-40F7-AFE6-6BFCC7D21C97}" type="pres">
      <dgm:prSet presAssocID="{C2974A0A-EFF9-4E88-92B6-E2D74EFF8498}" presName="spaceRect" presStyleCnt="0"/>
      <dgm:spPr/>
    </dgm:pt>
    <dgm:pt modelId="{AF75D8D7-E98E-4BC3-9A60-B024D6983E1A}" type="pres">
      <dgm:prSet presAssocID="{C2974A0A-EFF9-4E88-92B6-E2D74EFF8498}" presName="parTx" presStyleLbl="revTx" presStyleIdx="1" presStyleCnt="4">
        <dgm:presLayoutVars>
          <dgm:chMax val="0"/>
          <dgm:chPref val="0"/>
        </dgm:presLayoutVars>
      </dgm:prSet>
      <dgm:spPr/>
    </dgm:pt>
    <dgm:pt modelId="{82BC3357-A92A-4EEA-A1F6-B1391790F84A}" type="pres">
      <dgm:prSet presAssocID="{F1AAAC5B-BF3B-4EAA-B8A2-F652F3133B5A}" presName="sibTrans" presStyleCnt="0"/>
      <dgm:spPr/>
    </dgm:pt>
    <dgm:pt modelId="{2C0C2A72-D625-470B-AAD8-78EC9D44AE23}" type="pres">
      <dgm:prSet presAssocID="{39B3B2CB-95CA-4185-AF59-996BF047D203}" presName="compNode" presStyleCnt="0"/>
      <dgm:spPr/>
    </dgm:pt>
    <dgm:pt modelId="{E844F253-B993-483D-9775-FD4FF8CEE97A}" type="pres">
      <dgm:prSet presAssocID="{39B3B2CB-95CA-4185-AF59-996BF047D203}" presName="bgRect" presStyleLbl="bgShp" presStyleIdx="2" presStyleCnt="4"/>
      <dgm:spPr>
        <a:solidFill>
          <a:srgbClr val="45818E"/>
        </a:solidFill>
      </dgm:spPr>
    </dgm:pt>
    <dgm:pt modelId="{E64D4BF2-67B0-4A8F-9145-3EA4808CE118}" type="pres">
      <dgm:prSet presAssocID="{39B3B2CB-95CA-4185-AF59-996BF047D203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leep"/>
        </a:ext>
      </dgm:extLst>
    </dgm:pt>
    <dgm:pt modelId="{18D7C0DA-96B3-4B2D-BE24-806A61A39528}" type="pres">
      <dgm:prSet presAssocID="{39B3B2CB-95CA-4185-AF59-996BF047D203}" presName="spaceRect" presStyleCnt="0"/>
      <dgm:spPr/>
    </dgm:pt>
    <dgm:pt modelId="{2B345E20-65A6-4BEB-8A09-F523927DC2F9}" type="pres">
      <dgm:prSet presAssocID="{39B3B2CB-95CA-4185-AF59-996BF047D203}" presName="parTx" presStyleLbl="revTx" presStyleIdx="2" presStyleCnt="4">
        <dgm:presLayoutVars>
          <dgm:chMax val="0"/>
          <dgm:chPref val="0"/>
        </dgm:presLayoutVars>
      </dgm:prSet>
      <dgm:spPr/>
    </dgm:pt>
    <dgm:pt modelId="{30F4DDCE-E66A-4586-9FA9-9952E008B78A}" type="pres">
      <dgm:prSet presAssocID="{E5F40D3C-B982-4447-A02A-EE1595669811}" presName="sibTrans" presStyleCnt="0"/>
      <dgm:spPr/>
    </dgm:pt>
    <dgm:pt modelId="{02080C8B-187A-4CB8-A70F-B51C17984F6E}" type="pres">
      <dgm:prSet presAssocID="{FD50F52F-5434-4D6F-AEE9-1AD3F1A17818}" presName="compNode" presStyleCnt="0"/>
      <dgm:spPr/>
    </dgm:pt>
    <dgm:pt modelId="{98B26348-8EC2-4A0E-9E68-E5A73E0063EF}" type="pres">
      <dgm:prSet presAssocID="{FD50F52F-5434-4D6F-AEE9-1AD3F1A17818}" presName="bgRect" presStyleLbl="bgShp" presStyleIdx="3" presStyleCnt="4"/>
      <dgm:spPr>
        <a:solidFill>
          <a:schemeClr val="bg2">
            <a:lumMod val="75000"/>
          </a:schemeClr>
        </a:solidFill>
      </dgm:spPr>
    </dgm:pt>
    <dgm:pt modelId="{AB10AFEB-7B8C-4344-8B09-3E378EB16CEF}" type="pres">
      <dgm:prSet presAssocID="{FD50F52F-5434-4D6F-AEE9-1AD3F1A17818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sk"/>
        </a:ext>
      </dgm:extLst>
    </dgm:pt>
    <dgm:pt modelId="{0E6CC1D1-17B1-40F5-A09C-988D74192F6E}" type="pres">
      <dgm:prSet presAssocID="{FD50F52F-5434-4D6F-AEE9-1AD3F1A17818}" presName="spaceRect" presStyleCnt="0"/>
      <dgm:spPr/>
    </dgm:pt>
    <dgm:pt modelId="{78CACB99-7951-4D89-9CA5-7AF1CD2ECCB1}" type="pres">
      <dgm:prSet presAssocID="{FD50F52F-5434-4D6F-AEE9-1AD3F1A17818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4180C031-FB90-4DA4-98B1-FDCC0D163738}" type="presOf" srcId="{FD50F52F-5434-4D6F-AEE9-1AD3F1A17818}" destId="{78CACB99-7951-4D89-9CA5-7AF1CD2ECCB1}" srcOrd="0" destOrd="0" presId="urn:microsoft.com/office/officeart/2018/2/layout/IconVerticalSolidList"/>
    <dgm:cxn modelId="{7227F336-7572-4B29-B68C-BF8A9C806CE4}" srcId="{7048433F-E796-4524-9D80-EF55F4E5320E}" destId="{C2974A0A-EFF9-4E88-92B6-E2D74EFF8498}" srcOrd="1" destOrd="0" parTransId="{D70C5B71-35A4-406D-AED9-98C80D6E7BA4}" sibTransId="{F1AAAC5B-BF3B-4EAA-B8A2-F652F3133B5A}"/>
    <dgm:cxn modelId="{3834E067-9DBD-49E9-9032-3A7BECBC7600}" type="presOf" srcId="{7048433F-E796-4524-9D80-EF55F4E5320E}" destId="{66FB34B9-C30C-45F2-BCFD-F75419396ECC}" srcOrd="0" destOrd="0" presId="urn:microsoft.com/office/officeart/2018/2/layout/IconVerticalSolidList"/>
    <dgm:cxn modelId="{24F3F247-13CE-4611-B1DE-3F59B097EDBE}" type="presOf" srcId="{C2974A0A-EFF9-4E88-92B6-E2D74EFF8498}" destId="{AF75D8D7-E98E-4BC3-9A60-B024D6983E1A}" srcOrd="0" destOrd="0" presId="urn:microsoft.com/office/officeart/2018/2/layout/IconVerticalSolidList"/>
    <dgm:cxn modelId="{E480CA4D-ED35-47AE-A3F3-88D4710A65E0}" srcId="{7048433F-E796-4524-9D80-EF55F4E5320E}" destId="{39B3B2CB-95CA-4185-AF59-996BF047D203}" srcOrd="2" destOrd="0" parTransId="{83C935CA-DA09-4D8D-A7B2-BC82F19F9941}" sibTransId="{E5F40D3C-B982-4447-A02A-EE1595669811}"/>
    <dgm:cxn modelId="{07CE377C-AD6E-4DB5-8F70-21026D74C30E}" type="presOf" srcId="{39B3B2CB-95CA-4185-AF59-996BF047D203}" destId="{2B345E20-65A6-4BEB-8A09-F523927DC2F9}" srcOrd="0" destOrd="0" presId="urn:microsoft.com/office/officeart/2018/2/layout/IconVerticalSolidList"/>
    <dgm:cxn modelId="{C2C8DD7C-B0B4-4491-8E60-EDE7ED272925}" srcId="{7048433F-E796-4524-9D80-EF55F4E5320E}" destId="{FD50F52F-5434-4D6F-AEE9-1AD3F1A17818}" srcOrd="3" destOrd="0" parTransId="{121D6086-A066-4F28-806C-B43F819F6A49}" sibTransId="{8D0259E3-1FEF-4E21-B68D-00610F695C6E}"/>
    <dgm:cxn modelId="{ED19E9E1-CAAD-4CBA-AD62-F99C4999FEF7}" srcId="{7048433F-E796-4524-9D80-EF55F4E5320E}" destId="{7BBCB8BF-8841-4F1B-A810-BBCB427DCABD}" srcOrd="0" destOrd="0" parTransId="{B8D6F543-C778-4AD0-91D1-BB5E11642858}" sibTransId="{1AB3AA69-753A-44EE-B598-8A82B7EC21A7}"/>
    <dgm:cxn modelId="{2FF4EAF2-8D52-4F15-B66E-0C34704637B5}" type="presOf" srcId="{7BBCB8BF-8841-4F1B-A810-BBCB427DCABD}" destId="{E1AD8AE3-9651-4D40-9609-2B6628297D59}" srcOrd="0" destOrd="0" presId="urn:microsoft.com/office/officeart/2018/2/layout/IconVerticalSolidList"/>
    <dgm:cxn modelId="{830E5E94-4386-43F5-B110-486A2AAE7B1B}" type="presParOf" srcId="{66FB34B9-C30C-45F2-BCFD-F75419396ECC}" destId="{07B5AB87-7C26-4076-A319-CA1394351DE2}" srcOrd="0" destOrd="0" presId="urn:microsoft.com/office/officeart/2018/2/layout/IconVerticalSolidList"/>
    <dgm:cxn modelId="{0D988E13-ABA2-46C9-A418-246D8BC7258C}" type="presParOf" srcId="{07B5AB87-7C26-4076-A319-CA1394351DE2}" destId="{4F634987-CAF2-41C8-AAAD-B1AC8D87619C}" srcOrd="0" destOrd="0" presId="urn:microsoft.com/office/officeart/2018/2/layout/IconVerticalSolidList"/>
    <dgm:cxn modelId="{1A903831-13EB-4718-A0EE-314DE81C973A}" type="presParOf" srcId="{07B5AB87-7C26-4076-A319-CA1394351DE2}" destId="{DFA789B0-0787-460D-8255-AB68332B9FAE}" srcOrd="1" destOrd="0" presId="urn:microsoft.com/office/officeart/2018/2/layout/IconVerticalSolidList"/>
    <dgm:cxn modelId="{D073D81E-F732-4882-9E2B-D53B973E09E9}" type="presParOf" srcId="{07B5AB87-7C26-4076-A319-CA1394351DE2}" destId="{6605860C-438F-44D0-AF8F-0681022777F7}" srcOrd="2" destOrd="0" presId="urn:microsoft.com/office/officeart/2018/2/layout/IconVerticalSolidList"/>
    <dgm:cxn modelId="{1FC5770B-1B2C-41A1-961B-B1C636D1DB14}" type="presParOf" srcId="{07B5AB87-7C26-4076-A319-CA1394351DE2}" destId="{E1AD8AE3-9651-4D40-9609-2B6628297D59}" srcOrd="3" destOrd="0" presId="urn:microsoft.com/office/officeart/2018/2/layout/IconVerticalSolidList"/>
    <dgm:cxn modelId="{BCEA94A2-F93E-45F0-BF6B-D8FECCB695F4}" type="presParOf" srcId="{66FB34B9-C30C-45F2-BCFD-F75419396ECC}" destId="{76B2C3E1-49C6-408B-A3B2-F221B5F397BA}" srcOrd="1" destOrd="0" presId="urn:microsoft.com/office/officeart/2018/2/layout/IconVerticalSolidList"/>
    <dgm:cxn modelId="{7CFB63BD-0AA2-469A-8359-6D06401BF383}" type="presParOf" srcId="{66FB34B9-C30C-45F2-BCFD-F75419396ECC}" destId="{4751F1D0-D0E2-4632-822E-804451EB23DD}" srcOrd="2" destOrd="0" presId="urn:microsoft.com/office/officeart/2018/2/layout/IconVerticalSolidList"/>
    <dgm:cxn modelId="{3B34EC66-345D-44AF-B455-1CD82EE5216A}" type="presParOf" srcId="{4751F1D0-D0E2-4632-822E-804451EB23DD}" destId="{FB556815-CA60-4C59-88FA-96AB93B85693}" srcOrd="0" destOrd="0" presId="urn:microsoft.com/office/officeart/2018/2/layout/IconVerticalSolidList"/>
    <dgm:cxn modelId="{04720FEF-5919-417A-A09E-1F7996F03AB7}" type="presParOf" srcId="{4751F1D0-D0E2-4632-822E-804451EB23DD}" destId="{5AF4A6F6-7AB2-4466-8653-8603CF369999}" srcOrd="1" destOrd="0" presId="urn:microsoft.com/office/officeart/2018/2/layout/IconVerticalSolidList"/>
    <dgm:cxn modelId="{063E24C8-6483-42AC-81B0-8E5F49F8FCF5}" type="presParOf" srcId="{4751F1D0-D0E2-4632-822E-804451EB23DD}" destId="{FA35A201-D0F4-40F7-AFE6-6BFCC7D21C97}" srcOrd="2" destOrd="0" presId="urn:microsoft.com/office/officeart/2018/2/layout/IconVerticalSolidList"/>
    <dgm:cxn modelId="{1F034E4F-86FC-4254-AC97-55AC3B342CF2}" type="presParOf" srcId="{4751F1D0-D0E2-4632-822E-804451EB23DD}" destId="{AF75D8D7-E98E-4BC3-9A60-B024D6983E1A}" srcOrd="3" destOrd="0" presId="urn:microsoft.com/office/officeart/2018/2/layout/IconVerticalSolidList"/>
    <dgm:cxn modelId="{C7AF4DD6-E08D-49E4-8E10-036552162569}" type="presParOf" srcId="{66FB34B9-C30C-45F2-BCFD-F75419396ECC}" destId="{82BC3357-A92A-4EEA-A1F6-B1391790F84A}" srcOrd="3" destOrd="0" presId="urn:microsoft.com/office/officeart/2018/2/layout/IconVerticalSolidList"/>
    <dgm:cxn modelId="{58C0F2E9-458F-4770-B75A-D89401D3452D}" type="presParOf" srcId="{66FB34B9-C30C-45F2-BCFD-F75419396ECC}" destId="{2C0C2A72-D625-470B-AAD8-78EC9D44AE23}" srcOrd="4" destOrd="0" presId="urn:microsoft.com/office/officeart/2018/2/layout/IconVerticalSolidList"/>
    <dgm:cxn modelId="{8EB13452-61F0-4415-A414-EEA5C8EB124C}" type="presParOf" srcId="{2C0C2A72-D625-470B-AAD8-78EC9D44AE23}" destId="{E844F253-B993-483D-9775-FD4FF8CEE97A}" srcOrd="0" destOrd="0" presId="urn:microsoft.com/office/officeart/2018/2/layout/IconVerticalSolidList"/>
    <dgm:cxn modelId="{AE12872B-453F-4D6C-A6B2-0623F637EEF9}" type="presParOf" srcId="{2C0C2A72-D625-470B-AAD8-78EC9D44AE23}" destId="{E64D4BF2-67B0-4A8F-9145-3EA4808CE118}" srcOrd="1" destOrd="0" presId="urn:microsoft.com/office/officeart/2018/2/layout/IconVerticalSolidList"/>
    <dgm:cxn modelId="{50398ED1-64CE-466A-B92B-3CE9DD2AB91A}" type="presParOf" srcId="{2C0C2A72-D625-470B-AAD8-78EC9D44AE23}" destId="{18D7C0DA-96B3-4B2D-BE24-806A61A39528}" srcOrd="2" destOrd="0" presId="urn:microsoft.com/office/officeart/2018/2/layout/IconVerticalSolidList"/>
    <dgm:cxn modelId="{3C915079-3EEF-43E0-893D-30FEBE004E37}" type="presParOf" srcId="{2C0C2A72-D625-470B-AAD8-78EC9D44AE23}" destId="{2B345E20-65A6-4BEB-8A09-F523927DC2F9}" srcOrd="3" destOrd="0" presId="urn:microsoft.com/office/officeart/2018/2/layout/IconVerticalSolidList"/>
    <dgm:cxn modelId="{9659AB3A-9F97-4F75-B552-B30AEF71D343}" type="presParOf" srcId="{66FB34B9-C30C-45F2-BCFD-F75419396ECC}" destId="{30F4DDCE-E66A-4586-9FA9-9952E008B78A}" srcOrd="5" destOrd="0" presId="urn:microsoft.com/office/officeart/2018/2/layout/IconVerticalSolidList"/>
    <dgm:cxn modelId="{9F458FCD-E237-4122-83EC-CF9AC6D907E6}" type="presParOf" srcId="{66FB34B9-C30C-45F2-BCFD-F75419396ECC}" destId="{02080C8B-187A-4CB8-A70F-B51C17984F6E}" srcOrd="6" destOrd="0" presId="urn:microsoft.com/office/officeart/2018/2/layout/IconVerticalSolidList"/>
    <dgm:cxn modelId="{BD26DCAF-7FB6-492C-9093-3B41758F4403}" type="presParOf" srcId="{02080C8B-187A-4CB8-A70F-B51C17984F6E}" destId="{98B26348-8EC2-4A0E-9E68-E5A73E0063EF}" srcOrd="0" destOrd="0" presId="urn:microsoft.com/office/officeart/2018/2/layout/IconVerticalSolidList"/>
    <dgm:cxn modelId="{E8F3EF33-FFC7-47C4-BE4C-B0FF8D409A25}" type="presParOf" srcId="{02080C8B-187A-4CB8-A70F-B51C17984F6E}" destId="{AB10AFEB-7B8C-4344-8B09-3E378EB16CEF}" srcOrd="1" destOrd="0" presId="urn:microsoft.com/office/officeart/2018/2/layout/IconVerticalSolidList"/>
    <dgm:cxn modelId="{A3EFD734-6818-407C-B09C-217A8EB58E28}" type="presParOf" srcId="{02080C8B-187A-4CB8-A70F-B51C17984F6E}" destId="{0E6CC1D1-17B1-40F5-A09C-988D74192F6E}" srcOrd="2" destOrd="0" presId="urn:microsoft.com/office/officeart/2018/2/layout/IconVerticalSolidList"/>
    <dgm:cxn modelId="{4223420D-2A8C-4936-B381-1A06D5FDAFF2}" type="presParOf" srcId="{02080C8B-187A-4CB8-A70F-B51C17984F6E}" destId="{78CACB99-7951-4D89-9CA5-7AF1CD2ECCB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A6D43F5-F748-48C1-A66B-63B437425954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3AA19765-2CE4-41C2-A142-F0F7B766101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Times New Roman"/>
              <a:cs typeface="Times New Roman"/>
            </a:rPr>
            <a:t>2020 floods led to huge losses of hotels’ revenues.</a:t>
          </a:r>
        </a:p>
      </dgm:t>
    </dgm:pt>
    <dgm:pt modelId="{71EB1E57-8043-4D21-BED9-40353617D303}" type="parTrans" cxnId="{13F10BEC-AB47-4863-92D2-E47A00833F51}">
      <dgm:prSet/>
      <dgm:spPr/>
      <dgm:t>
        <a:bodyPr/>
        <a:lstStyle/>
        <a:p>
          <a:endParaRPr lang="en-US"/>
        </a:p>
      </dgm:t>
    </dgm:pt>
    <dgm:pt modelId="{595C273B-6AC3-43D1-8E9E-26B4E6F2FB37}" type="sibTrans" cxnId="{13F10BEC-AB47-4863-92D2-E47A00833F5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E8E3EE9-2DC7-4E14-B2A9-D1AF6600736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Times New Roman"/>
              <a:cs typeface="Times New Roman"/>
            </a:rPr>
            <a:t>Independent hotels, especially those which are not highly capitalized, suffered the most. </a:t>
          </a:r>
        </a:p>
      </dgm:t>
    </dgm:pt>
    <dgm:pt modelId="{998A018F-A7EB-4E05-91CD-1DDB76D6889A}" type="parTrans" cxnId="{9F7B693C-5ACB-4A0F-B4C7-D711B8B68C3C}">
      <dgm:prSet/>
      <dgm:spPr/>
      <dgm:t>
        <a:bodyPr/>
        <a:lstStyle/>
        <a:p>
          <a:endParaRPr lang="en-US"/>
        </a:p>
      </dgm:t>
    </dgm:pt>
    <dgm:pt modelId="{B0671732-7B71-48CA-8CDB-6771B9CF0231}" type="sibTrans" cxnId="{9F7B693C-5ACB-4A0F-B4C7-D711B8B68C3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337F0C0-290D-4735-ADBA-389619928EC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Times New Roman"/>
              <a:cs typeface="Times New Roman"/>
            </a:rPr>
            <a:t>Such hotels in the flood-hit areas experienced a decrease in occupancy rates between 50% to 80% thus resulting in huge financial loses (Derby, 2025). </a:t>
          </a:r>
        </a:p>
      </dgm:t>
    </dgm:pt>
    <dgm:pt modelId="{71308F59-0EBD-46F1-8AB8-35A718FF7CAC}" type="parTrans" cxnId="{97BEF4FD-93FF-4334-BF96-8A16C5E741E7}">
      <dgm:prSet/>
      <dgm:spPr/>
      <dgm:t>
        <a:bodyPr/>
        <a:lstStyle/>
        <a:p>
          <a:endParaRPr lang="en-US"/>
        </a:p>
      </dgm:t>
    </dgm:pt>
    <dgm:pt modelId="{463CF02F-3AC5-403F-8338-366370B32549}" type="sibTrans" cxnId="{97BEF4FD-93FF-4334-BF96-8A16C5E741E7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C150D2F-0D51-40E7-A760-A4E16D1F276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Times New Roman"/>
              <a:cs typeface="Times New Roman"/>
            </a:rPr>
            <a:t>In addition, repair cost was between £30,000 and £100,000 and insurance premiums skyrocketed after the flood (Environment Agency, 2021). </a:t>
          </a:r>
        </a:p>
      </dgm:t>
    </dgm:pt>
    <dgm:pt modelId="{3D58FBC3-E423-4E13-B56E-D659EA8A56BF}" type="parTrans" cxnId="{156B41B8-C907-48C0-AB4E-4007B0094B3A}">
      <dgm:prSet/>
      <dgm:spPr/>
      <dgm:t>
        <a:bodyPr/>
        <a:lstStyle/>
        <a:p>
          <a:endParaRPr lang="en-US"/>
        </a:p>
      </dgm:t>
    </dgm:pt>
    <dgm:pt modelId="{8A5E8A50-9C04-4174-9F4A-D143645B7CCF}" type="sibTrans" cxnId="{156B41B8-C907-48C0-AB4E-4007B0094B3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D0B18D9-DF50-47F2-8ED0-1DAEF14398B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Times New Roman"/>
              <a:cs typeface="Times New Roman"/>
            </a:rPr>
            <a:t>For example, after the floods, York’s hotel revenues crashed by 38% in the next month. </a:t>
          </a:r>
        </a:p>
      </dgm:t>
    </dgm:pt>
    <dgm:pt modelId="{6F5E8B50-1291-4A81-A5D7-E9A5A2033EDF}" type="parTrans" cxnId="{6D13341E-2D78-4E5B-9674-99289F777D86}">
      <dgm:prSet/>
      <dgm:spPr/>
      <dgm:t>
        <a:bodyPr/>
        <a:lstStyle/>
        <a:p>
          <a:endParaRPr lang="en-US"/>
        </a:p>
      </dgm:t>
    </dgm:pt>
    <dgm:pt modelId="{24E4617E-54E0-4AFE-8836-CFA0CEA35F3B}" type="sibTrans" cxnId="{6D13341E-2D78-4E5B-9674-99289F777D86}">
      <dgm:prSet/>
      <dgm:spPr/>
      <dgm:t>
        <a:bodyPr/>
        <a:lstStyle/>
        <a:p>
          <a:endParaRPr lang="en-US"/>
        </a:p>
      </dgm:t>
    </dgm:pt>
    <dgm:pt modelId="{8A32B5CD-E0A7-4792-A3F3-AFB9CEDC89E5}" type="pres">
      <dgm:prSet presAssocID="{CA6D43F5-F748-48C1-A66B-63B437425954}" presName="root" presStyleCnt="0">
        <dgm:presLayoutVars>
          <dgm:dir/>
          <dgm:resizeHandles val="exact"/>
        </dgm:presLayoutVars>
      </dgm:prSet>
      <dgm:spPr/>
    </dgm:pt>
    <dgm:pt modelId="{1E8DB806-CDD3-4458-AA4F-EC70FB72552C}" type="pres">
      <dgm:prSet presAssocID="{CA6D43F5-F748-48C1-A66B-63B437425954}" presName="container" presStyleCnt="0">
        <dgm:presLayoutVars>
          <dgm:dir/>
          <dgm:resizeHandles val="exact"/>
        </dgm:presLayoutVars>
      </dgm:prSet>
      <dgm:spPr/>
    </dgm:pt>
    <dgm:pt modelId="{F8973CBF-C5EA-40C1-8B94-9600FBC1BD30}" type="pres">
      <dgm:prSet presAssocID="{3AA19765-2CE4-41C2-A142-F0F7B7661013}" presName="compNode" presStyleCnt="0"/>
      <dgm:spPr/>
    </dgm:pt>
    <dgm:pt modelId="{9F996BDC-50E2-4BF9-B3C6-48464A2224FF}" type="pres">
      <dgm:prSet presAssocID="{3AA19765-2CE4-41C2-A142-F0F7B7661013}" presName="iconBgRect" presStyleLbl="bgShp" presStyleIdx="0" presStyleCnt="5"/>
      <dgm:spPr>
        <a:solidFill>
          <a:schemeClr val="bg2">
            <a:lumMod val="75000"/>
          </a:schemeClr>
        </a:solidFill>
      </dgm:spPr>
    </dgm:pt>
    <dgm:pt modelId="{DAE52F8D-A06E-4AB9-B5C2-6E5D5F8EFBAA}" type="pres">
      <dgm:prSet presAssocID="{3AA19765-2CE4-41C2-A142-F0F7B7661013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iny scene"/>
        </a:ext>
      </dgm:extLst>
    </dgm:pt>
    <dgm:pt modelId="{3C1D05E9-9488-4FE0-B3A8-27B9B03B1649}" type="pres">
      <dgm:prSet presAssocID="{3AA19765-2CE4-41C2-A142-F0F7B7661013}" presName="spaceRect" presStyleCnt="0"/>
      <dgm:spPr/>
    </dgm:pt>
    <dgm:pt modelId="{C40CAE70-C5A3-4650-B6D8-7D7D95B3385E}" type="pres">
      <dgm:prSet presAssocID="{3AA19765-2CE4-41C2-A142-F0F7B7661013}" presName="textRect" presStyleLbl="revTx" presStyleIdx="0" presStyleCnt="5">
        <dgm:presLayoutVars>
          <dgm:chMax val="1"/>
          <dgm:chPref val="1"/>
        </dgm:presLayoutVars>
      </dgm:prSet>
      <dgm:spPr/>
    </dgm:pt>
    <dgm:pt modelId="{DCE2BC64-EFBA-4D62-A5C8-98AA4C8DAA58}" type="pres">
      <dgm:prSet presAssocID="{595C273B-6AC3-43D1-8E9E-26B4E6F2FB37}" presName="sibTrans" presStyleLbl="sibTrans2D1" presStyleIdx="0" presStyleCnt="0"/>
      <dgm:spPr/>
    </dgm:pt>
    <dgm:pt modelId="{D6E14AB9-211D-4C8F-B5ED-08CDD329307F}" type="pres">
      <dgm:prSet presAssocID="{CE8E3EE9-2DC7-4E14-B2A9-D1AF66007361}" presName="compNode" presStyleCnt="0"/>
      <dgm:spPr/>
    </dgm:pt>
    <dgm:pt modelId="{D5376295-4E4A-470B-B13D-596CB8A32A54}" type="pres">
      <dgm:prSet presAssocID="{CE8E3EE9-2DC7-4E14-B2A9-D1AF66007361}" presName="iconBgRect" presStyleLbl="bgShp" presStyleIdx="1" presStyleCnt="5"/>
      <dgm:spPr>
        <a:solidFill>
          <a:srgbClr val="45818E"/>
        </a:solidFill>
      </dgm:spPr>
    </dgm:pt>
    <dgm:pt modelId="{EC637727-5FA5-4824-B4BE-8B0F3DD7A4BA}" type="pres">
      <dgm:prSet presAssocID="{CE8E3EE9-2DC7-4E14-B2A9-D1AF66007361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ilding"/>
        </a:ext>
      </dgm:extLst>
    </dgm:pt>
    <dgm:pt modelId="{A1CBFC37-1C3F-4F19-BB73-2D42C07FCA8A}" type="pres">
      <dgm:prSet presAssocID="{CE8E3EE9-2DC7-4E14-B2A9-D1AF66007361}" presName="spaceRect" presStyleCnt="0"/>
      <dgm:spPr/>
    </dgm:pt>
    <dgm:pt modelId="{1C72DD0A-FA77-40E1-8C1E-B20894717F0C}" type="pres">
      <dgm:prSet presAssocID="{CE8E3EE9-2DC7-4E14-B2A9-D1AF66007361}" presName="textRect" presStyleLbl="revTx" presStyleIdx="1" presStyleCnt="5" custScaleX="110573" custScaleY="117929">
        <dgm:presLayoutVars>
          <dgm:chMax val="1"/>
          <dgm:chPref val="1"/>
        </dgm:presLayoutVars>
      </dgm:prSet>
      <dgm:spPr/>
    </dgm:pt>
    <dgm:pt modelId="{5102BCC7-2704-4F2D-8FDD-5063D946A222}" type="pres">
      <dgm:prSet presAssocID="{B0671732-7B71-48CA-8CDB-6771B9CF0231}" presName="sibTrans" presStyleLbl="sibTrans2D1" presStyleIdx="0" presStyleCnt="0"/>
      <dgm:spPr/>
    </dgm:pt>
    <dgm:pt modelId="{1747750D-0485-4045-AE9C-28EB429A670C}" type="pres">
      <dgm:prSet presAssocID="{D337F0C0-290D-4735-ADBA-389619928EC0}" presName="compNode" presStyleCnt="0"/>
      <dgm:spPr/>
    </dgm:pt>
    <dgm:pt modelId="{EBFB2607-709D-45E9-B20B-E3CE717A0B81}" type="pres">
      <dgm:prSet presAssocID="{D337F0C0-290D-4735-ADBA-389619928EC0}" presName="iconBgRect" presStyleLbl="bgShp" presStyleIdx="2" presStyleCnt="5"/>
      <dgm:spPr>
        <a:solidFill>
          <a:schemeClr val="bg2">
            <a:lumMod val="75000"/>
          </a:schemeClr>
        </a:solidFill>
      </dgm:spPr>
    </dgm:pt>
    <dgm:pt modelId="{9B114DC6-CEDD-41AF-8CDD-E1761FD91144}" type="pres">
      <dgm:prSet presAssocID="{D337F0C0-290D-4735-ADBA-389619928EC0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FF806A03-12A8-44F7-9D33-9C8385742740}" type="pres">
      <dgm:prSet presAssocID="{D337F0C0-290D-4735-ADBA-389619928EC0}" presName="spaceRect" presStyleCnt="0"/>
      <dgm:spPr/>
    </dgm:pt>
    <dgm:pt modelId="{3EA24AF0-6591-49D3-94FF-45418A38CF7B}" type="pres">
      <dgm:prSet presAssocID="{D337F0C0-290D-4735-ADBA-389619928EC0}" presName="textRect" presStyleLbl="revTx" presStyleIdx="2" presStyleCnt="5" custScaleX="111276" custScaleY="113932">
        <dgm:presLayoutVars>
          <dgm:chMax val="1"/>
          <dgm:chPref val="1"/>
        </dgm:presLayoutVars>
      </dgm:prSet>
      <dgm:spPr/>
    </dgm:pt>
    <dgm:pt modelId="{2989C3CD-0A88-44D6-9A60-771B10E89BEA}" type="pres">
      <dgm:prSet presAssocID="{463CF02F-3AC5-403F-8338-366370B32549}" presName="sibTrans" presStyleLbl="sibTrans2D1" presStyleIdx="0" presStyleCnt="0"/>
      <dgm:spPr/>
    </dgm:pt>
    <dgm:pt modelId="{18034A0F-8162-4812-80FE-1274F4580405}" type="pres">
      <dgm:prSet presAssocID="{DC150D2F-0D51-40E7-A760-A4E16D1F276C}" presName="compNode" presStyleCnt="0"/>
      <dgm:spPr/>
    </dgm:pt>
    <dgm:pt modelId="{05E272F6-1B4C-4CAE-A559-7089F69C9106}" type="pres">
      <dgm:prSet presAssocID="{DC150D2F-0D51-40E7-A760-A4E16D1F276C}" presName="iconBgRect" presStyleLbl="bgShp" presStyleIdx="3" presStyleCnt="5"/>
      <dgm:spPr>
        <a:solidFill>
          <a:srgbClr val="45818E"/>
        </a:solidFill>
      </dgm:spPr>
    </dgm:pt>
    <dgm:pt modelId="{337111BA-BDE1-484A-BA7F-EF5B1F1BD6D6}" type="pres">
      <dgm:prSet presAssocID="{DC150D2F-0D51-40E7-A760-A4E16D1F276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3061576B-E307-42E9-8FE2-80ED736FD263}" type="pres">
      <dgm:prSet presAssocID="{DC150D2F-0D51-40E7-A760-A4E16D1F276C}" presName="spaceRect" presStyleCnt="0"/>
      <dgm:spPr/>
    </dgm:pt>
    <dgm:pt modelId="{6B6DB0ED-1D12-4668-9672-045F9256BFF6}" type="pres">
      <dgm:prSet presAssocID="{DC150D2F-0D51-40E7-A760-A4E16D1F276C}" presName="textRect" presStyleLbl="revTx" presStyleIdx="3" presStyleCnt="5" custAng="0" custScaleX="107975" custScaleY="165612">
        <dgm:presLayoutVars>
          <dgm:chMax val="1"/>
          <dgm:chPref val="1"/>
        </dgm:presLayoutVars>
      </dgm:prSet>
      <dgm:spPr/>
    </dgm:pt>
    <dgm:pt modelId="{42CD4DC4-A51D-403C-A29F-1189C7693478}" type="pres">
      <dgm:prSet presAssocID="{8A5E8A50-9C04-4174-9F4A-D143645B7CCF}" presName="sibTrans" presStyleLbl="sibTrans2D1" presStyleIdx="0" presStyleCnt="0"/>
      <dgm:spPr/>
    </dgm:pt>
    <dgm:pt modelId="{BDBCF8F7-24CB-47F6-B089-61E47458CF6C}" type="pres">
      <dgm:prSet presAssocID="{2D0B18D9-DF50-47F2-8ED0-1DAEF14398BA}" presName="compNode" presStyleCnt="0"/>
      <dgm:spPr/>
    </dgm:pt>
    <dgm:pt modelId="{22ADE0A9-E681-462E-A337-321D6813D518}" type="pres">
      <dgm:prSet presAssocID="{2D0B18D9-DF50-47F2-8ED0-1DAEF14398BA}" presName="iconBgRect" presStyleLbl="bgShp" presStyleIdx="4" presStyleCnt="5"/>
      <dgm:spPr>
        <a:solidFill>
          <a:schemeClr val="bg2">
            <a:lumMod val="75000"/>
          </a:schemeClr>
        </a:solidFill>
      </dgm:spPr>
    </dgm:pt>
    <dgm:pt modelId="{5C8B3822-7382-48AE-ABC9-887F5C31AB4D}" type="pres">
      <dgm:prSet presAssocID="{2D0B18D9-DF50-47F2-8ED0-1DAEF14398BA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in"/>
        </a:ext>
      </dgm:extLst>
    </dgm:pt>
    <dgm:pt modelId="{D1E7F3E7-A58B-4E8D-859E-ECD7628A10BC}" type="pres">
      <dgm:prSet presAssocID="{2D0B18D9-DF50-47F2-8ED0-1DAEF14398BA}" presName="spaceRect" presStyleCnt="0"/>
      <dgm:spPr/>
    </dgm:pt>
    <dgm:pt modelId="{3A72D4FA-07AC-451B-B02F-FC15F49B9365}" type="pres">
      <dgm:prSet presAssocID="{2D0B18D9-DF50-47F2-8ED0-1DAEF14398BA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BCC97819-BD49-47BC-B63D-E944BB6FC6BD}" type="presOf" srcId="{8A5E8A50-9C04-4174-9F4A-D143645B7CCF}" destId="{42CD4DC4-A51D-403C-A29F-1189C7693478}" srcOrd="0" destOrd="0" presId="urn:microsoft.com/office/officeart/2018/2/layout/IconCircleList"/>
    <dgm:cxn modelId="{6D13341E-2D78-4E5B-9674-99289F777D86}" srcId="{CA6D43F5-F748-48C1-A66B-63B437425954}" destId="{2D0B18D9-DF50-47F2-8ED0-1DAEF14398BA}" srcOrd="4" destOrd="0" parTransId="{6F5E8B50-1291-4A81-A5D7-E9A5A2033EDF}" sibTransId="{24E4617E-54E0-4AFE-8836-CFA0CEA35F3B}"/>
    <dgm:cxn modelId="{71419B21-7164-4CFA-8380-9086A352BF77}" type="presOf" srcId="{CE8E3EE9-2DC7-4E14-B2A9-D1AF66007361}" destId="{1C72DD0A-FA77-40E1-8C1E-B20894717F0C}" srcOrd="0" destOrd="0" presId="urn:microsoft.com/office/officeart/2018/2/layout/IconCircleList"/>
    <dgm:cxn modelId="{9F7B693C-5ACB-4A0F-B4C7-D711B8B68C3C}" srcId="{CA6D43F5-F748-48C1-A66B-63B437425954}" destId="{CE8E3EE9-2DC7-4E14-B2A9-D1AF66007361}" srcOrd="1" destOrd="0" parTransId="{998A018F-A7EB-4E05-91CD-1DDB76D6889A}" sibTransId="{B0671732-7B71-48CA-8CDB-6771B9CF0231}"/>
    <dgm:cxn modelId="{E9366B65-BE4D-4C73-8C81-B1E00C174A30}" type="presOf" srcId="{DC150D2F-0D51-40E7-A760-A4E16D1F276C}" destId="{6B6DB0ED-1D12-4668-9672-045F9256BFF6}" srcOrd="0" destOrd="0" presId="urn:microsoft.com/office/officeart/2018/2/layout/IconCircleList"/>
    <dgm:cxn modelId="{8883AE53-8726-44A3-9C5C-B9FE5FD06C3C}" type="presOf" srcId="{3AA19765-2CE4-41C2-A142-F0F7B7661013}" destId="{C40CAE70-C5A3-4650-B6D8-7D7D95B3385E}" srcOrd="0" destOrd="0" presId="urn:microsoft.com/office/officeart/2018/2/layout/IconCircleList"/>
    <dgm:cxn modelId="{693FF478-4C6A-4B51-8E1A-C7977F476DD3}" type="presOf" srcId="{463CF02F-3AC5-403F-8338-366370B32549}" destId="{2989C3CD-0A88-44D6-9A60-771B10E89BEA}" srcOrd="0" destOrd="0" presId="urn:microsoft.com/office/officeart/2018/2/layout/IconCircleList"/>
    <dgm:cxn modelId="{2DF34585-487E-41FD-8BE7-45F6E0A793E2}" type="presOf" srcId="{D337F0C0-290D-4735-ADBA-389619928EC0}" destId="{3EA24AF0-6591-49D3-94FF-45418A38CF7B}" srcOrd="0" destOrd="0" presId="urn:microsoft.com/office/officeart/2018/2/layout/IconCircleList"/>
    <dgm:cxn modelId="{A484ED8D-7A30-46EC-A67E-AD7217B07E88}" type="presOf" srcId="{595C273B-6AC3-43D1-8E9E-26B4E6F2FB37}" destId="{DCE2BC64-EFBA-4D62-A5C8-98AA4C8DAA58}" srcOrd="0" destOrd="0" presId="urn:microsoft.com/office/officeart/2018/2/layout/IconCircleList"/>
    <dgm:cxn modelId="{86C3EEA1-5544-4974-B9DC-AB8C48482105}" type="presOf" srcId="{CA6D43F5-F748-48C1-A66B-63B437425954}" destId="{8A32B5CD-E0A7-4792-A3F3-AFB9CEDC89E5}" srcOrd="0" destOrd="0" presId="urn:microsoft.com/office/officeart/2018/2/layout/IconCircleList"/>
    <dgm:cxn modelId="{DCE9E0B7-B2AE-48A5-B13D-CC1EFDFA0015}" type="presOf" srcId="{2D0B18D9-DF50-47F2-8ED0-1DAEF14398BA}" destId="{3A72D4FA-07AC-451B-B02F-FC15F49B9365}" srcOrd="0" destOrd="0" presId="urn:microsoft.com/office/officeart/2018/2/layout/IconCircleList"/>
    <dgm:cxn modelId="{156B41B8-C907-48C0-AB4E-4007B0094B3A}" srcId="{CA6D43F5-F748-48C1-A66B-63B437425954}" destId="{DC150D2F-0D51-40E7-A760-A4E16D1F276C}" srcOrd="3" destOrd="0" parTransId="{3D58FBC3-E423-4E13-B56E-D659EA8A56BF}" sibTransId="{8A5E8A50-9C04-4174-9F4A-D143645B7CCF}"/>
    <dgm:cxn modelId="{63AE22E7-D0DF-41CC-9F7A-0EF67D7E4554}" type="presOf" srcId="{B0671732-7B71-48CA-8CDB-6771B9CF0231}" destId="{5102BCC7-2704-4F2D-8FDD-5063D946A222}" srcOrd="0" destOrd="0" presId="urn:microsoft.com/office/officeart/2018/2/layout/IconCircleList"/>
    <dgm:cxn modelId="{13F10BEC-AB47-4863-92D2-E47A00833F51}" srcId="{CA6D43F5-F748-48C1-A66B-63B437425954}" destId="{3AA19765-2CE4-41C2-A142-F0F7B7661013}" srcOrd="0" destOrd="0" parTransId="{71EB1E57-8043-4D21-BED9-40353617D303}" sibTransId="{595C273B-6AC3-43D1-8E9E-26B4E6F2FB37}"/>
    <dgm:cxn modelId="{97BEF4FD-93FF-4334-BF96-8A16C5E741E7}" srcId="{CA6D43F5-F748-48C1-A66B-63B437425954}" destId="{D337F0C0-290D-4735-ADBA-389619928EC0}" srcOrd="2" destOrd="0" parTransId="{71308F59-0EBD-46F1-8AB8-35A718FF7CAC}" sibTransId="{463CF02F-3AC5-403F-8338-366370B32549}"/>
    <dgm:cxn modelId="{F51C0999-098F-487E-BAD6-0F495768CAF9}" type="presParOf" srcId="{8A32B5CD-E0A7-4792-A3F3-AFB9CEDC89E5}" destId="{1E8DB806-CDD3-4458-AA4F-EC70FB72552C}" srcOrd="0" destOrd="0" presId="urn:microsoft.com/office/officeart/2018/2/layout/IconCircleList"/>
    <dgm:cxn modelId="{17C4AD9A-62AA-41E2-AF60-81135D62119D}" type="presParOf" srcId="{1E8DB806-CDD3-4458-AA4F-EC70FB72552C}" destId="{F8973CBF-C5EA-40C1-8B94-9600FBC1BD30}" srcOrd="0" destOrd="0" presId="urn:microsoft.com/office/officeart/2018/2/layout/IconCircleList"/>
    <dgm:cxn modelId="{D163E3FE-8A26-46D0-816C-2CD4C4D35106}" type="presParOf" srcId="{F8973CBF-C5EA-40C1-8B94-9600FBC1BD30}" destId="{9F996BDC-50E2-4BF9-B3C6-48464A2224FF}" srcOrd="0" destOrd="0" presId="urn:microsoft.com/office/officeart/2018/2/layout/IconCircleList"/>
    <dgm:cxn modelId="{A6D62A80-1753-47D3-A894-E031EECB6BE3}" type="presParOf" srcId="{F8973CBF-C5EA-40C1-8B94-9600FBC1BD30}" destId="{DAE52F8D-A06E-4AB9-B5C2-6E5D5F8EFBAA}" srcOrd="1" destOrd="0" presId="urn:microsoft.com/office/officeart/2018/2/layout/IconCircleList"/>
    <dgm:cxn modelId="{B80342DD-C589-4C69-88EF-DE9170138ADD}" type="presParOf" srcId="{F8973CBF-C5EA-40C1-8B94-9600FBC1BD30}" destId="{3C1D05E9-9488-4FE0-B3A8-27B9B03B1649}" srcOrd="2" destOrd="0" presId="urn:microsoft.com/office/officeart/2018/2/layout/IconCircleList"/>
    <dgm:cxn modelId="{9530868C-D43A-4E8B-85A8-E700BCA4D784}" type="presParOf" srcId="{F8973CBF-C5EA-40C1-8B94-9600FBC1BD30}" destId="{C40CAE70-C5A3-4650-B6D8-7D7D95B3385E}" srcOrd="3" destOrd="0" presId="urn:microsoft.com/office/officeart/2018/2/layout/IconCircleList"/>
    <dgm:cxn modelId="{1D5C4907-031D-46A5-A08C-B168E4C4318D}" type="presParOf" srcId="{1E8DB806-CDD3-4458-AA4F-EC70FB72552C}" destId="{DCE2BC64-EFBA-4D62-A5C8-98AA4C8DAA58}" srcOrd="1" destOrd="0" presId="urn:microsoft.com/office/officeart/2018/2/layout/IconCircleList"/>
    <dgm:cxn modelId="{8D7F3505-5B95-4D39-8D77-3C612BBCA5F8}" type="presParOf" srcId="{1E8DB806-CDD3-4458-AA4F-EC70FB72552C}" destId="{D6E14AB9-211D-4C8F-B5ED-08CDD329307F}" srcOrd="2" destOrd="0" presId="urn:microsoft.com/office/officeart/2018/2/layout/IconCircleList"/>
    <dgm:cxn modelId="{D19C1563-2513-4922-A1B0-55A0A59AABCC}" type="presParOf" srcId="{D6E14AB9-211D-4C8F-B5ED-08CDD329307F}" destId="{D5376295-4E4A-470B-B13D-596CB8A32A54}" srcOrd="0" destOrd="0" presId="urn:microsoft.com/office/officeart/2018/2/layout/IconCircleList"/>
    <dgm:cxn modelId="{E60B2C1E-7F36-4D12-9BEE-0D5B6C4D924E}" type="presParOf" srcId="{D6E14AB9-211D-4C8F-B5ED-08CDD329307F}" destId="{EC637727-5FA5-4824-B4BE-8B0F3DD7A4BA}" srcOrd="1" destOrd="0" presId="urn:microsoft.com/office/officeart/2018/2/layout/IconCircleList"/>
    <dgm:cxn modelId="{97079E94-C21F-4535-A58E-87AFA500E41F}" type="presParOf" srcId="{D6E14AB9-211D-4C8F-B5ED-08CDD329307F}" destId="{A1CBFC37-1C3F-4F19-BB73-2D42C07FCA8A}" srcOrd="2" destOrd="0" presId="urn:microsoft.com/office/officeart/2018/2/layout/IconCircleList"/>
    <dgm:cxn modelId="{D330EC5D-C3CC-444C-AC54-BA90444A6E40}" type="presParOf" srcId="{D6E14AB9-211D-4C8F-B5ED-08CDD329307F}" destId="{1C72DD0A-FA77-40E1-8C1E-B20894717F0C}" srcOrd="3" destOrd="0" presId="urn:microsoft.com/office/officeart/2018/2/layout/IconCircleList"/>
    <dgm:cxn modelId="{63943659-AA0F-4777-80B5-62891AFBD6C6}" type="presParOf" srcId="{1E8DB806-CDD3-4458-AA4F-EC70FB72552C}" destId="{5102BCC7-2704-4F2D-8FDD-5063D946A222}" srcOrd="3" destOrd="0" presId="urn:microsoft.com/office/officeart/2018/2/layout/IconCircleList"/>
    <dgm:cxn modelId="{A9988DB8-C690-4CFA-9B91-570592B53654}" type="presParOf" srcId="{1E8DB806-CDD3-4458-AA4F-EC70FB72552C}" destId="{1747750D-0485-4045-AE9C-28EB429A670C}" srcOrd="4" destOrd="0" presId="urn:microsoft.com/office/officeart/2018/2/layout/IconCircleList"/>
    <dgm:cxn modelId="{518F9FE5-5951-4ADC-8B62-C4D5F99133A3}" type="presParOf" srcId="{1747750D-0485-4045-AE9C-28EB429A670C}" destId="{EBFB2607-709D-45E9-B20B-E3CE717A0B81}" srcOrd="0" destOrd="0" presId="urn:microsoft.com/office/officeart/2018/2/layout/IconCircleList"/>
    <dgm:cxn modelId="{8F7DAC93-87A6-4DAA-B932-536857830C79}" type="presParOf" srcId="{1747750D-0485-4045-AE9C-28EB429A670C}" destId="{9B114DC6-CEDD-41AF-8CDD-E1761FD91144}" srcOrd="1" destOrd="0" presId="urn:microsoft.com/office/officeart/2018/2/layout/IconCircleList"/>
    <dgm:cxn modelId="{ACCE9D74-3D44-49DF-AC47-A225B5EA5372}" type="presParOf" srcId="{1747750D-0485-4045-AE9C-28EB429A670C}" destId="{FF806A03-12A8-44F7-9D33-9C8385742740}" srcOrd="2" destOrd="0" presId="urn:microsoft.com/office/officeart/2018/2/layout/IconCircleList"/>
    <dgm:cxn modelId="{D6457142-F1EF-42AF-A19E-2B8A550B3BC0}" type="presParOf" srcId="{1747750D-0485-4045-AE9C-28EB429A670C}" destId="{3EA24AF0-6591-49D3-94FF-45418A38CF7B}" srcOrd="3" destOrd="0" presId="urn:microsoft.com/office/officeart/2018/2/layout/IconCircleList"/>
    <dgm:cxn modelId="{DE73EA7A-CEB0-4A28-A7BF-3DFAE39FC8F2}" type="presParOf" srcId="{1E8DB806-CDD3-4458-AA4F-EC70FB72552C}" destId="{2989C3CD-0A88-44D6-9A60-771B10E89BEA}" srcOrd="5" destOrd="0" presId="urn:microsoft.com/office/officeart/2018/2/layout/IconCircleList"/>
    <dgm:cxn modelId="{AE22895E-6D5B-40F0-983A-8778308D6FB1}" type="presParOf" srcId="{1E8DB806-CDD3-4458-AA4F-EC70FB72552C}" destId="{18034A0F-8162-4812-80FE-1274F4580405}" srcOrd="6" destOrd="0" presId="urn:microsoft.com/office/officeart/2018/2/layout/IconCircleList"/>
    <dgm:cxn modelId="{83604F57-6A0B-4B60-B1D9-A28FAECE477A}" type="presParOf" srcId="{18034A0F-8162-4812-80FE-1274F4580405}" destId="{05E272F6-1B4C-4CAE-A559-7089F69C9106}" srcOrd="0" destOrd="0" presId="urn:microsoft.com/office/officeart/2018/2/layout/IconCircleList"/>
    <dgm:cxn modelId="{2B1BE72A-CC14-43A7-ACC3-C27E39EF42B0}" type="presParOf" srcId="{18034A0F-8162-4812-80FE-1274F4580405}" destId="{337111BA-BDE1-484A-BA7F-EF5B1F1BD6D6}" srcOrd="1" destOrd="0" presId="urn:microsoft.com/office/officeart/2018/2/layout/IconCircleList"/>
    <dgm:cxn modelId="{64872B4F-500C-4DE0-9871-0A57D02CC4D6}" type="presParOf" srcId="{18034A0F-8162-4812-80FE-1274F4580405}" destId="{3061576B-E307-42E9-8FE2-80ED736FD263}" srcOrd="2" destOrd="0" presId="urn:microsoft.com/office/officeart/2018/2/layout/IconCircleList"/>
    <dgm:cxn modelId="{79BD778D-1532-4BA4-BEFC-929573473150}" type="presParOf" srcId="{18034A0F-8162-4812-80FE-1274F4580405}" destId="{6B6DB0ED-1D12-4668-9672-045F9256BFF6}" srcOrd="3" destOrd="0" presId="urn:microsoft.com/office/officeart/2018/2/layout/IconCircleList"/>
    <dgm:cxn modelId="{FEF4912B-E0D4-4777-B818-EB6A9769BCF4}" type="presParOf" srcId="{1E8DB806-CDD3-4458-AA4F-EC70FB72552C}" destId="{42CD4DC4-A51D-403C-A29F-1189C7693478}" srcOrd="7" destOrd="0" presId="urn:microsoft.com/office/officeart/2018/2/layout/IconCircleList"/>
    <dgm:cxn modelId="{DAF50E87-6490-481B-A0C0-DC041AF0BF0E}" type="presParOf" srcId="{1E8DB806-CDD3-4458-AA4F-EC70FB72552C}" destId="{BDBCF8F7-24CB-47F6-B089-61E47458CF6C}" srcOrd="8" destOrd="0" presId="urn:microsoft.com/office/officeart/2018/2/layout/IconCircleList"/>
    <dgm:cxn modelId="{7CEFDCE8-C9EB-44FE-8769-4652C1D5FA01}" type="presParOf" srcId="{BDBCF8F7-24CB-47F6-B089-61E47458CF6C}" destId="{22ADE0A9-E681-462E-A337-321D6813D518}" srcOrd="0" destOrd="0" presId="urn:microsoft.com/office/officeart/2018/2/layout/IconCircleList"/>
    <dgm:cxn modelId="{46E09831-8D3E-4DAF-90FB-CB3A32F97ECC}" type="presParOf" srcId="{BDBCF8F7-24CB-47F6-B089-61E47458CF6C}" destId="{5C8B3822-7382-48AE-ABC9-887F5C31AB4D}" srcOrd="1" destOrd="0" presId="urn:microsoft.com/office/officeart/2018/2/layout/IconCircleList"/>
    <dgm:cxn modelId="{4DAEDF69-74C0-4675-81DC-10F29C950314}" type="presParOf" srcId="{BDBCF8F7-24CB-47F6-B089-61E47458CF6C}" destId="{D1E7F3E7-A58B-4E8D-859E-ECD7628A10BC}" srcOrd="2" destOrd="0" presId="urn:microsoft.com/office/officeart/2018/2/layout/IconCircleList"/>
    <dgm:cxn modelId="{425322E4-72C0-4824-8D4C-84EE0DC05F06}" type="presParOf" srcId="{BDBCF8F7-24CB-47F6-B089-61E47458CF6C}" destId="{3A72D4FA-07AC-451B-B02F-FC15F49B9365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E4AE9C9-17D4-4EA6-B773-D5CB9EABBE9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BA2A35CA-087F-48F6-9006-DE83937BD851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/>
              <a:cs typeface="Times New Roman"/>
            </a:rPr>
            <a:t>Many hotels carried out flood risk assessment and made efforts to limit likely damages.</a:t>
          </a:r>
        </a:p>
      </dgm:t>
    </dgm:pt>
    <dgm:pt modelId="{5F37CA97-E5BA-4440-803C-2F7EED965F3F}" type="parTrans" cxnId="{48F084BD-BA09-4950-9EED-814F19ED99AE}">
      <dgm:prSet/>
      <dgm:spPr/>
      <dgm:t>
        <a:bodyPr/>
        <a:lstStyle/>
        <a:p>
          <a:endParaRPr lang="en-US"/>
        </a:p>
      </dgm:t>
    </dgm:pt>
    <dgm:pt modelId="{25DCCE18-B51E-4C18-9C9D-06705D419856}" type="sibTrans" cxnId="{48F084BD-BA09-4950-9EED-814F19ED99AE}">
      <dgm:prSet/>
      <dgm:spPr/>
      <dgm:t>
        <a:bodyPr/>
        <a:lstStyle/>
        <a:p>
          <a:endParaRPr lang="en-US"/>
        </a:p>
      </dgm:t>
    </dgm:pt>
    <dgm:pt modelId="{BAC2614C-D606-4498-B35E-9A84921EB7ED}">
      <dgm:prSet/>
      <dgm:spPr/>
      <dgm:t>
        <a:bodyPr/>
        <a:lstStyle/>
        <a:p>
          <a:r>
            <a:rPr lang="en-US" dirty="0">
              <a:latin typeface="Times New Roman"/>
              <a:cs typeface="Times New Roman"/>
            </a:rPr>
            <a:t>Such measures include construction of flood barriers, raising floor elevations and protecting critical assets (Lamond et al., 2019). </a:t>
          </a:r>
        </a:p>
      </dgm:t>
    </dgm:pt>
    <dgm:pt modelId="{A6EBF991-8A8E-4DDD-954C-1DB547988DDC}" type="parTrans" cxnId="{FB9FC5A7-AFD2-4B8D-9855-47423156765A}">
      <dgm:prSet/>
      <dgm:spPr/>
      <dgm:t>
        <a:bodyPr/>
        <a:lstStyle/>
        <a:p>
          <a:endParaRPr lang="en-US"/>
        </a:p>
      </dgm:t>
    </dgm:pt>
    <dgm:pt modelId="{64296627-9A33-4A47-8E5B-C491E31AFA7C}" type="sibTrans" cxnId="{FB9FC5A7-AFD2-4B8D-9855-47423156765A}">
      <dgm:prSet/>
      <dgm:spPr/>
      <dgm:t>
        <a:bodyPr/>
        <a:lstStyle/>
        <a:p>
          <a:endParaRPr lang="en-US"/>
        </a:p>
      </dgm:t>
    </dgm:pt>
    <dgm:pt modelId="{E63226C3-6A9C-4F3F-BD1D-F882E7CDA6CF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/>
              <a:cs typeface="Times New Roman"/>
            </a:rPr>
            <a:t>Hotels also established elaborated emergency plans covering evacuation processes, the safety of the guests, and continuity of services. </a:t>
          </a:r>
        </a:p>
      </dgm:t>
    </dgm:pt>
    <dgm:pt modelId="{26244C5C-55EB-478F-AA4A-0C49F09C147D}" type="parTrans" cxnId="{8FD535D6-F6C4-4841-A371-2E2D9EE28DE3}">
      <dgm:prSet/>
      <dgm:spPr/>
      <dgm:t>
        <a:bodyPr/>
        <a:lstStyle/>
        <a:p>
          <a:endParaRPr lang="en-US"/>
        </a:p>
      </dgm:t>
    </dgm:pt>
    <dgm:pt modelId="{527E1C0E-A0B1-4E6E-9025-19F453F135A0}" type="sibTrans" cxnId="{8FD535D6-F6C4-4841-A371-2E2D9EE28DE3}">
      <dgm:prSet/>
      <dgm:spPr/>
      <dgm:t>
        <a:bodyPr/>
        <a:lstStyle/>
        <a:p>
          <a:endParaRPr lang="en-US"/>
        </a:p>
      </dgm:t>
    </dgm:pt>
    <dgm:pt modelId="{EDC35CE8-EA14-4FB0-B1CA-84547E8DBFA6}">
      <dgm:prSet/>
      <dgm:spPr/>
      <dgm:t>
        <a:bodyPr/>
        <a:lstStyle/>
        <a:p>
          <a:r>
            <a:rPr lang="en-US" dirty="0">
              <a:latin typeface="Times New Roman"/>
              <a:cs typeface="Times New Roman"/>
            </a:rPr>
            <a:t>Flood defenses, which cost somewhere between £ 500 – £ 1,500 per meter, were bought to minimize the risk of serious damage (UK Government, 2024). </a:t>
          </a:r>
        </a:p>
      </dgm:t>
    </dgm:pt>
    <dgm:pt modelId="{A00A0C8B-3A6C-4855-94CC-2E5F0D22B115}" type="parTrans" cxnId="{977D834D-11B5-47D8-A0EE-3F6781E194ED}">
      <dgm:prSet/>
      <dgm:spPr/>
      <dgm:t>
        <a:bodyPr/>
        <a:lstStyle/>
        <a:p>
          <a:endParaRPr lang="en-US"/>
        </a:p>
      </dgm:t>
    </dgm:pt>
    <dgm:pt modelId="{A2BCDB4F-0028-48FF-A7E3-2FC18988AA4D}" type="sibTrans" cxnId="{977D834D-11B5-47D8-A0EE-3F6781E194ED}">
      <dgm:prSet/>
      <dgm:spPr/>
      <dgm:t>
        <a:bodyPr/>
        <a:lstStyle/>
        <a:p>
          <a:endParaRPr lang="en-US"/>
        </a:p>
      </dgm:t>
    </dgm:pt>
    <dgm:pt modelId="{71B305E9-8B39-4AA2-9670-1F6545404C9C}" type="pres">
      <dgm:prSet presAssocID="{DE4AE9C9-17D4-4EA6-B773-D5CB9EABBE98}" presName="root" presStyleCnt="0">
        <dgm:presLayoutVars>
          <dgm:dir/>
          <dgm:resizeHandles val="exact"/>
        </dgm:presLayoutVars>
      </dgm:prSet>
      <dgm:spPr/>
    </dgm:pt>
    <dgm:pt modelId="{AA1068A5-B02C-41FA-8EA3-216049483ADB}" type="pres">
      <dgm:prSet presAssocID="{BA2A35CA-087F-48F6-9006-DE83937BD851}" presName="compNode" presStyleCnt="0"/>
      <dgm:spPr/>
    </dgm:pt>
    <dgm:pt modelId="{372AAA44-4551-4502-AAD0-ACE5B32A3A0F}" type="pres">
      <dgm:prSet presAssocID="{BA2A35CA-087F-48F6-9006-DE83937BD851}" presName="bgRect" presStyleLbl="bgShp" presStyleIdx="0" presStyleCnt="4"/>
      <dgm:spPr>
        <a:solidFill>
          <a:schemeClr val="bg2">
            <a:lumMod val="75000"/>
          </a:schemeClr>
        </a:solidFill>
      </dgm:spPr>
    </dgm:pt>
    <dgm:pt modelId="{2E7883D6-DF73-4A7F-878F-6CDF89E28AED}" type="pres">
      <dgm:prSet presAssocID="{BA2A35CA-087F-48F6-9006-DE83937BD851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247FA501-E4B2-4EA3-9C66-904D7050AA47}" type="pres">
      <dgm:prSet presAssocID="{BA2A35CA-087F-48F6-9006-DE83937BD851}" presName="spaceRect" presStyleCnt="0"/>
      <dgm:spPr/>
    </dgm:pt>
    <dgm:pt modelId="{60C54388-05CB-4F3B-808D-65000B4FDF14}" type="pres">
      <dgm:prSet presAssocID="{BA2A35CA-087F-48F6-9006-DE83937BD851}" presName="parTx" presStyleLbl="revTx" presStyleIdx="0" presStyleCnt="4">
        <dgm:presLayoutVars>
          <dgm:chMax val="0"/>
          <dgm:chPref val="0"/>
        </dgm:presLayoutVars>
      </dgm:prSet>
      <dgm:spPr/>
    </dgm:pt>
    <dgm:pt modelId="{3B8BE3EB-3697-48EE-8959-8D89EB14C895}" type="pres">
      <dgm:prSet presAssocID="{25DCCE18-B51E-4C18-9C9D-06705D419856}" presName="sibTrans" presStyleCnt="0"/>
      <dgm:spPr/>
    </dgm:pt>
    <dgm:pt modelId="{557FFC7F-DFFE-452F-ACE0-48B3457A842D}" type="pres">
      <dgm:prSet presAssocID="{BAC2614C-D606-4498-B35E-9A84921EB7ED}" presName="compNode" presStyleCnt="0"/>
      <dgm:spPr/>
    </dgm:pt>
    <dgm:pt modelId="{98D44101-7CA6-47D0-8933-B32A2AA6EE3B}" type="pres">
      <dgm:prSet presAssocID="{BAC2614C-D606-4498-B35E-9A84921EB7ED}" presName="bgRect" presStyleLbl="bgShp" presStyleIdx="1" presStyleCnt="4"/>
      <dgm:spPr>
        <a:solidFill>
          <a:srgbClr val="45818E"/>
        </a:solidFill>
      </dgm:spPr>
    </dgm:pt>
    <dgm:pt modelId="{96BDD34D-F38D-4861-AA3F-E02EC8B184DE}" type="pres">
      <dgm:prSet presAssocID="{BAC2614C-D606-4498-B35E-9A84921EB7E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dozer"/>
        </a:ext>
      </dgm:extLst>
    </dgm:pt>
    <dgm:pt modelId="{352E6FE6-E557-4E7D-8141-265D238D03D6}" type="pres">
      <dgm:prSet presAssocID="{BAC2614C-D606-4498-B35E-9A84921EB7ED}" presName="spaceRect" presStyleCnt="0"/>
      <dgm:spPr/>
    </dgm:pt>
    <dgm:pt modelId="{E5AD4B1A-C0D2-4636-9BC1-08A14CCD09D1}" type="pres">
      <dgm:prSet presAssocID="{BAC2614C-D606-4498-B35E-9A84921EB7ED}" presName="parTx" presStyleLbl="revTx" presStyleIdx="1" presStyleCnt="4">
        <dgm:presLayoutVars>
          <dgm:chMax val="0"/>
          <dgm:chPref val="0"/>
        </dgm:presLayoutVars>
      </dgm:prSet>
      <dgm:spPr/>
    </dgm:pt>
    <dgm:pt modelId="{3D7B3D1C-F27B-4635-BD7D-47879E8AA349}" type="pres">
      <dgm:prSet presAssocID="{64296627-9A33-4A47-8E5B-C491E31AFA7C}" presName="sibTrans" presStyleCnt="0"/>
      <dgm:spPr/>
    </dgm:pt>
    <dgm:pt modelId="{8D09A79F-51C1-4755-BBEE-3227C2363616}" type="pres">
      <dgm:prSet presAssocID="{E63226C3-6A9C-4F3F-BD1D-F882E7CDA6CF}" presName="compNode" presStyleCnt="0"/>
      <dgm:spPr/>
    </dgm:pt>
    <dgm:pt modelId="{D5848D7F-4F24-4B76-AB0D-67B0326CFFD6}" type="pres">
      <dgm:prSet presAssocID="{E63226C3-6A9C-4F3F-BD1D-F882E7CDA6CF}" presName="bgRect" presStyleLbl="bgShp" presStyleIdx="2" presStyleCnt="4"/>
      <dgm:spPr>
        <a:solidFill>
          <a:schemeClr val="bg2">
            <a:lumMod val="75000"/>
          </a:schemeClr>
        </a:solidFill>
      </dgm:spPr>
    </dgm:pt>
    <dgm:pt modelId="{611E047F-910A-4582-9E9E-21D79265A399}" type="pres">
      <dgm:prSet presAssocID="{E63226C3-6A9C-4F3F-BD1D-F882E7CDA6CF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refighter"/>
        </a:ext>
      </dgm:extLst>
    </dgm:pt>
    <dgm:pt modelId="{57598387-62D4-4CF5-97EA-DCDAAF2A5BCD}" type="pres">
      <dgm:prSet presAssocID="{E63226C3-6A9C-4F3F-BD1D-F882E7CDA6CF}" presName="spaceRect" presStyleCnt="0"/>
      <dgm:spPr/>
    </dgm:pt>
    <dgm:pt modelId="{D910A6C3-96F2-4C4F-90ED-AFAB1DAF09D3}" type="pres">
      <dgm:prSet presAssocID="{E63226C3-6A9C-4F3F-BD1D-F882E7CDA6CF}" presName="parTx" presStyleLbl="revTx" presStyleIdx="2" presStyleCnt="4">
        <dgm:presLayoutVars>
          <dgm:chMax val="0"/>
          <dgm:chPref val="0"/>
        </dgm:presLayoutVars>
      </dgm:prSet>
      <dgm:spPr/>
    </dgm:pt>
    <dgm:pt modelId="{E158AC14-E911-4075-A24E-72D91706F01F}" type="pres">
      <dgm:prSet presAssocID="{527E1C0E-A0B1-4E6E-9025-19F453F135A0}" presName="sibTrans" presStyleCnt="0"/>
      <dgm:spPr/>
    </dgm:pt>
    <dgm:pt modelId="{AC591A57-DC61-4D24-AEF2-B1B64E27C59F}" type="pres">
      <dgm:prSet presAssocID="{EDC35CE8-EA14-4FB0-B1CA-84547E8DBFA6}" presName="compNode" presStyleCnt="0"/>
      <dgm:spPr/>
    </dgm:pt>
    <dgm:pt modelId="{B737A1AB-AEC6-4915-BC29-9A349EF7058E}" type="pres">
      <dgm:prSet presAssocID="{EDC35CE8-EA14-4FB0-B1CA-84547E8DBFA6}" presName="bgRect" presStyleLbl="bgShp" presStyleIdx="3" presStyleCnt="4"/>
      <dgm:spPr>
        <a:solidFill>
          <a:srgbClr val="45818E"/>
        </a:solidFill>
      </dgm:spPr>
    </dgm:pt>
    <dgm:pt modelId="{FD6000A5-ABBA-46EB-8EF9-A5DCC114AC25}" type="pres">
      <dgm:prSet presAssocID="{EDC35CE8-EA14-4FB0-B1CA-84547E8DBFA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idge scene"/>
        </a:ext>
      </dgm:extLst>
    </dgm:pt>
    <dgm:pt modelId="{8CBC3B17-81B2-4FE9-B54E-E4986F864520}" type="pres">
      <dgm:prSet presAssocID="{EDC35CE8-EA14-4FB0-B1CA-84547E8DBFA6}" presName="spaceRect" presStyleCnt="0"/>
      <dgm:spPr/>
    </dgm:pt>
    <dgm:pt modelId="{E3E6896D-BD39-4A2D-800A-AE5BDF738F64}" type="pres">
      <dgm:prSet presAssocID="{EDC35CE8-EA14-4FB0-B1CA-84547E8DBFA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70A6135-2F4E-4C2B-A36B-12E89364747E}" type="presOf" srcId="{DE4AE9C9-17D4-4EA6-B773-D5CB9EABBE98}" destId="{71B305E9-8B39-4AA2-9670-1F6545404C9C}" srcOrd="0" destOrd="0" presId="urn:microsoft.com/office/officeart/2018/2/layout/IconVerticalSolidList"/>
    <dgm:cxn modelId="{D779033B-5B49-42DB-AA25-10D446CC215F}" type="presOf" srcId="{BA2A35CA-087F-48F6-9006-DE83937BD851}" destId="{60C54388-05CB-4F3B-808D-65000B4FDF14}" srcOrd="0" destOrd="0" presId="urn:microsoft.com/office/officeart/2018/2/layout/IconVerticalSolidList"/>
    <dgm:cxn modelId="{977D834D-11B5-47D8-A0EE-3F6781E194ED}" srcId="{DE4AE9C9-17D4-4EA6-B773-D5CB9EABBE98}" destId="{EDC35CE8-EA14-4FB0-B1CA-84547E8DBFA6}" srcOrd="3" destOrd="0" parTransId="{A00A0C8B-3A6C-4855-94CC-2E5F0D22B115}" sibTransId="{A2BCDB4F-0028-48FF-A7E3-2FC18988AA4D}"/>
    <dgm:cxn modelId="{94411A71-0933-44F7-9B2E-0621886275D9}" type="presOf" srcId="{BAC2614C-D606-4498-B35E-9A84921EB7ED}" destId="{E5AD4B1A-C0D2-4636-9BC1-08A14CCD09D1}" srcOrd="0" destOrd="0" presId="urn:microsoft.com/office/officeart/2018/2/layout/IconVerticalSolidList"/>
    <dgm:cxn modelId="{FB9FC5A7-AFD2-4B8D-9855-47423156765A}" srcId="{DE4AE9C9-17D4-4EA6-B773-D5CB9EABBE98}" destId="{BAC2614C-D606-4498-B35E-9A84921EB7ED}" srcOrd="1" destOrd="0" parTransId="{A6EBF991-8A8E-4DDD-954C-1DB547988DDC}" sibTransId="{64296627-9A33-4A47-8E5B-C491E31AFA7C}"/>
    <dgm:cxn modelId="{302B88AD-EED1-44B5-ACC6-1E4D47D44E64}" type="presOf" srcId="{E63226C3-6A9C-4F3F-BD1D-F882E7CDA6CF}" destId="{D910A6C3-96F2-4C4F-90ED-AFAB1DAF09D3}" srcOrd="0" destOrd="0" presId="urn:microsoft.com/office/officeart/2018/2/layout/IconVerticalSolidList"/>
    <dgm:cxn modelId="{911533B8-69BB-4C87-BC52-DDAA7A429FE7}" type="presOf" srcId="{EDC35CE8-EA14-4FB0-B1CA-84547E8DBFA6}" destId="{E3E6896D-BD39-4A2D-800A-AE5BDF738F64}" srcOrd="0" destOrd="0" presId="urn:microsoft.com/office/officeart/2018/2/layout/IconVerticalSolidList"/>
    <dgm:cxn modelId="{48F084BD-BA09-4950-9EED-814F19ED99AE}" srcId="{DE4AE9C9-17D4-4EA6-B773-D5CB9EABBE98}" destId="{BA2A35CA-087F-48F6-9006-DE83937BD851}" srcOrd="0" destOrd="0" parTransId="{5F37CA97-E5BA-4440-803C-2F7EED965F3F}" sibTransId="{25DCCE18-B51E-4C18-9C9D-06705D419856}"/>
    <dgm:cxn modelId="{8FD535D6-F6C4-4841-A371-2E2D9EE28DE3}" srcId="{DE4AE9C9-17D4-4EA6-B773-D5CB9EABBE98}" destId="{E63226C3-6A9C-4F3F-BD1D-F882E7CDA6CF}" srcOrd="2" destOrd="0" parTransId="{26244C5C-55EB-478F-AA4A-0C49F09C147D}" sibTransId="{527E1C0E-A0B1-4E6E-9025-19F453F135A0}"/>
    <dgm:cxn modelId="{42F03619-5FB5-477F-AFB3-FDDFAE8C8BA5}" type="presParOf" srcId="{71B305E9-8B39-4AA2-9670-1F6545404C9C}" destId="{AA1068A5-B02C-41FA-8EA3-216049483ADB}" srcOrd="0" destOrd="0" presId="urn:microsoft.com/office/officeart/2018/2/layout/IconVerticalSolidList"/>
    <dgm:cxn modelId="{9E6CCF38-B8C7-49DD-8119-690E58CCCA19}" type="presParOf" srcId="{AA1068A5-B02C-41FA-8EA3-216049483ADB}" destId="{372AAA44-4551-4502-AAD0-ACE5B32A3A0F}" srcOrd="0" destOrd="0" presId="urn:microsoft.com/office/officeart/2018/2/layout/IconVerticalSolidList"/>
    <dgm:cxn modelId="{071A8283-3068-4603-9A8E-B7549CF6F7A2}" type="presParOf" srcId="{AA1068A5-B02C-41FA-8EA3-216049483ADB}" destId="{2E7883D6-DF73-4A7F-878F-6CDF89E28AED}" srcOrd="1" destOrd="0" presId="urn:microsoft.com/office/officeart/2018/2/layout/IconVerticalSolidList"/>
    <dgm:cxn modelId="{E4B80D10-61FE-4ADC-A98D-3CE4F8AE02FF}" type="presParOf" srcId="{AA1068A5-B02C-41FA-8EA3-216049483ADB}" destId="{247FA501-E4B2-4EA3-9C66-904D7050AA47}" srcOrd="2" destOrd="0" presId="urn:microsoft.com/office/officeart/2018/2/layout/IconVerticalSolidList"/>
    <dgm:cxn modelId="{44506058-D1DB-4851-88C3-2D1DB37279DC}" type="presParOf" srcId="{AA1068A5-B02C-41FA-8EA3-216049483ADB}" destId="{60C54388-05CB-4F3B-808D-65000B4FDF14}" srcOrd="3" destOrd="0" presId="urn:microsoft.com/office/officeart/2018/2/layout/IconVerticalSolidList"/>
    <dgm:cxn modelId="{51653136-74AC-4322-A9B2-9A5EC91D6FDB}" type="presParOf" srcId="{71B305E9-8B39-4AA2-9670-1F6545404C9C}" destId="{3B8BE3EB-3697-48EE-8959-8D89EB14C895}" srcOrd="1" destOrd="0" presId="urn:microsoft.com/office/officeart/2018/2/layout/IconVerticalSolidList"/>
    <dgm:cxn modelId="{577B32BA-FBBA-41F3-AD02-1458529ECB38}" type="presParOf" srcId="{71B305E9-8B39-4AA2-9670-1F6545404C9C}" destId="{557FFC7F-DFFE-452F-ACE0-48B3457A842D}" srcOrd="2" destOrd="0" presId="urn:microsoft.com/office/officeart/2018/2/layout/IconVerticalSolidList"/>
    <dgm:cxn modelId="{7140C6CE-04C9-431F-8F34-835E9B2CFD81}" type="presParOf" srcId="{557FFC7F-DFFE-452F-ACE0-48B3457A842D}" destId="{98D44101-7CA6-47D0-8933-B32A2AA6EE3B}" srcOrd="0" destOrd="0" presId="urn:microsoft.com/office/officeart/2018/2/layout/IconVerticalSolidList"/>
    <dgm:cxn modelId="{00EAB24C-A225-47B6-8A38-1D3DFCF7B35C}" type="presParOf" srcId="{557FFC7F-DFFE-452F-ACE0-48B3457A842D}" destId="{96BDD34D-F38D-4861-AA3F-E02EC8B184DE}" srcOrd="1" destOrd="0" presId="urn:microsoft.com/office/officeart/2018/2/layout/IconVerticalSolidList"/>
    <dgm:cxn modelId="{03970EB4-A7B0-4810-8EE3-30162BCE1439}" type="presParOf" srcId="{557FFC7F-DFFE-452F-ACE0-48B3457A842D}" destId="{352E6FE6-E557-4E7D-8141-265D238D03D6}" srcOrd="2" destOrd="0" presId="urn:microsoft.com/office/officeart/2018/2/layout/IconVerticalSolidList"/>
    <dgm:cxn modelId="{4BBF0A22-8FFE-4549-90EF-2B716EB26819}" type="presParOf" srcId="{557FFC7F-DFFE-452F-ACE0-48B3457A842D}" destId="{E5AD4B1A-C0D2-4636-9BC1-08A14CCD09D1}" srcOrd="3" destOrd="0" presId="urn:microsoft.com/office/officeart/2018/2/layout/IconVerticalSolidList"/>
    <dgm:cxn modelId="{69E68BD9-772B-4F0F-A2EC-D859E14D5D75}" type="presParOf" srcId="{71B305E9-8B39-4AA2-9670-1F6545404C9C}" destId="{3D7B3D1C-F27B-4635-BD7D-47879E8AA349}" srcOrd="3" destOrd="0" presId="urn:microsoft.com/office/officeart/2018/2/layout/IconVerticalSolidList"/>
    <dgm:cxn modelId="{FF2B2C91-EBE8-4366-92D1-45C01C0CE6DC}" type="presParOf" srcId="{71B305E9-8B39-4AA2-9670-1F6545404C9C}" destId="{8D09A79F-51C1-4755-BBEE-3227C2363616}" srcOrd="4" destOrd="0" presId="urn:microsoft.com/office/officeart/2018/2/layout/IconVerticalSolidList"/>
    <dgm:cxn modelId="{A14C22F2-3465-4460-BD8F-0B1557107188}" type="presParOf" srcId="{8D09A79F-51C1-4755-BBEE-3227C2363616}" destId="{D5848D7F-4F24-4B76-AB0D-67B0326CFFD6}" srcOrd="0" destOrd="0" presId="urn:microsoft.com/office/officeart/2018/2/layout/IconVerticalSolidList"/>
    <dgm:cxn modelId="{CE26BECB-E32A-4E7B-8219-DA703F98A919}" type="presParOf" srcId="{8D09A79F-51C1-4755-BBEE-3227C2363616}" destId="{611E047F-910A-4582-9E9E-21D79265A399}" srcOrd="1" destOrd="0" presId="urn:microsoft.com/office/officeart/2018/2/layout/IconVerticalSolidList"/>
    <dgm:cxn modelId="{D91547DA-EDB8-4056-9195-A79BCD72EAD1}" type="presParOf" srcId="{8D09A79F-51C1-4755-BBEE-3227C2363616}" destId="{57598387-62D4-4CF5-97EA-DCDAAF2A5BCD}" srcOrd="2" destOrd="0" presId="urn:microsoft.com/office/officeart/2018/2/layout/IconVerticalSolidList"/>
    <dgm:cxn modelId="{38C8BFFC-6CCE-4E42-8D36-E6D43336AE27}" type="presParOf" srcId="{8D09A79F-51C1-4755-BBEE-3227C2363616}" destId="{D910A6C3-96F2-4C4F-90ED-AFAB1DAF09D3}" srcOrd="3" destOrd="0" presId="urn:microsoft.com/office/officeart/2018/2/layout/IconVerticalSolidList"/>
    <dgm:cxn modelId="{F454ED2A-8EB8-4DD9-B1CF-77F23446B196}" type="presParOf" srcId="{71B305E9-8B39-4AA2-9670-1F6545404C9C}" destId="{E158AC14-E911-4075-A24E-72D91706F01F}" srcOrd="5" destOrd="0" presId="urn:microsoft.com/office/officeart/2018/2/layout/IconVerticalSolidList"/>
    <dgm:cxn modelId="{58F0DA5E-77C5-48A2-AE2B-7FC43163D0B0}" type="presParOf" srcId="{71B305E9-8B39-4AA2-9670-1F6545404C9C}" destId="{AC591A57-DC61-4D24-AEF2-B1B64E27C59F}" srcOrd="6" destOrd="0" presId="urn:microsoft.com/office/officeart/2018/2/layout/IconVerticalSolidList"/>
    <dgm:cxn modelId="{C4F39C72-988D-4E36-9144-E25D0E6AE977}" type="presParOf" srcId="{AC591A57-DC61-4D24-AEF2-B1B64E27C59F}" destId="{B737A1AB-AEC6-4915-BC29-9A349EF7058E}" srcOrd="0" destOrd="0" presId="urn:microsoft.com/office/officeart/2018/2/layout/IconVerticalSolidList"/>
    <dgm:cxn modelId="{2CBD06E6-37E8-4BB2-BE97-C73901ACFCB4}" type="presParOf" srcId="{AC591A57-DC61-4D24-AEF2-B1B64E27C59F}" destId="{FD6000A5-ABBA-46EB-8EF9-A5DCC114AC25}" srcOrd="1" destOrd="0" presId="urn:microsoft.com/office/officeart/2018/2/layout/IconVerticalSolidList"/>
    <dgm:cxn modelId="{B903C03D-42BF-4268-9E3A-C5B72D4662AF}" type="presParOf" srcId="{AC591A57-DC61-4D24-AEF2-B1B64E27C59F}" destId="{8CBC3B17-81B2-4FE9-B54E-E4986F864520}" srcOrd="2" destOrd="0" presId="urn:microsoft.com/office/officeart/2018/2/layout/IconVerticalSolidList"/>
    <dgm:cxn modelId="{13CEE9D1-9741-4B63-B9D7-A30C732AAF22}" type="presParOf" srcId="{AC591A57-DC61-4D24-AEF2-B1B64E27C59F}" destId="{E3E6896D-BD39-4A2D-800A-AE5BDF738F6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7590351-F9F8-49E1-99BB-BE2B2BFF7D47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B39BA8F-D2AC-41D6-A434-36AD1AF3D739}">
      <dgm:prSet custT="1"/>
      <dgm:spPr/>
      <dgm:t>
        <a:bodyPr/>
        <a:lstStyle/>
        <a:p>
          <a:r>
            <a:rPr lang="en-US" sz="2000" dirty="0">
              <a:latin typeface="Times New Roman"/>
              <a:cs typeface="Times New Roman"/>
            </a:rPr>
            <a:t>After the floods, hotels were more concerned with how they could resume operations fast. </a:t>
          </a:r>
        </a:p>
      </dgm:t>
    </dgm:pt>
    <dgm:pt modelId="{6CDB5417-6E2D-4D2D-B956-D311BEED2E71}" type="parTrans" cxnId="{F68BB4B9-8B38-4DB6-A0B0-D0A5BDA71405}">
      <dgm:prSet/>
      <dgm:spPr/>
      <dgm:t>
        <a:bodyPr/>
        <a:lstStyle/>
        <a:p>
          <a:endParaRPr lang="en-US"/>
        </a:p>
      </dgm:t>
    </dgm:pt>
    <dgm:pt modelId="{25814226-A2B5-40E6-8C54-D44DA5145448}" type="sibTrans" cxnId="{F68BB4B9-8B38-4DB6-A0B0-D0A5BDA71405}">
      <dgm:prSet/>
      <dgm:spPr/>
      <dgm:t>
        <a:bodyPr/>
        <a:lstStyle/>
        <a:p>
          <a:endParaRPr lang="en-US"/>
        </a:p>
      </dgm:t>
    </dgm:pt>
    <dgm:pt modelId="{15F38760-8E9D-4A22-8132-A51DF732A67C}">
      <dgm:prSet custT="1"/>
      <dgm:spPr/>
      <dgm:t>
        <a:bodyPr/>
        <a:lstStyle/>
        <a:p>
          <a:r>
            <a:rPr lang="en-US" sz="2000" dirty="0">
              <a:latin typeface="Times New Roman"/>
              <a:cs typeface="Times New Roman"/>
            </a:rPr>
            <a:t>Recovery measures involved moving operations, implement backup system and communication with guests and staffs (ERC, 2020). </a:t>
          </a:r>
        </a:p>
      </dgm:t>
    </dgm:pt>
    <dgm:pt modelId="{BFA2E8A3-9A99-4759-81D4-2F41289236DA}" type="parTrans" cxnId="{11AB3ED5-60D7-412F-98D4-84EAE8E51694}">
      <dgm:prSet/>
      <dgm:spPr/>
      <dgm:t>
        <a:bodyPr/>
        <a:lstStyle/>
        <a:p>
          <a:endParaRPr lang="en-US"/>
        </a:p>
      </dgm:t>
    </dgm:pt>
    <dgm:pt modelId="{52BA2348-46A9-4A97-97ED-5F26A2E7F77F}" type="sibTrans" cxnId="{11AB3ED5-60D7-412F-98D4-84EAE8E51694}">
      <dgm:prSet/>
      <dgm:spPr/>
      <dgm:t>
        <a:bodyPr/>
        <a:lstStyle/>
        <a:p>
          <a:endParaRPr lang="en-US"/>
        </a:p>
      </dgm:t>
    </dgm:pt>
    <dgm:pt modelId="{B1B98D4D-28F6-4A50-9021-E69DD5B4A013}">
      <dgm:prSet custT="1"/>
      <dgm:spPr/>
      <dgm:t>
        <a:bodyPr/>
        <a:lstStyle/>
        <a:p>
          <a:r>
            <a:rPr lang="en-US" sz="2000" dirty="0">
              <a:latin typeface="Times New Roman"/>
              <a:cs typeface="Times New Roman"/>
            </a:rPr>
            <a:t>Damage assessment and repair work needed to be swift to reduce long-term disruption</a:t>
          </a:r>
          <a:r>
            <a:rPr lang="en-US" sz="1400" dirty="0">
              <a:latin typeface="Times New Roman"/>
              <a:cs typeface="Times New Roman"/>
            </a:rPr>
            <a:t>. </a:t>
          </a:r>
        </a:p>
      </dgm:t>
    </dgm:pt>
    <dgm:pt modelId="{242698D3-E75D-44D8-B042-7FAAA31A1A00}" type="parTrans" cxnId="{89C3BF76-A690-4472-8F8D-A5E4C14F8183}">
      <dgm:prSet/>
      <dgm:spPr/>
      <dgm:t>
        <a:bodyPr/>
        <a:lstStyle/>
        <a:p>
          <a:endParaRPr lang="en-US"/>
        </a:p>
      </dgm:t>
    </dgm:pt>
    <dgm:pt modelId="{6828B0FB-30FF-404A-9431-944EE0131C48}" type="sibTrans" cxnId="{89C3BF76-A690-4472-8F8D-A5E4C14F8183}">
      <dgm:prSet/>
      <dgm:spPr/>
      <dgm:t>
        <a:bodyPr/>
        <a:lstStyle/>
        <a:p>
          <a:endParaRPr lang="en-US"/>
        </a:p>
      </dgm:t>
    </dgm:pt>
    <dgm:pt modelId="{8C0CA59F-8DBC-45B8-A80D-BB4D04007582}">
      <dgm:prSet custT="1"/>
      <dgm:spPr/>
      <dgm:t>
        <a:bodyPr/>
        <a:lstStyle/>
        <a:p>
          <a:r>
            <a:rPr lang="en-US" sz="1800" dirty="0">
              <a:latin typeface="Times New Roman"/>
              <a:cs typeface="Times New Roman"/>
            </a:rPr>
            <a:t>Many hotels also interacted with contractors and insurance firms to speed up repair works, and some properties were even able to restore normal operations within two months. </a:t>
          </a:r>
        </a:p>
      </dgm:t>
    </dgm:pt>
    <dgm:pt modelId="{BE31DCC5-8E10-479A-BC7F-907972D6CF95}" type="parTrans" cxnId="{6D0E1141-3280-4106-A733-7AAED893A5FA}">
      <dgm:prSet/>
      <dgm:spPr/>
      <dgm:t>
        <a:bodyPr/>
        <a:lstStyle/>
        <a:p>
          <a:endParaRPr lang="en-US"/>
        </a:p>
      </dgm:t>
    </dgm:pt>
    <dgm:pt modelId="{2AB699B3-0FAB-45B5-A209-D8595DA8F6DA}" type="sibTrans" cxnId="{6D0E1141-3280-4106-A733-7AAED893A5FA}">
      <dgm:prSet/>
      <dgm:spPr/>
      <dgm:t>
        <a:bodyPr/>
        <a:lstStyle/>
        <a:p>
          <a:endParaRPr lang="en-US"/>
        </a:p>
      </dgm:t>
    </dgm:pt>
    <dgm:pt modelId="{1B920400-1D8B-4E4D-BD1A-62F93D724F8D}">
      <dgm:prSet custT="1"/>
      <dgm:spPr/>
      <dgm:t>
        <a:bodyPr/>
        <a:lstStyle/>
        <a:p>
          <a:r>
            <a:rPr lang="en-US" sz="1800" dirty="0">
              <a:latin typeface="Times New Roman"/>
              <a:cs typeface="Times New Roman"/>
            </a:rPr>
            <a:t>Due to the winter floods of 2019/2020, Calderdale, West Yorkshire, was affected with £43.3 millions of direct losses (Neill, 2021).</a:t>
          </a:r>
          <a:r>
            <a:rPr lang="en-US" sz="1700" dirty="0">
              <a:latin typeface="Times New Roman"/>
              <a:cs typeface="Times New Roman"/>
            </a:rPr>
            <a:t> </a:t>
          </a:r>
        </a:p>
      </dgm:t>
    </dgm:pt>
    <dgm:pt modelId="{9A4D8EC9-7F63-4DF4-B5B6-E02E844BD1E5}" type="parTrans" cxnId="{859F5AE6-7B78-49CF-8F74-D1809CC85C83}">
      <dgm:prSet/>
      <dgm:spPr/>
      <dgm:t>
        <a:bodyPr/>
        <a:lstStyle/>
        <a:p>
          <a:endParaRPr lang="en-US"/>
        </a:p>
      </dgm:t>
    </dgm:pt>
    <dgm:pt modelId="{3AC8C403-2E4A-4779-8AD5-F6BCA7F4EB96}" type="sibTrans" cxnId="{859F5AE6-7B78-49CF-8F74-D1809CC85C83}">
      <dgm:prSet/>
      <dgm:spPr/>
      <dgm:t>
        <a:bodyPr/>
        <a:lstStyle/>
        <a:p>
          <a:endParaRPr lang="en-US"/>
        </a:p>
      </dgm:t>
    </dgm:pt>
    <dgm:pt modelId="{3FDD53E0-9503-4988-8FD6-25667EC86E01}" type="pres">
      <dgm:prSet presAssocID="{37590351-F9F8-49E1-99BB-BE2B2BFF7D47}" presName="root" presStyleCnt="0">
        <dgm:presLayoutVars>
          <dgm:dir/>
          <dgm:resizeHandles val="exact"/>
        </dgm:presLayoutVars>
      </dgm:prSet>
      <dgm:spPr/>
    </dgm:pt>
    <dgm:pt modelId="{A36B6CAF-FB0B-4966-8C65-3CAFE778FA7C}" type="pres">
      <dgm:prSet presAssocID="{EB39BA8F-D2AC-41D6-A434-36AD1AF3D739}" presName="compNode" presStyleCnt="0"/>
      <dgm:spPr/>
    </dgm:pt>
    <dgm:pt modelId="{8882E6AC-928F-4279-A453-266B4CDF1A85}" type="pres">
      <dgm:prSet presAssocID="{EB39BA8F-D2AC-41D6-A434-36AD1AF3D739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in"/>
        </a:ext>
      </dgm:extLst>
    </dgm:pt>
    <dgm:pt modelId="{B0CEE9F9-DF64-4ECC-B051-A9D882BE44F4}" type="pres">
      <dgm:prSet presAssocID="{EB39BA8F-D2AC-41D6-A434-36AD1AF3D739}" presName="spaceRect" presStyleCnt="0"/>
      <dgm:spPr/>
    </dgm:pt>
    <dgm:pt modelId="{3893805C-31F1-4D37-9E6B-55A02B28BF1D}" type="pres">
      <dgm:prSet presAssocID="{EB39BA8F-D2AC-41D6-A434-36AD1AF3D739}" presName="textRect" presStyleLbl="revTx" presStyleIdx="0" presStyleCnt="5" custScaleX="100000" custScaleY="129195">
        <dgm:presLayoutVars>
          <dgm:chMax val="1"/>
          <dgm:chPref val="1"/>
        </dgm:presLayoutVars>
      </dgm:prSet>
      <dgm:spPr/>
    </dgm:pt>
    <dgm:pt modelId="{15DEF293-FEBC-48B4-BBED-97DEEE85BC64}" type="pres">
      <dgm:prSet presAssocID="{25814226-A2B5-40E6-8C54-D44DA5145448}" presName="sibTrans" presStyleCnt="0"/>
      <dgm:spPr/>
    </dgm:pt>
    <dgm:pt modelId="{D3831566-7F9C-4A84-9F85-71EBA66A155A}" type="pres">
      <dgm:prSet presAssocID="{15F38760-8E9D-4A22-8132-A51DF732A67C}" presName="compNode" presStyleCnt="0"/>
      <dgm:spPr/>
    </dgm:pt>
    <dgm:pt modelId="{6B7F6FE6-1475-4095-AEEE-FF9AE7EE2E01}" type="pres">
      <dgm:prSet presAssocID="{15F38760-8E9D-4A22-8132-A51DF732A67C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ud Computing"/>
        </a:ext>
      </dgm:extLst>
    </dgm:pt>
    <dgm:pt modelId="{6C0CD6FF-89F5-4311-ADDE-8B59983F4957}" type="pres">
      <dgm:prSet presAssocID="{15F38760-8E9D-4A22-8132-A51DF732A67C}" presName="spaceRect" presStyleCnt="0"/>
      <dgm:spPr/>
    </dgm:pt>
    <dgm:pt modelId="{7323C2C2-9DD0-404C-8807-3A3330812433}" type="pres">
      <dgm:prSet presAssocID="{15F38760-8E9D-4A22-8132-A51DF732A67C}" presName="textRect" presStyleLbl="revTx" presStyleIdx="1" presStyleCnt="5" custScaleX="145419" custScaleY="145111">
        <dgm:presLayoutVars>
          <dgm:chMax val="1"/>
          <dgm:chPref val="1"/>
        </dgm:presLayoutVars>
      </dgm:prSet>
      <dgm:spPr/>
    </dgm:pt>
    <dgm:pt modelId="{991C9405-A2E7-4371-BF38-9B844D360A8B}" type="pres">
      <dgm:prSet presAssocID="{52BA2348-46A9-4A97-97ED-5F26A2E7F77F}" presName="sibTrans" presStyleCnt="0"/>
      <dgm:spPr/>
    </dgm:pt>
    <dgm:pt modelId="{71E0A083-6F22-420B-ACA1-2F444CB31711}" type="pres">
      <dgm:prSet presAssocID="{B1B98D4D-28F6-4A50-9021-E69DD5B4A013}" presName="compNode" presStyleCnt="0"/>
      <dgm:spPr/>
    </dgm:pt>
    <dgm:pt modelId="{8530F3A8-1805-4756-BB31-5A082D4D0599}" type="pres">
      <dgm:prSet presAssocID="{B1B98D4D-28F6-4A50-9021-E69DD5B4A013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dozer"/>
        </a:ext>
      </dgm:extLst>
    </dgm:pt>
    <dgm:pt modelId="{3D55873B-D4B1-4C85-BE3B-68FA13F0C4FB}" type="pres">
      <dgm:prSet presAssocID="{B1B98D4D-28F6-4A50-9021-E69DD5B4A013}" presName="spaceRect" presStyleCnt="0"/>
      <dgm:spPr/>
    </dgm:pt>
    <dgm:pt modelId="{F18042AD-38B8-44A4-AAEB-6826CF507182}" type="pres">
      <dgm:prSet presAssocID="{B1B98D4D-28F6-4A50-9021-E69DD5B4A013}" presName="textRect" presStyleLbl="revTx" presStyleIdx="2" presStyleCnt="5" custScaleX="112192" custScaleY="120712">
        <dgm:presLayoutVars>
          <dgm:chMax val="1"/>
          <dgm:chPref val="1"/>
        </dgm:presLayoutVars>
      </dgm:prSet>
      <dgm:spPr/>
    </dgm:pt>
    <dgm:pt modelId="{05763ADA-705A-4C77-8DD5-5037A9F29E60}" type="pres">
      <dgm:prSet presAssocID="{6828B0FB-30FF-404A-9431-944EE0131C48}" presName="sibTrans" presStyleCnt="0"/>
      <dgm:spPr/>
    </dgm:pt>
    <dgm:pt modelId="{B46AFC64-8CB8-45B7-A99E-D733A286D957}" type="pres">
      <dgm:prSet presAssocID="{8C0CA59F-8DBC-45B8-A80D-BB4D04007582}" presName="compNode" presStyleCnt="0"/>
      <dgm:spPr/>
    </dgm:pt>
    <dgm:pt modelId="{97F07A80-FA96-4DE3-9715-97F9F387A1B5}" type="pres">
      <dgm:prSet presAssocID="{8C0CA59F-8DBC-45B8-A80D-BB4D04007582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ilding"/>
        </a:ext>
      </dgm:extLst>
    </dgm:pt>
    <dgm:pt modelId="{FFAB2C31-1215-45F4-97E5-513E6043C3D0}" type="pres">
      <dgm:prSet presAssocID="{8C0CA59F-8DBC-45B8-A80D-BB4D04007582}" presName="spaceRect" presStyleCnt="0"/>
      <dgm:spPr/>
    </dgm:pt>
    <dgm:pt modelId="{A761F79E-5E64-427E-9E02-E1C45D5BEE9C}" type="pres">
      <dgm:prSet presAssocID="{8C0CA59F-8DBC-45B8-A80D-BB4D04007582}" presName="textRect" presStyleLbl="revTx" presStyleIdx="3" presStyleCnt="5" custScaleX="134567" custScaleY="129244">
        <dgm:presLayoutVars>
          <dgm:chMax val="1"/>
          <dgm:chPref val="1"/>
        </dgm:presLayoutVars>
      </dgm:prSet>
      <dgm:spPr/>
    </dgm:pt>
    <dgm:pt modelId="{625CD51A-2CA4-4E94-91DA-989C6C96DC1B}" type="pres">
      <dgm:prSet presAssocID="{2AB699B3-0FAB-45B5-A209-D8595DA8F6DA}" presName="sibTrans" presStyleCnt="0"/>
      <dgm:spPr/>
    </dgm:pt>
    <dgm:pt modelId="{CD8A8D40-457D-4FAF-99DB-EE4A473BB0EF}" type="pres">
      <dgm:prSet presAssocID="{1B920400-1D8B-4E4D-BD1A-62F93D724F8D}" presName="compNode" presStyleCnt="0"/>
      <dgm:spPr/>
    </dgm:pt>
    <dgm:pt modelId="{774376D9-769F-4D38-AFA9-9930BE39A76A}" type="pres">
      <dgm:prSet presAssocID="{1B920400-1D8B-4E4D-BD1A-62F93D724F8D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iny scene"/>
        </a:ext>
      </dgm:extLst>
    </dgm:pt>
    <dgm:pt modelId="{9BE71D78-FA3C-4B49-9D7D-55020A83B294}" type="pres">
      <dgm:prSet presAssocID="{1B920400-1D8B-4E4D-BD1A-62F93D724F8D}" presName="spaceRect" presStyleCnt="0"/>
      <dgm:spPr/>
    </dgm:pt>
    <dgm:pt modelId="{06C79266-951D-4204-BE95-A4D264C4F3D7}" type="pres">
      <dgm:prSet presAssocID="{1B920400-1D8B-4E4D-BD1A-62F93D724F8D}" presName="textRect" presStyleLbl="revTx" presStyleIdx="4" presStyleCnt="5" custScaleX="111780" custScaleY="127388">
        <dgm:presLayoutVars>
          <dgm:chMax val="1"/>
          <dgm:chPref val="1"/>
        </dgm:presLayoutVars>
      </dgm:prSet>
      <dgm:spPr/>
    </dgm:pt>
  </dgm:ptLst>
  <dgm:cxnLst>
    <dgm:cxn modelId="{6D0E1141-3280-4106-A733-7AAED893A5FA}" srcId="{37590351-F9F8-49E1-99BB-BE2B2BFF7D47}" destId="{8C0CA59F-8DBC-45B8-A80D-BB4D04007582}" srcOrd="3" destOrd="0" parTransId="{BE31DCC5-8E10-479A-BC7F-907972D6CF95}" sibTransId="{2AB699B3-0FAB-45B5-A209-D8595DA8F6DA}"/>
    <dgm:cxn modelId="{89C3BF76-A690-4472-8F8D-A5E4C14F8183}" srcId="{37590351-F9F8-49E1-99BB-BE2B2BFF7D47}" destId="{B1B98D4D-28F6-4A50-9021-E69DD5B4A013}" srcOrd="2" destOrd="0" parTransId="{242698D3-E75D-44D8-B042-7FAAA31A1A00}" sibTransId="{6828B0FB-30FF-404A-9431-944EE0131C48}"/>
    <dgm:cxn modelId="{A58D7F91-97A2-456C-85E6-E0947AC0E1DB}" type="presOf" srcId="{37590351-F9F8-49E1-99BB-BE2B2BFF7D47}" destId="{3FDD53E0-9503-4988-8FD6-25667EC86E01}" srcOrd="0" destOrd="0" presId="urn:microsoft.com/office/officeart/2018/2/layout/IconLabelList"/>
    <dgm:cxn modelId="{99ABD994-0A70-4C86-A719-84F2174B3A09}" type="presOf" srcId="{B1B98D4D-28F6-4A50-9021-E69DD5B4A013}" destId="{F18042AD-38B8-44A4-AAEB-6826CF507182}" srcOrd="0" destOrd="0" presId="urn:microsoft.com/office/officeart/2018/2/layout/IconLabelList"/>
    <dgm:cxn modelId="{30488CA5-E0C4-4266-9868-EA77C9E8A4CC}" type="presOf" srcId="{15F38760-8E9D-4A22-8132-A51DF732A67C}" destId="{7323C2C2-9DD0-404C-8807-3A3330812433}" srcOrd="0" destOrd="0" presId="urn:microsoft.com/office/officeart/2018/2/layout/IconLabelList"/>
    <dgm:cxn modelId="{F68BB4B9-8B38-4DB6-A0B0-D0A5BDA71405}" srcId="{37590351-F9F8-49E1-99BB-BE2B2BFF7D47}" destId="{EB39BA8F-D2AC-41D6-A434-36AD1AF3D739}" srcOrd="0" destOrd="0" parTransId="{6CDB5417-6E2D-4D2D-B956-D311BEED2E71}" sibTransId="{25814226-A2B5-40E6-8C54-D44DA5145448}"/>
    <dgm:cxn modelId="{11AB3ED5-60D7-412F-98D4-84EAE8E51694}" srcId="{37590351-F9F8-49E1-99BB-BE2B2BFF7D47}" destId="{15F38760-8E9D-4A22-8132-A51DF732A67C}" srcOrd="1" destOrd="0" parTransId="{BFA2E8A3-9A99-4759-81D4-2F41289236DA}" sibTransId="{52BA2348-46A9-4A97-97ED-5F26A2E7F77F}"/>
    <dgm:cxn modelId="{A47F08DD-785D-4DAF-A345-FA3DD6CD917C}" type="presOf" srcId="{8C0CA59F-8DBC-45B8-A80D-BB4D04007582}" destId="{A761F79E-5E64-427E-9E02-E1C45D5BEE9C}" srcOrd="0" destOrd="0" presId="urn:microsoft.com/office/officeart/2018/2/layout/IconLabelList"/>
    <dgm:cxn modelId="{859F5AE6-7B78-49CF-8F74-D1809CC85C83}" srcId="{37590351-F9F8-49E1-99BB-BE2B2BFF7D47}" destId="{1B920400-1D8B-4E4D-BD1A-62F93D724F8D}" srcOrd="4" destOrd="0" parTransId="{9A4D8EC9-7F63-4DF4-B5B6-E02E844BD1E5}" sibTransId="{3AC8C403-2E4A-4779-8AD5-F6BCA7F4EB96}"/>
    <dgm:cxn modelId="{BE0CB9EB-02BF-461D-B1C5-AA003F6BBD82}" type="presOf" srcId="{EB39BA8F-D2AC-41D6-A434-36AD1AF3D739}" destId="{3893805C-31F1-4D37-9E6B-55A02B28BF1D}" srcOrd="0" destOrd="0" presId="urn:microsoft.com/office/officeart/2018/2/layout/IconLabelList"/>
    <dgm:cxn modelId="{265157FB-5E2C-4E95-AC06-20F6711D9130}" type="presOf" srcId="{1B920400-1D8B-4E4D-BD1A-62F93D724F8D}" destId="{06C79266-951D-4204-BE95-A4D264C4F3D7}" srcOrd="0" destOrd="0" presId="urn:microsoft.com/office/officeart/2018/2/layout/IconLabelList"/>
    <dgm:cxn modelId="{BAC949D4-D9C4-49EE-AF1E-823A39AA4ED5}" type="presParOf" srcId="{3FDD53E0-9503-4988-8FD6-25667EC86E01}" destId="{A36B6CAF-FB0B-4966-8C65-3CAFE778FA7C}" srcOrd="0" destOrd="0" presId="urn:microsoft.com/office/officeart/2018/2/layout/IconLabelList"/>
    <dgm:cxn modelId="{1852B4DA-4537-42CB-93F1-E0E2C693F638}" type="presParOf" srcId="{A36B6CAF-FB0B-4966-8C65-3CAFE778FA7C}" destId="{8882E6AC-928F-4279-A453-266B4CDF1A85}" srcOrd="0" destOrd="0" presId="urn:microsoft.com/office/officeart/2018/2/layout/IconLabelList"/>
    <dgm:cxn modelId="{B9B4DA62-E1E8-44BC-BB43-9B515683942B}" type="presParOf" srcId="{A36B6CAF-FB0B-4966-8C65-3CAFE778FA7C}" destId="{B0CEE9F9-DF64-4ECC-B051-A9D882BE44F4}" srcOrd="1" destOrd="0" presId="urn:microsoft.com/office/officeart/2018/2/layout/IconLabelList"/>
    <dgm:cxn modelId="{EBFEA2C9-7A7A-4007-A212-9428A1A6E348}" type="presParOf" srcId="{A36B6CAF-FB0B-4966-8C65-3CAFE778FA7C}" destId="{3893805C-31F1-4D37-9E6B-55A02B28BF1D}" srcOrd="2" destOrd="0" presId="urn:microsoft.com/office/officeart/2018/2/layout/IconLabelList"/>
    <dgm:cxn modelId="{96F50BC8-D845-4E05-8361-521D3A2C63CB}" type="presParOf" srcId="{3FDD53E0-9503-4988-8FD6-25667EC86E01}" destId="{15DEF293-FEBC-48B4-BBED-97DEEE85BC64}" srcOrd="1" destOrd="0" presId="urn:microsoft.com/office/officeart/2018/2/layout/IconLabelList"/>
    <dgm:cxn modelId="{160D200A-70EC-4366-8808-5DAEBCE4B70C}" type="presParOf" srcId="{3FDD53E0-9503-4988-8FD6-25667EC86E01}" destId="{D3831566-7F9C-4A84-9F85-71EBA66A155A}" srcOrd="2" destOrd="0" presId="urn:microsoft.com/office/officeart/2018/2/layout/IconLabelList"/>
    <dgm:cxn modelId="{E60EF029-9D51-4C6B-8743-BEEE959826F9}" type="presParOf" srcId="{D3831566-7F9C-4A84-9F85-71EBA66A155A}" destId="{6B7F6FE6-1475-4095-AEEE-FF9AE7EE2E01}" srcOrd="0" destOrd="0" presId="urn:microsoft.com/office/officeart/2018/2/layout/IconLabelList"/>
    <dgm:cxn modelId="{67ABD73B-C145-430C-886E-B04353B29409}" type="presParOf" srcId="{D3831566-7F9C-4A84-9F85-71EBA66A155A}" destId="{6C0CD6FF-89F5-4311-ADDE-8B59983F4957}" srcOrd="1" destOrd="0" presId="urn:microsoft.com/office/officeart/2018/2/layout/IconLabelList"/>
    <dgm:cxn modelId="{91200683-AE23-46AF-A27D-231E478A1F14}" type="presParOf" srcId="{D3831566-7F9C-4A84-9F85-71EBA66A155A}" destId="{7323C2C2-9DD0-404C-8807-3A3330812433}" srcOrd="2" destOrd="0" presId="urn:microsoft.com/office/officeart/2018/2/layout/IconLabelList"/>
    <dgm:cxn modelId="{4DB7240E-0344-4263-814E-8CCA34714CDD}" type="presParOf" srcId="{3FDD53E0-9503-4988-8FD6-25667EC86E01}" destId="{991C9405-A2E7-4371-BF38-9B844D360A8B}" srcOrd="3" destOrd="0" presId="urn:microsoft.com/office/officeart/2018/2/layout/IconLabelList"/>
    <dgm:cxn modelId="{18A3DF3D-383C-4B4C-8103-CD03F9BC3313}" type="presParOf" srcId="{3FDD53E0-9503-4988-8FD6-25667EC86E01}" destId="{71E0A083-6F22-420B-ACA1-2F444CB31711}" srcOrd="4" destOrd="0" presId="urn:microsoft.com/office/officeart/2018/2/layout/IconLabelList"/>
    <dgm:cxn modelId="{18F4893A-097E-47FE-8D64-112C339B30EA}" type="presParOf" srcId="{71E0A083-6F22-420B-ACA1-2F444CB31711}" destId="{8530F3A8-1805-4756-BB31-5A082D4D0599}" srcOrd="0" destOrd="0" presId="urn:microsoft.com/office/officeart/2018/2/layout/IconLabelList"/>
    <dgm:cxn modelId="{18EF3DBF-2162-4747-8273-A66287E3D78E}" type="presParOf" srcId="{71E0A083-6F22-420B-ACA1-2F444CB31711}" destId="{3D55873B-D4B1-4C85-BE3B-68FA13F0C4FB}" srcOrd="1" destOrd="0" presId="urn:microsoft.com/office/officeart/2018/2/layout/IconLabelList"/>
    <dgm:cxn modelId="{04CD1DBE-DCDF-42BC-9AFE-F7AB9679EF5A}" type="presParOf" srcId="{71E0A083-6F22-420B-ACA1-2F444CB31711}" destId="{F18042AD-38B8-44A4-AAEB-6826CF507182}" srcOrd="2" destOrd="0" presId="urn:microsoft.com/office/officeart/2018/2/layout/IconLabelList"/>
    <dgm:cxn modelId="{1BB5BD82-2836-446B-930B-D31B399E3010}" type="presParOf" srcId="{3FDD53E0-9503-4988-8FD6-25667EC86E01}" destId="{05763ADA-705A-4C77-8DD5-5037A9F29E60}" srcOrd="5" destOrd="0" presId="urn:microsoft.com/office/officeart/2018/2/layout/IconLabelList"/>
    <dgm:cxn modelId="{69458C90-3927-44D7-93A6-10C1990514A6}" type="presParOf" srcId="{3FDD53E0-9503-4988-8FD6-25667EC86E01}" destId="{B46AFC64-8CB8-45B7-A99E-D733A286D957}" srcOrd="6" destOrd="0" presId="urn:microsoft.com/office/officeart/2018/2/layout/IconLabelList"/>
    <dgm:cxn modelId="{B0D3C106-329F-4EE8-B9D8-D282F564DADD}" type="presParOf" srcId="{B46AFC64-8CB8-45B7-A99E-D733A286D957}" destId="{97F07A80-FA96-4DE3-9715-97F9F387A1B5}" srcOrd="0" destOrd="0" presId="urn:microsoft.com/office/officeart/2018/2/layout/IconLabelList"/>
    <dgm:cxn modelId="{B6105D2A-F2C4-4AFF-9389-4DFA36720FCE}" type="presParOf" srcId="{B46AFC64-8CB8-45B7-A99E-D733A286D957}" destId="{FFAB2C31-1215-45F4-97E5-513E6043C3D0}" srcOrd="1" destOrd="0" presId="urn:microsoft.com/office/officeart/2018/2/layout/IconLabelList"/>
    <dgm:cxn modelId="{4F2ACD00-8D54-4E7D-9DD7-D911E7B2B06B}" type="presParOf" srcId="{B46AFC64-8CB8-45B7-A99E-D733A286D957}" destId="{A761F79E-5E64-427E-9E02-E1C45D5BEE9C}" srcOrd="2" destOrd="0" presId="urn:microsoft.com/office/officeart/2018/2/layout/IconLabelList"/>
    <dgm:cxn modelId="{4B8C0B61-C300-49EC-8A0B-E441CBF99C4B}" type="presParOf" srcId="{3FDD53E0-9503-4988-8FD6-25667EC86E01}" destId="{625CD51A-2CA4-4E94-91DA-989C6C96DC1B}" srcOrd="7" destOrd="0" presId="urn:microsoft.com/office/officeart/2018/2/layout/IconLabelList"/>
    <dgm:cxn modelId="{0B35D1D4-00CF-455C-A14A-DB062A8D2589}" type="presParOf" srcId="{3FDD53E0-9503-4988-8FD6-25667EC86E01}" destId="{CD8A8D40-457D-4FAF-99DB-EE4A473BB0EF}" srcOrd="8" destOrd="0" presId="urn:microsoft.com/office/officeart/2018/2/layout/IconLabelList"/>
    <dgm:cxn modelId="{2AB50EA3-82E4-4D2E-AFCB-51CE95FA3B1A}" type="presParOf" srcId="{CD8A8D40-457D-4FAF-99DB-EE4A473BB0EF}" destId="{774376D9-769F-4D38-AFA9-9930BE39A76A}" srcOrd="0" destOrd="0" presId="urn:microsoft.com/office/officeart/2018/2/layout/IconLabelList"/>
    <dgm:cxn modelId="{4538450B-30E7-4CF5-847A-238EEE492143}" type="presParOf" srcId="{CD8A8D40-457D-4FAF-99DB-EE4A473BB0EF}" destId="{9BE71D78-FA3C-4B49-9D7D-55020A83B294}" srcOrd="1" destOrd="0" presId="urn:microsoft.com/office/officeart/2018/2/layout/IconLabelList"/>
    <dgm:cxn modelId="{8D8D2316-0AF1-4F34-A926-3F3C7D33FD17}" type="presParOf" srcId="{CD8A8D40-457D-4FAF-99DB-EE4A473BB0EF}" destId="{06C79266-951D-4204-BE95-A4D264C4F3D7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48A4133-872C-4968-8003-6C0FA203B42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987F3CBC-746C-4333-B9AF-0F186A603F2A}">
      <dgm:prSet custT="1"/>
      <dgm:spPr/>
      <dgm:t>
        <a:bodyPr/>
        <a:lstStyle/>
        <a:p>
          <a:r>
            <a:rPr lang="en-US" sz="1800" dirty="0">
              <a:latin typeface="Times New Roman"/>
              <a:cs typeface="Times New Roman"/>
            </a:rPr>
            <a:t>In order to understand the wider factors that affected the hotel strategies during the floods, a PESTLE analysis was carried out.</a:t>
          </a:r>
        </a:p>
      </dgm:t>
    </dgm:pt>
    <dgm:pt modelId="{34AC5D18-CEA9-4907-B866-A606B47FE8EA}" type="parTrans" cxnId="{677D6770-363C-49EB-B3EA-5E2CEBDA70FA}">
      <dgm:prSet/>
      <dgm:spPr/>
      <dgm:t>
        <a:bodyPr/>
        <a:lstStyle/>
        <a:p>
          <a:endParaRPr lang="en-US"/>
        </a:p>
      </dgm:t>
    </dgm:pt>
    <dgm:pt modelId="{4FD3A02E-7A02-434E-BE63-541B195B5227}" type="sibTrans" cxnId="{677D6770-363C-49EB-B3EA-5E2CEBDA70FA}">
      <dgm:prSet/>
      <dgm:spPr/>
      <dgm:t>
        <a:bodyPr/>
        <a:lstStyle/>
        <a:p>
          <a:endParaRPr lang="en-US"/>
        </a:p>
      </dgm:t>
    </dgm:pt>
    <dgm:pt modelId="{4E4476B9-5913-4A06-AEC0-CEB1DF96E240}">
      <dgm:prSet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latin typeface="Times New Roman"/>
              <a:cs typeface="Times New Roman"/>
            </a:rPr>
            <a:t>Political: Government intervention was very essential but was hampered by late release of funding and support (World Vision UK, 2024). </a:t>
          </a:r>
        </a:p>
      </dgm:t>
    </dgm:pt>
    <dgm:pt modelId="{FF9D69E2-80EB-4630-9A67-8C873256FB4F}" type="parTrans" cxnId="{514185DF-6F48-40E2-9317-1B92A60C1C56}">
      <dgm:prSet/>
      <dgm:spPr/>
      <dgm:t>
        <a:bodyPr/>
        <a:lstStyle/>
        <a:p>
          <a:endParaRPr lang="en-US"/>
        </a:p>
      </dgm:t>
    </dgm:pt>
    <dgm:pt modelId="{199C5DB3-FCB3-4414-83AB-F62F12C156C3}" type="sibTrans" cxnId="{514185DF-6F48-40E2-9317-1B92A60C1C56}">
      <dgm:prSet/>
      <dgm:spPr/>
      <dgm:t>
        <a:bodyPr/>
        <a:lstStyle/>
        <a:p>
          <a:endParaRPr lang="en-US"/>
        </a:p>
      </dgm:t>
    </dgm:pt>
    <dgm:pt modelId="{EA6C1F9F-E4C2-42A8-854B-B371BE82A34A}">
      <dgm:prSet custT="1"/>
      <dgm:spPr/>
      <dgm:t>
        <a:bodyPr/>
        <a:lstStyle/>
        <a:p>
          <a:r>
            <a:rPr lang="en-US" sz="1800" dirty="0">
              <a:latin typeface="Times New Roman"/>
              <a:cs typeface="Times New Roman"/>
            </a:rPr>
            <a:t>Economic: The floods resulted in massive revenue loss and especially to the independent hotels (Visit York, 2025). </a:t>
          </a:r>
        </a:p>
      </dgm:t>
    </dgm:pt>
    <dgm:pt modelId="{90FBED06-D721-4747-9235-A83178C5043F}" type="parTrans" cxnId="{F5D5CF3A-6A1D-403B-90AF-37B6BEC86C18}">
      <dgm:prSet/>
      <dgm:spPr/>
      <dgm:t>
        <a:bodyPr/>
        <a:lstStyle/>
        <a:p>
          <a:endParaRPr lang="en-US"/>
        </a:p>
      </dgm:t>
    </dgm:pt>
    <dgm:pt modelId="{BCF08604-8A4C-43A3-92C5-8F989370D5D3}" type="sibTrans" cxnId="{F5D5CF3A-6A1D-403B-90AF-37B6BEC86C18}">
      <dgm:prSet/>
      <dgm:spPr/>
      <dgm:t>
        <a:bodyPr/>
        <a:lstStyle/>
        <a:p>
          <a:endParaRPr lang="en-US"/>
        </a:p>
      </dgm:t>
    </dgm:pt>
    <dgm:pt modelId="{9F5DA3EA-A0FF-44FF-9BEB-D0D276D0C963}">
      <dgm:prSet custT="1"/>
      <dgm:spPr/>
      <dgm:t>
        <a:bodyPr/>
        <a:lstStyle/>
        <a:p>
          <a:r>
            <a:rPr lang="en-US" sz="1800" dirty="0">
              <a:solidFill>
                <a:schemeClr val="bg1"/>
              </a:solidFill>
              <a:latin typeface="Times New Roman"/>
              <a:cs typeface="Times New Roman"/>
            </a:rPr>
            <a:t>Social: Hotels that aided the local community from its small gestures like providing accommodation to the NHS staffs got positive media reporting (Hawley, 2025). </a:t>
          </a:r>
        </a:p>
      </dgm:t>
    </dgm:pt>
    <dgm:pt modelId="{BCC323C0-32B0-4943-95EA-F3ED729CE380}" type="parTrans" cxnId="{0B0F87DC-AEC2-449A-BCDE-62D16FD85D0F}">
      <dgm:prSet/>
      <dgm:spPr/>
      <dgm:t>
        <a:bodyPr/>
        <a:lstStyle/>
        <a:p>
          <a:endParaRPr lang="en-US"/>
        </a:p>
      </dgm:t>
    </dgm:pt>
    <dgm:pt modelId="{9A67BC74-6B8F-4856-B6E3-3BD3EEF2FFDC}" type="sibTrans" cxnId="{0B0F87DC-AEC2-449A-BCDE-62D16FD85D0F}">
      <dgm:prSet/>
      <dgm:spPr/>
      <dgm:t>
        <a:bodyPr/>
        <a:lstStyle/>
        <a:p>
          <a:endParaRPr lang="en-US"/>
        </a:p>
      </dgm:t>
    </dgm:pt>
    <dgm:pt modelId="{D194F4C6-9C77-4777-93D0-EF19704DC026}">
      <dgm:prSet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latin typeface="Times New Roman"/>
              <a:cs typeface="Times New Roman"/>
            </a:rPr>
            <a:t>Technological: Hotels which had cloud-based property management were in a better place to sustain operations as compared to those that did not (Staff, 2024). </a:t>
          </a:r>
        </a:p>
      </dgm:t>
    </dgm:pt>
    <dgm:pt modelId="{D0E5308B-51AC-4D05-9EC5-790654A9F10A}" type="parTrans" cxnId="{BC478E71-A0CC-43B9-9C97-CD3F41912992}">
      <dgm:prSet/>
      <dgm:spPr/>
      <dgm:t>
        <a:bodyPr/>
        <a:lstStyle/>
        <a:p>
          <a:endParaRPr lang="en-US"/>
        </a:p>
      </dgm:t>
    </dgm:pt>
    <dgm:pt modelId="{1CA7AA44-17C3-4D4B-A461-298FA2F8998B}" type="sibTrans" cxnId="{BC478E71-A0CC-43B9-9C97-CD3F41912992}">
      <dgm:prSet/>
      <dgm:spPr/>
      <dgm:t>
        <a:bodyPr/>
        <a:lstStyle/>
        <a:p>
          <a:endParaRPr lang="en-US"/>
        </a:p>
      </dgm:t>
    </dgm:pt>
    <dgm:pt modelId="{601BEE9C-4E23-439C-AD55-1C191B87AA5B}">
      <dgm:prSet custT="1"/>
      <dgm:spPr/>
      <dgm:t>
        <a:bodyPr/>
        <a:lstStyle/>
        <a:p>
          <a:r>
            <a:rPr lang="en-US" sz="1800" dirty="0">
              <a:latin typeface="Times New Roman"/>
              <a:cs typeface="Times New Roman"/>
            </a:rPr>
            <a:t>Legal: Regulatory duties of ensuring health and safety in times of emergencies exposed loopholes in other hotels’ crisis response (Lee and Sharma, 2024). </a:t>
          </a:r>
        </a:p>
      </dgm:t>
    </dgm:pt>
    <dgm:pt modelId="{61C1FF85-4C6C-4482-A5E7-2DACC7F7CB29}" type="parTrans" cxnId="{C19875AA-20AD-438B-A7F3-A3216CF60965}">
      <dgm:prSet/>
      <dgm:spPr/>
      <dgm:t>
        <a:bodyPr/>
        <a:lstStyle/>
        <a:p>
          <a:endParaRPr lang="en-US"/>
        </a:p>
      </dgm:t>
    </dgm:pt>
    <dgm:pt modelId="{235C90B4-C2F9-461D-861E-7F6C465C5AAC}" type="sibTrans" cxnId="{C19875AA-20AD-438B-A7F3-A3216CF60965}">
      <dgm:prSet/>
      <dgm:spPr/>
      <dgm:t>
        <a:bodyPr/>
        <a:lstStyle/>
        <a:p>
          <a:endParaRPr lang="en-US"/>
        </a:p>
      </dgm:t>
    </dgm:pt>
    <dgm:pt modelId="{823F0A24-8B7C-494C-8B23-01831F82FC0A}">
      <dgm:prSet custT="1"/>
      <dgm:spPr/>
      <dgm:t>
        <a:bodyPr/>
        <a:lstStyle/>
        <a:p>
          <a:r>
            <a:rPr lang="en-US" sz="1800" dirty="0">
              <a:latin typeface="Times New Roman"/>
              <a:cs typeface="Times New Roman"/>
            </a:rPr>
            <a:t>Environmental: The floods highlighted the need for improved environmental risks management, particularly, in flood prone areas (Channel, 2020).</a:t>
          </a:r>
        </a:p>
      </dgm:t>
    </dgm:pt>
    <dgm:pt modelId="{E5BC4B63-AF08-4C84-853F-7F013B6FC178}" type="parTrans" cxnId="{DC7572F4-5354-438F-A0B6-2D56BDFF7057}">
      <dgm:prSet/>
      <dgm:spPr/>
      <dgm:t>
        <a:bodyPr/>
        <a:lstStyle/>
        <a:p>
          <a:endParaRPr lang="en-US"/>
        </a:p>
      </dgm:t>
    </dgm:pt>
    <dgm:pt modelId="{B0148DE4-82A7-4133-8791-AC8A379CB48E}" type="sibTrans" cxnId="{DC7572F4-5354-438F-A0B6-2D56BDFF7057}">
      <dgm:prSet/>
      <dgm:spPr/>
      <dgm:t>
        <a:bodyPr/>
        <a:lstStyle/>
        <a:p>
          <a:endParaRPr lang="en-US"/>
        </a:p>
      </dgm:t>
    </dgm:pt>
    <dgm:pt modelId="{91E43F4F-F673-4AB2-B110-325DDB0CAAC1}" type="pres">
      <dgm:prSet presAssocID="{548A4133-872C-4968-8003-6C0FA203B42F}" presName="root" presStyleCnt="0">
        <dgm:presLayoutVars>
          <dgm:dir/>
          <dgm:resizeHandles val="exact"/>
        </dgm:presLayoutVars>
      </dgm:prSet>
      <dgm:spPr/>
    </dgm:pt>
    <dgm:pt modelId="{E534A41E-4EC1-4ED1-AA67-93B039F2FBB9}" type="pres">
      <dgm:prSet presAssocID="{987F3CBC-746C-4333-B9AF-0F186A603F2A}" presName="compNode" presStyleCnt="0"/>
      <dgm:spPr/>
    </dgm:pt>
    <dgm:pt modelId="{844F2F60-7123-4205-A567-46D3FE3E5C2A}" type="pres">
      <dgm:prSet presAssocID="{987F3CBC-746C-4333-B9AF-0F186A603F2A}" presName="bgRect" presStyleLbl="bgShp" presStyleIdx="0" presStyleCnt="7"/>
      <dgm:spPr>
        <a:solidFill>
          <a:srgbClr val="45818E"/>
        </a:solidFill>
      </dgm:spPr>
    </dgm:pt>
    <dgm:pt modelId="{8F4FFF95-2F8E-485F-A9A0-D726ECC998F5}" type="pres">
      <dgm:prSet presAssocID="{987F3CBC-746C-4333-B9AF-0F186A603F2A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g spray"/>
        </a:ext>
      </dgm:extLst>
    </dgm:pt>
    <dgm:pt modelId="{F891A6C0-2F58-4DFF-9603-2CDAE36CC694}" type="pres">
      <dgm:prSet presAssocID="{987F3CBC-746C-4333-B9AF-0F186A603F2A}" presName="spaceRect" presStyleCnt="0"/>
      <dgm:spPr/>
    </dgm:pt>
    <dgm:pt modelId="{2CE366D9-E304-4E86-9EB1-CEE1B1499D7C}" type="pres">
      <dgm:prSet presAssocID="{987F3CBC-746C-4333-B9AF-0F186A603F2A}" presName="parTx" presStyleLbl="revTx" presStyleIdx="0" presStyleCnt="7">
        <dgm:presLayoutVars>
          <dgm:chMax val="0"/>
          <dgm:chPref val="0"/>
        </dgm:presLayoutVars>
      </dgm:prSet>
      <dgm:spPr/>
    </dgm:pt>
    <dgm:pt modelId="{9009DCC7-0DF7-4DB7-9066-C968B6B1D710}" type="pres">
      <dgm:prSet presAssocID="{4FD3A02E-7A02-434E-BE63-541B195B5227}" presName="sibTrans" presStyleCnt="0"/>
      <dgm:spPr/>
    </dgm:pt>
    <dgm:pt modelId="{898F139E-6A70-4F09-9F74-0FE68C456DD0}" type="pres">
      <dgm:prSet presAssocID="{4E4476B9-5913-4A06-AEC0-CEB1DF96E240}" presName="compNode" presStyleCnt="0"/>
      <dgm:spPr/>
    </dgm:pt>
    <dgm:pt modelId="{1FFC618A-19E7-45C8-B62C-8C244A85DB0A}" type="pres">
      <dgm:prSet presAssocID="{4E4476B9-5913-4A06-AEC0-CEB1DF96E240}" presName="bgRect" presStyleLbl="bgShp" presStyleIdx="1" presStyleCnt="7"/>
      <dgm:spPr>
        <a:solidFill>
          <a:schemeClr val="bg2">
            <a:lumMod val="75000"/>
          </a:schemeClr>
        </a:solidFill>
      </dgm:spPr>
    </dgm:pt>
    <dgm:pt modelId="{726BEFB4-A0F1-4304-BBBF-8C52D7B9E7B5}" type="pres">
      <dgm:prSet presAssocID="{4E4476B9-5913-4A06-AEC0-CEB1DF96E240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002CFB9D-B2A2-4A92-AA02-23894F461AFA}" type="pres">
      <dgm:prSet presAssocID="{4E4476B9-5913-4A06-AEC0-CEB1DF96E240}" presName="spaceRect" presStyleCnt="0"/>
      <dgm:spPr/>
    </dgm:pt>
    <dgm:pt modelId="{5A1E430B-5FAE-41AD-BE8B-6AD2DE6A0756}" type="pres">
      <dgm:prSet presAssocID="{4E4476B9-5913-4A06-AEC0-CEB1DF96E240}" presName="parTx" presStyleLbl="revTx" presStyleIdx="1" presStyleCnt="7">
        <dgm:presLayoutVars>
          <dgm:chMax val="0"/>
          <dgm:chPref val="0"/>
        </dgm:presLayoutVars>
      </dgm:prSet>
      <dgm:spPr/>
    </dgm:pt>
    <dgm:pt modelId="{08F27B08-EE19-4796-AA46-F4C353706232}" type="pres">
      <dgm:prSet presAssocID="{199C5DB3-FCB3-4414-83AB-F62F12C156C3}" presName="sibTrans" presStyleCnt="0"/>
      <dgm:spPr/>
    </dgm:pt>
    <dgm:pt modelId="{01AEA370-C61E-4971-81B3-71F01A6CFC32}" type="pres">
      <dgm:prSet presAssocID="{EA6C1F9F-E4C2-42A8-854B-B371BE82A34A}" presName="compNode" presStyleCnt="0"/>
      <dgm:spPr/>
    </dgm:pt>
    <dgm:pt modelId="{99708341-6106-4C40-BA4F-82820689173C}" type="pres">
      <dgm:prSet presAssocID="{EA6C1F9F-E4C2-42A8-854B-B371BE82A34A}" presName="bgRect" presStyleLbl="bgShp" presStyleIdx="2" presStyleCnt="7"/>
      <dgm:spPr>
        <a:solidFill>
          <a:schemeClr val="bg2">
            <a:lumMod val="50000"/>
          </a:schemeClr>
        </a:solidFill>
      </dgm:spPr>
    </dgm:pt>
    <dgm:pt modelId="{BD9225D0-A09E-4A8C-9A86-46F4BAAD4AA6}" type="pres">
      <dgm:prSet presAssocID="{EA6C1F9F-E4C2-42A8-854B-B371BE82A34A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iny scene"/>
        </a:ext>
      </dgm:extLst>
    </dgm:pt>
    <dgm:pt modelId="{E59D17E1-02EB-4AC7-95F0-1DDCEB535625}" type="pres">
      <dgm:prSet presAssocID="{EA6C1F9F-E4C2-42A8-854B-B371BE82A34A}" presName="spaceRect" presStyleCnt="0"/>
      <dgm:spPr/>
    </dgm:pt>
    <dgm:pt modelId="{84B6C114-70A8-4A4B-B597-35D69629FB7A}" type="pres">
      <dgm:prSet presAssocID="{EA6C1F9F-E4C2-42A8-854B-B371BE82A34A}" presName="parTx" presStyleLbl="revTx" presStyleIdx="2" presStyleCnt="7">
        <dgm:presLayoutVars>
          <dgm:chMax val="0"/>
          <dgm:chPref val="0"/>
        </dgm:presLayoutVars>
      </dgm:prSet>
      <dgm:spPr/>
    </dgm:pt>
    <dgm:pt modelId="{61AC529A-9460-4A04-9026-E75245CC84F8}" type="pres">
      <dgm:prSet presAssocID="{BCF08604-8A4C-43A3-92C5-8F989370D5D3}" presName="sibTrans" presStyleCnt="0"/>
      <dgm:spPr/>
    </dgm:pt>
    <dgm:pt modelId="{AB7E879B-B44D-4919-86D4-943927C6B1D1}" type="pres">
      <dgm:prSet presAssocID="{9F5DA3EA-A0FF-44FF-9BEB-D0D276D0C963}" presName="compNode" presStyleCnt="0"/>
      <dgm:spPr/>
    </dgm:pt>
    <dgm:pt modelId="{9456C595-DF98-4112-9CBD-E349D832C11E}" type="pres">
      <dgm:prSet presAssocID="{9F5DA3EA-A0FF-44FF-9BEB-D0D276D0C963}" presName="bgRect" presStyleLbl="bgShp" presStyleIdx="3" presStyleCnt="7"/>
      <dgm:spPr>
        <a:solidFill>
          <a:srgbClr val="45818E"/>
        </a:solidFill>
      </dgm:spPr>
    </dgm:pt>
    <dgm:pt modelId="{F5427697-7F6A-41EC-BED2-E45CD6AB564D}" type="pres">
      <dgm:prSet presAssocID="{9F5DA3EA-A0FF-44FF-9BEB-D0D276D0C963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ilding"/>
        </a:ext>
      </dgm:extLst>
    </dgm:pt>
    <dgm:pt modelId="{DBAF2599-BB47-4CC8-B4A0-F2B127EBB29B}" type="pres">
      <dgm:prSet presAssocID="{9F5DA3EA-A0FF-44FF-9BEB-D0D276D0C963}" presName="spaceRect" presStyleCnt="0"/>
      <dgm:spPr/>
    </dgm:pt>
    <dgm:pt modelId="{385ABEA0-8A58-4E47-9855-761D486D9300}" type="pres">
      <dgm:prSet presAssocID="{9F5DA3EA-A0FF-44FF-9BEB-D0D276D0C963}" presName="parTx" presStyleLbl="revTx" presStyleIdx="3" presStyleCnt="7">
        <dgm:presLayoutVars>
          <dgm:chMax val="0"/>
          <dgm:chPref val="0"/>
        </dgm:presLayoutVars>
      </dgm:prSet>
      <dgm:spPr/>
    </dgm:pt>
    <dgm:pt modelId="{76A21663-E611-470E-BFA7-16C88AA3249A}" type="pres">
      <dgm:prSet presAssocID="{9A67BC74-6B8F-4856-B6E3-3BD3EEF2FFDC}" presName="sibTrans" presStyleCnt="0"/>
      <dgm:spPr/>
    </dgm:pt>
    <dgm:pt modelId="{C7E3B93C-5AAD-492E-AC3A-185D4DDBD572}" type="pres">
      <dgm:prSet presAssocID="{D194F4C6-9C77-4777-93D0-EF19704DC026}" presName="compNode" presStyleCnt="0"/>
      <dgm:spPr/>
    </dgm:pt>
    <dgm:pt modelId="{D870B91E-D812-4BF8-B642-49587A6EC935}" type="pres">
      <dgm:prSet presAssocID="{D194F4C6-9C77-4777-93D0-EF19704DC026}" presName="bgRect" presStyleLbl="bgShp" presStyleIdx="4" presStyleCnt="7"/>
      <dgm:spPr>
        <a:solidFill>
          <a:schemeClr val="bg2">
            <a:lumMod val="75000"/>
          </a:schemeClr>
        </a:solidFill>
      </dgm:spPr>
    </dgm:pt>
    <dgm:pt modelId="{B3F732F9-1EAA-40C2-B769-0A873FC1B9E1}" type="pres">
      <dgm:prSet presAssocID="{D194F4C6-9C77-4777-93D0-EF19704DC026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C157A93F-DDAC-4D84-BE48-91426751EF16}" type="pres">
      <dgm:prSet presAssocID="{D194F4C6-9C77-4777-93D0-EF19704DC026}" presName="spaceRect" presStyleCnt="0"/>
      <dgm:spPr/>
    </dgm:pt>
    <dgm:pt modelId="{889C4DC9-10EE-4D1E-BC31-427EF1B03406}" type="pres">
      <dgm:prSet presAssocID="{D194F4C6-9C77-4777-93D0-EF19704DC026}" presName="parTx" presStyleLbl="revTx" presStyleIdx="4" presStyleCnt="7">
        <dgm:presLayoutVars>
          <dgm:chMax val="0"/>
          <dgm:chPref val="0"/>
        </dgm:presLayoutVars>
      </dgm:prSet>
      <dgm:spPr/>
    </dgm:pt>
    <dgm:pt modelId="{443CB6A7-F174-42FD-84DC-3E127DE1BFB9}" type="pres">
      <dgm:prSet presAssocID="{1CA7AA44-17C3-4D4B-A461-298FA2F8998B}" presName="sibTrans" presStyleCnt="0"/>
      <dgm:spPr/>
    </dgm:pt>
    <dgm:pt modelId="{D22AD2BD-DA6E-4ADC-A5FE-3BF92C46EFD7}" type="pres">
      <dgm:prSet presAssocID="{601BEE9C-4E23-439C-AD55-1C191B87AA5B}" presName="compNode" presStyleCnt="0"/>
      <dgm:spPr/>
    </dgm:pt>
    <dgm:pt modelId="{6B97EECF-A0E2-48B7-AD71-BD908985B8D7}" type="pres">
      <dgm:prSet presAssocID="{601BEE9C-4E23-439C-AD55-1C191B87AA5B}" presName="bgRect" presStyleLbl="bgShp" presStyleIdx="5" presStyleCnt="7" custLinFactNeighborX="235" custLinFactNeighborY="1873"/>
      <dgm:spPr>
        <a:solidFill>
          <a:schemeClr val="bg2">
            <a:lumMod val="50000"/>
          </a:schemeClr>
        </a:solidFill>
      </dgm:spPr>
    </dgm:pt>
    <dgm:pt modelId="{8D595DD6-2C09-42B0-A843-2983E7966564}" type="pres">
      <dgm:prSet presAssocID="{601BEE9C-4E23-439C-AD55-1C191B87AA5B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F1168EA8-BC56-4800-8657-740ADCE9AC04}" type="pres">
      <dgm:prSet presAssocID="{601BEE9C-4E23-439C-AD55-1C191B87AA5B}" presName="spaceRect" presStyleCnt="0"/>
      <dgm:spPr/>
    </dgm:pt>
    <dgm:pt modelId="{D435FF43-F1D0-4502-A6FD-909DC1003DDF}" type="pres">
      <dgm:prSet presAssocID="{601BEE9C-4E23-439C-AD55-1C191B87AA5B}" presName="parTx" presStyleLbl="revTx" presStyleIdx="5" presStyleCnt="7">
        <dgm:presLayoutVars>
          <dgm:chMax val="0"/>
          <dgm:chPref val="0"/>
        </dgm:presLayoutVars>
      </dgm:prSet>
      <dgm:spPr/>
    </dgm:pt>
    <dgm:pt modelId="{8AE69F9E-1011-476A-B01D-1DF35264BD61}" type="pres">
      <dgm:prSet presAssocID="{235C90B4-C2F9-461D-861E-7F6C465C5AAC}" presName="sibTrans" presStyleCnt="0"/>
      <dgm:spPr/>
    </dgm:pt>
    <dgm:pt modelId="{D4989345-B9A2-4AA8-A66C-50B6E9D4BD34}" type="pres">
      <dgm:prSet presAssocID="{823F0A24-8B7C-494C-8B23-01831F82FC0A}" presName="compNode" presStyleCnt="0"/>
      <dgm:spPr/>
    </dgm:pt>
    <dgm:pt modelId="{AB12EC12-7CBA-4A57-9707-834431654AAC}" type="pres">
      <dgm:prSet presAssocID="{823F0A24-8B7C-494C-8B23-01831F82FC0A}" presName="bgRect" presStyleLbl="bgShp" presStyleIdx="6" presStyleCnt="7" custLinFactNeighborX="-287" custLinFactNeighborY="-181"/>
      <dgm:spPr>
        <a:solidFill>
          <a:srgbClr val="45818E"/>
        </a:solidFill>
      </dgm:spPr>
    </dgm:pt>
    <dgm:pt modelId="{330C46D4-DDFD-425A-BE75-30BBE44837B4}" type="pres">
      <dgm:prSet presAssocID="{823F0A24-8B7C-494C-8B23-01831F82FC0A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ning"/>
        </a:ext>
      </dgm:extLst>
    </dgm:pt>
    <dgm:pt modelId="{3DED42A6-F766-423C-8D3C-5789C683F0E8}" type="pres">
      <dgm:prSet presAssocID="{823F0A24-8B7C-494C-8B23-01831F82FC0A}" presName="spaceRect" presStyleCnt="0"/>
      <dgm:spPr/>
    </dgm:pt>
    <dgm:pt modelId="{49AD65B7-63A2-4AD1-B302-907DD335F003}" type="pres">
      <dgm:prSet presAssocID="{823F0A24-8B7C-494C-8B23-01831F82FC0A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5A014E11-6C44-4FA7-A295-89FA269300E6}" type="presOf" srcId="{601BEE9C-4E23-439C-AD55-1C191B87AA5B}" destId="{D435FF43-F1D0-4502-A6FD-909DC1003DDF}" srcOrd="0" destOrd="0" presId="urn:microsoft.com/office/officeart/2018/2/layout/IconVerticalSolidList"/>
    <dgm:cxn modelId="{F5D5CF3A-6A1D-403B-90AF-37B6BEC86C18}" srcId="{548A4133-872C-4968-8003-6C0FA203B42F}" destId="{EA6C1F9F-E4C2-42A8-854B-B371BE82A34A}" srcOrd="2" destOrd="0" parTransId="{90FBED06-D721-4747-9235-A83178C5043F}" sibTransId="{BCF08604-8A4C-43A3-92C5-8F989370D5D3}"/>
    <dgm:cxn modelId="{74E95E3D-145D-4BD7-BCAA-64AB665C8FEE}" type="presOf" srcId="{EA6C1F9F-E4C2-42A8-854B-B371BE82A34A}" destId="{84B6C114-70A8-4A4B-B597-35D69629FB7A}" srcOrd="0" destOrd="0" presId="urn:microsoft.com/office/officeart/2018/2/layout/IconVerticalSolidList"/>
    <dgm:cxn modelId="{677D6770-363C-49EB-B3EA-5E2CEBDA70FA}" srcId="{548A4133-872C-4968-8003-6C0FA203B42F}" destId="{987F3CBC-746C-4333-B9AF-0F186A603F2A}" srcOrd="0" destOrd="0" parTransId="{34AC5D18-CEA9-4907-B866-A606B47FE8EA}" sibTransId="{4FD3A02E-7A02-434E-BE63-541B195B5227}"/>
    <dgm:cxn modelId="{BC478E71-A0CC-43B9-9C97-CD3F41912992}" srcId="{548A4133-872C-4968-8003-6C0FA203B42F}" destId="{D194F4C6-9C77-4777-93D0-EF19704DC026}" srcOrd="4" destOrd="0" parTransId="{D0E5308B-51AC-4D05-9EC5-790654A9F10A}" sibTransId="{1CA7AA44-17C3-4D4B-A461-298FA2F8998B}"/>
    <dgm:cxn modelId="{E89CDE75-CF85-478E-85B8-252E1B93816C}" type="presOf" srcId="{D194F4C6-9C77-4777-93D0-EF19704DC026}" destId="{889C4DC9-10EE-4D1E-BC31-427EF1B03406}" srcOrd="0" destOrd="0" presId="urn:microsoft.com/office/officeart/2018/2/layout/IconVerticalSolidList"/>
    <dgm:cxn modelId="{69495557-F233-458E-8968-744BD1438EE3}" type="presOf" srcId="{9F5DA3EA-A0FF-44FF-9BEB-D0D276D0C963}" destId="{385ABEA0-8A58-4E47-9855-761D486D9300}" srcOrd="0" destOrd="0" presId="urn:microsoft.com/office/officeart/2018/2/layout/IconVerticalSolidList"/>
    <dgm:cxn modelId="{2176867E-7D24-4A23-80C4-CE61DB707DDD}" type="presOf" srcId="{548A4133-872C-4968-8003-6C0FA203B42F}" destId="{91E43F4F-F673-4AB2-B110-325DDB0CAAC1}" srcOrd="0" destOrd="0" presId="urn:microsoft.com/office/officeart/2018/2/layout/IconVerticalSolidList"/>
    <dgm:cxn modelId="{4D629E8B-2E69-4D7A-8B6B-8CE8A3623D40}" type="presOf" srcId="{823F0A24-8B7C-494C-8B23-01831F82FC0A}" destId="{49AD65B7-63A2-4AD1-B302-907DD335F003}" srcOrd="0" destOrd="0" presId="urn:microsoft.com/office/officeart/2018/2/layout/IconVerticalSolidList"/>
    <dgm:cxn modelId="{C19875AA-20AD-438B-A7F3-A3216CF60965}" srcId="{548A4133-872C-4968-8003-6C0FA203B42F}" destId="{601BEE9C-4E23-439C-AD55-1C191B87AA5B}" srcOrd="5" destOrd="0" parTransId="{61C1FF85-4C6C-4482-A5E7-2DACC7F7CB29}" sibTransId="{235C90B4-C2F9-461D-861E-7F6C465C5AAC}"/>
    <dgm:cxn modelId="{FC043CC5-0F16-4A90-ACAB-DA32916E95FF}" type="presOf" srcId="{987F3CBC-746C-4333-B9AF-0F186A603F2A}" destId="{2CE366D9-E304-4E86-9EB1-CEE1B1499D7C}" srcOrd="0" destOrd="0" presId="urn:microsoft.com/office/officeart/2018/2/layout/IconVerticalSolidList"/>
    <dgm:cxn modelId="{0B0F87DC-AEC2-449A-BCDE-62D16FD85D0F}" srcId="{548A4133-872C-4968-8003-6C0FA203B42F}" destId="{9F5DA3EA-A0FF-44FF-9BEB-D0D276D0C963}" srcOrd="3" destOrd="0" parTransId="{BCC323C0-32B0-4943-95EA-F3ED729CE380}" sibTransId="{9A67BC74-6B8F-4856-B6E3-3BD3EEF2FFDC}"/>
    <dgm:cxn modelId="{0E0182DE-24AB-4A00-8C9B-6F7A818E80CC}" type="presOf" srcId="{4E4476B9-5913-4A06-AEC0-CEB1DF96E240}" destId="{5A1E430B-5FAE-41AD-BE8B-6AD2DE6A0756}" srcOrd="0" destOrd="0" presId="urn:microsoft.com/office/officeart/2018/2/layout/IconVerticalSolidList"/>
    <dgm:cxn modelId="{514185DF-6F48-40E2-9317-1B92A60C1C56}" srcId="{548A4133-872C-4968-8003-6C0FA203B42F}" destId="{4E4476B9-5913-4A06-AEC0-CEB1DF96E240}" srcOrd="1" destOrd="0" parTransId="{FF9D69E2-80EB-4630-9A67-8C873256FB4F}" sibTransId="{199C5DB3-FCB3-4414-83AB-F62F12C156C3}"/>
    <dgm:cxn modelId="{DC7572F4-5354-438F-A0B6-2D56BDFF7057}" srcId="{548A4133-872C-4968-8003-6C0FA203B42F}" destId="{823F0A24-8B7C-494C-8B23-01831F82FC0A}" srcOrd="6" destOrd="0" parTransId="{E5BC4B63-AF08-4C84-853F-7F013B6FC178}" sibTransId="{B0148DE4-82A7-4133-8791-AC8A379CB48E}"/>
    <dgm:cxn modelId="{9FFC21C2-302A-447D-847C-7A6A71E17DF0}" type="presParOf" srcId="{91E43F4F-F673-4AB2-B110-325DDB0CAAC1}" destId="{E534A41E-4EC1-4ED1-AA67-93B039F2FBB9}" srcOrd="0" destOrd="0" presId="urn:microsoft.com/office/officeart/2018/2/layout/IconVerticalSolidList"/>
    <dgm:cxn modelId="{2E42020B-8EF1-46D1-A107-041A45B59745}" type="presParOf" srcId="{E534A41E-4EC1-4ED1-AA67-93B039F2FBB9}" destId="{844F2F60-7123-4205-A567-46D3FE3E5C2A}" srcOrd="0" destOrd="0" presId="urn:microsoft.com/office/officeart/2018/2/layout/IconVerticalSolidList"/>
    <dgm:cxn modelId="{092CA9AC-0FDD-46BA-8D6D-D14692958D51}" type="presParOf" srcId="{E534A41E-4EC1-4ED1-AA67-93B039F2FBB9}" destId="{8F4FFF95-2F8E-485F-A9A0-D726ECC998F5}" srcOrd="1" destOrd="0" presId="urn:microsoft.com/office/officeart/2018/2/layout/IconVerticalSolidList"/>
    <dgm:cxn modelId="{545D4786-AA09-4ECB-86FC-272A8149AB00}" type="presParOf" srcId="{E534A41E-4EC1-4ED1-AA67-93B039F2FBB9}" destId="{F891A6C0-2F58-4DFF-9603-2CDAE36CC694}" srcOrd="2" destOrd="0" presId="urn:microsoft.com/office/officeart/2018/2/layout/IconVerticalSolidList"/>
    <dgm:cxn modelId="{2A038071-CF4B-414A-AC26-384DE7A0F6A1}" type="presParOf" srcId="{E534A41E-4EC1-4ED1-AA67-93B039F2FBB9}" destId="{2CE366D9-E304-4E86-9EB1-CEE1B1499D7C}" srcOrd="3" destOrd="0" presId="urn:microsoft.com/office/officeart/2018/2/layout/IconVerticalSolidList"/>
    <dgm:cxn modelId="{6F02331E-060C-485F-8827-ED661BC5E6D7}" type="presParOf" srcId="{91E43F4F-F673-4AB2-B110-325DDB0CAAC1}" destId="{9009DCC7-0DF7-4DB7-9066-C968B6B1D710}" srcOrd="1" destOrd="0" presId="urn:microsoft.com/office/officeart/2018/2/layout/IconVerticalSolidList"/>
    <dgm:cxn modelId="{8E020306-C32D-4D73-BFAD-BD52EF2F1CE5}" type="presParOf" srcId="{91E43F4F-F673-4AB2-B110-325DDB0CAAC1}" destId="{898F139E-6A70-4F09-9F74-0FE68C456DD0}" srcOrd="2" destOrd="0" presId="urn:microsoft.com/office/officeart/2018/2/layout/IconVerticalSolidList"/>
    <dgm:cxn modelId="{34CED190-E47C-44B1-84D8-F9F5685F978D}" type="presParOf" srcId="{898F139E-6A70-4F09-9F74-0FE68C456DD0}" destId="{1FFC618A-19E7-45C8-B62C-8C244A85DB0A}" srcOrd="0" destOrd="0" presId="urn:microsoft.com/office/officeart/2018/2/layout/IconVerticalSolidList"/>
    <dgm:cxn modelId="{856747C3-C4A2-410C-A54F-CFFB044D25DE}" type="presParOf" srcId="{898F139E-6A70-4F09-9F74-0FE68C456DD0}" destId="{726BEFB4-A0F1-4304-BBBF-8C52D7B9E7B5}" srcOrd="1" destOrd="0" presId="urn:microsoft.com/office/officeart/2018/2/layout/IconVerticalSolidList"/>
    <dgm:cxn modelId="{AF933467-C2B4-4007-99F0-16BE474597E0}" type="presParOf" srcId="{898F139E-6A70-4F09-9F74-0FE68C456DD0}" destId="{002CFB9D-B2A2-4A92-AA02-23894F461AFA}" srcOrd="2" destOrd="0" presId="urn:microsoft.com/office/officeart/2018/2/layout/IconVerticalSolidList"/>
    <dgm:cxn modelId="{09238D45-4ECF-4BF2-9D98-C04B99D385BC}" type="presParOf" srcId="{898F139E-6A70-4F09-9F74-0FE68C456DD0}" destId="{5A1E430B-5FAE-41AD-BE8B-6AD2DE6A0756}" srcOrd="3" destOrd="0" presId="urn:microsoft.com/office/officeart/2018/2/layout/IconVerticalSolidList"/>
    <dgm:cxn modelId="{3C223C52-10E2-4B29-B03B-BB1F82A4A6CA}" type="presParOf" srcId="{91E43F4F-F673-4AB2-B110-325DDB0CAAC1}" destId="{08F27B08-EE19-4796-AA46-F4C353706232}" srcOrd="3" destOrd="0" presId="urn:microsoft.com/office/officeart/2018/2/layout/IconVerticalSolidList"/>
    <dgm:cxn modelId="{DE49345E-46EB-45D1-A401-215094F5FF8F}" type="presParOf" srcId="{91E43F4F-F673-4AB2-B110-325DDB0CAAC1}" destId="{01AEA370-C61E-4971-81B3-71F01A6CFC32}" srcOrd="4" destOrd="0" presId="urn:microsoft.com/office/officeart/2018/2/layout/IconVerticalSolidList"/>
    <dgm:cxn modelId="{283F6A03-2D5A-4105-A487-FE23394AE82A}" type="presParOf" srcId="{01AEA370-C61E-4971-81B3-71F01A6CFC32}" destId="{99708341-6106-4C40-BA4F-82820689173C}" srcOrd="0" destOrd="0" presId="urn:microsoft.com/office/officeart/2018/2/layout/IconVerticalSolidList"/>
    <dgm:cxn modelId="{7539B587-0381-4C01-A0A6-85959714F5E5}" type="presParOf" srcId="{01AEA370-C61E-4971-81B3-71F01A6CFC32}" destId="{BD9225D0-A09E-4A8C-9A86-46F4BAAD4AA6}" srcOrd="1" destOrd="0" presId="urn:microsoft.com/office/officeart/2018/2/layout/IconVerticalSolidList"/>
    <dgm:cxn modelId="{F8159BD8-3A6C-463B-8897-C0A8A6DCAA16}" type="presParOf" srcId="{01AEA370-C61E-4971-81B3-71F01A6CFC32}" destId="{E59D17E1-02EB-4AC7-95F0-1DDCEB535625}" srcOrd="2" destOrd="0" presId="urn:microsoft.com/office/officeart/2018/2/layout/IconVerticalSolidList"/>
    <dgm:cxn modelId="{AA5A9E30-EAAB-4DDC-8796-894C807C66BD}" type="presParOf" srcId="{01AEA370-C61E-4971-81B3-71F01A6CFC32}" destId="{84B6C114-70A8-4A4B-B597-35D69629FB7A}" srcOrd="3" destOrd="0" presId="urn:microsoft.com/office/officeart/2018/2/layout/IconVerticalSolidList"/>
    <dgm:cxn modelId="{A0EA2B79-2DC6-4D91-9552-AA07F1811033}" type="presParOf" srcId="{91E43F4F-F673-4AB2-B110-325DDB0CAAC1}" destId="{61AC529A-9460-4A04-9026-E75245CC84F8}" srcOrd="5" destOrd="0" presId="urn:microsoft.com/office/officeart/2018/2/layout/IconVerticalSolidList"/>
    <dgm:cxn modelId="{D80FF3D3-C98D-4423-9921-A908D89D92F2}" type="presParOf" srcId="{91E43F4F-F673-4AB2-B110-325DDB0CAAC1}" destId="{AB7E879B-B44D-4919-86D4-943927C6B1D1}" srcOrd="6" destOrd="0" presId="urn:microsoft.com/office/officeart/2018/2/layout/IconVerticalSolidList"/>
    <dgm:cxn modelId="{9D2648E6-E627-4709-BBC8-161704A9D036}" type="presParOf" srcId="{AB7E879B-B44D-4919-86D4-943927C6B1D1}" destId="{9456C595-DF98-4112-9CBD-E349D832C11E}" srcOrd="0" destOrd="0" presId="urn:microsoft.com/office/officeart/2018/2/layout/IconVerticalSolidList"/>
    <dgm:cxn modelId="{99FB98A2-EF3A-4D83-8E64-D29A68227ACD}" type="presParOf" srcId="{AB7E879B-B44D-4919-86D4-943927C6B1D1}" destId="{F5427697-7F6A-41EC-BED2-E45CD6AB564D}" srcOrd="1" destOrd="0" presId="urn:microsoft.com/office/officeart/2018/2/layout/IconVerticalSolidList"/>
    <dgm:cxn modelId="{C92B1FCA-EF49-4B9C-97FD-9ABCF89C92C7}" type="presParOf" srcId="{AB7E879B-B44D-4919-86D4-943927C6B1D1}" destId="{DBAF2599-BB47-4CC8-B4A0-F2B127EBB29B}" srcOrd="2" destOrd="0" presId="urn:microsoft.com/office/officeart/2018/2/layout/IconVerticalSolidList"/>
    <dgm:cxn modelId="{35CF5D75-F696-4C51-9817-44112A3D7C0B}" type="presParOf" srcId="{AB7E879B-B44D-4919-86D4-943927C6B1D1}" destId="{385ABEA0-8A58-4E47-9855-761D486D9300}" srcOrd="3" destOrd="0" presId="urn:microsoft.com/office/officeart/2018/2/layout/IconVerticalSolidList"/>
    <dgm:cxn modelId="{49CCAA67-8CEB-49BC-BE69-6E4A03DB0C24}" type="presParOf" srcId="{91E43F4F-F673-4AB2-B110-325DDB0CAAC1}" destId="{76A21663-E611-470E-BFA7-16C88AA3249A}" srcOrd="7" destOrd="0" presId="urn:microsoft.com/office/officeart/2018/2/layout/IconVerticalSolidList"/>
    <dgm:cxn modelId="{34685692-DD49-4D67-BDED-913CDE2E65B5}" type="presParOf" srcId="{91E43F4F-F673-4AB2-B110-325DDB0CAAC1}" destId="{C7E3B93C-5AAD-492E-AC3A-185D4DDBD572}" srcOrd="8" destOrd="0" presId="urn:microsoft.com/office/officeart/2018/2/layout/IconVerticalSolidList"/>
    <dgm:cxn modelId="{EF55AEAB-B27A-4CF9-92AD-5C34545B3389}" type="presParOf" srcId="{C7E3B93C-5AAD-492E-AC3A-185D4DDBD572}" destId="{D870B91E-D812-4BF8-B642-49587A6EC935}" srcOrd="0" destOrd="0" presId="urn:microsoft.com/office/officeart/2018/2/layout/IconVerticalSolidList"/>
    <dgm:cxn modelId="{545D080C-9088-4C0E-80D9-E90995D30E11}" type="presParOf" srcId="{C7E3B93C-5AAD-492E-AC3A-185D4DDBD572}" destId="{B3F732F9-1EAA-40C2-B769-0A873FC1B9E1}" srcOrd="1" destOrd="0" presId="urn:microsoft.com/office/officeart/2018/2/layout/IconVerticalSolidList"/>
    <dgm:cxn modelId="{7C18FF37-F7A9-4F6E-B927-9040BDAF35D6}" type="presParOf" srcId="{C7E3B93C-5AAD-492E-AC3A-185D4DDBD572}" destId="{C157A93F-DDAC-4D84-BE48-91426751EF16}" srcOrd="2" destOrd="0" presId="urn:microsoft.com/office/officeart/2018/2/layout/IconVerticalSolidList"/>
    <dgm:cxn modelId="{0124EF41-B4AF-4BD1-BDF8-563DE82FFB72}" type="presParOf" srcId="{C7E3B93C-5AAD-492E-AC3A-185D4DDBD572}" destId="{889C4DC9-10EE-4D1E-BC31-427EF1B03406}" srcOrd="3" destOrd="0" presId="urn:microsoft.com/office/officeart/2018/2/layout/IconVerticalSolidList"/>
    <dgm:cxn modelId="{B22542BF-55EB-42E3-88CF-6D7C073A96BB}" type="presParOf" srcId="{91E43F4F-F673-4AB2-B110-325DDB0CAAC1}" destId="{443CB6A7-F174-42FD-84DC-3E127DE1BFB9}" srcOrd="9" destOrd="0" presId="urn:microsoft.com/office/officeart/2018/2/layout/IconVerticalSolidList"/>
    <dgm:cxn modelId="{5953F255-1BCD-420C-BC90-8CBF1814728E}" type="presParOf" srcId="{91E43F4F-F673-4AB2-B110-325DDB0CAAC1}" destId="{D22AD2BD-DA6E-4ADC-A5FE-3BF92C46EFD7}" srcOrd="10" destOrd="0" presId="urn:microsoft.com/office/officeart/2018/2/layout/IconVerticalSolidList"/>
    <dgm:cxn modelId="{DED2FB4E-71C2-4A96-99B7-51553CA3A922}" type="presParOf" srcId="{D22AD2BD-DA6E-4ADC-A5FE-3BF92C46EFD7}" destId="{6B97EECF-A0E2-48B7-AD71-BD908985B8D7}" srcOrd="0" destOrd="0" presId="urn:microsoft.com/office/officeart/2018/2/layout/IconVerticalSolidList"/>
    <dgm:cxn modelId="{DB13FE79-0489-45E5-A921-C404A219F92A}" type="presParOf" srcId="{D22AD2BD-DA6E-4ADC-A5FE-3BF92C46EFD7}" destId="{8D595DD6-2C09-42B0-A843-2983E7966564}" srcOrd="1" destOrd="0" presId="urn:microsoft.com/office/officeart/2018/2/layout/IconVerticalSolidList"/>
    <dgm:cxn modelId="{5C3B5C43-A550-4841-B5CF-D73C0321D4C5}" type="presParOf" srcId="{D22AD2BD-DA6E-4ADC-A5FE-3BF92C46EFD7}" destId="{F1168EA8-BC56-4800-8657-740ADCE9AC04}" srcOrd="2" destOrd="0" presId="urn:microsoft.com/office/officeart/2018/2/layout/IconVerticalSolidList"/>
    <dgm:cxn modelId="{B273E1DC-9710-4E5B-B694-992C11E14871}" type="presParOf" srcId="{D22AD2BD-DA6E-4ADC-A5FE-3BF92C46EFD7}" destId="{D435FF43-F1D0-4502-A6FD-909DC1003DDF}" srcOrd="3" destOrd="0" presId="urn:microsoft.com/office/officeart/2018/2/layout/IconVerticalSolidList"/>
    <dgm:cxn modelId="{527AD204-B38B-4AC4-A623-F346C06C837A}" type="presParOf" srcId="{91E43F4F-F673-4AB2-B110-325DDB0CAAC1}" destId="{8AE69F9E-1011-476A-B01D-1DF35264BD61}" srcOrd="11" destOrd="0" presId="urn:microsoft.com/office/officeart/2018/2/layout/IconVerticalSolidList"/>
    <dgm:cxn modelId="{70B46639-D260-44C4-AC62-E2210C1605F3}" type="presParOf" srcId="{91E43F4F-F673-4AB2-B110-325DDB0CAAC1}" destId="{D4989345-B9A2-4AA8-A66C-50B6E9D4BD34}" srcOrd="12" destOrd="0" presId="urn:microsoft.com/office/officeart/2018/2/layout/IconVerticalSolidList"/>
    <dgm:cxn modelId="{4514122E-10D6-4157-A5EE-DB24D0C3AFBE}" type="presParOf" srcId="{D4989345-B9A2-4AA8-A66C-50B6E9D4BD34}" destId="{AB12EC12-7CBA-4A57-9707-834431654AAC}" srcOrd="0" destOrd="0" presId="urn:microsoft.com/office/officeart/2018/2/layout/IconVerticalSolidList"/>
    <dgm:cxn modelId="{07EF7CF9-8D83-4AD6-9305-7B94DD4DEC24}" type="presParOf" srcId="{D4989345-B9A2-4AA8-A66C-50B6E9D4BD34}" destId="{330C46D4-DDFD-425A-BE75-30BBE44837B4}" srcOrd="1" destOrd="0" presId="urn:microsoft.com/office/officeart/2018/2/layout/IconVerticalSolidList"/>
    <dgm:cxn modelId="{A1B67219-D88C-4B6A-87C6-6953FE33D84E}" type="presParOf" srcId="{D4989345-B9A2-4AA8-A66C-50B6E9D4BD34}" destId="{3DED42A6-F766-423C-8D3C-5789C683F0E8}" srcOrd="2" destOrd="0" presId="urn:microsoft.com/office/officeart/2018/2/layout/IconVerticalSolidList"/>
    <dgm:cxn modelId="{B7ACDA62-2A7C-4876-8A3B-F2F5C23C0F9A}" type="presParOf" srcId="{D4989345-B9A2-4AA8-A66C-50B6E9D4BD34}" destId="{49AD65B7-63A2-4AD1-B302-907DD335F00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F69EDC8-B49A-4A69-B8C4-3D81B11546F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E0B4D3A1-9EEB-450F-873B-33284154B6E8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/>
              <a:cs typeface="Times New Roman"/>
            </a:rPr>
            <a:t>The hotels witnessed strengths, weaknesses, opportunities, and threats during the floods as indicated through the SWOT analysis. </a:t>
          </a:r>
        </a:p>
      </dgm:t>
    </dgm:pt>
    <dgm:pt modelId="{53B0AE94-9F26-4BF1-AA00-257C369B2292}" type="parTrans" cxnId="{3C20CE9D-7049-4A6D-A94B-2BF3FA50C001}">
      <dgm:prSet/>
      <dgm:spPr/>
      <dgm:t>
        <a:bodyPr/>
        <a:lstStyle/>
        <a:p>
          <a:endParaRPr lang="en-US"/>
        </a:p>
      </dgm:t>
    </dgm:pt>
    <dgm:pt modelId="{20F733D6-641A-4CD5-B6EA-65E0A22A4EC0}" type="sibTrans" cxnId="{3C20CE9D-7049-4A6D-A94B-2BF3FA50C001}">
      <dgm:prSet/>
      <dgm:spPr/>
      <dgm:t>
        <a:bodyPr/>
        <a:lstStyle/>
        <a:p>
          <a:endParaRPr lang="en-US"/>
        </a:p>
      </dgm:t>
    </dgm:pt>
    <dgm:pt modelId="{FB826F3E-0E23-4759-B71D-512088110727}">
      <dgm:prSet/>
      <dgm:spPr/>
      <dgm:t>
        <a:bodyPr/>
        <a:lstStyle/>
        <a:p>
          <a:r>
            <a:rPr lang="en-US" dirty="0">
              <a:latin typeface="Times New Roman"/>
              <a:cs typeface="Times New Roman"/>
            </a:rPr>
            <a:t>Strengths: Those hotels which had the crisis management plan and the staff trained, were better prepared (Dyball, 2023). </a:t>
          </a:r>
        </a:p>
      </dgm:t>
    </dgm:pt>
    <dgm:pt modelId="{C0849D91-F1C4-44C5-B4B1-037356C8226A}" type="parTrans" cxnId="{C8BBB30C-2D45-4DC2-963F-2BE40629FEDE}">
      <dgm:prSet/>
      <dgm:spPr/>
      <dgm:t>
        <a:bodyPr/>
        <a:lstStyle/>
        <a:p>
          <a:endParaRPr lang="en-US"/>
        </a:p>
      </dgm:t>
    </dgm:pt>
    <dgm:pt modelId="{3F019783-9CCB-4A46-923D-E4C8F36E3BF6}" type="sibTrans" cxnId="{C8BBB30C-2D45-4DC2-963F-2BE40629FEDE}">
      <dgm:prSet/>
      <dgm:spPr/>
      <dgm:t>
        <a:bodyPr/>
        <a:lstStyle/>
        <a:p>
          <a:endParaRPr lang="en-US"/>
        </a:p>
      </dgm:t>
    </dgm:pt>
    <dgm:pt modelId="{2695100C-84BB-42BA-A242-CD8CAD98EFF4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/>
              <a:cs typeface="Times New Roman"/>
            </a:rPr>
            <a:t>Weaknesses: Many small and medium hotels were not well-prepared for floods and did not have adequate resources that would be necessary in the event of floods (Strange, 2017).</a:t>
          </a:r>
        </a:p>
      </dgm:t>
    </dgm:pt>
    <dgm:pt modelId="{67CF3D01-1EFD-45AE-968D-7C611B004DBD}" type="parTrans" cxnId="{3F93DE8C-30B4-4188-90EB-EB03C8874EA2}">
      <dgm:prSet/>
      <dgm:spPr/>
      <dgm:t>
        <a:bodyPr/>
        <a:lstStyle/>
        <a:p>
          <a:endParaRPr lang="en-US"/>
        </a:p>
      </dgm:t>
    </dgm:pt>
    <dgm:pt modelId="{962DD2AE-2B31-41CF-A3F3-91B6BCFFF09B}" type="sibTrans" cxnId="{3F93DE8C-30B4-4188-90EB-EB03C8874EA2}">
      <dgm:prSet/>
      <dgm:spPr/>
      <dgm:t>
        <a:bodyPr/>
        <a:lstStyle/>
        <a:p>
          <a:endParaRPr lang="en-US"/>
        </a:p>
      </dgm:t>
    </dgm:pt>
    <dgm:pt modelId="{2DD07DAE-226A-487D-A7D7-F122938E3874}">
      <dgm:prSet/>
      <dgm:spPr/>
      <dgm:t>
        <a:bodyPr/>
        <a:lstStyle/>
        <a:p>
          <a:r>
            <a:rPr lang="en-US" dirty="0">
              <a:latin typeface="Times New Roman"/>
              <a:cs typeface="Times New Roman"/>
            </a:rPr>
            <a:t>Opportunities: As a result of the floods, some of the hotels were encouraged to undertake operational resilience and invest in flood protection (British Assessment Bureau, 2020). </a:t>
          </a:r>
        </a:p>
      </dgm:t>
    </dgm:pt>
    <dgm:pt modelId="{B953042A-5DFE-4B94-9FA3-35FB1FC042D8}" type="parTrans" cxnId="{F8254A54-A4A2-4538-880B-5AF4BDF88294}">
      <dgm:prSet/>
      <dgm:spPr/>
      <dgm:t>
        <a:bodyPr/>
        <a:lstStyle/>
        <a:p>
          <a:endParaRPr lang="en-US"/>
        </a:p>
      </dgm:t>
    </dgm:pt>
    <dgm:pt modelId="{4D8FF546-ADD7-4515-BC87-2AD1840B6209}" type="sibTrans" cxnId="{F8254A54-A4A2-4538-880B-5AF4BDF88294}">
      <dgm:prSet/>
      <dgm:spPr/>
      <dgm:t>
        <a:bodyPr/>
        <a:lstStyle/>
        <a:p>
          <a:endParaRPr lang="en-US"/>
        </a:p>
      </dgm:t>
    </dgm:pt>
    <dgm:pt modelId="{12B882C3-0C01-4909-90FA-9D0580388FC6}">
      <dgm:prSet/>
      <dgm:spPr/>
      <dgm:t>
        <a:bodyPr/>
        <a:lstStyle/>
        <a:p>
          <a:r>
            <a:rPr lang="en-US" b="0" dirty="0">
              <a:solidFill>
                <a:schemeClr val="tx1"/>
              </a:solidFill>
              <a:latin typeface="Times New Roman"/>
              <a:cs typeface="Times New Roman"/>
            </a:rPr>
            <a:t>Threats: Hospitality industry faces continuous threat of climate-related disasters, therefore, planning for the future is vital (Environment Agency, 2021).</a:t>
          </a:r>
        </a:p>
      </dgm:t>
    </dgm:pt>
    <dgm:pt modelId="{0D6D025E-EBD7-471A-9CD6-11BD9266182E}" type="parTrans" cxnId="{141FE1F8-EF91-4EF1-9813-189A86354D7C}">
      <dgm:prSet/>
      <dgm:spPr/>
      <dgm:t>
        <a:bodyPr/>
        <a:lstStyle/>
        <a:p>
          <a:endParaRPr lang="en-US"/>
        </a:p>
      </dgm:t>
    </dgm:pt>
    <dgm:pt modelId="{FFC68418-004F-4DAC-AAB6-6208497301EC}" type="sibTrans" cxnId="{141FE1F8-EF91-4EF1-9813-189A86354D7C}">
      <dgm:prSet/>
      <dgm:spPr/>
      <dgm:t>
        <a:bodyPr/>
        <a:lstStyle/>
        <a:p>
          <a:endParaRPr lang="en-US"/>
        </a:p>
      </dgm:t>
    </dgm:pt>
    <dgm:pt modelId="{9CC0DBF4-01DB-44B3-BAE9-C44FEF04B34E}" type="pres">
      <dgm:prSet presAssocID="{BF69EDC8-B49A-4A69-B8C4-3D81B11546F1}" presName="root" presStyleCnt="0">
        <dgm:presLayoutVars>
          <dgm:dir/>
          <dgm:resizeHandles val="exact"/>
        </dgm:presLayoutVars>
      </dgm:prSet>
      <dgm:spPr/>
    </dgm:pt>
    <dgm:pt modelId="{79625C57-F42E-4498-B80F-98ECB939CB86}" type="pres">
      <dgm:prSet presAssocID="{E0B4D3A1-9EEB-450F-873B-33284154B6E8}" presName="compNode" presStyleCnt="0"/>
      <dgm:spPr/>
    </dgm:pt>
    <dgm:pt modelId="{02DB0AC0-47C1-4E81-B575-384302E608BE}" type="pres">
      <dgm:prSet presAssocID="{E0B4D3A1-9EEB-450F-873B-33284154B6E8}" presName="bgRect" presStyleLbl="bgShp" presStyleIdx="0" presStyleCnt="5"/>
      <dgm:spPr>
        <a:solidFill>
          <a:schemeClr val="bg2">
            <a:lumMod val="75000"/>
          </a:schemeClr>
        </a:solidFill>
      </dgm:spPr>
    </dgm:pt>
    <dgm:pt modelId="{B181CF09-D781-4086-A9FF-6E320F0CD2FA}" type="pres">
      <dgm:prSet presAssocID="{E0B4D3A1-9EEB-450F-873B-33284154B6E8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ning"/>
        </a:ext>
      </dgm:extLst>
    </dgm:pt>
    <dgm:pt modelId="{060007CD-F1D7-4FD2-BB47-D6A97B40B9F2}" type="pres">
      <dgm:prSet presAssocID="{E0B4D3A1-9EEB-450F-873B-33284154B6E8}" presName="spaceRect" presStyleCnt="0"/>
      <dgm:spPr/>
    </dgm:pt>
    <dgm:pt modelId="{5501DEDF-AF78-49A1-B78C-6CD6BCBA1CD9}" type="pres">
      <dgm:prSet presAssocID="{E0B4D3A1-9EEB-450F-873B-33284154B6E8}" presName="parTx" presStyleLbl="revTx" presStyleIdx="0" presStyleCnt="5">
        <dgm:presLayoutVars>
          <dgm:chMax val="0"/>
          <dgm:chPref val="0"/>
        </dgm:presLayoutVars>
      </dgm:prSet>
      <dgm:spPr/>
    </dgm:pt>
    <dgm:pt modelId="{F103D102-A14B-4A4E-9644-77FF85E0F077}" type="pres">
      <dgm:prSet presAssocID="{20F733D6-641A-4CD5-B6EA-65E0A22A4EC0}" presName="sibTrans" presStyleCnt="0"/>
      <dgm:spPr/>
    </dgm:pt>
    <dgm:pt modelId="{E0FAE045-4E4C-465D-9B21-784A1D6E229B}" type="pres">
      <dgm:prSet presAssocID="{FB826F3E-0E23-4759-B71D-512088110727}" presName="compNode" presStyleCnt="0"/>
      <dgm:spPr/>
    </dgm:pt>
    <dgm:pt modelId="{C221FE07-1129-46B1-A5AD-399BA5BA19B8}" type="pres">
      <dgm:prSet presAssocID="{FB826F3E-0E23-4759-B71D-512088110727}" presName="bgRect" presStyleLbl="bgShp" presStyleIdx="1" presStyleCnt="5"/>
      <dgm:spPr>
        <a:solidFill>
          <a:srgbClr val="45818E"/>
        </a:solidFill>
      </dgm:spPr>
    </dgm:pt>
    <dgm:pt modelId="{563064D3-7899-4652-B1A2-1C9A067A4C38}" type="pres">
      <dgm:prSet presAssocID="{FB826F3E-0E23-4759-B71D-512088110727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ilding"/>
        </a:ext>
      </dgm:extLst>
    </dgm:pt>
    <dgm:pt modelId="{A606D57F-4760-42DF-B4E4-D338E4226EE2}" type="pres">
      <dgm:prSet presAssocID="{FB826F3E-0E23-4759-B71D-512088110727}" presName="spaceRect" presStyleCnt="0"/>
      <dgm:spPr/>
    </dgm:pt>
    <dgm:pt modelId="{9032ADB5-FEFE-4F1D-9B19-1B8F4517648F}" type="pres">
      <dgm:prSet presAssocID="{FB826F3E-0E23-4759-B71D-512088110727}" presName="parTx" presStyleLbl="revTx" presStyleIdx="1" presStyleCnt="5">
        <dgm:presLayoutVars>
          <dgm:chMax val="0"/>
          <dgm:chPref val="0"/>
        </dgm:presLayoutVars>
      </dgm:prSet>
      <dgm:spPr/>
    </dgm:pt>
    <dgm:pt modelId="{3FCC65EC-60A4-4AF9-931C-A37E2D63B305}" type="pres">
      <dgm:prSet presAssocID="{3F019783-9CCB-4A46-923D-E4C8F36E3BF6}" presName="sibTrans" presStyleCnt="0"/>
      <dgm:spPr/>
    </dgm:pt>
    <dgm:pt modelId="{D0D511A5-D189-41BC-AD8F-61C29ED685AF}" type="pres">
      <dgm:prSet presAssocID="{2695100C-84BB-42BA-A242-CD8CAD98EFF4}" presName="compNode" presStyleCnt="0"/>
      <dgm:spPr/>
    </dgm:pt>
    <dgm:pt modelId="{309F3ECC-0B7C-4C06-95E6-F219F72E5201}" type="pres">
      <dgm:prSet presAssocID="{2695100C-84BB-42BA-A242-CD8CAD98EFF4}" presName="bgRect" presStyleLbl="bgShp" presStyleIdx="2" presStyleCnt="5"/>
      <dgm:spPr>
        <a:solidFill>
          <a:schemeClr val="bg2">
            <a:lumMod val="75000"/>
          </a:schemeClr>
        </a:solidFill>
      </dgm:spPr>
    </dgm:pt>
    <dgm:pt modelId="{5E6E5D58-8B29-448C-9D97-B53F8CFB9D7C}" type="pres">
      <dgm:prSet presAssocID="{2695100C-84BB-42BA-A242-CD8CAD98EFF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D3942C9F-ADC5-418A-9617-5E4D7A95E7E5}" type="pres">
      <dgm:prSet presAssocID="{2695100C-84BB-42BA-A242-CD8CAD98EFF4}" presName="spaceRect" presStyleCnt="0"/>
      <dgm:spPr/>
    </dgm:pt>
    <dgm:pt modelId="{C9BEBCB9-39EE-4E4C-9C01-2A4926964772}" type="pres">
      <dgm:prSet presAssocID="{2695100C-84BB-42BA-A242-CD8CAD98EFF4}" presName="parTx" presStyleLbl="revTx" presStyleIdx="2" presStyleCnt="5">
        <dgm:presLayoutVars>
          <dgm:chMax val="0"/>
          <dgm:chPref val="0"/>
        </dgm:presLayoutVars>
      </dgm:prSet>
      <dgm:spPr/>
    </dgm:pt>
    <dgm:pt modelId="{F2B5E53F-9932-40E6-99D3-7C6F3CA40CE6}" type="pres">
      <dgm:prSet presAssocID="{962DD2AE-2B31-41CF-A3F3-91B6BCFFF09B}" presName="sibTrans" presStyleCnt="0"/>
      <dgm:spPr/>
    </dgm:pt>
    <dgm:pt modelId="{D0329FED-1538-4CF4-BCD3-535BA5471CA0}" type="pres">
      <dgm:prSet presAssocID="{2DD07DAE-226A-487D-A7D7-F122938E3874}" presName="compNode" presStyleCnt="0"/>
      <dgm:spPr/>
    </dgm:pt>
    <dgm:pt modelId="{3DE48885-E757-4D09-AF09-5601DAA2AD3B}" type="pres">
      <dgm:prSet presAssocID="{2DD07DAE-226A-487D-A7D7-F122938E3874}" presName="bgRect" presStyleLbl="bgShp" presStyleIdx="3" presStyleCnt="5"/>
      <dgm:spPr>
        <a:solidFill>
          <a:srgbClr val="45818E"/>
        </a:solidFill>
      </dgm:spPr>
    </dgm:pt>
    <dgm:pt modelId="{2CB24EE9-0E81-4756-A074-772F690F8FA6}" type="pres">
      <dgm:prSet presAssocID="{2DD07DAE-226A-487D-A7D7-F122938E3874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in"/>
        </a:ext>
      </dgm:extLst>
    </dgm:pt>
    <dgm:pt modelId="{1B683AA6-5FDB-47C5-87D0-A66F57B59A8C}" type="pres">
      <dgm:prSet presAssocID="{2DD07DAE-226A-487D-A7D7-F122938E3874}" presName="spaceRect" presStyleCnt="0"/>
      <dgm:spPr/>
    </dgm:pt>
    <dgm:pt modelId="{AC1CB163-6F6A-442D-8CA8-7147B1D7E57E}" type="pres">
      <dgm:prSet presAssocID="{2DD07DAE-226A-487D-A7D7-F122938E3874}" presName="parTx" presStyleLbl="revTx" presStyleIdx="3" presStyleCnt="5">
        <dgm:presLayoutVars>
          <dgm:chMax val="0"/>
          <dgm:chPref val="0"/>
        </dgm:presLayoutVars>
      </dgm:prSet>
      <dgm:spPr/>
    </dgm:pt>
    <dgm:pt modelId="{DA76D3A7-AA08-48EF-B556-A89AB0E12233}" type="pres">
      <dgm:prSet presAssocID="{4D8FF546-ADD7-4515-BC87-2AD1840B6209}" presName="sibTrans" presStyleCnt="0"/>
      <dgm:spPr/>
    </dgm:pt>
    <dgm:pt modelId="{75781166-B513-47E3-8E74-34124F486E0B}" type="pres">
      <dgm:prSet presAssocID="{12B882C3-0C01-4909-90FA-9D0580388FC6}" presName="compNode" presStyleCnt="0"/>
      <dgm:spPr/>
    </dgm:pt>
    <dgm:pt modelId="{C9549285-AAFA-45C2-8A0D-B84EC2453492}" type="pres">
      <dgm:prSet presAssocID="{12B882C3-0C01-4909-90FA-9D0580388FC6}" presName="bgRect" presStyleLbl="bgShp" presStyleIdx="4" presStyleCnt="5"/>
      <dgm:spPr>
        <a:solidFill>
          <a:schemeClr val="bg2">
            <a:lumMod val="75000"/>
          </a:schemeClr>
        </a:solidFill>
      </dgm:spPr>
    </dgm:pt>
    <dgm:pt modelId="{C4AA6A5F-6649-4CC5-B9D7-20BE3FAAE8E6}" type="pres">
      <dgm:prSet presAssocID="{12B882C3-0C01-4909-90FA-9D0580388FC6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tial Sun"/>
        </a:ext>
      </dgm:extLst>
    </dgm:pt>
    <dgm:pt modelId="{9DF59DC5-1E0D-4B59-8931-2FCFF48E9433}" type="pres">
      <dgm:prSet presAssocID="{12B882C3-0C01-4909-90FA-9D0580388FC6}" presName="spaceRect" presStyleCnt="0"/>
      <dgm:spPr/>
    </dgm:pt>
    <dgm:pt modelId="{4D625EA2-2868-436C-A3D9-F81B3C47D2E7}" type="pres">
      <dgm:prSet presAssocID="{12B882C3-0C01-4909-90FA-9D0580388FC6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52FD650B-59E2-4218-9BEE-B2BA146CFF81}" type="presOf" srcId="{E0B4D3A1-9EEB-450F-873B-33284154B6E8}" destId="{5501DEDF-AF78-49A1-B78C-6CD6BCBA1CD9}" srcOrd="0" destOrd="0" presId="urn:microsoft.com/office/officeart/2018/2/layout/IconVerticalSolidList"/>
    <dgm:cxn modelId="{C8BBB30C-2D45-4DC2-963F-2BE40629FEDE}" srcId="{BF69EDC8-B49A-4A69-B8C4-3D81B11546F1}" destId="{FB826F3E-0E23-4759-B71D-512088110727}" srcOrd="1" destOrd="0" parTransId="{C0849D91-F1C4-44C5-B4B1-037356C8226A}" sibTransId="{3F019783-9CCB-4A46-923D-E4C8F36E3BF6}"/>
    <dgm:cxn modelId="{988B1734-7FDC-4359-B4F1-52A0BABC68DD}" type="presOf" srcId="{2DD07DAE-226A-487D-A7D7-F122938E3874}" destId="{AC1CB163-6F6A-442D-8CA8-7147B1D7E57E}" srcOrd="0" destOrd="0" presId="urn:microsoft.com/office/officeart/2018/2/layout/IconVerticalSolidList"/>
    <dgm:cxn modelId="{F8254A54-A4A2-4538-880B-5AF4BDF88294}" srcId="{BF69EDC8-B49A-4A69-B8C4-3D81B11546F1}" destId="{2DD07DAE-226A-487D-A7D7-F122938E3874}" srcOrd="3" destOrd="0" parTransId="{B953042A-5DFE-4B94-9FA3-35FB1FC042D8}" sibTransId="{4D8FF546-ADD7-4515-BC87-2AD1840B6209}"/>
    <dgm:cxn modelId="{3F93DE8C-30B4-4188-90EB-EB03C8874EA2}" srcId="{BF69EDC8-B49A-4A69-B8C4-3D81B11546F1}" destId="{2695100C-84BB-42BA-A242-CD8CAD98EFF4}" srcOrd="2" destOrd="0" parTransId="{67CF3D01-1EFD-45AE-968D-7C611B004DBD}" sibTransId="{962DD2AE-2B31-41CF-A3F3-91B6BCFFF09B}"/>
    <dgm:cxn modelId="{3C20CE9D-7049-4A6D-A94B-2BF3FA50C001}" srcId="{BF69EDC8-B49A-4A69-B8C4-3D81B11546F1}" destId="{E0B4D3A1-9EEB-450F-873B-33284154B6E8}" srcOrd="0" destOrd="0" parTransId="{53B0AE94-9F26-4BF1-AA00-257C369B2292}" sibTransId="{20F733D6-641A-4CD5-B6EA-65E0A22A4EC0}"/>
    <dgm:cxn modelId="{6B7C3ABB-B3F4-4155-A315-23C2E8FAF3D8}" type="presOf" srcId="{FB826F3E-0E23-4759-B71D-512088110727}" destId="{9032ADB5-FEFE-4F1D-9B19-1B8F4517648F}" srcOrd="0" destOrd="0" presId="urn:microsoft.com/office/officeart/2018/2/layout/IconVerticalSolidList"/>
    <dgm:cxn modelId="{73DE64D4-C8EE-4D6C-BF75-2837A986F284}" type="presOf" srcId="{12B882C3-0C01-4909-90FA-9D0580388FC6}" destId="{4D625EA2-2868-436C-A3D9-F81B3C47D2E7}" srcOrd="0" destOrd="0" presId="urn:microsoft.com/office/officeart/2018/2/layout/IconVerticalSolidList"/>
    <dgm:cxn modelId="{FF1AF8F3-5EDD-499D-AD89-997B69B2A0AC}" type="presOf" srcId="{BF69EDC8-B49A-4A69-B8C4-3D81B11546F1}" destId="{9CC0DBF4-01DB-44B3-BAE9-C44FEF04B34E}" srcOrd="0" destOrd="0" presId="urn:microsoft.com/office/officeart/2018/2/layout/IconVerticalSolidList"/>
    <dgm:cxn modelId="{141FE1F8-EF91-4EF1-9813-189A86354D7C}" srcId="{BF69EDC8-B49A-4A69-B8C4-3D81B11546F1}" destId="{12B882C3-0C01-4909-90FA-9D0580388FC6}" srcOrd="4" destOrd="0" parTransId="{0D6D025E-EBD7-471A-9CD6-11BD9266182E}" sibTransId="{FFC68418-004F-4DAC-AAB6-6208497301EC}"/>
    <dgm:cxn modelId="{228639FA-32BE-42D4-893B-D5B8B30ECCEE}" type="presOf" srcId="{2695100C-84BB-42BA-A242-CD8CAD98EFF4}" destId="{C9BEBCB9-39EE-4E4C-9C01-2A4926964772}" srcOrd="0" destOrd="0" presId="urn:microsoft.com/office/officeart/2018/2/layout/IconVerticalSolidList"/>
    <dgm:cxn modelId="{2B831C1A-1AD2-467E-93DE-9F00384EC29E}" type="presParOf" srcId="{9CC0DBF4-01DB-44B3-BAE9-C44FEF04B34E}" destId="{79625C57-F42E-4498-B80F-98ECB939CB86}" srcOrd="0" destOrd="0" presId="urn:microsoft.com/office/officeart/2018/2/layout/IconVerticalSolidList"/>
    <dgm:cxn modelId="{897858C4-90A6-42FA-8BEF-0B583D9FEB18}" type="presParOf" srcId="{79625C57-F42E-4498-B80F-98ECB939CB86}" destId="{02DB0AC0-47C1-4E81-B575-384302E608BE}" srcOrd="0" destOrd="0" presId="urn:microsoft.com/office/officeart/2018/2/layout/IconVerticalSolidList"/>
    <dgm:cxn modelId="{3B186677-CB7A-435A-8B95-A7BBED504D8B}" type="presParOf" srcId="{79625C57-F42E-4498-B80F-98ECB939CB86}" destId="{B181CF09-D781-4086-A9FF-6E320F0CD2FA}" srcOrd="1" destOrd="0" presId="urn:microsoft.com/office/officeart/2018/2/layout/IconVerticalSolidList"/>
    <dgm:cxn modelId="{8A606401-C164-4612-A7C9-E4131666041F}" type="presParOf" srcId="{79625C57-F42E-4498-B80F-98ECB939CB86}" destId="{060007CD-F1D7-4FD2-BB47-D6A97B40B9F2}" srcOrd="2" destOrd="0" presId="urn:microsoft.com/office/officeart/2018/2/layout/IconVerticalSolidList"/>
    <dgm:cxn modelId="{E81E1EDB-91F6-426C-A1A4-2903220A8F6D}" type="presParOf" srcId="{79625C57-F42E-4498-B80F-98ECB939CB86}" destId="{5501DEDF-AF78-49A1-B78C-6CD6BCBA1CD9}" srcOrd="3" destOrd="0" presId="urn:microsoft.com/office/officeart/2018/2/layout/IconVerticalSolidList"/>
    <dgm:cxn modelId="{B4657596-1EF2-42D8-9956-DD4F25FDC10F}" type="presParOf" srcId="{9CC0DBF4-01DB-44B3-BAE9-C44FEF04B34E}" destId="{F103D102-A14B-4A4E-9644-77FF85E0F077}" srcOrd="1" destOrd="0" presId="urn:microsoft.com/office/officeart/2018/2/layout/IconVerticalSolidList"/>
    <dgm:cxn modelId="{6ADA73BE-B925-4491-8F05-E52400DD5B6A}" type="presParOf" srcId="{9CC0DBF4-01DB-44B3-BAE9-C44FEF04B34E}" destId="{E0FAE045-4E4C-465D-9B21-784A1D6E229B}" srcOrd="2" destOrd="0" presId="urn:microsoft.com/office/officeart/2018/2/layout/IconVerticalSolidList"/>
    <dgm:cxn modelId="{04FC945D-7202-4891-BD42-960882B31A65}" type="presParOf" srcId="{E0FAE045-4E4C-465D-9B21-784A1D6E229B}" destId="{C221FE07-1129-46B1-A5AD-399BA5BA19B8}" srcOrd="0" destOrd="0" presId="urn:microsoft.com/office/officeart/2018/2/layout/IconVerticalSolidList"/>
    <dgm:cxn modelId="{24E561FA-5CD5-4361-AAE8-DB96DD4C1166}" type="presParOf" srcId="{E0FAE045-4E4C-465D-9B21-784A1D6E229B}" destId="{563064D3-7899-4652-B1A2-1C9A067A4C38}" srcOrd="1" destOrd="0" presId="urn:microsoft.com/office/officeart/2018/2/layout/IconVerticalSolidList"/>
    <dgm:cxn modelId="{808BB22E-E4A1-4AD6-99BF-AD77B260BB20}" type="presParOf" srcId="{E0FAE045-4E4C-465D-9B21-784A1D6E229B}" destId="{A606D57F-4760-42DF-B4E4-D338E4226EE2}" srcOrd="2" destOrd="0" presId="urn:microsoft.com/office/officeart/2018/2/layout/IconVerticalSolidList"/>
    <dgm:cxn modelId="{42DBAD88-ED6D-4449-928F-454FD3826C60}" type="presParOf" srcId="{E0FAE045-4E4C-465D-9B21-784A1D6E229B}" destId="{9032ADB5-FEFE-4F1D-9B19-1B8F4517648F}" srcOrd="3" destOrd="0" presId="urn:microsoft.com/office/officeart/2018/2/layout/IconVerticalSolidList"/>
    <dgm:cxn modelId="{2031E0CA-AABA-473E-9211-7635F998FC7B}" type="presParOf" srcId="{9CC0DBF4-01DB-44B3-BAE9-C44FEF04B34E}" destId="{3FCC65EC-60A4-4AF9-931C-A37E2D63B305}" srcOrd="3" destOrd="0" presId="urn:microsoft.com/office/officeart/2018/2/layout/IconVerticalSolidList"/>
    <dgm:cxn modelId="{A0F4C792-F179-4A8F-A662-5C6F74B5F29C}" type="presParOf" srcId="{9CC0DBF4-01DB-44B3-BAE9-C44FEF04B34E}" destId="{D0D511A5-D189-41BC-AD8F-61C29ED685AF}" srcOrd="4" destOrd="0" presId="urn:microsoft.com/office/officeart/2018/2/layout/IconVerticalSolidList"/>
    <dgm:cxn modelId="{2C26E103-035A-4EA5-8257-4C09128EF615}" type="presParOf" srcId="{D0D511A5-D189-41BC-AD8F-61C29ED685AF}" destId="{309F3ECC-0B7C-4C06-95E6-F219F72E5201}" srcOrd="0" destOrd="0" presId="urn:microsoft.com/office/officeart/2018/2/layout/IconVerticalSolidList"/>
    <dgm:cxn modelId="{9673164A-4C90-415E-9296-8D472C48100D}" type="presParOf" srcId="{D0D511A5-D189-41BC-AD8F-61C29ED685AF}" destId="{5E6E5D58-8B29-448C-9D97-B53F8CFB9D7C}" srcOrd="1" destOrd="0" presId="urn:microsoft.com/office/officeart/2018/2/layout/IconVerticalSolidList"/>
    <dgm:cxn modelId="{12A19D84-9B2F-4B1B-B52E-F9BD2740F235}" type="presParOf" srcId="{D0D511A5-D189-41BC-AD8F-61C29ED685AF}" destId="{D3942C9F-ADC5-418A-9617-5E4D7A95E7E5}" srcOrd="2" destOrd="0" presId="urn:microsoft.com/office/officeart/2018/2/layout/IconVerticalSolidList"/>
    <dgm:cxn modelId="{4B0DA36A-6AAB-4EAA-B494-31C37AF2F807}" type="presParOf" srcId="{D0D511A5-D189-41BC-AD8F-61C29ED685AF}" destId="{C9BEBCB9-39EE-4E4C-9C01-2A4926964772}" srcOrd="3" destOrd="0" presId="urn:microsoft.com/office/officeart/2018/2/layout/IconVerticalSolidList"/>
    <dgm:cxn modelId="{E814F0C3-BF62-4AD5-B49A-EF090B21B62B}" type="presParOf" srcId="{9CC0DBF4-01DB-44B3-BAE9-C44FEF04B34E}" destId="{F2B5E53F-9932-40E6-99D3-7C6F3CA40CE6}" srcOrd="5" destOrd="0" presId="urn:microsoft.com/office/officeart/2018/2/layout/IconVerticalSolidList"/>
    <dgm:cxn modelId="{A6A8AA40-B423-4A85-A03C-929C572DCCA6}" type="presParOf" srcId="{9CC0DBF4-01DB-44B3-BAE9-C44FEF04B34E}" destId="{D0329FED-1538-4CF4-BCD3-535BA5471CA0}" srcOrd="6" destOrd="0" presId="urn:microsoft.com/office/officeart/2018/2/layout/IconVerticalSolidList"/>
    <dgm:cxn modelId="{DF7203A0-1399-46D2-8BBE-75846EB28998}" type="presParOf" srcId="{D0329FED-1538-4CF4-BCD3-535BA5471CA0}" destId="{3DE48885-E757-4D09-AF09-5601DAA2AD3B}" srcOrd="0" destOrd="0" presId="urn:microsoft.com/office/officeart/2018/2/layout/IconVerticalSolidList"/>
    <dgm:cxn modelId="{10BA544C-B235-4DFF-9617-B60DDA4AB4BF}" type="presParOf" srcId="{D0329FED-1538-4CF4-BCD3-535BA5471CA0}" destId="{2CB24EE9-0E81-4756-A074-772F690F8FA6}" srcOrd="1" destOrd="0" presId="urn:microsoft.com/office/officeart/2018/2/layout/IconVerticalSolidList"/>
    <dgm:cxn modelId="{2FD067FF-4E0A-43FE-A326-F5FFF4FF1083}" type="presParOf" srcId="{D0329FED-1538-4CF4-BCD3-535BA5471CA0}" destId="{1B683AA6-5FDB-47C5-87D0-A66F57B59A8C}" srcOrd="2" destOrd="0" presId="urn:microsoft.com/office/officeart/2018/2/layout/IconVerticalSolidList"/>
    <dgm:cxn modelId="{82D7DDD4-2758-4209-A9FA-65D4E95EC8BB}" type="presParOf" srcId="{D0329FED-1538-4CF4-BCD3-535BA5471CA0}" destId="{AC1CB163-6F6A-442D-8CA8-7147B1D7E57E}" srcOrd="3" destOrd="0" presId="urn:microsoft.com/office/officeart/2018/2/layout/IconVerticalSolidList"/>
    <dgm:cxn modelId="{932A77F3-42D9-4206-9AB9-F36309DFCEDE}" type="presParOf" srcId="{9CC0DBF4-01DB-44B3-BAE9-C44FEF04B34E}" destId="{DA76D3A7-AA08-48EF-B556-A89AB0E12233}" srcOrd="7" destOrd="0" presId="urn:microsoft.com/office/officeart/2018/2/layout/IconVerticalSolidList"/>
    <dgm:cxn modelId="{61261E98-C9AA-49A8-878F-C78FC3714E5A}" type="presParOf" srcId="{9CC0DBF4-01DB-44B3-BAE9-C44FEF04B34E}" destId="{75781166-B513-47E3-8E74-34124F486E0B}" srcOrd="8" destOrd="0" presId="urn:microsoft.com/office/officeart/2018/2/layout/IconVerticalSolidList"/>
    <dgm:cxn modelId="{D76C3FB0-9C4C-49E4-AD60-7E6E3643C42A}" type="presParOf" srcId="{75781166-B513-47E3-8E74-34124F486E0B}" destId="{C9549285-AAFA-45C2-8A0D-B84EC2453492}" srcOrd="0" destOrd="0" presId="urn:microsoft.com/office/officeart/2018/2/layout/IconVerticalSolidList"/>
    <dgm:cxn modelId="{D8F907ED-5201-478D-8123-FDAE88E0EB5E}" type="presParOf" srcId="{75781166-B513-47E3-8E74-34124F486E0B}" destId="{C4AA6A5F-6649-4CC5-B9D7-20BE3FAAE8E6}" srcOrd="1" destOrd="0" presId="urn:microsoft.com/office/officeart/2018/2/layout/IconVerticalSolidList"/>
    <dgm:cxn modelId="{B945F5AF-38AA-4D91-BACE-E0BE3F50E7A2}" type="presParOf" srcId="{75781166-B513-47E3-8E74-34124F486E0B}" destId="{9DF59DC5-1E0D-4B59-8931-2FCFF48E9433}" srcOrd="2" destOrd="0" presId="urn:microsoft.com/office/officeart/2018/2/layout/IconVerticalSolidList"/>
    <dgm:cxn modelId="{30628D24-A649-4A3D-8E68-DB9233B263F9}" type="presParOf" srcId="{75781166-B513-47E3-8E74-34124F486E0B}" destId="{4D625EA2-2868-436C-A3D9-F81B3C47D2E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6F35190-4657-40B8-94B3-5CB65D4FEEC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C05644A-4B86-4127-B432-79785720784E}">
      <dgm:prSet custT="1"/>
      <dgm:spPr/>
      <dgm:t>
        <a:bodyPr/>
        <a:lstStyle/>
        <a:p>
          <a:r>
            <a:rPr lang="en-US" sz="2000" dirty="0">
              <a:latin typeface="Times New Roman"/>
              <a:cs typeface="Times New Roman"/>
            </a:rPr>
            <a:t>The 2020 floods in York and Derby brought out the hotels’ weakness to climate-related disasters. </a:t>
          </a:r>
        </a:p>
      </dgm:t>
    </dgm:pt>
    <dgm:pt modelId="{075114F5-A418-45FD-B6B7-748B6BC387FE}" type="parTrans" cxnId="{791D95DE-0819-48FF-A129-589B2B879A39}">
      <dgm:prSet/>
      <dgm:spPr/>
      <dgm:t>
        <a:bodyPr/>
        <a:lstStyle/>
        <a:p>
          <a:endParaRPr lang="en-US"/>
        </a:p>
      </dgm:t>
    </dgm:pt>
    <dgm:pt modelId="{F728B1B0-ED7A-4492-89E3-7A664A07034F}" type="sibTrans" cxnId="{791D95DE-0819-48FF-A129-589B2B879A39}">
      <dgm:prSet/>
      <dgm:spPr/>
      <dgm:t>
        <a:bodyPr/>
        <a:lstStyle/>
        <a:p>
          <a:endParaRPr lang="en-US"/>
        </a:p>
      </dgm:t>
    </dgm:pt>
    <dgm:pt modelId="{E4802A01-FF19-4FF3-8066-2895C27FA23F}">
      <dgm:prSet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Times New Roman"/>
              <a:cs typeface="Times New Roman"/>
            </a:rPr>
            <a:t>The pre flood preparation, the crisis management and the post flood reparations are given great attention in the study. </a:t>
          </a:r>
        </a:p>
      </dgm:t>
    </dgm:pt>
    <dgm:pt modelId="{5789A4E1-D281-49DF-B147-B8DFE746C5F5}" type="parTrans" cxnId="{34C75EAD-45BB-4C3F-BE36-0A4711441A1C}">
      <dgm:prSet/>
      <dgm:spPr/>
      <dgm:t>
        <a:bodyPr/>
        <a:lstStyle/>
        <a:p>
          <a:endParaRPr lang="en-US"/>
        </a:p>
      </dgm:t>
    </dgm:pt>
    <dgm:pt modelId="{CEFE6AA2-A914-4FEE-A346-DA996BCCB3F6}" type="sibTrans" cxnId="{34C75EAD-45BB-4C3F-BE36-0A4711441A1C}">
      <dgm:prSet/>
      <dgm:spPr/>
      <dgm:t>
        <a:bodyPr/>
        <a:lstStyle/>
        <a:p>
          <a:endParaRPr lang="en-US"/>
        </a:p>
      </dgm:t>
    </dgm:pt>
    <dgm:pt modelId="{CE21F313-CEB4-48D0-9AA0-246C0A08CE4C}">
      <dgm:prSet custT="1"/>
      <dgm:spPr/>
      <dgm:t>
        <a:bodyPr/>
        <a:lstStyle/>
        <a:p>
          <a:r>
            <a:rPr lang="en-US" sz="2000" dirty="0">
              <a:latin typeface="Times New Roman"/>
              <a:cs typeface="Times New Roman"/>
            </a:rPr>
            <a:t>The hotels need to invest in the flood protection; they should prepare for the emergency plans and cooperate with local authorities in order to make it possible to be safe themselves. </a:t>
          </a:r>
        </a:p>
      </dgm:t>
    </dgm:pt>
    <dgm:pt modelId="{F33FC3DD-806D-493C-B8CC-F7B0A99A9292}" type="parTrans" cxnId="{353CBC1C-361A-44BE-A67D-FB9C12C12301}">
      <dgm:prSet/>
      <dgm:spPr/>
      <dgm:t>
        <a:bodyPr/>
        <a:lstStyle/>
        <a:p>
          <a:endParaRPr lang="en-US"/>
        </a:p>
      </dgm:t>
    </dgm:pt>
    <dgm:pt modelId="{0ECBBECC-B5C8-48CB-9D1D-BCEC7103B77B}" type="sibTrans" cxnId="{353CBC1C-361A-44BE-A67D-FB9C12C12301}">
      <dgm:prSet/>
      <dgm:spPr/>
      <dgm:t>
        <a:bodyPr/>
        <a:lstStyle/>
        <a:p>
          <a:endParaRPr lang="en-US"/>
        </a:p>
      </dgm:t>
    </dgm:pt>
    <dgm:pt modelId="{AB2ED935-B3BA-433D-B98C-EBBE0B7C96A0}">
      <dgm:prSet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Times New Roman"/>
              <a:cs typeface="Times New Roman"/>
            </a:rPr>
            <a:t>If hotels follow these recommendations, they will be able to survive future environmental threats, and the guests will remain safe. </a:t>
          </a:r>
        </a:p>
      </dgm:t>
    </dgm:pt>
    <dgm:pt modelId="{ECCCEC7E-0B15-4D4B-AE31-9F0455E154A2}" type="parTrans" cxnId="{1E4C2BE6-2BB7-4C01-8B51-B18BBFD62D63}">
      <dgm:prSet/>
      <dgm:spPr/>
      <dgm:t>
        <a:bodyPr/>
        <a:lstStyle/>
        <a:p>
          <a:endParaRPr lang="en-US"/>
        </a:p>
      </dgm:t>
    </dgm:pt>
    <dgm:pt modelId="{74D003F3-494A-4826-AE55-8C3740D82A10}" type="sibTrans" cxnId="{1E4C2BE6-2BB7-4C01-8B51-B18BBFD62D63}">
      <dgm:prSet/>
      <dgm:spPr/>
      <dgm:t>
        <a:bodyPr/>
        <a:lstStyle/>
        <a:p>
          <a:endParaRPr lang="en-US"/>
        </a:p>
      </dgm:t>
    </dgm:pt>
    <dgm:pt modelId="{B6456E97-9149-44EC-AC3E-BBFDF9A0BC74}" type="pres">
      <dgm:prSet presAssocID="{F6F35190-4657-40B8-94B3-5CB65D4FEECB}" presName="root" presStyleCnt="0">
        <dgm:presLayoutVars>
          <dgm:dir/>
          <dgm:resizeHandles val="exact"/>
        </dgm:presLayoutVars>
      </dgm:prSet>
      <dgm:spPr/>
    </dgm:pt>
    <dgm:pt modelId="{0580C5F3-7255-4F2F-A6D4-45C9A8317A94}" type="pres">
      <dgm:prSet presAssocID="{1C05644A-4B86-4127-B432-79785720784E}" presName="compNode" presStyleCnt="0"/>
      <dgm:spPr/>
    </dgm:pt>
    <dgm:pt modelId="{C03E1EFA-57B3-44C4-BD35-D8AB523BCBE9}" type="pres">
      <dgm:prSet presAssocID="{1C05644A-4B86-4127-B432-79785720784E}" presName="bgRect" presStyleLbl="bgShp" presStyleIdx="0" presStyleCnt="4"/>
      <dgm:spPr>
        <a:solidFill>
          <a:srgbClr val="45818E"/>
        </a:solidFill>
      </dgm:spPr>
    </dgm:pt>
    <dgm:pt modelId="{BA130F4F-975F-48DE-9591-E9DD95F7327B}" type="pres">
      <dgm:prSet presAssocID="{1C05644A-4B86-4127-B432-79785720784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iny scene"/>
        </a:ext>
      </dgm:extLst>
    </dgm:pt>
    <dgm:pt modelId="{A1388CB7-005A-49B8-8B66-3A23DAF1A53E}" type="pres">
      <dgm:prSet presAssocID="{1C05644A-4B86-4127-B432-79785720784E}" presName="spaceRect" presStyleCnt="0"/>
      <dgm:spPr/>
    </dgm:pt>
    <dgm:pt modelId="{B8555AF4-01F6-4B0A-A1EC-CD4E31C14D15}" type="pres">
      <dgm:prSet presAssocID="{1C05644A-4B86-4127-B432-79785720784E}" presName="parTx" presStyleLbl="revTx" presStyleIdx="0" presStyleCnt="4">
        <dgm:presLayoutVars>
          <dgm:chMax val="0"/>
          <dgm:chPref val="0"/>
        </dgm:presLayoutVars>
      </dgm:prSet>
      <dgm:spPr/>
    </dgm:pt>
    <dgm:pt modelId="{65F45831-9814-497C-ACDD-915906F95A0E}" type="pres">
      <dgm:prSet presAssocID="{F728B1B0-ED7A-4492-89E3-7A664A07034F}" presName="sibTrans" presStyleCnt="0"/>
      <dgm:spPr/>
    </dgm:pt>
    <dgm:pt modelId="{EE94247A-8725-4D23-9E75-A9BEF583271A}" type="pres">
      <dgm:prSet presAssocID="{E4802A01-FF19-4FF3-8066-2895C27FA23F}" presName="compNode" presStyleCnt="0"/>
      <dgm:spPr/>
    </dgm:pt>
    <dgm:pt modelId="{1B049525-142D-40CE-9029-E2DBBE687E64}" type="pres">
      <dgm:prSet presAssocID="{E4802A01-FF19-4FF3-8066-2895C27FA23F}" presName="bgRect" presStyleLbl="bgShp" presStyleIdx="1" presStyleCnt="4"/>
      <dgm:spPr>
        <a:solidFill>
          <a:schemeClr val="bg2">
            <a:lumMod val="75000"/>
          </a:schemeClr>
        </a:solidFill>
      </dgm:spPr>
    </dgm:pt>
    <dgm:pt modelId="{AEAAFDCC-94B7-451C-9833-75BF5AEF4D61}" type="pres">
      <dgm:prSet presAssocID="{E4802A01-FF19-4FF3-8066-2895C27FA23F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ning"/>
        </a:ext>
      </dgm:extLst>
    </dgm:pt>
    <dgm:pt modelId="{364DB5C8-6F4C-49DA-AA76-C5EF985CC10B}" type="pres">
      <dgm:prSet presAssocID="{E4802A01-FF19-4FF3-8066-2895C27FA23F}" presName="spaceRect" presStyleCnt="0"/>
      <dgm:spPr/>
    </dgm:pt>
    <dgm:pt modelId="{FC52E423-E846-44F6-8E53-2B9E0FD2F861}" type="pres">
      <dgm:prSet presAssocID="{E4802A01-FF19-4FF3-8066-2895C27FA23F}" presName="parTx" presStyleLbl="revTx" presStyleIdx="1" presStyleCnt="4">
        <dgm:presLayoutVars>
          <dgm:chMax val="0"/>
          <dgm:chPref val="0"/>
        </dgm:presLayoutVars>
      </dgm:prSet>
      <dgm:spPr/>
    </dgm:pt>
    <dgm:pt modelId="{3BF1DE44-B209-40A5-9C01-D843FD2D68B6}" type="pres">
      <dgm:prSet presAssocID="{CEFE6AA2-A914-4FEE-A346-DA996BCCB3F6}" presName="sibTrans" presStyleCnt="0"/>
      <dgm:spPr/>
    </dgm:pt>
    <dgm:pt modelId="{D32C027C-101B-49A4-9C78-AB907FBED3C0}" type="pres">
      <dgm:prSet presAssocID="{CE21F313-CEB4-48D0-9AA0-246C0A08CE4C}" presName="compNode" presStyleCnt="0"/>
      <dgm:spPr/>
    </dgm:pt>
    <dgm:pt modelId="{4BA4EF42-0C3E-4C73-B2EE-23104CEE2738}" type="pres">
      <dgm:prSet presAssocID="{CE21F313-CEB4-48D0-9AA0-246C0A08CE4C}" presName="bgRect" presStyleLbl="bgShp" presStyleIdx="2" presStyleCnt="4"/>
      <dgm:spPr>
        <a:solidFill>
          <a:srgbClr val="45818E"/>
        </a:solidFill>
      </dgm:spPr>
    </dgm:pt>
    <dgm:pt modelId="{36D7382E-DDBA-4AA9-8B72-470FA6F6FBD0}" type="pres">
      <dgm:prSet presAssocID="{CE21F313-CEB4-48D0-9AA0-246C0A08CE4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9E77877B-A4AA-4706-A6E7-A8175978ECC6}" type="pres">
      <dgm:prSet presAssocID="{CE21F313-CEB4-48D0-9AA0-246C0A08CE4C}" presName="spaceRect" presStyleCnt="0"/>
      <dgm:spPr/>
    </dgm:pt>
    <dgm:pt modelId="{8615E9DE-9C38-45D3-B5F3-612B737FE15C}" type="pres">
      <dgm:prSet presAssocID="{CE21F313-CEB4-48D0-9AA0-246C0A08CE4C}" presName="parTx" presStyleLbl="revTx" presStyleIdx="2" presStyleCnt="4">
        <dgm:presLayoutVars>
          <dgm:chMax val="0"/>
          <dgm:chPref val="0"/>
        </dgm:presLayoutVars>
      </dgm:prSet>
      <dgm:spPr/>
    </dgm:pt>
    <dgm:pt modelId="{84C5FC59-38CB-4DAC-940F-7B5F337F6C84}" type="pres">
      <dgm:prSet presAssocID="{0ECBBECC-B5C8-48CB-9D1D-BCEC7103B77B}" presName="sibTrans" presStyleCnt="0"/>
      <dgm:spPr/>
    </dgm:pt>
    <dgm:pt modelId="{974A5C60-C468-4A01-B7AA-D38949454082}" type="pres">
      <dgm:prSet presAssocID="{AB2ED935-B3BA-433D-B98C-EBBE0B7C96A0}" presName="compNode" presStyleCnt="0"/>
      <dgm:spPr/>
    </dgm:pt>
    <dgm:pt modelId="{E5D1185D-5D9B-49D6-A43C-C5D0F8BB3D93}" type="pres">
      <dgm:prSet presAssocID="{AB2ED935-B3BA-433D-B98C-EBBE0B7C96A0}" presName="bgRect" presStyleLbl="bgShp" presStyleIdx="3" presStyleCnt="4"/>
      <dgm:spPr>
        <a:solidFill>
          <a:schemeClr val="bg2">
            <a:lumMod val="75000"/>
          </a:schemeClr>
        </a:solidFill>
      </dgm:spPr>
    </dgm:pt>
    <dgm:pt modelId="{D1A08FA6-D44B-4A6E-B4ED-FD5A91E54C24}" type="pres">
      <dgm:prSet presAssocID="{AB2ED935-B3BA-433D-B98C-EBBE0B7C96A0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ilding"/>
        </a:ext>
      </dgm:extLst>
    </dgm:pt>
    <dgm:pt modelId="{670CFE37-3465-4AC1-8DD9-522D56DDF797}" type="pres">
      <dgm:prSet presAssocID="{AB2ED935-B3BA-433D-B98C-EBBE0B7C96A0}" presName="spaceRect" presStyleCnt="0"/>
      <dgm:spPr/>
    </dgm:pt>
    <dgm:pt modelId="{5E5A8201-A1C4-42E2-8701-9A66A0A5FC32}" type="pres">
      <dgm:prSet presAssocID="{AB2ED935-B3BA-433D-B98C-EBBE0B7C96A0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353CBC1C-361A-44BE-A67D-FB9C12C12301}" srcId="{F6F35190-4657-40B8-94B3-5CB65D4FEECB}" destId="{CE21F313-CEB4-48D0-9AA0-246C0A08CE4C}" srcOrd="2" destOrd="0" parTransId="{F33FC3DD-806D-493C-B8CC-F7B0A99A9292}" sibTransId="{0ECBBECC-B5C8-48CB-9D1D-BCEC7103B77B}"/>
    <dgm:cxn modelId="{5D62E32A-3B29-44DE-99D1-F60936EBC86F}" type="presOf" srcId="{1C05644A-4B86-4127-B432-79785720784E}" destId="{B8555AF4-01F6-4B0A-A1EC-CD4E31C14D15}" srcOrd="0" destOrd="0" presId="urn:microsoft.com/office/officeart/2018/2/layout/IconVerticalSolidList"/>
    <dgm:cxn modelId="{42EE9B6D-60B5-44E5-8736-88BA8E15270B}" type="presOf" srcId="{CE21F313-CEB4-48D0-9AA0-246C0A08CE4C}" destId="{8615E9DE-9C38-45D3-B5F3-612B737FE15C}" srcOrd="0" destOrd="0" presId="urn:microsoft.com/office/officeart/2018/2/layout/IconVerticalSolidList"/>
    <dgm:cxn modelId="{7B117099-C069-4259-B00D-115EF854EEEA}" type="presOf" srcId="{E4802A01-FF19-4FF3-8066-2895C27FA23F}" destId="{FC52E423-E846-44F6-8E53-2B9E0FD2F861}" srcOrd="0" destOrd="0" presId="urn:microsoft.com/office/officeart/2018/2/layout/IconVerticalSolidList"/>
    <dgm:cxn modelId="{34C75EAD-45BB-4C3F-BE36-0A4711441A1C}" srcId="{F6F35190-4657-40B8-94B3-5CB65D4FEECB}" destId="{E4802A01-FF19-4FF3-8066-2895C27FA23F}" srcOrd="1" destOrd="0" parTransId="{5789A4E1-D281-49DF-B147-B8DFE746C5F5}" sibTransId="{CEFE6AA2-A914-4FEE-A346-DA996BCCB3F6}"/>
    <dgm:cxn modelId="{972C3CCF-1E09-47CF-AE4D-E724E9034A95}" type="presOf" srcId="{F6F35190-4657-40B8-94B3-5CB65D4FEECB}" destId="{B6456E97-9149-44EC-AC3E-BBFDF9A0BC74}" srcOrd="0" destOrd="0" presId="urn:microsoft.com/office/officeart/2018/2/layout/IconVerticalSolidList"/>
    <dgm:cxn modelId="{791D95DE-0819-48FF-A129-589B2B879A39}" srcId="{F6F35190-4657-40B8-94B3-5CB65D4FEECB}" destId="{1C05644A-4B86-4127-B432-79785720784E}" srcOrd="0" destOrd="0" parTransId="{075114F5-A418-45FD-B6B7-748B6BC387FE}" sibTransId="{F728B1B0-ED7A-4492-89E3-7A664A07034F}"/>
    <dgm:cxn modelId="{1E4C2BE6-2BB7-4C01-8B51-B18BBFD62D63}" srcId="{F6F35190-4657-40B8-94B3-5CB65D4FEECB}" destId="{AB2ED935-B3BA-433D-B98C-EBBE0B7C96A0}" srcOrd="3" destOrd="0" parTransId="{ECCCEC7E-0B15-4D4B-AE31-9F0455E154A2}" sibTransId="{74D003F3-494A-4826-AE55-8C3740D82A10}"/>
    <dgm:cxn modelId="{287999E8-C3BF-486E-BA15-2988BE85EA35}" type="presOf" srcId="{AB2ED935-B3BA-433D-B98C-EBBE0B7C96A0}" destId="{5E5A8201-A1C4-42E2-8701-9A66A0A5FC32}" srcOrd="0" destOrd="0" presId="urn:microsoft.com/office/officeart/2018/2/layout/IconVerticalSolidList"/>
    <dgm:cxn modelId="{953810B1-81B4-4B21-AB44-26F4F3DF2416}" type="presParOf" srcId="{B6456E97-9149-44EC-AC3E-BBFDF9A0BC74}" destId="{0580C5F3-7255-4F2F-A6D4-45C9A8317A94}" srcOrd="0" destOrd="0" presId="urn:microsoft.com/office/officeart/2018/2/layout/IconVerticalSolidList"/>
    <dgm:cxn modelId="{E17CE807-C253-4E4B-9156-BF767E322E81}" type="presParOf" srcId="{0580C5F3-7255-4F2F-A6D4-45C9A8317A94}" destId="{C03E1EFA-57B3-44C4-BD35-D8AB523BCBE9}" srcOrd="0" destOrd="0" presId="urn:microsoft.com/office/officeart/2018/2/layout/IconVerticalSolidList"/>
    <dgm:cxn modelId="{A4A827CE-6401-43E3-9BB9-ABB332577A91}" type="presParOf" srcId="{0580C5F3-7255-4F2F-A6D4-45C9A8317A94}" destId="{BA130F4F-975F-48DE-9591-E9DD95F7327B}" srcOrd="1" destOrd="0" presId="urn:microsoft.com/office/officeart/2018/2/layout/IconVerticalSolidList"/>
    <dgm:cxn modelId="{7F916A24-C047-435F-8FB4-D28D36DF13B1}" type="presParOf" srcId="{0580C5F3-7255-4F2F-A6D4-45C9A8317A94}" destId="{A1388CB7-005A-49B8-8B66-3A23DAF1A53E}" srcOrd="2" destOrd="0" presId="urn:microsoft.com/office/officeart/2018/2/layout/IconVerticalSolidList"/>
    <dgm:cxn modelId="{AF577594-682A-4C53-9408-B9FA2CEE495C}" type="presParOf" srcId="{0580C5F3-7255-4F2F-A6D4-45C9A8317A94}" destId="{B8555AF4-01F6-4B0A-A1EC-CD4E31C14D15}" srcOrd="3" destOrd="0" presId="urn:microsoft.com/office/officeart/2018/2/layout/IconVerticalSolidList"/>
    <dgm:cxn modelId="{E1048556-A7DE-4803-AF4B-48A95530EBF9}" type="presParOf" srcId="{B6456E97-9149-44EC-AC3E-BBFDF9A0BC74}" destId="{65F45831-9814-497C-ACDD-915906F95A0E}" srcOrd="1" destOrd="0" presId="urn:microsoft.com/office/officeart/2018/2/layout/IconVerticalSolidList"/>
    <dgm:cxn modelId="{58DB461E-D542-4FF7-A613-CEC6DD9C8F04}" type="presParOf" srcId="{B6456E97-9149-44EC-AC3E-BBFDF9A0BC74}" destId="{EE94247A-8725-4D23-9E75-A9BEF583271A}" srcOrd="2" destOrd="0" presId="urn:microsoft.com/office/officeart/2018/2/layout/IconVerticalSolidList"/>
    <dgm:cxn modelId="{5369D931-AD38-4433-961C-1F23B1D9C860}" type="presParOf" srcId="{EE94247A-8725-4D23-9E75-A9BEF583271A}" destId="{1B049525-142D-40CE-9029-E2DBBE687E64}" srcOrd="0" destOrd="0" presId="urn:microsoft.com/office/officeart/2018/2/layout/IconVerticalSolidList"/>
    <dgm:cxn modelId="{6492C8D9-AFFC-4E78-9DBF-93B9E2A2FF40}" type="presParOf" srcId="{EE94247A-8725-4D23-9E75-A9BEF583271A}" destId="{AEAAFDCC-94B7-451C-9833-75BF5AEF4D61}" srcOrd="1" destOrd="0" presId="urn:microsoft.com/office/officeart/2018/2/layout/IconVerticalSolidList"/>
    <dgm:cxn modelId="{96E2B33D-BF53-479D-B20D-DAE90D3F64F1}" type="presParOf" srcId="{EE94247A-8725-4D23-9E75-A9BEF583271A}" destId="{364DB5C8-6F4C-49DA-AA76-C5EF985CC10B}" srcOrd="2" destOrd="0" presId="urn:microsoft.com/office/officeart/2018/2/layout/IconVerticalSolidList"/>
    <dgm:cxn modelId="{6E17EB9F-3A42-4D04-9339-806E8EF3AA0F}" type="presParOf" srcId="{EE94247A-8725-4D23-9E75-A9BEF583271A}" destId="{FC52E423-E846-44F6-8E53-2B9E0FD2F861}" srcOrd="3" destOrd="0" presId="urn:microsoft.com/office/officeart/2018/2/layout/IconVerticalSolidList"/>
    <dgm:cxn modelId="{15BC0A5C-367C-44C7-930F-DFCA19DC8018}" type="presParOf" srcId="{B6456E97-9149-44EC-AC3E-BBFDF9A0BC74}" destId="{3BF1DE44-B209-40A5-9C01-D843FD2D68B6}" srcOrd="3" destOrd="0" presId="urn:microsoft.com/office/officeart/2018/2/layout/IconVerticalSolidList"/>
    <dgm:cxn modelId="{9A1DEC6A-6570-4A4A-8B25-4ACB260FE74B}" type="presParOf" srcId="{B6456E97-9149-44EC-AC3E-BBFDF9A0BC74}" destId="{D32C027C-101B-49A4-9C78-AB907FBED3C0}" srcOrd="4" destOrd="0" presId="urn:microsoft.com/office/officeart/2018/2/layout/IconVerticalSolidList"/>
    <dgm:cxn modelId="{729BE6C5-717F-4EC3-AF8D-FF6113BC5654}" type="presParOf" srcId="{D32C027C-101B-49A4-9C78-AB907FBED3C0}" destId="{4BA4EF42-0C3E-4C73-B2EE-23104CEE2738}" srcOrd="0" destOrd="0" presId="urn:microsoft.com/office/officeart/2018/2/layout/IconVerticalSolidList"/>
    <dgm:cxn modelId="{4819D041-26B2-4585-835F-E779DB06AC6A}" type="presParOf" srcId="{D32C027C-101B-49A4-9C78-AB907FBED3C0}" destId="{36D7382E-DDBA-4AA9-8B72-470FA6F6FBD0}" srcOrd="1" destOrd="0" presId="urn:microsoft.com/office/officeart/2018/2/layout/IconVerticalSolidList"/>
    <dgm:cxn modelId="{4035C40D-2509-43B7-952E-673EA4F05081}" type="presParOf" srcId="{D32C027C-101B-49A4-9C78-AB907FBED3C0}" destId="{9E77877B-A4AA-4706-A6E7-A8175978ECC6}" srcOrd="2" destOrd="0" presId="urn:microsoft.com/office/officeart/2018/2/layout/IconVerticalSolidList"/>
    <dgm:cxn modelId="{6262214D-A2E1-4D06-B88F-CFA03C5EF7DC}" type="presParOf" srcId="{D32C027C-101B-49A4-9C78-AB907FBED3C0}" destId="{8615E9DE-9C38-45D3-B5F3-612B737FE15C}" srcOrd="3" destOrd="0" presId="urn:microsoft.com/office/officeart/2018/2/layout/IconVerticalSolidList"/>
    <dgm:cxn modelId="{50A35F99-1FF6-4220-971A-FF6F26FB83F7}" type="presParOf" srcId="{B6456E97-9149-44EC-AC3E-BBFDF9A0BC74}" destId="{84C5FC59-38CB-4DAC-940F-7B5F337F6C84}" srcOrd="5" destOrd="0" presId="urn:microsoft.com/office/officeart/2018/2/layout/IconVerticalSolidList"/>
    <dgm:cxn modelId="{6F80174C-389F-4242-8F68-D12F0A2DE5D7}" type="presParOf" srcId="{B6456E97-9149-44EC-AC3E-BBFDF9A0BC74}" destId="{974A5C60-C468-4A01-B7AA-D38949454082}" srcOrd="6" destOrd="0" presId="urn:microsoft.com/office/officeart/2018/2/layout/IconVerticalSolidList"/>
    <dgm:cxn modelId="{CFE8539A-9D50-4D54-881A-A2004DD456F5}" type="presParOf" srcId="{974A5C60-C468-4A01-B7AA-D38949454082}" destId="{E5D1185D-5D9B-49D6-A43C-C5D0F8BB3D93}" srcOrd="0" destOrd="0" presId="urn:microsoft.com/office/officeart/2018/2/layout/IconVerticalSolidList"/>
    <dgm:cxn modelId="{66AA6AC8-E1AF-44E6-8D12-525A5477A03A}" type="presParOf" srcId="{974A5C60-C468-4A01-B7AA-D38949454082}" destId="{D1A08FA6-D44B-4A6E-B4ED-FD5A91E54C24}" srcOrd="1" destOrd="0" presId="urn:microsoft.com/office/officeart/2018/2/layout/IconVerticalSolidList"/>
    <dgm:cxn modelId="{132FA7FD-10B5-4D56-B331-EA8E1ACD1B7B}" type="presParOf" srcId="{974A5C60-C468-4A01-B7AA-D38949454082}" destId="{670CFE37-3465-4AC1-8DD9-522D56DDF797}" srcOrd="2" destOrd="0" presId="urn:microsoft.com/office/officeart/2018/2/layout/IconVerticalSolidList"/>
    <dgm:cxn modelId="{C768E5B3-4F17-42EF-A576-388359132F35}" type="presParOf" srcId="{974A5C60-C468-4A01-B7AA-D38949454082}" destId="{5E5A8201-A1C4-42E2-8701-9A66A0A5FC3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34222E-8147-4B60-BCC6-B58A5D380B7A}">
      <dsp:nvSpPr>
        <dsp:cNvPr id="0" name=""/>
        <dsp:cNvSpPr/>
      </dsp:nvSpPr>
      <dsp:spPr>
        <a:xfrm>
          <a:off x="139469" y="359750"/>
          <a:ext cx="3118791" cy="1871274"/>
        </a:xfrm>
        <a:prstGeom prst="roundRect">
          <a:avLst>
            <a:gd name="adj" fmla="val 1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The hotels infrastructure was severely damaged during 2020 floods such as lower floors flooding, power system failure among others; equipment damage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194277" y="414558"/>
        <a:ext cx="3009175" cy="1761658"/>
      </dsp:txXfrm>
    </dsp:sp>
    <dsp:sp modelId="{435685F4-3BDF-40E6-B34C-D93B1B2223F6}">
      <dsp:nvSpPr>
        <dsp:cNvPr id="0" name=""/>
        <dsp:cNvSpPr/>
      </dsp:nvSpPr>
      <dsp:spPr>
        <a:xfrm rot="29347">
          <a:off x="3502342" y="926563"/>
          <a:ext cx="588061" cy="773460"/>
        </a:xfrm>
        <a:prstGeom prst="rightArrow">
          <a:avLst>
            <a:gd name="adj1" fmla="val 60000"/>
            <a:gd name="adj2" fmla="val 5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890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3502345" y="1080502"/>
        <a:ext cx="411643" cy="464076"/>
      </dsp:txXfrm>
    </dsp:sp>
    <dsp:sp modelId="{D23AFBEE-21CA-4BCD-B443-AA8BDF045285}">
      <dsp:nvSpPr>
        <dsp:cNvPr id="0" name=""/>
        <dsp:cNvSpPr/>
      </dsp:nvSpPr>
      <dsp:spPr>
        <a:xfrm>
          <a:off x="4367770" y="395847"/>
          <a:ext cx="3118791" cy="1871274"/>
        </a:xfrm>
        <a:prstGeom prst="roundRect">
          <a:avLst>
            <a:gd name="adj" fmla="val 1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This resulted in hotels closures and interrupted services as well as low occupancies of guests. The revenue from bookings decreased by 50% to 80%. </a:t>
          </a:r>
        </a:p>
      </dsp:txBody>
      <dsp:txXfrm>
        <a:off x="4422578" y="450655"/>
        <a:ext cx="3009175" cy="1761658"/>
      </dsp:txXfrm>
    </dsp:sp>
    <dsp:sp modelId="{4D2CC415-65AF-4F38-ACF9-B55EBE80CADD}">
      <dsp:nvSpPr>
        <dsp:cNvPr id="0" name=""/>
        <dsp:cNvSpPr/>
      </dsp:nvSpPr>
      <dsp:spPr>
        <a:xfrm rot="5400000">
          <a:off x="5545510" y="2578894"/>
          <a:ext cx="763311" cy="773460"/>
        </a:xfrm>
        <a:prstGeom prst="rightArrow">
          <a:avLst>
            <a:gd name="adj1" fmla="val 60000"/>
            <a:gd name="adj2" fmla="val 5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11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400" kern="1200"/>
        </a:p>
      </dsp:txBody>
      <dsp:txXfrm rot="-5400000">
        <a:off x="5695128" y="2583969"/>
        <a:ext cx="464076" cy="534318"/>
      </dsp:txXfrm>
    </dsp:sp>
    <dsp:sp modelId="{40B963E8-0682-4A29-BD07-55F175FB1FDA}">
      <dsp:nvSpPr>
        <dsp:cNvPr id="0" name=""/>
        <dsp:cNvSpPr/>
      </dsp:nvSpPr>
      <dsp:spPr>
        <a:xfrm>
          <a:off x="4367770" y="3707333"/>
          <a:ext cx="3118791" cy="1871274"/>
        </a:xfrm>
        <a:prstGeom prst="roundRect">
          <a:avLst>
            <a:gd name="adj" fmla="val 1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These effects point out the vulnerability of the hospitality industry to disaster resulting from climate. </a:t>
          </a:r>
        </a:p>
      </dsp:txBody>
      <dsp:txXfrm>
        <a:off x="4422578" y="3762141"/>
        <a:ext cx="3009175" cy="1761658"/>
      </dsp:txXfrm>
    </dsp:sp>
    <dsp:sp modelId="{E46E8820-E58F-4F71-BCBC-1ACF641C50ED}">
      <dsp:nvSpPr>
        <dsp:cNvPr id="0" name=""/>
        <dsp:cNvSpPr/>
      </dsp:nvSpPr>
      <dsp:spPr>
        <a:xfrm rot="10800000">
          <a:off x="3432133" y="4256240"/>
          <a:ext cx="661183" cy="773460"/>
        </a:xfrm>
        <a:prstGeom prst="rightArrow">
          <a:avLst>
            <a:gd name="adj1" fmla="val 60000"/>
            <a:gd name="adj2" fmla="val 5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890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 rot="10800000">
        <a:off x="3630488" y="4410932"/>
        <a:ext cx="462828" cy="464076"/>
      </dsp:txXfrm>
    </dsp:sp>
    <dsp:sp modelId="{4BC71CD6-1C46-4D8F-AC15-5D89F0F14CC0}">
      <dsp:nvSpPr>
        <dsp:cNvPr id="0" name=""/>
        <dsp:cNvSpPr/>
      </dsp:nvSpPr>
      <dsp:spPr>
        <a:xfrm>
          <a:off x="1462" y="3514638"/>
          <a:ext cx="3118791" cy="2256664"/>
        </a:xfrm>
        <a:prstGeom prst="roundRect">
          <a:avLst>
            <a:gd name="adj" fmla="val 1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Environment Agency (2020) has underlined the mounting danger of the given damage related to the changing climate and growing prevalence of extreme weather events</a:t>
          </a:r>
        </a:p>
      </dsp:txBody>
      <dsp:txXfrm>
        <a:off x="67557" y="3580733"/>
        <a:ext cx="2986601" cy="21244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634987-CAF2-41C8-AAAD-B1AC8D87619C}">
      <dsp:nvSpPr>
        <dsp:cNvPr id="0" name=""/>
        <dsp:cNvSpPr/>
      </dsp:nvSpPr>
      <dsp:spPr>
        <a:xfrm>
          <a:off x="0" y="2008"/>
          <a:ext cx="10512552" cy="1017986"/>
        </a:xfrm>
        <a:prstGeom prst="roundRect">
          <a:avLst>
            <a:gd name="adj" fmla="val 1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A789B0-0787-460D-8255-AB68332B9FAE}">
      <dsp:nvSpPr>
        <dsp:cNvPr id="0" name=""/>
        <dsp:cNvSpPr/>
      </dsp:nvSpPr>
      <dsp:spPr>
        <a:xfrm>
          <a:off x="307940" y="231055"/>
          <a:ext cx="559892" cy="55989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AD8AE3-9651-4D40-9609-2B6628297D59}">
      <dsp:nvSpPr>
        <dsp:cNvPr id="0" name=""/>
        <dsp:cNvSpPr/>
      </dsp:nvSpPr>
      <dsp:spPr>
        <a:xfrm>
          <a:off x="1175774" y="2008"/>
          <a:ext cx="9336777" cy="10179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737" tIns="107737" rIns="107737" bIns="10773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imes New Roman"/>
              <a:cs typeface="Times New Roman"/>
            </a:rPr>
            <a:t>Hotels directly felt physical damage to their buildings, leading to service disruption.</a:t>
          </a:r>
        </a:p>
      </dsp:txBody>
      <dsp:txXfrm>
        <a:off x="1175774" y="2008"/>
        <a:ext cx="9336777" cy="1017986"/>
      </dsp:txXfrm>
    </dsp:sp>
    <dsp:sp modelId="{FB556815-CA60-4C59-88FA-96AB93B85693}">
      <dsp:nvSpPr>
        <dsp:cNvPr id="0" name=""/>
        <dsp:cNvSpPr/>
      </dsp:nvSpPr>
      <dsp:spPr>
        <a:xfrm>
          <a:off x="0" y="1274491"/>
          <a:ext cx="10512552" cy="1017986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F4A6F6-7AB2-4466-8653-8603CF369999}">
      <dsp:nvSpPr>
        <dsp:cNvPr id="0" name=""/>
        <dsp:cNvSpPr/>
      </dsp:nvSpPr>
      <dsp:spPr>
        <a:xfrm>
          <a:off x="307940" y="1503538"/>
          <a:ext cx="559892" cy="55989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75D8D7-E98E-4BC3-9A60-B024D6983E1A}">
      <dsp:nvSpPr>
        <dsp:cNvPr id="0" name=""/>
        <dsp:cNvSpPr/>
      </dsp:nvSpPr>
      <dsp:spPr>
        <a:xfrm>
          <a:off x="1175774" y="1274491"/>
          <a:ext cx="9336777" cy="10179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737" tIns="107737" rIns="107737" bIns="10773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chemeClr val="tx1"/>
              </a:solidFill>
              <a:latin typeface="Times New Roman"/>
              <a:cs typeface="Times New Roman"/>
            </a:rPr>
            <a:t>Power outages, water failure, and breakdown in communication made it difficult for hotels to carry on with normal operations.</a:t>
          </a:r>
        </a:p>
      </dsp:txBody>
      <dsp:txXfrm>
        <a:off x="1175774" y="1274491"/>
        <a:ext cx="9336777" cy="1017986"/>
      </dsp:txXfrm>
    </dsp:sp>
    <dsp:sp modelId="{E844F253-B993-483D-9775-FD4FF8CEE97A}">
      <dsp:nvSpPr>
        <dsp:cNvPr id="0" name=""/>
        <dsp:cNvSpPr/>
      </dsp:nvSpPr>
      <dsp:spPr>
        <a:xfrm>
          <a:off x="0" y="2546975"/>
          <a:ext cx="10512552" cy="1017986"/>
        </a:xfrm>
        <a:prstGeom prst="roundRect">
          <a:avLst>
            <a:gd name="adj" fmla="val 1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4D4BF2-67B0-4A8F-9145-3EA4808CE118}">
      <dsp:nvSpPr>
        <dsp:cNvPr id="0" name=""/>
        <dsp:cNvSpPr/>
      </dsp:nvSpPr>
      <dsp:spPr>
        <a:xfrm>
          <a:off x="307940" y="2776022"/>
          <a:ext cx="559892" cy="55989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345E20-65A6-4BEB-8A09-F523927DC2F9}">
      <dsp:nvSpPr>
        <dsp:cNvPr id="0" name=""/>
        <dsp:cNvSpPr/>
      </dsp:nvSpPr>
      <dsp:spPr>
        <a:xfrm>
          <a:off x="1175774" y="2546975"/>
          <a:ext cx="9336777" cy="10179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737" tIns="107737" rIns="107737" bIns="10773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imes New Roman"/>
              <a:cs typeface="Times New Roman"/>
            </a:rPr>
            <a:t>Several hotels had to discontinue their operations, which led to loss of revenue and reputation (</a:t>
          </a:r>
          <a:r>
            <a:rPr lang="en-US" sz="2200" kern="1200" dirty="0" err="1">
              <a:latin typeface="Times New Roman"/>
              <a:cs typeface="Times New Roman"/>
            </a:rPr>
            <a:t>Lagiewski</a:t>
          </a:r>
          <a:r>
            <a:rPr lang="en-US" sz="2200" kern="1200" dirty="0">
              <a:latin typeface="Times New Roman"/>
              <a:cs typeface="Times New Roman"/>
            </a:rPr>
            <a:t> and Perotti, 2023). .  </a:t>
          </a:r>
        </a:p>
      </dsp:txBody>
      <dsp:txXfrm>
        <a:off x="1175774" y="2546975"/>
        <a:ext cx="9336777" cy="1017986"/>
      </dsp:txXfrm>
    </dsp:sp>
    <dsp:sp modelId="{98B26348-8EC2-4A0E-9E68-E5A73E0063EF}">
      <dsp:nvSpPr>
        <dsp:cNvPr id="0" name=""/>
        <dsp:cNvSpPr/>
      </dsp:nvSpPr>
      <dsp:spPr>
        <a:xfrm>
          <a:off x="0" y="3819458"/>
          <a:ext cx="10512552" cy="1017986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10AFEB-7B8C-4344-8B09-3E378EB16CEF}">
      <dsp:nvSpPr>
        <dsp:cNvPr id="0" name=""/>
        <dsp:cNvSpPr/>
      </dsp:nvSpPr>
      <dsp:spPr>
        <a:xfrm>
          <a:off x="307940" y="4048505"/>
          <a:ext cx="559892" cy="55989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CACB99-7951-4D89-9CA5-7AF1CD2ECCB1}">
      <dsp:nvSpPr>
        <dsp:cNvPr id="0" name=""/>
        <dsp:cNvSpPr/>
      </dsp:nvSpPr>
      <dsp:spPr>
        <a:xfrm>
          <a:off x="1175774" y="3819458"/>
          <a:ext cx="9336777" cy="10179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737" tIns="107737" rIns="107737" bIns="10773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chemeClr val="tx1"/>
              </a:solidFill>
              <a:latin typeface="Times New Roman"/>
              <a:cs typeface="Times New Roman"/>
            </a:rPr>
            <a:t>This emphasizes the need to have backup systems whereby such interruptions can be well managed. </a:t>
          </a:r>
        </a:p>
      </dsp:txBody>
      <dsp:txXfrm>
        <a:off x="1175774" y="3819458"/>
        <a:ext cx="9336777" cy="10179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996BDC-50E2-4BF9-B3C6-48464A2224FF}">
      <dsp:nvSpPr>
        <dsp:cNvPr id="0" name=""/>
        <dsp:cNvSpPr/>
      </dsp:nvSpPr>
      <dsp:spPr>
        <a:xfrm>
          <a:off x="1607559" y="175635"/>
          <a:ext cx="881878" cy="881878"/>
        </a:xfrm>
        <a:prstGeom prst="ellipse">
          <a:avLst/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E52F8D-A06E-4AB9-B5C2-6E5D5F8EFBAA}">
      <dsp:nvSpPr>
        <dsp:cNvPr id="0" name=""/>
        <dsp:cNvSpPr/>
      </dsp:nvSpPr>
      <dsp:spPr>
        <a:xfrm>
          <a:off x="1792754" y="360830"/>
          <a:ext cx="511489" cy="51148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0CAE70-C5A3-4650-B6D8-7D7D95B3385E}">
      <dsp:nvSpPr>
        <dsp:cNvPr id="0" name=""/>
        <dsp:cNvSpPr/>
      </dsp:nvSpPr>
      <dsp:spPr>
        <a:xfrm>
          <a:off x="2678412" y="175635"/>
          <a:ext cx="2078714" cy="8818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/>
              <a:cs typeface="Times New Roman"/>
            </a:rPr>
            <a:t>2020 floods led to huge losses of hotels’ revenues.</a:t>
          </a:r>
        </a:p>
      </dsp:txBody>
      <dsp:txXfrm>
        <a:off x="2678412" y="175635"/>
        <a:ext cx="2078714" cy="881878"/>
      </dsp:txXfrm>
    </dsp:sp>
    <dsp:sp modelId="{D5376295-4E4A-470B-B13D-596CB8A32A54}">
      <dsp:nvSpPr>
        <dsp:cNvPr id="0" name=""/>
        <dsp:cNvSpPr/>
      </dsp:nvSpPr>
      <dsp:spPr>
        <a:xfrm>
          <a:off x="5119327" y="175635"/>
          <a:ext cx="881878" cy="881878"/>
        </a:xfrm>
        <a:prstGeom prst="ellipse">
          <a:avLst/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637727-5FA5-4824-B4BE-8B0F3DD7A4BA}">
      <dsp:nvSpPr>
        <dsp:cNvPr id="0" name=""/>
        <dsp:cNvSpPr/>
      </dsp:nvSpPr>
      <dsp:spPr>
        <a:xfrm>
          <a:off x="5304522" y="360830"/>
          <a:ext cx="511489" cy="51148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72DD0A-FA77-40E1-8C1E-B20894717F0C}">
      <dsp:nvSpPr>
        <dsp:cNvPr id="0" name=""/>
        <dsp:cNvSpPr/>
      </dsp:nvSpPr>
      <dsp:spPr>
        <a:xfrm>
          <a:off x="6080289" y="96579"/>
          <a:ext cx="2298497" cy="1039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/>
              <a:cs typeface="Times New Roman"/>
            </a:rPr>
            <a:t>Independent hotels, especially those which are not highly capitalized, suffered the most. </a:t>
          </a:r>
        </a:p>
      </dsp:txBody>
      <dsp:txXfrm>
        <a:off x="6080289" y="96579"/>
        <a:ext cx="2298497" cy="1039991"/>
      </dsp:txXfrm>
    </dsp:sp>
    <dsp:sp modelId="{EBFB2607-709D-45E9-B20B-E3CE717A0B81}">
      <dsp:nvSpPr>
        <dsp:cNvPr id="0" name=""/>
        <dsp:cNvSpPr/>
      </dsp:nvSpPr>
      <dsp:spPr>
        <a:xfrm>
          <a:off x="1607559" y="2346849"/>
          <a:ext cx="881878" cy="881878"/>
        </a:xfrm>
        <a:prstGeom prst="ellipse">
          <a:avLst/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114DC6-CEDD-41AF-8CDD-E1761FD91144}">
      <dsp:nvSpPr>
        <dsp:cNvPr id="0" name=""/>
        <dsp:cNvSpPr/>
      </dsp:nvSpPr>
      <dsp:spPr>
        <a:xfrm>
          <a:off x="1792754" y="2532043"/>
          <a:ext cx="511489" cy="51148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A24AF0-6591-49D3-94FF-45418A38CF7B}">
      <dsp:nvSpPr>
        <dsp:cNvPr id="0" name=""/>
        <dsp:cNvSpPr/>
      </dsp:nvSpPr>
      <dsp:spPr>
        <a:xfrm>
          <a:off x="2561214" y="2285417"/>
          <a:ext cx="2313110" cy="10047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/>
              <a:cs typeface="Times New Roman"/>
            </a:rPr>
            <a:t>Such hotels in the flood-hit areas experienced a decrease in occupancy rates between 50% to 80% thus resulting in huge financial loses (Derby, 2025). </a:t>
          </a:r>
        </a:p>
      </dsp:txBody>
      <dsp:txXfrm>
        <a:off x="2561214" y="2285417"/>
        <a:ext cx="2313110" cy="1004742"/>
      </dsp:txXfrm>
    </dsp:sp>
    <dsp:sp modelId="{05E272F6-1B4C-4CAE-A559-7089F69C9106}">
      <dsp:nvSpPr>
        <dsp:cNvPr id="0" name=""/>
        <dsp:cNvSpPr/>
      </dsp:nvSpPr>
      <dsp:spPr>
        <a:xfrm>
          <a:off x="5236525" y="2346849"/>
          <a:ext cx="881878" cy="881878"/>
        </a:xfrm>
        <a:prstGeom prst="ellipse">
          <a:avLst/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7111BA-BDE1-484A-BA7F-EF5B1F1BD6D6}">
      <dsp:nvSpPr>
        <dsp:cNvPr id="0" name=""/>
        <dsp:cNvSpPr/>
      </dsp:nvSpPr>
      <dsp:spPr>
        <a:xfrm>
          <a:off x="5421720" y="2532043"/>
          <a:ext cx="511489" cy="51148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6DB0ED-1D12-4668-9672-045F9256BFF6}">
      <dsp:nvSpPr>
        <dsp:cNvPr id="0" name=""/>
        <dsp:cNvSpPr/>
      </dsp:nvSpPr>
      <dsp:spPr>
        <a:xfrm>
          <a:off x="6224490" y="2057539"/>
          <a:ext cx="2244492" cy="1460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/>
              <a:cs typeface="Times New Roman"/>
            </a:rPr>
            <a:t>In addition, repair cost was between £30,000 and £100,000 and insurance premiums skyrocketed after the flood (Environment Agency, 2021). </a:t>
          </a:r>
        </a:p>
      </dsp:txBody>
      <dsp:txXfrm>
        <a:off x="6224490" y="2057539"/>
        <a:ext cx="2244492" cy="1460497"/>
      </dsp:txXfrm>
    </dsp:sp>
    <dsp:sp modelId="{22ADE0A9-E681-462E-A337-321D6813D518}">
      <dsp:nvSpPr>
        <dsp:cNvPr id="0" name=""/>
        <dsp:cNvSpPr/>
      </dsp:nvSpPr>
      <dsp:spPr>
        <a:xfrm>
          <a:off x="1607559" y="4439006"/>
          <a:ext cx="881878" cy="881878"/>
        </a:xfrm>
        <a:prstGeom prst="ellipse">
          <a:avLst/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8B3822-7382-48AE-ABC9-887F5C31AB4D}">
      <dsp:nvSpPr>
        <dsp:cNvPr id="0" name=""/>
        <dsp:cNvSpPr/>
      </dsp:nvSpPr>
      <dsp:spPr>
        <a:xfrm>
          <a:off x="1792754" y="4624200"/>
          <a:ext cx="511489" cy="51148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72D4FA-07AC-451B-B02F-FC15F49B9365}">
      <dsp:nvSpPr>
        <dsp:cNvPr id="0" name=""/>
        <dsp:cNvSpPr/>
      </dsp:nvSpPr>
      <dsp:spPr>
        <a:xfrm>
          <a:off x="2678412" y="4439006"/>
          <a:ext cx="2078714" cy="8818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/>
              <a:cs typeface="Times New Roman"/>
            </a:rPr>
            <a:t>For example, after the floods, York’s hotel revenues crashed by 38% in the next month. </a:t>
          </a:r>
        </a:p>
      </dsp:txBody>
      <dsp:txXfrm>
        <a:off x="2678412" y="4439006"/>
        <a:ext cx="2078714" cy="88187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2AAA44-4551-4502-AAD0-ACE5B32A3A0F}">
      <dsp:nvSpPr>
        <dsp:cNvPr id="0" name=""/>
        <dsp:cNvSpPr/>
      </dsp:nvSpPr>
      <dsp:spPr>
        <a:xfrm>
          <a:off x="0" y="1808"/>
          <a:ext cx="10515600" cy="916611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7883D6-DF73-4A7F-878F-6CDF89E28AED}">
      <dsp:nvSpPr>
        <dsp:cNvPr id="0" name=""/>
        <dsp:cNvSpPr/>
      </dsp:nvSpPr>
      <dsp:spPr>
        <a:xfrm>
          <a:off x="277275" y="208046"/>
          <a:ext cx="504136" cy="5041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C54388-05CB-4F3B-808D-65000B4FDF14}">
      <dsp:nvSpPr>
        <dsp:cNvPr id="0" name=""/>
        <dsp:cNvSpPr/>
      </dsp:nvSpPr>
      <dsp:spPr>
        <a:xfrm>
          <a:off x="1058686" y="1808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chemeClr val="tx1"/>
              </a:solidFill>
              <a:latin typeface="Times New Roman"/>
              <a:cs typeface="Times New Roman"/>
            </a:rPr>
            <a:t>Many hotels carried out flood risk assessment and made efforts to limit likely damages.</a:t>
          </a:r>
        </a:p>
      </dsp:txBody>
      <dsp:txXfrm>
        <a:off x="1058686" y="1808"/>
        <a:ext cx="9456913" cy="916611"/>
      </dsp:txXfrm>
    </dsp:sp>
    <dsp:sp modelId="{98D44101-7CA6-47D0-8933-B32A2AA6EE3B}">
      <dsp:nvSpPr>
        <dsp:cNvPr id="0" name=""/>
        <dsp:cNvSpPr/>
      </dsp:nvSpPr>
      <dsp:spPr>
        <a:xfrm>
          <a:off x="0" y="1147573"/>
          <a:ext cx="10515600" cy="916611"/>
        </a:xfrm>
        <a:prstGeom prst="roundRect">
          <a:avLst>
            <a:gd name="adj" fmla="val 1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BDD34D-F38D-4861-AA3F-E02EC8B184DE}">
      <dsp:nvSpPr>
        <dsp:cNvPr id="0" name=""/>
        <dsp:cNvSpPr/>
      </dsp:nvSpPr>
      <dsp:spPr>
        <a:xfrm>
          <a:off x="277275" y="1353811"/>
          <a:ext cx="504136" cy="5041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AD4B1A-C0D2-4636-9BC1-08A14CCD09D1}">
      <dsp:nvSpPr>
        <dsp:cNvPr id="0" name=""/>
        <dsp:cNvSpPr/>
      </dsp:nvSpPr>
      <dsp:spPr>
        <a:xfrm>
          <a:off x="1058686" y="1147573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imes New Roman"/>
              <a:cs typeface="Times New Roman"/>
            </a:rPr>
            <a:t>Such measures include construction of flood barriers, raising floor elevations and protecting critical assets (Lamond et al., 2019). </a:t>
          </a:r>
        </a:p>
      </dsp:txBody>
      <dsp:txXfrm>
        <a:off x="1058686" y="1147573"/>
        <a:ext cx="9456913" cy="916611"/>
      </dsp:txXfrm>
    </dsp:sp>
    <dsp:sp modelId="{D5848D7F-4F24-4B76-AB0D-67B0326CFFD6}">
      <dsp:nvSpPr>
        <dsp:cNvPr id="0" name=""/>
        <dsp:cNvSpPr/>
      </dsp:nvSpPr>
      <dsp:spPr>
        <a:xfrm>
          <a:off x="0" y="2293338"/>
          <a:ext cx="10515600" cy="916611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1E047F-910A-4582-9E9E-21D79265A399}">
      <dsp:nvSpPr>
        <dsp:cNvPr id="0" name=""/>
        <dsp:cNvSpPr/>
      </dsp:nvSpPr>
      <dsp:spPr>
        <a:xfrm>
          <a:off x="277275" y="2499576"/>
          <a:ext cx="504136" cy="5041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10A6C3-96F2-4C4F-90ED-AFAB1DAF09D3}">
      <dsp:nvSpPr>
        <dsp:cNvPr id="0" name=""/>
        <dsp:cNvSpPr/>
      </dsp:nvSpPr>
      <dsp:spPr>
        <a:xfrm>
          <a:off x="1058686" y="2293338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chemeClr val="tx1"/>
              </a:solidFill>
              <a:latin typeface="Times New Roman"/>
              <a:cs typeface="Times New Roman"/>
            </a:rPr>
            <a:t>Hotels also established elaborated emergency plans covering evacuation processes, the safety of the guests, and continuity of services. </a:t>
          </a:r>
        </a:p>
      </dsp:txBody>
      <dsp:txXfrm>
        <a:off x="1058686" y="2293338"/>
        <a:ext cx="9456913" cy="916611"/>
      </dsp:txXfrm>
    </dsp:sp>
    <dsp:sp modelId="{B737A1AB-AEC6-4915-BC29-9A349EF7058E}">
      <dsp:nvSpPr>
        <dsp:cNvPr id="0" name=""/>
        <dsp:cNvSpPr/>
      </dsp:nvSpPr>
      <dsp:spPr>
        <a:xfrm>
          <a:off x="0" y="3439103"/>
          <a:ext cx="10515600" cy="916611"/>
        </a:xfrm>
        <a:prstGeom prst="roundRect">
          <a:avLst>
            <a:gd name="adj" fmla="val 1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6000A5-ABBA-46EB-8EF9-A5DCC114AC25}">
      <dsp:nvSpPr>
        <dsp:cNvPr id="0" name=""/>
        <dsp:cNvSpPr/>
      </dsp:nvSpPr>
      <dsp:spPr>
        <a:xfrm>
          <a:off x="277275" y="3645341"/>
          <a:ext cx="504136" cy="5041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E6896D-BD39-4A2D-800A-AE5BDF738F64}">
      <dsp:nvSpPr>
        <dsp:cNvPr id="0" name=""/>
        <dsp:cNvSpPr/>
      </dsp:nvSpPr>
      <dsp:spPr>
        <a:xfrm>
          <a:off x="1058686" y="3439103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imes New Roman"/>
              <a:cs typeface="Times New Roman"/>
            </a:rPr>
            <a:t>Flood defenses, which cost somewhere between £ 500 – £ 1,500 per meter, were bought to minimize the risk of serious damage (UK Government, 2024). </a:t>
          </a:r>
        </a:p>
      </dsp:txBody>
      <dsp:txXfrm>
        <a:off x="1058686" y="3439103"/>
        <a:ext cx="9456913" cy="91661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82E6AC-928F-4279-A453-266B4CDF1A85}">
      <dsp:nvSpPr>
        <dsp:cNvPr id="0" name=""/>
        <dsp:cNvSpPr/>
      </dsp:nvSpPr>
      <dsp:spPr>
        <a:xfrm>
          <a:off x="1540878" y="322412"/>
          <a:ext cx="645468" cy="64546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93805C-31F1-4D37-9E6B-55A02B28BF1D}">
      <dsp:nvSpPr>
        <dsp:cNvPr id="0" name=""/>
        <dsp:cNvSpPr/>
      </dsp:nvSpPr>
      <dsp:spPr>
        <a:xfrm>
          <a:off x="1146425" y="1134595"/>
          <a:ext cx="1434375" cy="2229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/>
              <a:cs typeface="Times New Roman"/>
            </a:rPr>
            <a:t>After the floods, hotels were more concerned with how they could resume operations fast. </a:t>
          </a:r>
        </a:p>
      </dsp:txBody>
      <dsp:txXfrm>
        <a:off x="1146425" y="1134595"/>
        <a:ext cx="1434375" cy="2229740"/>
      </dsp:txXfrm>
    </dsp:sp>
    <dsp:sp modelId="{6B7F6FE6-1475-4095-AEEE-FF9AE7EE2E01}">
      <dsp:nvSpPr>
        <dsp:cNvPr id="0" name=""/>
        <dsp:cNvSpPr/>
      </dsp:nvSpPr>
      <dsp:spPr>
        <a:xfrm>
          <a:off x="3552008" y="253740"/>
          <a:ext cx="645468" cy="64546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23C2C2-9DD0-404C-8807-3A3330812433}">
      <dsp:nvSpPr>
        <dsp:cNvPr id="0" name=""/>
        <dsp:cNvSpPr/>
      </dsp:nvSpPr>
      <dsp:spPr>
        <a:xfrm>
          <a:off x="2831816" y="928577"/>
          <a:ext cx="2085853" cy="25044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/>
              <a:cs typeface="Times New Roman"/>
            </a:rPr>
            <a:t>Recovery measures involved moving operations, implement backup system and communication with guests and staffs (ERC, 2020). </a:t>
          </a:r>
        </a:p>
      </dsp:txBody>
      <dsp:txXfrm>
        <a:off x="2831816" y="928577"/>
        <a:ext cx="2085853" cy="2504430"/>
      </dsp:txXfrm>
    </dsp:sp>
    <dsp:sp modelId="{8530F3A8-1805-4756-BB31-5A082D4D0599}">
      <dsp:nvSpPr>
        <dsp:cNvPr id="0" name=""/>
        <dsp:cNvSpPr/>
      </dsp:nvSpPr>
      <dsp:spPr>
        <a:xfrm>
          <a:off x="5650578" y="359014"/>
          <a:ext cx="645468" cy="64546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8042AD-38B8-44A4-AAEB-6826CF507182}">
      <dsp:nvSpPr>
        <dsp:cNvPr id="0" name=""/>
        <dsp:cNvSpPr/>
      </dsp:nvSpPr>
      <dsp:spPr>
        <a:xfrm>
          <a:off x="5168685" y="1244399"/>
          <a:ext cx="1609254" cy="20833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/>
              <a:cs typeface="Times New Roman"/>
            </a:rPr>
            <a:t>Damage assessment and repair work needed to be swift to reduce long-term disruption</a:t>
          </a:r>
          <a:r>
            <a:rPr lang="en-US" sz="1400" kern="1200" dirty="0">
              <a:latin typeface="Times New Roman"/>
              <a:cs typeface="Times New Roman"/>
            </a:rPr>
            <a:t>. </a:t>
          </a:r>
        </a:p>
      </dsp:txBody>
      <dsp:txXfrm>
        <a:off x="5168685" y="1244399"/>
        <a:ext cx="1609254" cy="2083335"/>
      </dsp:txXfrm>
    </dsp:sp>
    <dsp:sp modelId="{97F07A80-FA96-4DE3-9715-97F9F387A1B5}">
      <dsp:nvSpPr>
        <dsp:cNvPr id="0" name=""/>
        <dsp:cNvSpPr/>
      </dsp:nvSpPr>
      <dsp:spPr>
        <a:xfrm>
          <a:off x="7671318" y="322201"/>
          <a:ext cx="645468" cy="64546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61F79E-5E64-427E-9E02-E1C45D5BEE9C}">
      <dsp:nvSpPr>
        <dsp:cNvPr id="0" name=""/>
        <dsp:cNvSpPr/>
      </dsp:nvSpPr>
      <dsp:spPr>
        <a:xfrm>
          <a:off x="7028955" y="1133960"/>
          <a:ext cx="1930195" cy="22305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/>
              <a:cs typeface="Times New Roman"/>
            </a:rPr>
            <a:t>Many hotels also interacted with contractors and insurance firms to speed up repair works, and some properties were even able to restore normal operations within two months. </a:t>
          </a:r>
        </a:p>
      </dsp:txBody>
      <dsp:txXfrm>
        <a:off x="7028955" y="1133960"/>
        <a:ext cx="1930195" cy="2230586"/>
      </dsp:txXfrm>
    </dsp:sp>
    <dsp:sp modelId="{774376D9-769F-4D38-AFA9-9930BE39A76A}">
      <dsp:nvSpPr>
        <dsp:cNvPr id="0" name=""/>
        <dsp:cNvSpPr/>
      </dsp:nvSpPr>
      <dsp:spPr>
        <a:xfrm>
          <a:off x="9689103" y="330209"/>
          <a:ext cx="645468" cy="64546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C79266-951D-4204-BE95-A4D264C4F3D7}">
      <dsp:nvSpPr>
        <dsp:cNvPr id="0" name=""/>
        <dsp:cNvSpPr/>
      </dsp:nvSpPr>
      <dsp:spPr>
        <a:xfrm>
          <a:off x="9210166" y="1157984"/>
          <a:ext cx="1603344" cy="21985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/>
              <a:cs typeface="Times New Roman"/>
            </a:rPr>
            <a:t>Due to the winter floods of 2019/2020, Calderdale, West Yorkshire, was affected with £43.3 millions of direct losses (Neill, 2021).</a:t>
          </a:r>
          <a:r>
            <a:rPr lang="en-US" sz="1700" kern="1200" dirty="0">
              <a:latin typeface="Times New Roman"/>
              <a:cs typeface="Times New Roman"/>
            </a:rPr>
            <a:t> </a:t>
          </a:r>
        </a:p>
      </dsp:txBody>
      <dsp:txXfrm>
        <a:off x="9210166" y="1157984"/>
        <a:ext cx="1603344" cy="219855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4F2F60-7123-4205-A567-46D3FE3E5C2A}">
      <dsp:nvSpPr>
        <dsp:cNvPr id="0" name=""/>
        <dsp:cNvSpPr/>
      </dsp:nvSpPr>
      <dsp:spPr>
        <a:xfrm>
          <a:off x="0" y="491"/>
          <a:ext cx="10506456" cy="676959"/>
        </a:xfrm>
        <a:prstGeom prst="roundRect">
          <a:avLst>
            <a:gd name="adj" fmla="val 1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FFF95-2F8E-485F-A9A0-D726ECC998F5}">
      <dsp:nvSpPr>
        <dsp:cNvPr id="0" name=""/>
        <dsp:cNvSpPr/>
      </dsp:nvSpPr>
      <dsp:spPr>
        <a:xfrm>
          <a:off x="204780" y="152807"/>
          <a:ext cx="372327" cy="37232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E366D9-E304-4E86-9EB1-CEE1B1499D7C}">
      <dsp:nvSpPr>
        <dsp:cNvPr id="0" name=""/>
        <dsp:cNvSpPr/>
      </dsp:nvSpPr>
      <dsp:spPr>
        <a:xfrm>
          <a:off x="781888" y="491"/>
          <a:ext cx="9724567" cy="676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645" tIns="71645" rIns="71645" bIns="7164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/>
              <a:cs typeface="Times New Roman"/>
            </a:rPr>
            <a:t>In order to understand the wider factors that affected the hotel strategies during the floods, a PESTLE analysis was carried out.</a:t>
          </a:r>
        </a:p>
      </dsp:txBody>
      <dsp:txXfrm>
        <a:off x="781888" y="491"/>
        <a:ext cx="9724567" cy="676959"/>
      </dsp:txXfrm>
    </dsp:sp>
    <dsp:sp modelId="{1FFC618A-19E7-45C8-B62C-8C244A85DB0A}">
      <dsp:nvSpPr>
        <dsp:cNvPr id="0" name=""/>
        <dsp:cNvSpPr/>
      </dsp:nvSpPr>
      <dsp:spPr>
        <a:xfrm>
          <a:off x="0" y="846691"/>
          <a:ext cx="10506456" cy="676959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6BEFB4-A0F1-4304-BBBF-8C52D7B9E7B5}">
      <dsp:nvSpPr>
        <dsp:cNvPr id="0" name=""/>
        <dsp:cNvSpPr/>
      </dsp:nvSpPr>
      <dsp:spPr>
        <a:xfrm>
          <a:off x="204780" y="999007"/>
          <a:ext cx="372327" cy="37232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1E430B-5FAE-41AD-BE8B-6AD2DE6A0756}">
      <dsp:nvSpPr>
        <dsp:cNvPr id="0" name=""/>
        <dsp:cNvSpPr/>
      </dsp:nvSpPr>
      <dsp:spPr>
        <a:xfrm>
          <a:off x="781888" y="846691"/>
          <a:ext cx="9724567" cy="676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645" tIns="71645" rIns="71645" bIns="7164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Times New Roman"/>
              <a:cs typeface="Times New Roman"/>
            </a:rPr>
            <a:t>Political: Government intervention was very essential but was hampered by late release of funding and support (World Vision UK, 2024). </a:t>
          </a:r>
        </a:p>
      </dsp:txBody>
      <dsp:txXfrm>
        <a:off x="781888" y="846691"/>
        <a:ext cx="9724567" cy="676959"/>
      </dsp:txXfrm>
    </dsp:sp>
    <dsp:sp modelId="{99708341-6106-4C40-BA4F-82820689173C}">
      <dsp:nvSpPr>
        <dsp:cNvPr id="0" name=""/>
        <dsp:cNvSpPr/>
      </dsp:nvSpPr>
      <dsp:spPr>
        <a:xfrm>
          <a:off x="0" y="1692891"/>
          <a:ext cx="10506456" cy="676959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9225D0-A09E-4A8C-9A86-46F4BAAD4AA6}">
      <dsp:nvSpPr>
        <dsp:cNvPr id="0" name=""/>
        <dsp:cNvSpPr/>
      </dsp:nvSpPr>
      <dsp:spPr>
        <a:xfrm>
          <a:off x="204780" y="1845206"/>
          <a:ext cx="372327" cy="37232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B6C114-70A8-4A4B-B597-35D69629FB7A}">
      <dsp:nvSpPr>
        <dsp:cNvPr id="0" name=""/>
        <dsp:cNvSpPr/>
      </dsp:nvSpPr>
      <dsp:spPr>
        <a:xfrm>
          <a:off x="781888" y="1692891"/>
          <a:ext cx="9724567" cy="676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645" tIns="71645" rIns="71645" bIns="7164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/>
              <a:cs typeface="Times New Roman"/>
            </a:rPr>
            <a:t>Economic: The floods resulted in massive revenue loss and especially to the independent hotels (Visit York, 2025). </a:t>
          </a:r>
        </a:p>
      </dsp:txBody>
      <dsp:txXfrm>
        <a:off x="781888" y="1692891"/>
        <a:ext cx="9724567" cy="676959"/>
      </dsp:txXfrm>
    </dsp:sp>
    <dsp:sp modelId="{9456C595-DF98-4112-9CBD-E349D832C11E}">
      <dsp:nvSpPr>
        <dsp:cNvPr id="0" name=""/>
        <dsp:cNvSpPr/>
      </dsp:nvSpPr>
      <dsp:spPr>
        <a:xfrm>
          <a:off x="0" y="2539090"/>
          <a:ext cx="10506456" cy="676959"/>
        </a:xfrm>
        <a:prstGeom prst="roundRect">
          <a:avLst>
            <a:gd name="adj" fmla="val 1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427697-7F6A-41EC-BED2-E45CD6AB564D}">
      <dsp:nvSpPr>
        <dsp:cNvPr id="0" name=""/>
        <dsp:cNvSpPr/>
      </dsp:nvSpPr>
      <dsp:spPr>
        <a:xfrm>
          <a:off x="204780" y="2691406"/>
          <a:ext cx="372327" cy="37232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5ABEA0-8A58-4E47-9855-761D486D9300}">
      <dsp:nvSpPr>
        <dsp:cNvPr id="0" name=""/>
        <dsp:cNvSpPr/>
      </dsp:nvSpPr>
      <dsp:spPr>
        <a:xfrm>
          <a:off x="781888" y="2539090"/>
          <a:ext cx="9724567" cy="676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645" tIns="71645" rIns="71645" bIns="7164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bg1"/>
              </a:solidFill>
              <a:latin typeface="Times New Roman"/>
              <a:cs typeface="Times New Roman"/>
            </a:rPr>
            <a:t>Social: Hotels that aided the local community from its small gestures like providing accommodation to the NHS staffs got positive media reporting (Hawley, 2025). </a:t>
          </a:r>
        </a:p>
      </dsp:txBody>
      <dsp:txXfrm>
        <a:off x="781888" y="2539090"/>
        <a:ext cx="9724567" cy="676959"/>
      </dsp:txXfrm>
    </dsp:sp>
    <dsp:sp modelId="{D870B91E-D812-4BF8-B642-49587A6EC935}">
      <dsp:nvSpPr>
        <dsp:cNvPr id="0" name=""/>
        <dsp:cNvSpPr/>
      </dsp:nvSpPr>
      <dsp:spPr>
        <a:xfrm>
          <a:off x="0" y="3385290"/>
          <a:ext cx="10506456" cy="676959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F732F9-1EAA-40C2-B769-0A873FC1B9E1}">
      <dsp:nvSpPr>
        <dsp:cNvPr id="0" name=""/>
        <dsp:cNvSpPr/>
      </dsp:nvSpPr>
      <dsp:spPr>
        <a:xfrm>
          <a:off x="204780" y="3537606"/>
          <a:ext cx="372327" cy="37232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9C4DC9-10EE-4D1E-BC31-427EF1B03406}">
      <dsp:nvSpPr>
        <dsp:cNvPr id="0" name=""/>
        <dsp:cNvSpPr/>
      </dsp:nvSpPr>
      <dsp:spPr>
        <a:xfrm>
          <a:off x="781888" y="3385290"/>
          <a:ext cx="9724567" cy="676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645" tIns="71645" rIns="71645" bIns="7164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Times New Roman"/>
              <a:cs typeface="Times New Roman"/>
            </a:rPr>
            <a:t>Technological: Hotels which had cloud-based property management were in a better place to sustain operations as compared to those that did not (Staff, 2024). </a:t>
          </a:r>
        </a:p>
      </dsp:txBody>
      <dsp:txXfrm>
        <a:off x="781888" y="3385290"/>
        <a:ext cx="9724567" cy="676959"/>
      </dsp:txXfrm>
    </dsp:sp>
    <dsp:sp modelId="{6B97EECF-A0E2-48B7-AD71-BD908985B8D7}">
      <dsp:nvSpPr>
        <dsp:cNvPr id="0" name=""/>
        <dsp:cNvSpPr/>
      </dsp:nvSpPr>
      <dsp:spPr>
        <a:xfrm>
          <a:off x="0" y="4244169"/>
          <a:ext cx="10506456" cy="676959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595DD6-2C09-42B0-A843-2983E7966564}">
      <dsp:nvSpPr>
        <dsp:cNvPr id="0" name=""/>
        <dsp:cNvSpPr/>
      </dsp:nvSpPr>
      <dsp:spPr>
        <a:xfrm>
          <a:off x="204780" y="4383805"/>
          <a:ext cx="372327" cy="372327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35FF43-F1D0-4502-A6FD-909DC1003DDF}">
      <dsp:nvSpPr>
        <dsp:cNvPr id="0" name=""/>
        <dsp:cNvSpPr/>
      </dsp:nvSpPr>
      <dsp:spPr>
        <a:xfrm>
          <a:off x="781888" y="4231489"/>
          <a:ext cx="9724567" cy="676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645" tIns="71645" rIns="71645" bIns="7164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/>
              <a:cs typeface="Times New Roman"/>
            </a:rPr>
            <a:t>Legal: Regulatory duties of ensuring health and safety in times of emergencies exposed loopholes in other hotels’ crisis response (Lee and Sharma, 2024). </a:t>
          </a:r>
        </a:p>
      </dsp:txBody>
      <dsp:txXfrm>
        <a:off x="781888" y="4231489"/>
        <a:ext cx="9724567" cy="676959"/>
      </dsp:txXfrm>
    </dsp:sp>
    <dsp:sp modelId="{AB12EC12-7CBA-4A57-9707-834431654AAC}">
      <dsp:nvSpPr>
        <dsp:cNvPr id="0" name=""/>
        <dsp:cNvSpPr/>
      </dsp:nvSpPr>
      <dsp:spPr>
        <a:xfrm>
          <a:off x="0" y="5076464"/>
          <a:ext cx="10506456" cy="676959"/>
        </a:xfrm>
        <a:prstGeom prst="roundRect">
          <a:avLst>
            <a:gd name="adj" fmla="val 1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0C46D4-DDFD-425A-BE75-30BBE44837B4}">
      <dsp:nvSpPr>
        <dsp:cNvPr id="0" name=""/>
        <dsp:cNvSpPr/>
      </dsp:nvSpPr>
      <dsp:spPr>
        <a:xfrm>
          <a:off x="204780" y="5230005"/>
          <a:ext cx="372327" cy="372327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AD65B7-63A2-4AD1-B302-907DD335F003}">
      <dsp:nvSpPr>
        <dsp:cNvPr id="0" name=""/>
        <dsp:cNvSpPr/>
      </dsp:nvSpPr>
      <dsp:spPr>
        <a:xfrm>
          <a:off x="781888" y="5077689"/>
          <a:ext cx="9724567" cy="676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645" tIns="71645" rIns="71645" bIns="7164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/>
              <a:cs typeface="Times New Roman"/>
            </a:rPr>
            <a:t>Environmental: The floods highlighted the need for improved environmental risks management, particularly, in flood prone areas (Channel, 2020).</a:t>
          </a:r>
        </a:p>
      </dsp:txBody>
      <dsp:txXfrm>
        <a:off x="781888" y="5077689"/>
        <a:ext cx="9724567" cy="67695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DB0AC0-47C1-4E81-B575-384302E608BE}">
      <dsp:nvSpPr>
        <dsp:cNvPr id="0" name=""/>
        <dsp:cNvSpPr/>
      </dsp:nvSpPr>
      <dsp:spPr>
        <a:xfrm>
          <a:off x="0" y="3844"/>
          <a:ext cx="10646213" cy="818939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81CF09-D781-4086-A9FF-6E320F0CD2FA}">
      <dsp:nvSpPr>
        <dsp:cNvPr id="0" name=""/>
        <dsp:cNvSpPr/>
      </dsp:nvSpPr>
      <dsp:spPr>
        <a:xfrm>
          <a:off x="247729" y="188106"/>
          <a:ext cx="450416" cy="45041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01DEDF-AF78-49A1-B78C-6CD6BCBA1CD9}">
      <dsp:nvSpPr>
        <dsp:cNvPr id="0" name=""/>
        <dsp:cNvSpPr/>
      </dsp:nvSpPr>
      <dsp:spPr>
        <a:xfrm>
          <a:off x="945874" y="3844"/>
          <a:ext cx="9700338" cy="818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71" tIns="86671" rIns="86671" bIns="86671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  <a:latin typeface="Times New Roman"/>
              <a:cs typeface="Times New Roman"/>
            </a:rPr>
            <a:t>The hotels witnessed strengths, weaknesses, opportunities, and threats during the floods as indicated through the SWOT analysis. </a:t>
          </a:r>
        </a:p>
      </dsp:txBody>
      <dsp:txXfrm>
        <a:off x="945874" y="3844"/>
        <a:ext cx="9700338" cy="818939"/>
      </dsp:txXfrm>
    </dsp:sp>
    <dsp:sp modelId="{C221FE07-1129-46B1-A5AD-399BA5BA19B8}">
      <dsp:nvSpPr>
        <dsp:cNvPr id="0" name=""/>
        <dsp:cNvSpPr/>
      </dsp:nvSpPr>
      <dsp:spPr>
        <a:xfrm>
          <a:off x="0" y="1027518"/>
          <a:ext cx="10646213" cy="818939"/>
        </a:xfrm>
        <a:prstGeom prst="roundRect">
          <a:avLst>
            <a:gd name="adj" fmla="val 1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3064D3-7899-4652-B1A2-1C9A067A4C38}">
      <dsp:nvSpPr>
        <dsp:cNvPr id="0" name=""/>
        <dsp:cNvSpPr/>
      </dsp:nvSpPr>
      <dsp:spPr>
        <a:xfrm>
          <a:off x="247729" y="1211779"/>
          <a:ext cx="450416" cy="45041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32ADB5-FEFE-4F1D-9B19-1B8F4517648F}">
      <dsp:nvSpPr>
        <dsp:cNvPr id="0" name=""/>
        <dsp:cNvSpPr/>
      </dsp:nvSpPr>
      <dsp:spPr>
        <a:xfrm>
          <a:off x="945874" y="1027518"/>
          <a:ext cx="9700338" cy="818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71" tIns="86671" rIns="86671" bIns="86671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Times New Roman"/>
              <a:cs typeface="Times New Roman"/>
            </a:rPr>
            <a:t>Strengths: Those hotels which had the crisis management plan and the staff trained, were better prepared (Dyball, 2023). </a:t>
          </a:r>
        </a:p>
      </dsp:txBody>
      <dsp:txXfrm>
        <a:off x="945874" y="1027518"/>
        <a:ext cx="9700338" cy="818939"/>
      </dsp:txXfrm>
    </dsp:sp>
    <dsp:sp modelId="{309F3ECC-0B7C-4C06-95E6-F219F72E5201}">
      <dsp:nvSpPr>
        <dsp:cNvPr id="0" name=""/>
        <dsp:cNvSpPr/>
      </dsp:nvSpPr>
      <dsp:spPr>
        <a:xfrm>
          <a:off x="0" y="2051192"/>
          <a:ext cx="10646213" cy="818939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6E5D58-8B29-448C-9D97-B53F8CFB9D7C}">
      <dsp:nvSpPr>
        <dsp:cNvPr id="0" name=""/>
        <dsp:cNvSpPr/>
      </dsp:nvSpPr>
      <dsp:spPr>
        <a:xfrm>
          <a:off x="247729" y="2235453"/>
          <a:ext cx="450416" cy="45041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BEBCB9-39EE-4E4C-9C01-2A4926964772}">
      <dsp:nvSpPr>
        <dsp:cNvPr id="0" name=""/>
        <dsp:cNvSpPr/>
      </dsp:nvSpPr>
      <dsp:spPr>
        <a:xfrm>
          <a:off x="945874" y="2051192"/>
          <a:ext cx="9700338" cy="818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71" tIns="86671" rIns="86671" bIns="86671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  <a:latin typeface="Times New Roman"/>
              <a:cs typeface="Times New Roman"/>
            </a:rPr>
            <a:t>Weaknesses: Many small and medium hotels were not well-prepared for floods and did not have adequate resources that would be necessary in the event of floods (Strange, 2017).</a:t>
          </a:r>
        </a:p>
      </dsp:txBody>
      <dsp:txXfrm>
        <a:off x="945874" y="2051192"/>
        <a:ext cx="9700338" cy="818939"/>
      </dsp:txXfrm>
    </dsp:sp>
    <dsp:sp modelId="{3DE48885-E757-4D09-AF09-5601DAA2AD3B}">
      <dsp:nvSpPr>
        <dsp:cNvPr id="0" name=""/>
        <dsp:cNvSpPr/>
      </dsp:nvSpPr>
      <dsp:spPr>
        <a:xfrm>
          <a:off x="0" y="3074866"/>
          <a:ext cx="10646213" cy="818939"/>
        </a:xfrm>
        <a:prstGeom prst="roundRect">
          <a:avLst>
            <a:gd name="adj" fmla="val 1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B24EE9-0E81-4756-A074-772F690F8FA6}">
      <dsp:nvSpPr>
        <dsp:cNvPr id="0" name=""/>
        <dsp:cNvSpPr/>
      </dsp:nvSpPr>
      <dsp:spPr>
        <a:xfrm>
          <a:off x="247729" y="3259127"/>
          <a:ext cx="450416" cy="45041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1CB163-6F6A-442D-8CA8-7147B1D7E57E}">
      <dsp:nvSpPr>
        <dsp:cNvPr id="0" name=""/>
        <dsp:cNvSpPr/>
      </dsp:nvSpPr>
      <dsp:spPr>
        <a:xfrm>
          <a:off x="945874" y="3074866"/>
          <a:ext cx="9700338" cy="818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71" tIns="86671" rIns="86671" bIns="86671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Times New Roman"/>
              <a:cs typeface="Times New Roman"/>
            </a:rPr>
            <a:t>Opportunities: As a result of the floods, some of the hotels were encouraged to undertake operational resilience and invest in flood protection (British Assessment Bureau, 2020). </a:t>
          </a:r>
        </a:p>
      </dsp:txBody>
      <dsp:txXfrm>
        <a:off x="945874" y="3074866"/>
        <a:ext cx="9700338" cy="818939"/>
      </dsp:txXfrm>
    </dsp:sp>
    <dsp:sp modelId="{C9549285-AAFA-45C2-8A0D-B84EC2453492}">
      <dsp:nvSpPr>
        <dsp:cNvPr id="0" name=""/>
        <dsp:cNvSpPr/>
      </dsp:nvSpPr>
      <dsp:spPr>
        <a:xfrm>
          <a:off x="0" y="4098540"/>
          <a:ext cx="10646213" cy="818939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AA6A5F-6649-4CC5-B9D7-20BE3FAAE8E6}">
      <dsp:nvSpPr>
        <dsp:cNvPr id="0" name=""/>
        <dsp:cNvSpPr/>
      </dsp:nvSpPr>
      <dsp:spPr>
        <a:xfrm>
          <a:off x="247729" y="4282801"/>
          <a:ext cx="450416" cy="45041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625EA2-2868-436C-A3D9-F81B3C47D2E7}">
      <dsp:nvSpPr>
        <dsp:cNvPr id="0" name=""/>
        <dsp:cNvSpPr/>
      </dsp:nvSpPr>
      <dsp:spPr>
        <a:xfrm>
          <a:off x="945874" y="4098540"/>
          <a:ext cx="9700338" cy="818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71" tIns="86671" rIns="86671" bIns="86671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>
              <a:solidFill>
                <a:schemeClr val="tx1"/>
              </a:solidFill>
              <a:latin typeface="Times New Roman"/>
              <a:cs typeface="Times New Roman"/>
            </a:rPr>
            <a:t>Threats: Hospitality industry faces continuous threat of climate-related disasters, therefore, planning for the future is vital (Environment Agency, 2021).</a:t>
          </a:r>
        </a:p>
      </dsp:txBody>
      <dsp:txXfrm>
        <a:off x="945874" y="4098540"/>
        <a:ext cx="9700338" cy="81893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3E1EFA-57B3-44C4-BD35-D8AB523BCBE9}">
      <dsp:nvSpPr>
        <dsp:cNvPr id="0" name=""/>
        <dsp:cNvSpPr/>
      </dsp:nvSpPr>
      <dsp:spPr>
        <a:xfrm>
          <a:off x="0" y="1974"/>
          <a:ext cx="10512552" cy="1000588"/>
        </a:xfrm>
        <a:prstGeom prst="roundRect">
          <a:avLst>
            <a:gd name="adj" fmla="val 1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130F4F-975F-48DE-9591-E9DD95F7327B}">
      <dsp:nvSpPr>
        <dsp:cNvPr id="0" name=""/>
        <dsp:cNvSpPr/>
      </dsp:nvSpPr>
      <dsp:spPr>
        <a:xfrm>
          <a:off x="302677" y="227106"/>
          <a:ext cx="550323" cy="55032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555AF4-01F6-4B0A-A1EC-CD4E31C14D15}">
      <dsp:nvSpPr>
        <dsp:cNvPr id="0" name=""/>
        <dsp:cNvSpPr/>
      </dsp:nvSpPr>
      <dsp:spPr>
        <a:xfrm>
          <a:off x="1155679" y="1974"/>
          <a:ext cx="9356872" cy="1000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896" tIns="105896" rIns="105896" bIns="105896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/>
              <a:cs typeface="Times New Roman"/>
            </a:rPr>
            <a:t>The 2020 floods in York and Derby brought out the hotels’ weakness to climate-related disasters. </a:t>
          </a:r>
        </a:p>
      </dsp:txBody>
      <dsp:txXfrm>
        <a:off x="1155679" y="1974"/>
        <a:ext cx="9356872" cy="1000588"/>
      </dsp:txXfrm>
    </dsp:sp>
    <dsp:sp modelId="{1B049525-142D-40CE-9029-E2DBBE687E64}">
      <dsp:nvSpPr>
        <dsp:cNvPr id="0" name=""/>
        <dsp:cNvSpPr/>
      </dsp:nvSpPr>
      <dsp:spPr>
        <a:xfrm>
          <a:off x="0" y="1252709"/>
          <a:ext cx="10512552" cy="1000588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AAFDCC-94B7-451C-9833-75BF5AEF4D61}">
      <dsp:nvSpPr>
        <dsp:cNvPr id="0" name=""/>
        <dsp:cNvSpPr/>
      </dsp:nvSpPr>
      <dsp:spPr>
        <a:xfrm>
          <a:off x="302677" y="1477841"/>
          <a:ext cx="550323" cy="55032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52E423-E846-44F6-8E53-2B9E0FD2F861}">
      <dsp:nvSpPr>
        <dsp:cNvPr id="0" name=""/>
        <dsp:cNvSpPr/>
      </dsp:nvSpPr>
      <dsp:spPr>
        <a:xfrm>
          <a:off x="1155679" y="1252709"/>
          <a:ext cx="9356872" cy="1000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896" tIns="105896" rIns="105896" bIns="105896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Times New Roman"/>
              <a:cs typeface="Times New Roman"/>
            </a:rPr>
            <a:t>The pre flood preparation, the crisis management and the post flood reparations are given great attention in the study. </a:t>
          </a:r>
        </a:p>
      </dsp:txBody>
      <dsp:txXfrm>
        <a:off x="1155679" y="1252709"/>
        <a:ext cx="9356872" cy="1000588"/>
      </dsp:txXfrm>
    </dsp:sp>
    <dsp:sp modelId="{4BA4EF42-0C3E-4C73-B2EE-23104CEE2738}">
      <dsp:nvSpPr>
        <dsp:cNvPr id="0" name=""/>
        <dsp:cNvSpPr/>
      </dsp:nvSpPr>
      <dsp:spPr>
        <a:xfrm>
          <a:off x="0" y="2503444"/>
          <a:ext cx="10512552" cy="1000588"/>
        </a:xfrm>
        <a:prstGeom prst="roundRect">
          <a:avLst>
            <a:gd name="adj" fmla="val 10000"/>
          </a:avLst>
        </a:prstGeom>
        <a:solidFill>
          <a:srgbClr val="45818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D7382E-DDBA-4AA9-8B72-470FA6F6FBD0}">
      <dsp:nvSpPr>
        <dsp:cNvPr id="0" name=""/>
        <dsp:cNvSpPr/>
      </dsp:nvSpPr>
      <dsp:spPr>
        <a:xfrm>
          <a:off x="302677" y="2728576"/>
          <a:ext cx="550323" cy="55032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15E9DE-9C38-45D3-B5F3-612B737FE15C}">
      <dsp:nvSpPr>
        <dsp:cNvPr id="0" name=""/>
        <dsp:cNvSpPr/>
      </dsp:nvSpPr>
      <dsp:spPr>
        <a:xfrm>
          <a:off x="1155679" y="2503444"/>
          <a:ext cx="9356872" cy="1000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896" tIns="105896" rIns="105896" bIns="105896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/>
              <a:cs typeface="Times New Roman"/>
            </a:rPr>
            <a:t>The hotels need to invest in the flood protection; they should prepare for the emergency plans and cooperate with local authorities in order to make it possible to be safe themselves. </a:t>
          </a:r>
        </a:p>
      </dsp:txBody>
      <dsp:txXfrm>
        <a:off x="1155679" y="2503444"/>
        <a:ext cx="9356872" cy="1000588"/>
      </dsp:txXfrm>
    </dsp:sp>
    <dsp:sp modelId="{E5D1185D-5D9B-49D6-A43C-C5D0F8BB3D93}">
      <dsp:nvSpPr>
        <dsp:cNvPr id="0" name=""/>
        <dsp:cNvSpPr/>
      </dsp:nvSpPr>
      <dsp:spPr>
        <a:xfrm>
          <a:off x="0" y="3754179"/>
          <a:ext cx="10512552" cy="1000588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A08FA6-D44B-4A6E-B4ED-FD5A91E54C24}">
      <dsp:nvSpPr>
        <dsp:cNvPr id="0" name=""/>
        <dsp:cNvSpPr/>
      </dsp:nvSpPr>
      <dsp:spPr>
        <a:xfrm>
          <a:off x="302677" y="3979311"/>
          <a:ext cx="550323" cy="55032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5A8201-A1C4-42E2-8701-9A66A0A5FC32}">
      <dsp:nvSpPr>
        <dsp:cNvPr id="0" name=""/>
        <dsp:cNvSpPr/>
      </dsp:nvSpPr>
      <dsp:spPr>
        <a:xfrm>
          <a:off x="1155679" y="3754179"/>
          <a:ext cx="9356872" cy="1000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896" tIns="105896" rIns="105896" bIns="105896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Times New Roman"/>
              <a:cs typeface="Times New Roman"/>
            </a:rPr>
            <a:t>If hotels follow these recommendations, they will be able to survive future environmental threats, and the guests will remain safe. </a:t>
          </a:r>
        </a:p>
      </dsp:txBody>
      <dsp:txXfrm>
        <a:off x="1155679" y="3754179"/>
        <a:ext cx="9356872" cy="10005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6A5F9D-F618-4C1C-942B-AA323238880F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E47E1B-E9A5-4529-BEC7-ADD8DD61A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272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BCEF8-B32B-6CB5-45DE-D4052F330F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B792BF-4A40-09B7-220D-3B6453298C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588E03-1379-EDF5-4CA7-0EB5F81EF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0979-F579-4E9B-A675-1F5ABBFF00DB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D466C1-F026-AF7C-6A4B-E34831D78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EF9CA1-375E-05E1-A317-A4E439D59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33878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1CB42-1D70-E640-6A28-848C8556E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D72B34-7371-7428-5F7D-81CDED17E9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324BA7-F9DA-77C6-0025-83ED826B6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156E-175E-4DBA-9D21-B772C320F342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BAF0CC-6DE8-4898-2CA8-F846255E7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7A48D-7EDA-CCFB-0BE7-3B4BAAA2B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780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E1219-DDDA-362E-3685-23F69A4F7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DE43B6-99CA-BD64-8738-A62185126E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47CCC2-CED8-0C9E-0AE8-575A8218E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5F6E-3D02-4292-95D1-C62B3126321B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E904D3-DEFB-0834-1F02-ABEAE2A00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EF622E-1E7D-A466-279D-6B9D5C8AA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866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8BB01-C191-9A88-CBEC-2A9C37AA9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9E599D-916E-B9F5-EDF5-E191ACDB47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DCD774-9CC1-8081-8BA4-6F5979F17F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F3C464-26A0-546A-D839-198C1DC31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5ACB-D10C-44A8-9570-124370F4CB38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37ACC8-EEC6-B62F-0097-9B8ECBB6E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68246E-CBB6-1392-1079-A57242D4A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579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956B7-D851-81FF-0E04-455DC0378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3E76A0-10A7-55A2-68AD-8CADE9EF47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68A915-A9E3-BAA8-4EF0-99319F1CF3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1854BA-3D01-2A2A-BFC5-B8C309C816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AC085E-A4F1-33FA-FAA0-B23D6E4407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0DB49D-4CAB-4D79-ADC3-E21C69250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D84F4-0E7A-4BDE-98C6-AE68FB974645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382FCC-4FE4-37CA-53CC-83F002BF7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5FE6AE-DE16-EAEA-5F57-8150EC812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4142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60473-D607-D99F-35B6-CDE64558E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E4BE12-D78E-F6D1-7A9A-44E1E9AFB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FF1D8-9801-4C4B-92F3-66C9A863BD74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81481A-BAB7-80BA-E023-9A7E17FF6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7C2CF3-1C02-76CA-0DE3-91C90EE94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0184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4C7EF7-E96C-FC6E-EDF7-5F678499A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FE8FD-B23E-4E1A-83EF-0847EBEA0105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7D82A7-C39E-B3C2-D9F9-6283BEB0A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FDF211-6C1D-DAA5-B9E1-82819DD6A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647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7BF5C-36BA-282D-417C-609C61200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16698-9A3B-F511-7BF8-11C8F5593D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0D16B4-34F5-77A1-7E0C-EA8CF8789E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DED8E3-19DF-26CE-CF2F-063AFD5D4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891E-A7C2-465C-AD39-8EDCB0F58E3C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BBFE7C-E57D-39C4-4EB3-496BC21CC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00C7D1-DD33-4F79-3DF0-374EACA0A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292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15EB0-437F-9A3A-45DC-C9999E378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F6BCAC-DAA2-595B-FA70-CD99E86B0F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36A104-1C33-29A8-FBDB-DA7EE96B6D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1037FA-C66E-4A9A-1467-BEECC8321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F93E5-AFB6-485C-8E3C-32F92A07875F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1015C9-531B-B804-F736-BE7A6ADA2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38861A-68B6-24BD-411B-1CF020999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0116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E268B-3C0B-C142-54D5-D9F286A38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BBFF18-2AB9-F693-587E-23FEDBB8B7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382452-485F-414C-F74C-E428A6D20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D0F-5A12-4D0A-80B0-1A6122B61E7B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6530AE-F208-E145-8AE2-2F6EC8674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9EC104-F307-F5AA-F06B-579F61043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649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EA9FEC-30F4-7005-326C-7E926C0395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1FC0B4-7136-D4A1-7415-D09B1236E1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708976-40A8-97C1-6338-164AE65F4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E8C84-89CA-44AB-B0BE-5C91BAF75478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A7F41E-8B91-4084-82F8-448EC0016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68D899-8E29-6D40-4A95-B56B7DC8A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149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BC3840-2383-F44A-2AA4-472CE158E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4DA306-A2F5-23C1-A3C3-DA719F8BC7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3F4671-4696-EFB5-A108-A5F3764B14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332BE1-279E-4118-9FE3-7952B079A510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D7583B-6A1F-B737-9395-024197AA28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FDAC28-BED2-5571-3EF6-7397140356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114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3.xml"/><Relationship Id="rId7" Type="http://schemas.openxmlformats.org/officeDocument/2006/relationships/image" Target="../media/image20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diagramLayout" Target="../diagrams/layout5.xml"/><Relationship Id="rId7" Type="http://schemas.openxmlformats.org/officeDocument/2006/relationships/image" Target="../media/image38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10" Type="http://schemas.microsoft.com/office/2007/relationships/hdphoto" Target="../media/hdphoto3.wdp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tish-assessment.co.uk/insights/what-are-the-iso-14001-requirements/" TargetMode="External"/><Relationship Id="rId7" Type="http://schemas.openxmlformats.org/officeDocument/2006/relationships/hyperlink" Target="https://www.gov.uk/flood-and-coastal-erosion-risk-management-research-reports/evidence-on-the-costs-of-floods-in-england-and-wales" TargetMode="External"/><Relationship Id="rId2" Type="http://schemas.openxmlformats.org/officeDocument/2006/relationships/hyperlink" Target="https://doi.org/10.1016/j.annals.2013.06.00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government/collections/environment-agency-annual-reports-and-accounts" TargetMode="External"/><Relationship Id="rId5" Type="http://schemas.openxmlformats.org/officeDocument/2006/relationships/hyperlink" Target="https://hull-repository.worktribe.com/OutputFile/4706386" TargetMode="External"/><Relationship Id="rId4" Type="http://schemas.openxmlformats.org/officeDocument/2006/relationships/hyperlink" Target="https://www.derby.gov.uk/environment-and-planning/flooding-land-drainage/before-during-after-a-flood/index.html#page-1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177/13548166241273881" TargetMode="External"/><Relationship Id="rId3" Type="http://schemas.openxmlformats.org/officeDocument/2006/relationships/hyperlink" Target="https://www.stokesentinel.co.uk/news/uk-world-news/dramatic-map-shows-annual-flood-8223466" TargetMode="External"/><Relationship Id="rId7" Type="http://schemas.openxmlformats.org/officeDocument/2006/relationships/hyperlink" Target="https://doi.org/10.1108/pm-11-2018-0058" TargetMode="External"/><Relationship Id="rId2" Type="http://schemas.openxmlformats.org/officeDocument/2006/relationships/hyperlink" Target="https://www.enterpriseresearch.ac.uk/wp-content/uploads/2020/12/92744-ERC-State-of-Small-Business-2020-Final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derbytelegraph.co.uk/news/derby-news/home-office-refuses-drawn-end-9993149" TargetMode="External"/><Relationship Id="rId5" Type="http://schemas.openxmlformats.org/officeDocument/2006/relationships/hyperlink" Target="https://www.worldvision.org.uk/our-work/emergency-response/" TargetMode="External"/><Relationship Id="rId4" Type="http://schemas.openxmlformats.org/officeDocument/2006/relationships/hyperlink" Target="https://doi.org/10.18267/j.aop.628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allstreetmojo.com/disaster-recovery-plan/" TargetMode="External"/><Relationship Id="rId3" Type="http://schemas.openxmlformats.org/officeDocument/2006/relationships/hyperlink" Target="https://doi.org/10.3390/su14074088" TargetMode="External"/><Relationship Id="rId7" Type="http://schemas.openxmlformats.org/officeDocument/2006/relationships/hyperlink" Target="https://dersinghamhistory.info/the_old_vicarage.html" TargetMode="External"/><Relationship Id="rId2" Type="http://schemas.openxmlformats.org/officeDocument/2006/relationships/hyperlink" Target="https://doi.org/10.59670/jns.v33i.53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odgingmagazine.com/ihg-hotels-resorts-names-hotelkey-as-companys-tech-platform/" TargetMode="External"/><Relationship Id="rId5" Type="http://schemas.openxmlformats.org/officeDocument/2006/relationships/hyperlink" Target="http://www.theseus.fi/handle/10024/868097" TargetMode="External"/><Relationship Id="rId4" Type="http://schemas.openxmlformats.org/officeDocument/2006/relationships/hyperlink" Target="https://environmentjournal.online/water/flooding-leads-to-millions-of-pounds-in-economic-damage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news/government-payments-for-communities-affected-by-flooding" TargetMode="External"/><Relationship Id="rId2" Type="http://schemas.openxmlformats.org/officeDocument/2006/relationships/hyperlink" Target="https://doi.org/10.1016/j.jhtm.2020.09.00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ommittees.parliament.uk/committee/127/public-accounts-committee/news/199357/flood-resilience-eroded-by-poorly-maintained-defences-with-government-in-the-dark-on-progres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3960C-CEAD-A078-75B1-AB96914ECD1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838200" y="374073"/>
            <a:ext cx="10342418" cy="955963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          A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cknowledge AI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73F2B-5793-06B8-7A41-E862FF4EBE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 acknowledge the use of Grammarly (https://www.grammarly.com/) on 06 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June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2025 to check my work using the prompt(s): </a:t>
            </a:r>
            <a:endParaRPr lang="en-GB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 algn="ctr">
              <a:lnSpc>
                <a:spcPct val="15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Please check the following text for readability, grammar and syntax.</a:t>
            </a:r>
            <a:endParaRPr lang="en-GB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457200" algn="just">
              <a:lnSpc>
                <a:spcPct val="150000"/>
              </a:lnSpc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endParaRPr lang="en-GB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457200" algn="just">
              <a:lnSpc>
                <a:spcPct val="150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 confirm that I have not presented any AI generated text as my own work. I confirm I have copies of my drafts, notes, and other resources I used before, and after the use of AI tools which I may be asked to provide in evidence.</a:t>
            </a:r>
            <a:endParaRPr lang="en-GB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46DE3D-3B3D-8218-4711-13A8EF718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302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flooded street with buildings and a church in the background&#10;&#10;AI-generated content may be incorrect.">
            <a:extLst>
              <a:ext uri="{FF2B5EF4-FFF2-40B4-BE49-F238E27FC236}">
                <a16:creationId xmlns:a16="http://schemas.microsoft.com/office/drawing/2014/main" id="{7CFD0FB8-2022-C11F-2429-B17E5E83D60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707" t="9091" r="1" b="1"/>
          <a:stretch>
            <a:fillRect/>
          </a:stretch>
        </p:blipFill>
        <p:spPr>
          <a:xfrm>
            <a:off x="-1664982" y="-1092200"/>
            <a:ext cx="15386495" cy="80993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795866"/>
            <a:ext cx="12053454" cy="1244600"/>
          </a:xfrm>
        </p:spPr>
        <p:txBody>
          <a:bodyPr anchor="t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4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Hotel Strategies in Uncertain Times: A Case Study of Floods 2020 in York and Derby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86200" y="3352800"/>
            <a:ext cx="8167255" cy="2819401"/>
          </a:xfr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en-US" b="1" dirty="0">
                <a:latin typeface="Times New Roman"/>
                <a:cs typeface="Times New Roman"/>
              </a:rPr>
              <a:t>Module Title</a:t>
            </a:r>
            <a:r>
              <a:rPr lang="en-US" dirty="0">
                <a:latin typeface="Times New Roman"/>
                <a:cs typeface="Times New Roman"/>
              </a:rPr>
              <a:t>: </a:t>
            </a:r>
            <a:r>
              <a:rPr lang="en-US" sz="2000" b="1" dirty="0">
                <a:latin typeface="Times New Roman"/>
                <a:cs typeface="Times New Roman"/>
              </a:rPr>
              <a:t>Contemporary Themes in the Hospitality Sector (BMIH6001)</a:t>
            </a:r>
          </a:p>
          <a:p>
            <a:pPr>
              <a:lnSpc>
                <a:spcPct val="100000"/>
              </a:lnSpc>
            </a:pPr>
            <a:r>
              <a:rPr lang="en-US" b="1" dirty="0">
                <a:latin typeface="Times New Roman"/>
                <a:cs typeface="Times New Roman"/>
              </a:rPr>
              <a:t>Student Name: </a:t>
            </a:r>
            <a:r>
              <a:rPr lang="en-US" sz="2000" b="1" dirty="0">
                <a:latin typeface="Times New Roman"/>
                <a:cs typeface="Times New Roman"/>
              </a:rPr>
              <a:t>CRISTINA ILIUTA</a:t>
            </a:r>
          </a:p>
          <a:p>
            <a:pPr algn="ctr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buNone/>
            </a:pP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Student number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2212526</a:t>
            </a:r>
          </a:p>
          <a:p>
            <a:pPr algn="ctr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buNone/>
            </a:pP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Module lead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CHRISTOPHER WILKIN</a:t>
            </a:r>
            <a:endParaRPr lang="en-US" sz="2000" b="1" dirty="0">
              <a:solidFill>
                <a:schemeClr val="bg1"/>
              </a:solidFill>
              <a:effectLst/>
              <a:latin typeface="Times New Roman"/>
              <a:ea typeface="Calibri" panose="020F0502020204030204" pitchFamily="34" charset="0"/>
              <a:cs typeface="Times New Roman"/>
            </a:endParaRPr>
          </a:p>
        </p:txBody>
      </p:sp>
      <p:sp>
        <p:nvSpPr>
          <p:cNvPr id="5" name="Footer Placeholder 6">
            <a:extLst>
              <a:ext uri="{FF2B5EF4-FFF2-40B4-BE49-F238E27FC236}">
                <a16:creationId xmlns:a16="http://schemas.microsoft.com/office/drawing/2014/main" id="{E93184DD-9789-4AE0-B042-2D36352E6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1664982" y="6653463"/>
            <a:ext cx="9301457" cy="353731"/>
          </a:xfrm>
          <a:solidFill>
            <a:schemeClr val="bg1"/>
          </a:solidFill>
        </p:spPr>
        <p:txBody>
          <a:bodyPr rtlCol="0"/>
          <a:lstStyle/>
          <a:p>
            <a:endParaRPr lang="en-GB" b="1" i="0" dirty="0">
              <a:solidFill>
                <a:srgbClr val="FFFFFF"/>
              </a:solidFill>
              <a:effectLst/>
              <a:latin typeface="Aptos Display" panose="020B0004020202020204" pitchFamily="34" charset="0"/>
            </a:endParaRPr>
          </a:p>
          <a:p>
            <a:r>
              <a:rPr lang="en-GB" b="1" i="0" dirty="0">
                <a:solidFill>
                  <a:srgbClr val="FFFFFF"/>
                </a:solidFill>
                <a:effectLst/>
                <a:latin typeface="Aptos Display" panose="020B0004020202020204" pitchFamily="34" charset="0"/>
              </a:rPr>
              <a:t>Contemporary </a:t>
            </a:r>
            <a:r>
              <a:rPr lang="en-GB" b="1" i="0" dirty="0">
                <a:solidFill>
                  <a:schemeClr val="tx1"/>
                </a:solidFill>
                <a:effectLst/>
                <a:latin typeface="Aptos Display" panose="020B0004020202020204" pitchFamily="34" charset="0"/>
              </a:rPr>
              <a:t>Themes in the Hotel and Hospitality Sector (BMIH6001)</a:t>
            </a:r>
          </a:p>
          <a:p>
            <a:pPr rtl="0"/>
            <a:endParaRPr lang="en-GB" dirty="0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618BBDA8-A4E2-4BCA-A02A-86C1CF3D1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36475" y="6653463"/>
            <a:ext cx="6085037" cy="353731"/>
          </a:xfrm>
          <a:solidFill>
            <a:schemeClr val="bg1"/>
          </a:solidFill>
        </p:spPr>
        <p:txBody>
          <a:bodyPr rtlCol="0"/>
          <a:lstStyle/>
          <a:p>
            <a:pPr rtl="0"/>
            <a:r>
              <a:rPr lang="en-GB" sz="1200" b="1" noProof="0" dirty="0">
                <a:solidFill>
                  <a:schemeClr val="tx1"/>
                </a:solidFill>
                <a:latin typeface="Aptos Display" panose="020B0004020202020204" pitchFamily="34" charset="0"/>
                <a:cs typeface="Times New Roman" panose="02020603050405020304" pitchFamily="18" charset="0"/>
              </a:rPr>
              <a:t>BA International Hotel management </a:t>
            </a:r>
            <a:fld id="{3A98EE3D-8CD1-4C3F-BD1C-C98C9596463C}" type="slidenum">
              <a:rPr lang="en-GB" b="1" smtClean="0">
                <a:solidFill>
                  <a:schemeClr val="tx1"/>
                </a:solidFill>
                <a:latin typeface="Aptos Display" panose="020B0004020202020204" pitchFamily="34" charset="0"/>
              </a:rPr>
              <a:pPr rtl="0"/>
              <a:t>2</a:t>
            </a:fld>
            <a:endParaRPr lang="en-GB" b="1" dirty="0">
              <a:solidFill>
                <a:schemeClr val="tx1"/>
              </a:solidFill>
              <a:latin typeface="Aptos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3867147-1C83-BF71-39B0-B590EE7F3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3EFCCA-D478-CCD8-8B66-22FB45A25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548640"/>
            <a:ext cx="3815372" cy="1034627"/>
          </a:xfrm>
        </p:spPr>
        <p:txBody>
          <a:bodyPr anchor="t">
            <a:normAutofit/>
          </a:bodyPr>
          <a:lstStyle/>
          <a:p>
            <a:r>
              <a:rPr lang="en-US" i="1" dirty="0">
                <a:latin typeface="Times New Roman"/>
                <a:cs typeface="Times New Roman"/>
              </a:rPr>
              <a:t>Introduction</a:t>
            </a:r>
          </a:p>
        </p:txBody>
      </p:sp>
      <p:pic>
        <p:nvPicPr>
          <p:cNvPr id="4" name="Picture 3" descr="A person in a uniform pushing a luggage cart&#10;&#10;AI-generated content may be incorrect.">
            <a:extLst>
              <a:ext uri="{FF2B5EF4-FFF2-40B4-BE49-F238E27FC236}">
                <a16:creationId xmlns:a16="http://schemas.microsoft.com/office/drawing/2014/main" id="{1F19BDDF-48BC-45FC-9C92-AA65B0F722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" y="1792223"/>
            <a:ext cx="3698530" cy="420287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DBEC5C-2504-4736-B637-DB57C726C5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0623" y="1196622"/>
            <a:ext cx="6224082" cy="438008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latin typeface="Times New Roman"/>
                <a:cs typeface="Times New Roman"/>
              </a:rPr>
              <a:t>The hospitality industry is prone to being affected by natural disasters such as stoppage of operation and financial sufferings. </a:t>
            </a:r>
            <a:endParaRPr lang="en-US" sz="2000" dirty="0"/>
          </a:p>
          <a:p>
            <a:r>
              <a:rPr lang="en-US" sz="2000" dirty="0">
                <a:latin typeface="Times New Roman"/>
                <a:cs typeface="Times New Roman"/>
              </a:rPr>
              <a:t>In York and Derby, the 2020 floods badly affected local hotels in the form of physical damage, service disruption, and tremendous economic losses. </a:t>
            </a:r>
          </a:p>
          <a:p>
            <a:r>
              <a:rPr lang="en-US" sz="2000" dirty="0">
                <a:latin typeface="Times New Roman"/>
                <a:cs typeface="Times New Roman"/>
              </a:rPr>
              <a:t>This modern issue is extremely important because climate-related disasters are becoming more frequent, which requires strong crisis management within the hotel industry. </a:t>
            </a:r>
          </a:p>
          <a:p>
            <a:r>
              <a:rPr lang="en-US" sz="2000" dirty="0">
                <a:latin typeface="Times New Roman"/>
                <a:cs typeface="Times New Roman"/>
              </a:rPr>
              <a:t>This research explores resilience strategies implemented by hotels to manage the crisis in an emphasis of the importance of crisis management under uncertain circumstances.</a:t>
            </a:r>
          </a:p>
          <a:p>
            <a:endParaRPr lang="en-US" sz="1800" dirty="0">
              <a:latin typeface="Times New Roman"/>
              <a:cs typeface="Times New Roman"/>
            </a:endParaRPr>
          </a:p>
        </p:txBody>
      </p:sp>
      <p:sp>
        <p:nvSpPr>
          <p:cNvPr id="5" name="Footer Placeholder 6">
            <a:extLst>
              <a:ext uri="{FF2B5EF4-FFF2-40B4-BE49-F238E27FC236}">
                <a16:creationId xmlns:a16="http://schemas.microsoft.com/office/drawing/2014/main" id="{6C0E134D-DBAF-CAD7-C2F3-E4E1A8380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32179"/>
            <a:ext cx="7767145" cy="325821"/>
          </a:xfrm>
          <a:solidFill>
            <a:schemeClr val="tx1"/>
          </a:solidFill>
        </p:spPr>
        <p:txBody>
          <a:bodyPr rtlCol="0"/>
          <a:lstStyle/>
          <a:p>
            <a:endParaRPr lang="en-GB" b="1" i="0" dirty="0">
              <a:solidFill>
                <a:schemeClr val="bg1"/>
              </a:solidFill>
              <a:effectLst/>
              <a:latin typeface="Aptos Display" panose="020B0004020202020204" pitchFamily="34" charset="0"/>
            </a:endParaRPr>
          </a:p>
          <a:p>
            <a:r>
              <a:rPr lang="en-GB" b="1" i="0" dirty="0">
                <a:solidFill>
                  <a:schemeClr val="bg1"/>
                </a:solidFill>
                <a:effectLst/>
                <a:latin typeface="Aptos Display" panose="020B0004020202020204" pitchFamily="34" charset="0"/>
              </a:rPr>
              <a:t>Contemporary Themes in the Hotel and Hospitality Sector (BMIH6001)</a:t>
            </a:r>
          </a:p>
          <a:p>
            <a:pPr rtl="0"/>
            <a:endParaRPr lang="en-GB" dirty="0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2479713E-D9D1-E44A-8768-5645E3D67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67145" y="6532179"/>
            <a:ext cx="4424855" cy="325821"/>
          </a:xfrm>
          <a:solidFill>
            <a:schemeClr val="tx1"/>
          </a:solidFill>
        </p:spPr>
        <p:txBody>
          <a:bodyPr rtlCol="0"/>
          <a:lstStyle/>
          <a:p>
            <a:pPr rtl="0"/>
            <a:r>
              <a:rPr lang="en-GB" sz="1200" b="1" noProof="0" dirty="0">
                <a:solidFill>
                  <a:schemeClr val="bg1"/>
                </a:solidFill>
                <a:latin typeface="Aptos Display" panose="020B0004020202020204" pitchFamily="34" charset="0"/>
                <a:cs typeface="Times New Roman" panose="02020603050405020304" pitchFamily="18" charset="0"/>
              </a:rPr>
              <a:t>BA International Hotel management </a:t>
            </a:r>
            <a:fld id="{3A98EE3D-8CD1-4C3F-BD1C-C98C9596463C}" type="slidenum">
              <a:rPr lang="en-GB" b="1" smtClean="0">
                <a:solidFill>
                  <a:schemeClr val="bg1"/>
                </a:solidFill>
                <a:latin typeface="Aptos Display" panose="020B0004020202020204" pitchFamily="34" charset="0"/>
              </a:rPr>
              <a:pPr rtl="0"/>
              <a:t>3</a:t>
            </a:fld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7425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438CA5-6D6A-F226-6F9E-9870D423D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4000" i="1" dirty="0">
                <a:solidFill>
                  <a:srgbClr val="FFFFFF"/>
                </a:solidFill>
                <a:latin typeface="Times New Roman"/>
                <a:cs typeface="Times New Roman"/>
              </a:rPr>
              <a:t>Impacts of Floods on Hotel Operations</a:t>
            </a:r>
            <a:endParaRPr lang="en-US" sz="4000" dirty="0">
              <a:solidFill>
                <a:srgbClr val="FFFFFF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9AF52-0953-2244-EE79-02D8AC6AA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828800" y="1984248"/>
            <a:ext cx="4114800" cy="365125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</a:rPr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1A5A08-9E73-79B0-B23E-84AF058A3E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70264" y="6455664"/>
            <a:ext cx="2743200" cy="365125"/>
          </a:xfrm>
        </p:spPr>
        <p:txBody>
          <a:bodyPr>
            <a:normAutofit/>
          </a:bodyPr>
          <a:lstStyle/>
          <a:p>
            <a:pPr algn="r">
              <a:spcAft>
                <a:spcPts val="600"/>
              </a:spcAft>
            </a:pPr>
            <a:fld id="{3A189135-D22C-4205-ADB3-B6E9DD64413B}" type="datetime1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 algn="r">
                <a:spcAft>
                  <a:spcPts val="600"/>
                </a:spcAft>
              </a:pPr>
              <a:t>6/6/2025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0A0243-E4EB-46C2-FBC9-ABEF2D675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664"/>
            <a:ext cx="44805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4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A24AD32F-B530-72DB-FED3-16D683B931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4544614"/>
              </p:ext>
            </p:extLst>
          </p:nvPr>
        </p:nvGraphicFramePr>
        <p:xfrm>
          <a:off x="4083861" y="37212"/>
          <a:ext cx="7488025" cy="6167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7139ABCF-C705-3B72-87F9-FA52F111F0B6}"/>
              </a:ext>
            </a:extLst>
          </p:cNvPr>
          <p:cNvSpPr txBox="1">
            <a:spLocks/>
          </p:cNvSpPr>
          <p:nvPr/>
        </p:nvSpPr>
        <p:spPr>
          <a:xfrm>
            <a:off x="0" y="6532179"/>
            <a:ext cx="7767145" cy="325821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>
              <a:solidFill>
                <a:schemeClr val="bg1"/>
              </a:solidFill>
              <a:latin typeface="Aptos Display" panose="020B0004020202020204" pitchFamily="34" charset="0"/>
            </a:endParaRPr>
          </a:p>
          <a:p>
            <a:r>
              <a:rPr lang="en-GB" b="1">
                <a:solidFill>
                  <a:schemeClr val="bg1"/>
                </a:solidFill>
                <a:latin typeface="Aptos Display" panose="020B0004020202020204" pitchFamily="34" charset="0"/>
              </a:rPr>
              <a:t>Contemporary Themes in the Hotel and Hospitality Sector (BMIH6001)</a:t>
            </a:r>
          </a:p>
          <a:p>
            <a:endParaRPr lang="en-GB" dirty="0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AC0842A6-9C35-4F9E-B49F-B471C07B1877}"/>
              </a:ext>
            </a:extLst>
          </p:cNvPr>
          <p:cNvSpPr txBox="1">
            <a:spLocks/>
          </p:cNvSpPr>
          <p:nvPr/>
        </p:nvSpPr>
        <p:spPr>
          <a:xfrm>
            <a:off x="7767145" y="6532179"/>
            <a:ext cx="4424855" cy="325821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  <a:cs typeface="Times New Roman" panose="02020603050405020304" pitchFamily="18" charset="0"/>
              </a:rPr>
              <a:t>BA International Hotel management </a:t>
            </a:r>
            <a:fld id="{3A98EE3D-8CD1-4C3F-BD1C-C98C9596463C}" type="slidenum">
              <a:rPr lang="en-GB" b="1" smtClean="0">
                <a:solidFill>
                  <a:schemeClr val="bg1"/>
                </a:solidFill>
                <a:latin typeface="Aptos Display" panose="020B0004020202020204" pitchFamily="34" charset="0"/>
              </a:rPr>
              <a:pPr/>
              <a:t>4</a:t>
            </a:fld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778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92870-253F-62A5-83E9-8AEDA9B32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pPr algn="ctr"/>
            <a:r>
              <a:rPr lang="en-US" i="1" dirty="0">
                <a:latin typeface="Times New Roman"/>
                <a:cs typeface="Times New Roman"/>
              </a:rPr>
              <a:t>Physical and Operational Disruption</a:t>
            </a:r>
            <a:endParaRPr lang="en-US" i="1">
              <a:latin typeface="Times New Roman"/>
              <a:cs typeface="Times New Roman"/>
            </a:endParaRP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2C3A02F1-AB74-667B-24D8-E4CDDC0E1F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9189365"/>
              </p:ext>
            </p:extLst>
          </p:nvPr>
        </p:nvGraphicFramePr>
        <p:xfrm>
          <a:off x="841248" y="1444336"/>
          <a:ext cx="10512552" cy="4839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621EBE-9153-5409-D13E-AD6CB967E9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flipV="1">
            <a:off x="841248" y="6721475"/>
            <a:ext cx="45719" cy="45719"/>
          </a:xfrm>
        </p:spPr>
        <p:txBody>
          <a:bodyPr>
            <a:normAutofit fontScale="25000" lnSpcReduction="20000"/>
          </a:bodyPr>
          <a:lstStyle/>
          <a:p>
            <a:pPr>
              <a:spcAft>
                <a:spcPts val="600"/>
              </a:spcAft>
            </a:pP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6B61BDCD-6EF3-40AC-82BA-FEFE02BAAD33}"/>
              </a:ext>
            </a:extLst>
          </p:cNvPr>
          <p:cNvSpPr txBox="1">
            <a:spLocks/>
          </p:cNvSpPr>
          <p:nvPr/>
        </p:nvSpPr>
        <p:spPr>
          <a:xfrm>
            <a:off x="0" y="6492875"/>
            <a:ext cx="7767145" cy="365125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</a:rPr>
              <a:t>Contemporary Themes in the Hotel and Hospitality Sector (BMIH6001)</a:t>
            </a:r>
          </a:p>
          <a:p>
            <a:endParaRPr lang="en-GB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2875E67F-2AE0-4D69-B2DD-494AEDFB44C8}"/>
              </a:ext>
            </a:extLst>
          </p:cNvPr>
          <p:cNvSpPr txBox="1">
            <a:spLocks/>
          </p:cNvSpPr>
          <p:nvPr/>
        </p:nvSpPr>
        <p:spPr>
          <a:xfrm>
            <a:off x="0" y="6532179"/>
            <a:ext cx="7767145" cy="325821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</a:rPr>
              <a:t>Contemporary Themes in the Hotel and Hospitality Sector (BMIH6001)</a:t>
            </a:r>
          </a:p>
          <a:p>
            <a:endParaRPr lang="en-GB" dirty="0"/>
          </a:p>
        </p:txBody>
      </p:sp>
      <p:sp>
        <p:nvSpPr>
          <p:cNvPr id="9" name="Slide Number Placeholder 7">
            <a:extLst>
              <a:ext uri="{FF2B5EF4-FFF2-40B4-BE49-F238E27FC236}">
                <a16:creationId xmlns:a16="http://schemas.microsoft.com/office/drawing/2014/main" id="{C40F6685-70C9-A6F2-97CD-BAA53E788171}"/>
              </a:ext>
            </a:extLst>
          </p:cNvPr>
          <p:cNvSpPr txBox="1">
            <a:spLocks/>
          </p:cNvSpPr>
          <p:nvPr/>
        </p:nvSpPr>
        <p:spPr>
          <a:xfrm>
            <a:off x="7767145" y="6492875"/>
            <a:ext cx="4424855" cy="365125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  <a:cs typeface="Times New Roman" panose="02020603050405020304" pitchFamily="18" charset="0"/>
              </a:rPr>
              <a:t>BA International Hotel management </a:t>
            </a:r>
            <a:fld id="{3A98EE3D-8CD1-4C3F-BD1C-C98C9596463C}" type="slidenum">
              <a:rPr lang="en-GB" b="1" smtClean="0">
                <a:solidFill>
                  <a:schemeClr val="bg1"/>
                </a:solidFill>
                <a:latin typeface="Aptos Display" panose="020B0004020202020204" pitchFamily="34" charset="0"/>
              </a:rPr>
              <a:pPr/>
              <a:t>5</a:t>
            </a:fld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8146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52C75C-4422-6F3A-0347-83B213DBE3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044" y="334644"/>
            <a:ext cx="4539289" cy="507021"/>
          </a:xfrm>
        </p:spPr>
        <p:txBody>
          <a:bodyPr anchor="ctr">
            <a:normAutofit fontScale="90000"/>
          </a:bodyPr>
          <a:lstStyle/>
          <a:p>
            <a:r>
              <a:rPr lang="en-US" sz="4000" i="1" dirty="0">
                <a:latin typeface="Times New Roman"/>
                <a:cs typeface="Times New Roman"/>
              </a:rPr>
              <a:t>Economic Losses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1167DB70-963E-D9DE-95FB-91E1B4D78C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6995390"/>
              </p:ext>
            </p:extLst>
          </p:nvPr>
        </p:nvGraphicFramePr>
        <p:xfrm>
          <a:off x="-1110342" y="978189"/>
          <a:ext cx="10076542" cy="54174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1457CD5-E147-4BEF-9A26-24CE7E3B4B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60316" y="1811868"/>
            <a:ext cx="4026884" cy="404464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405B284-A086-4446-9CFB-EC03F33733A3}"/>
              </a:ext>
            </a:extLst>
          </p:cNvPr>
          <p:cNvSpPr txBox="1"/>
          <p:nvPr/>
        </p:nvSpPr>
        <p:spPr>
          <a:xfrm>
            <a:off x="8187558" y="6219825"/>
            <a:ext cx="3699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Source: (Gamble and Smith, 2023)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6">
            <a:extLst>
              <a:ext uri="{FF2B5EF4-FFF2-40B4-BE49-F238E27FC236}">
                <a16:creationId xmlns:a16="http://schemas.microsoft.com/office/drawing/2014/main" id="{93B2FD97-CC4A-B2F1-4462-C86B3BF16969}"/>
              </a:ext>
            </a:extLst>
          </p:cNvPr>
          <p:cNvSpPr txBox="1">
            <a:spLocks/>
          </p:cNvSpPr>
          <p:nvPr/>
        </p:nvSpPr>
        <p:spPr>
          <a:xfrm>
            <a:off x="0" y="6532179"/>
            <a:ext cx="7767145" cy="325821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</a:rPr>
              <a:t>Contemporary Themes in the Hotel and Hospitality Sector (BMIH6001)</a:t>
            </a:r>
          </a:p>
          <a:p>
            <a:endParaRPr lang="en-GB" dirty="0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7F165101-7B68-C947-092C-78A60A1454ED}"/>
              </a:ext>
            </a:extLst>
          </p:cNvPr>
          <p:cNvSpPr txBox="1">
            <a:spLocks/>
          </p:cNvSpPr>
          <p:nvPr/>
        </p:nvSpPr>
        <p:spPr>
          <a:xfrm>
            <a:off x="7767144" y="6532178"/>
            <a:ext cx="4424855" cy="325822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  <a:cs typeface="Times New Roman" panose="02020603050405020304" pitchFamily="18" charset="0"/>
              </a:rPr>
              <a:t>BA International Hotel management </a:t>
            </a:r>
            <a:fld id="{3A98EE3D-8CD1-4C3F-BD1C-C98C9596463C}" type="slidenum">
              <a:rPr lang="en-GB" b="1" smtClean="0">
                <a:solidFill>
                  <a:schemeClr val="bg1"/>
                </a:solidFill>
                <a:latin typeface="Aptos Display" panose="020B0004020202020204" pitchFamily="34" charset="0"/>
              </a:rPr>
              <a:pPr/>
              <a:t>6</a:t>
            </a:fld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457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51E9-9F86-68B6-69AA-426C474C3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US" i="1" dirty="0">
                <a:latin typeface="Times New Roman"/>
                <a:cs typeface="Times New Roman"/>
              </a:rPr>
              <a:t>Pre-Flood Preparedness</a:t>
            </a:r>
            <a:endParaRPr lang="en-US" i="1">
              <a:latin typeface="Times New Roman"/>
              <a:cs typeface="Times New Roman"/>
            </a:endParaRP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FDC4E5A8-5248-2A09-2F31-D630413B10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6013130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9E9BDF-88AA-E8A2-99B9-E3A7CE60B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73254" y="6356350"/>
            <a:ext cx="2477498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7</a:t>
            </a:fld>
            <a:endParaRPr 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4D5E149B-75C4-AF7B-B55B-65813A2AD30F}"/>
              </a:ext>
            </a:extLst>
          </p:cNvPr>
          <p:cNvSpPr txBox="1">
            <a:spLocks/>
          </p:cNvSpPr>
          <p:nvPr/>
        </p:nvSpPr>
        <p:spPr>
          <a:xfrm>
            <a:off x="0" y="6532179"/>
            <a:ext cx="7767145" cy="325821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</a:rPr>
              <a:t>Contemporary Themes in the Hotel and Hospitality Sector (BMIH6001)</a:t>
            </a:r>
          </a:p>
          <a:p>
            <a:endParaRPr lang="en-GB" dirty="0"/>
          </a:p>
        </p:txBody>
      </p:sp>
      <p:sp>
        <p:nvSpPr>
          <p:cNvPr id="4" name="Slide Number Placeholder 7">
            <a:extLst>
              <a:ext uri="{FF2B5EF4-FFF2-40B4-BE49-F238E27FC236}">
                <a16:creationId xmlns:a16="http://schemas.microsoft.com/office/drawing/2014/main" id="{7723C611-C030-5A85-2AFD-3DB0C111957E}"/>
              </a:ext>
            </a:extLst>
          </p:cNvPr>
          <p:cNvSpPr txBox="1">
            <a:spLocks/>
          </p:cNvSpPr>
          <p:nvPr/>
        </p:nvSpPr>
        <p:spPr>
          <a:xfrm>
            <a:off x="7767144" y="6532178"/>
            <a:ext cx="4424855" cy="325822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  <a:cs typeface="Times New Roman" panose="02020603050405020304" pitchFamily="18" charset="0"/>
              </a:rPr>
              <a:t>BA International Hotel management </a:t>
            </a:r>
            <a:fld id="{3A98EE3D-8CD1-4C3F-BD1C-C98C9596463C}" type="slidenum">
              <a:rPr lang="en-GB" b="1" smtClean="0">
                <a:solidFill>
                  <a:schemeClr val="bg1"/>
                </a:solidFill>
                <a:latin typeface="Aptos Display" panose="020B0004020202020204" pitchFamily="34" charset="0"/>
              </a:rPr>
              <a:pPr/>
              <a:t>7</a:t>
            </a:fld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005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8D498-CD4F-2877-6B89-58A540D11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311" y="6505"/>
            <a:ext cx="9837397" cy="1115713"/>
          </a:xfrm>
        </p:spPr>
        <p:txBody>
          <a:bodyPr>
            <a:normAutofit/>
          </a:bodyPr>
          <a:lstStyle/>
          <a:p>
            <a:pPr algn="ctr"/>
            <a:r>
              <a:rPr lang="en-US" i="1" dirty="0">
                <a:latin typeface="Times New Roman"/>
                <a:cs typeface="Times New Roman"/>
              </a:rPr>
              <a:t>Post Flood Recovery Strategies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FA508E57-B4CD-205A-B289-01B69B20EC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7617846"/>
              </p:ext>
            </p:extLst>
          </p:nvPr>
        </p:nvGraphicFramePr>
        <p:xfrm>
          <a:off x="114300" y="997526"/>
          <a:ext cx="11959936" cy="3686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3F0DC071-4B0B-4E68-B5EC-5F0D094B3C9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721279"/>
            <a:ext cx="6260948" cy="140456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B87F1BD-12D1-450A-BA8D-BAC871C8DA77}"/>
              </a:ext>
            </a:extLst>
          </p:cNvPr>
          <p:cNvSpPr txBox="1"/>
          <p:nvPr/>
        </p:nvSpPr>
        <p:spPr>
          <a:xfrm>
            <a:off x="0" y="6125843"/>
            <a:ext cx="3364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Source: (Team, 2023)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EBB018B-D09F-4CF6-87ED-F963FAFC0B4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39003" y="4758283"/>
            <a:ext cx="2769217" cy="181740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1D27242-293A-429E-A3B1-E05F43F4026B}"/>
              </a:ext>
            </a:extLst>
          </p:cNvPr>
          <p:cNvSpPr txBox="1"/>
          <p:nvPr/>
        </p:nvSpPr>
        <p:spPr>
          <a:xfrm>
            <a:off x="3120030" y="6162847"/>
            <a:ext cx="3627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Source: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Muzamil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al., 2022)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6">
            <a:extLst>
              <a:ext uri="{FF2B5EF4-FFF2-40B4-BE49-F238E27FC236}">
                <a16:creationId xmlns:a16="http://schemas.microsoft.com/office/drawing/2014/main" id="{FD06A613-4B25-5EBA-528A-E74F31640491}"/>
              </a:ext>
            </a:extLst>
          </p:cNvPr>
          <p:cNvSpPr txBox="1">
            <a:spLocks/>
          </p:cNvSpPr>
          <p:nvPr/>
        </p:nvSpPr>
        <p:spPr>
          <a:xfrm>
            <a:off x="0" y="6569183"/>
            <a:ext cx="7809186" cy="288817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</a:rPr>
              <a:t>Contemporary Themes in the Hotel and Hospitality Sector (BMIH6001)</a:t>
            </a:r>
          </a:p>
          <a:p>
            <a:endParaRPr lang="en-GB" dirty="0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1D3A8D42-D099-B917-5358-F5A89D853511}"/>
              </a:ext>
            </a:extLst>
          </p:cNvPr>
          <p:cNvSpPr txBox="1">
            <a:spLocks/>
          </p:cNvSpPr>
          <p:nvPr/>
        </p:nvSpPr>
        <p:spPr>
          <a:xfrm>
            <a:off x="7809186" y="6569182"/>
            <a:ext cx="4382813" cy="288818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  <a:cs typeface="Times New Roman" panose="02020603050405020304" pitchFamily="18" charset="0"/>
              </a:rPr>
              <a:t>BA International Hotel management </a:t>
            </a:r>
            <a:fld id="{3A98EE3D-8CD1-4C3F-BD1C-C98C9596463C}" type="slidenum">
              <a:rPr lang="en-GB" b="1" smtClean="0">
                <a:solidFill>
                  <a:schemeClr val="bg1"/>
                </a:solidFill>
                <a:latin typeface="Aptos Display" panose="020B0004020202020204" pitchFamily="34" charset="0"/>
              </a:rPr>
              <a:pPr/>
              <a:t>8</a:t>
            </a:fld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5396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A56A87-12D4-9CF3-2B3C-C3DA760DE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654394"/>
          </a:xfrm>
        </p:spPr>
        <p:txBody>
          <a:bodyPr>
            <a:normAutofit fontScale="90000"/>
          </a:bodyPr>
          <a:lstStyle/>
          <a:p>
            <a:pPr algn="ctr"/>
            <a:r>
              <a:rPr lang="en-US" i="1" dirty="0">
                <a:latin typeface="Times New Roman"/>
                <a:cs typeface="Times New Roman"/>
              </a:rPr>
              <a:t>Crisis Management Frameworks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11871E-ED6B-2613-BD89-DE0A9D53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743" y="1493921"/>
            <a:ext cx="7455017" cy="3989228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just"/>
            <a:r>
              <a:rPr lang="en-US" dirty="0">
                <a:latin typeface="Times New Roman"/>
                <a:cs typeface="Times New Roman"/>
              </a:rPr>
              <a:t>This research took the framework of crisis management in examining the response of hotels.  </a:t>
            </a:r>
          </a:p>
          <a:p>
            <a:pPr algn="just"/>
            <a:r>
              <a:rPr lang="en-US" dirty="0">
                <a:latin typeface="Times New Roman"/>
                <a:cs typeface="Times New Roman"/>
              </a:rPr>
              <a:t>For analysis of signal detection, preparation, containment, recovery and learning was Crisis Management Model (Vašíčková, 2020). </a:t>
            </a:r>
          </a:p>
          <a:p>
            <a:pPr algn="just"/>
            <a:r>
              <a:rPr lang="en-US" dirty="0">
                <a:latin typeface="Times New Roman"/>
                <a:cs typeface="Times New Roman"/>
              </a:rPr>
              <a:t>The insights into how hotels adopted to the crisis could be derived from the Tourism Resilience Framework (Becken, 2013). </a:t>
            </a:r>
          </a:p>
          <a:p>
            <a:pPr algn="just"/>
            <a:r>
              <a:rPr lang="en-US" dirty="0">
                <a:latin typeface="Times New Roman"/>
                <a:cs typeface="Times New Roman"/>
              </a:rPr>
              <a:t>Such frameworks facilitated in the identification of main themes such as leadership, readiness, and strategies for adaptations.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8AEFB64-8CEF-48FB-B4F0-B163862F82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5421" y="1492807"/>
            <a:ext cx="4446836" cy="368186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2C37D2B-5B96-47DB-93DD-0BD094DEF935}"/>
              </a:ext>
            </a:extLst>
          </p:cNvPr>
          <p:cNvSpPr txBox="1"/>
          <p:nvPr/>
        </p:nvSpPr>
        <p:spPr>
          <a:xfrm>
            <a:off x="7625421" y="5298483"/>
            <a:ext cx="4446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Source: (Becken, 2013)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6">
            <a:extLst>
              <a:ext uri="{FF2B5EF4-FFF2-40B4-BE49-F238E27FC236}">
                <a16:creationId xmlns:a16="http://schemas.microsoft.com/office/drawing/2014/main" id="{B4A9E328-9013-2D38-61E6-138349D621E6}"/>
              </a:ext>
            </a:extLst>
          </p:cNvPr>
          <p:cNvSpPr txBox="1">
            <a:spLocks/>
          </p:cNvSpPr>
          <p:nvPr/>
        </p:nvSpPr>
        <p:spPr>
          <a:xfrm>
            <a:off x="0" y="6569182"/>
            <a:ext cx="7836353" cy="289933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</a:rPr>
              <a:t>Contemporary Themes in the Hotel and Hospitality Sector (BMIH6001)</a:t>
            </a:r>
          </a:p>
          <a:p>
            <a:endParaRPr lang="en-GB" dirty="0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29BD28D9-C34A-DB2D-3334-DED263B64153}"/>
              </a:ext>
            </a:extLst>
          </p:cNvPr>
          <p:cNvSpPr txBox="1">
            <a:spLocks/>
          </p:cNvSpPr>
          <p:nvPr/>
        </p:nvSpPr>
        <p:spPr>
          <a:xfrm>
            <a:off x="7809186" y="6569182"/>
            <a:ext cx="4382813" cy="288818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  <a:cs typeface="Times New Roman" panose="02020603050405020304" pitchFamily="18" charset="0"/>
              </a:rPr>
              <a:t>BA International Hotel management </a:t>
            </a:r>
            <a:fld id="{3A98EE3D-8CD1-4C3F-BD1C-C98C9596463C}" type="slidenum">
              <a:rPr lang="en-GB" b="1" smtClean="0">
                <a:solidFill>
                  <a:schemeClr val="bg1"/>
                </a:solidFill>
                <a:latin typeface="Aptos Display" panose="020B0004020202020204" pitchFamily="34" charset="0"/>
              </a:rPr>
              <a:pPr/>
              <a:t>9</a:t>
            </a:fld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79030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03E4F4-D126-B347-DEE9-1A426AC50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136526"/>
            <a:ext cx="10506456" cy="677514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i="1" dirty="0">
                <a:latin typeface="Times New Roman"/>
                <a:cs typeface="Times New Roman"/>
              </a:rPr>
              <a:t>PESTLE Analysis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D8BDB409-03F6-3C6E-A2D6-1B2A88ECC0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316510"/>
              </p:ext>
            </p:extLst>
          </p:nvPr>
        </p:nvGraphicFramePr>
        <p:xfrm>
          <a:off x="841248" y="814040"/>
          <a:ext cx="10506456" cy="5755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7">
            <a:extLst>
              <a:ext uri="{FF2B5EF4-FFF2-40B4-BE49-F238E27FC236}">
                <a16:creationId xmlns:a16="http://schemas.microsoft.com/office/drawing/2014/main" id="{3ECFE859-26E6-1869-5598-7853DE219908}"/>
              </a:ext>
            </a:extLst>
          </p:cNvPr>
          <p:cNvSpPr txBox="1">
            <a:spLocks/>
          </p:cNvSpPr>
          <p:nvPr/>
        </p:nvSpPr>
        <p:spPr>
          <a:xfrm>
            <a:off x="7809186" y="6569182"/>
            <a:ext cx="4382813" cy="288818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  <a:cs typeface="Times New Roman" panose="02020603050405020304" pitchFamily="18" charset="0"/>
              </a:rPr>
              <a:t>BA International Hotel management </a:t>
            </a:r>
            <a:fld id="{3A98EE3D-8CD1-4C3F-BD1C-C98C9596463C}" type="slidenum">
              <a:rPr lang="en-GB" b="1" smtClean="0">
                <a:solidFill>
                  <a:schemeClr val="bg1"/>
                </a:solidFill>
                <a:latin typeface="Aptos Display" panose="020B0004020202020204" pitchFamily="34" charset="0"/>
              </a:rPr>
              <a:pPr/>
              <a:t>10</a:t>
            </a:fld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</p:txBody>
      </p:sp>
      <p:sp>
        <p:nvSpPr>
          <p:cNvPr id="4" name="Footer Placeholder 6">
            <a:extLst>
              <a:ext uri="{FF2B5EF4-FFF2-40B4-BE49-F238E27FC236}">
                <a16:creationId xmlns:a16="http://schemas.microsoft.com/office/drawing/2014/main" id="{E493958E-1EB2-7BBD-1ED3-103AB5CE3C54}"/>
              </a:ext>
            </a:extLst>
          </p:cNvPr>
          <p:cNvSpPr txBox="1">
            <a:spLocks/>
          </p:cNvSpPr>
          <p:nvPr/>
        </p:nvSpPr>
        <p:spPr>
          <a:xfrm>
            <a:off x="0" y="6569183"/>
            <a:ext cx="7809186" cy="288817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</a:rPr>
              <a:t>Contemporary Themes in the Hotel and Hospitality Sector (BMIH6001)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8782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F3775-D9FA-A4CD-74EE-301E607A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40783" y="37804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i="1" dirty="0">
                <a:latin typeface="Times New Roman"/>
                <a:cs typeface="Times New Roman"/>
              </a:rPr>
              <a:t>SWOT Analysis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E38D201D-4078-5709-71D3-659BBA462F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5012242"/>
              </p:ext>
            </p:extLst>
          </p:nvPr>
        </p:nvGraphicFramePr>
        <p:xfrm>
          <a:off x="707587" y="1558636"/>
          <a:ext cx="10646213" cy="4921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5829E0-0E9C-B515-F974-E229B5FD8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A2C6709B-56E8-26BF-6CEE-29732DEFBCED}"/>
              </a:ext>
            </a:extLst>
          </p:cNvPr>
          <p:cNvSpPr txBox="1">
            <a:spLocks/>
          </p:cNvSpPr>
          <p:nvPr/>
        </p:nvSpPr>
        <p:spPr>
          <a:xfrm>
            <a:off x="0" y="6569183"/>
            <a:ext cx="7809186" cy="288817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</a:rPr>
              <a:t>Contemporary Themes in the Hotel and Hospitality Sector (BMIH6001)</a:t>
            </a:r>
          </a:p>
          <a:p>
            <a:endParaRPr lang="en-GB" dirty="0"/>
          </a:p>
        </p:txBody>
      </p:sp>
      <p:sp>
        <p:nvSpPr>
          <p:cNvPr id="4" name="Slide Number Placeholder 7">
            <a:extLst>
              <a:ext uri="{FF2B5EF4-FFF2-40B4-BE49-F238E27FC236}">
                <a16:creationId xmlns:a16="http://schemas.microsoft.com/office/drawing/2014/main" id="{F28FD365-4C05-5A23-050F-88A5B7DDBEFD}"/>
              </a:ext>
            </a:extLst>
          </p:cNvPr>
          <p:cNvSpPr txBox="1">
            <a:spLocks/>
          </p:cNvSpPr>
          <p:nvPr/>
        </p:nvSpPr>
        <p:spPr>
          <a:xfrm>
            <a:off x="7809186" y="6569182"/>
            <a:ext cx="4382813" cy="288818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  <a:cs typeface="Times New Roman" panose="02020603050405020304" pitchFamily="18" charset="0"/>
              </a:rPr>
              <a:t>BA International Hotel management </a:t>
            </a:r>
            <a:fld id="{3A98EE3D-8CD1-4C3F-BD1C-C98C9596463C}" type="slidenum">
              <a:rPr lang="en-GB" b="1" smtClean="0">
                <a:solidFill>
                  <a:schemeClr val="bg1"/>
                </a:solidFill>
                <a:latin typeface="Aptos Display" panose="020B0004020202020204" pitchFamily="34" charset="0"/>
              </a:rPr>
              <a:pPr/>
              <a:t>11</a:t>
            </a:fld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856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6F69B-340D-9622-45B0-34666566B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909" y="1"/>
            <a:ext cx="9739438" cy="987136"/>
          </a:xfrm>
        </p:spPr>
        <p:txBody>
          <a:bodyPr anchor="ctr">
            <a:normAutofit/>
          </a:bodyPr>
          <a:lstStyle/>
          <a:p>
            <a:pPr algn="ctr"/>
            <a:r>
              <a:rPr lang="en-US" sz="4400" i="1" dirty="0">
                <a:latin typeface="Times New Roman"/>
                <a:cs typeface="Times New Roman"/>
              </a:rPr>
              <a:t>Recommendations for Hotel Resilience</a:t>
            </a:r>
            <a:endParaRPr lang="en-US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0BB24E-5E8E-9372-2D6B-1D9A4C3F23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2868" y="1058333"/>
            <a:ext cx="10210800" cy="5071534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10000"/>
              </a:lnSpc>
            </a:pPr>
            <a:r>
              <a:rPr lang="en-US" sz="2000" dirty="0">
                <a:latin typeface="Times New Roman"/>
                <a:cs typeface="Times New Roman"/>
              </a:rPr>
              <a:t>Some of the important recommendations given regarding enhancing hotel resilience include: 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Times New Roman"/>
                <a:cs typeface="Times New Roman"/>
              </a:rPr>
              <a:t>Developing Site-Specific Emergency Plans: Customised emergency plans that identify evacuation, protection of assets, and utilities management (Tsai, et al., 2020). 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Times New Roman"/>
                <a:cs typeface="Times New Roman"/>
              </a:rPr>
              <a:t>Making Investments in Cheap Flood Protection Measures: Use of cost-effective aspects like sandbags and barriers against floods (Rehman, 2024). 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Times New Roman"/>
                <a:cs typeface="Times New Roman"/>
              </a:rPr>
              <a:t>Strengthening Communication Channels: Prompt and clear communication with guests and workers through digital platforms and social media (Maazzah Mustafa and Muhammad Noor Al Adwan, 2023). 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Times New Roman"/>
                <a:cs typeface="Times New Roman"/>
              </a:rPr>
              <a:t>Enhancing Staff Training: A period crisis management training and emergency drills for the staff.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4F7D55E-09CA-A7CF-7538-9B6E7A215DDE}"/>
              </a:ext>
            </a:extLst>
          </p:cNvPr>
          <p:cNvSpPr txBox="1">
            <a:spLocks/>
          </p:cNvSpPr>
          <p:nvPr/>
        </p:nvSpPr>
        <p:spPr>
          <a:xfrm>
            <a:off x="0" y="6569183"/>
            <a:ext cx="7809186" cy="288817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</a:rPr>
              <a:t>Contemporary Themes in the Hotel and Hospitality Sector (BMIH6001)</a:t>
            </a:r>
          </a:p>
          <a:p>
            <a:endParaRPr lang="en-GB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C2BC3A8-D9B3-BCD2-718B-EC3AA5CEBD49}"/>
              </a:ext>
            </a:extLst>
          </p:cNvPr>
          <p:cNvSpPr txBox="1">
            <a:spLocks/>
          </p:cNvSpPr>
          <p:nvPr/>
        </p:nvSpPr>
        <p:spPr>
          <a:xfrm>
            <a:off x="7809186" y="6569182"/>
            <a:ext cx="4382813" cy="288818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  <a:cs typeface="Times New Roman" panose="02020603050405020304" pitchFamily="18" charset="0"/>
              </a:rPr>
              <a:t>BA International Hotel management </a:t>
            </a:r>
            <a:fld id="{3A98EE3D-8CD1-4C3F-BD1C-C98C9596463C}" type="slidenum">
              <a:rPr lang="en-GB" b="1" smtClean="0">
                <a:solidFill>
                  <a:schemeClr val="bg1"/>
                </a:solidFill>
                <a:latin typeface="Aptos Display" panose="020B0004020202020204" pitchFamily="34" charset="0"/>
              </a:rPr>
              <a:pPr/>
              <a:t>12</a:t>
            </a:fld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2442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1A43A-85B8-49F8-933E-17EDD9CB4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pPr algn="ctr"/>
            <a:r>
              <a:rPr lang="en-US" sz="4000" i="1" dirty="0">
                <a:latin typeface="Times New Roman"/>
                <a:cs typeface="Times New Roman"/>
              </a:rPr>
              <a:t>Conclusion</a:t>
            </a:r>
            <a:endParaRPr lang="en-US" sz="4000" dirty="0"/>
          </a:p>
        </p:txBody>
      </p: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DF27A7FC-3B6B-8843-0ACD-4766931D73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4045563"/>
              </p:ext>
            </p:extLst>
          </p:nvPr>
        </p:nvGraphicFramePr>
        <p:xfrm>
          <a:off x="841248" y="1527048"/>
          <a:ext cx="10512552" cy="47567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BB1A11-D955-6729-986F-C9EB28CBE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tx1">
                    <a:lumMod val="50000"/>
                    <a:lumOff val="50000"/>
                  </a:schemeClr>
                </a:solidFill>
              </a:rPr>
              <a:t>
              </a:t>
            </a:r>
          </a:p>
        </p:txBody>
      </p:sp>
      <p:sp>
        <p:nvSpPr>
          <p:cNvPr id="3" name="Slide Number Placeholder 7">
            <a:extLst>
              <a:ext uri="{FF2B5EF4-FFF2-40B4-BE49-F238E27FC236}">
                <a16:creationId xmlns:a16="http://schemas.microsoft.com/office/drawing/2014/main" id="{791642CD-065A-A674-2734-F471700F23C1}"/>
              </a:ext>
            </a:extLst>
          </p:cNvPr>
          <p:cNvSpPr txBox="1">
            <a:spLocks/>
          </p:cNvSpPr>
          <p:nvPr/>
        </p:nvSpPr>
        <p:spPr>
          <a:xfrm>
            <a:off x="7809186" y="6569182"/>
            <a:ext cx="4382813" cy="288818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  <a:cs typeface="Times New Roman" panose="02020603050405020304" pitchFamily="18" charset="0"/>
              </a:rPr>
              <a:t>BA International Hotel management </a:t>
            </a:r>
            <a:fld id="{3A98EE3D-8CD1-4C3F-BD1C-C98C9596463C}" type="slidenum">
              <a:rPr lang="en-GB" b="1" smtClean="0">
                <a:solidFill>
                  <a:schemeClr val="bg1"/>
                </a:solidFill>
                <a:latin typeface="Aptos Display" panose="020B0004020202020204" pitchFamily="34" charset="0"/>
              </a:rPr>
              <a:pPr/>
              <a:t>13</a:t>
            </a:fld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FEAF03-6D5D-0AA3-47EE-91D1410DF101}"/>
              </a:ext>
            </a:extLst>
          </p:cNvPr>
          <p:cNvSpPr txBox="1">
            <a:spLocks/>
          </p:cNvSpPr>
          <p:nvPr/>
        </p:nvSpPr>
        <p:spPr>
          <a:xfrm>
            <a:off x="0" y="6569183"/>
            <a:ext cx="7809186" cy="288817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 dirty="0">
              <a:solidFill>
                <a:schemeClr val="bg1"/>
              </a:solidFill>
              <a:latin typeface="Aptos Display" panose="020B0004020202020204" pitchFamily="34" charset="0"/>
            </a:endParaRPr>
          </a:p>
          <a:p>
            <a:r>
              <a:rPr lang="en-GB" b="1" dirty="0">
                <a:solidFill>
                  <a:schemeClr val="bg1"/>
                </a:solidFill>
                <a:latin typeface="Aptos Display" panose="020B0004020202020204" pitchFamily="34" charset="0"/>
              </a:rPr>
              <a:t>Contemporary Themes in the Hotel and Hospitality Sector (BMIH6001)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26954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F71A2-26A5-44C5-A69D-25FE833C9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537" y="1"/>
            <a:ext cx="10920263" cy="831272"/>
          </a:xfrm>
        </p:spPr>
        <p:txBody>
          <a:bodyPr>
            <a:normAutofit/>
          </a:bodyPr>
          <a:lstStyle/>
          <a:p>
            <a:pPr algn="ctr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GB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8FA3C0-4C9F-4619-BC4D-E60E97E8FC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537" y="831273"/>
            <a:ext cx="10920263" cy="539041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marR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Becken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, S. (2013). DEVELOPING A FRAMEWORK FOR ASSESSING RESILIENCE OF TOURISM SUB-SYSTEMS TO CLIMATIC FACTORS. </a:t>
            </a:r>
            <a:r>
              <a:rPr lang="en-GB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Annals of Tourism Research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, 43, pp.506–528.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https://doi.org/10.1016/j.annals.2013.06.002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0" marR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British Assessment Bureau (2020). </a:t>
            </a:r>
            <a:r>
              <a:rPr lang="en-GB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What Are the ISO 14001 Requirements?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[online] British-assessment.co.uk.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https://www.british-assessment.co.uk/insights/what-are-the-iso-14001-requirements/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0" marR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Channel, T.W. (2020). </a:t>
            </a:r>
            <a:r>
              <a:rPr lang="en-GB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Severe Floods From Storm Dennis Still Threaten Large Parts of the UK | The Weather Channel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[online] The Weather Channel. Available at: https://weather.com/news/news/2020-02-15-storm-dennis-impacts-waves-england-scotland-wales-ireland [Accessed 15 May 2025].</a:t>
            </a:r>
          </a:p>
          <a:p>
            <a:pPr marL="0" marR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Derby (2025). </a:t>
            </a:r>
            <a:r>
              <a:rPr lang="en-GB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Before, during and after a flood - Derby City Council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[online] Derby.gov.uk.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https://www.derby.gov.uk/environment-and-planning/flooding-land-drainage/before-during-after-a-flood/index.html#page-1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 [Accessed 15 May 2025].</a:t>
            </a:r>
          </a:p>
          <a:p>
            <a:pPr marL="0" marR="0" algn="just">
              <a:spcBef>
                <a:spcPts val="1200"/>
              </a:spcBef>
              <a:spcAft>
                <a:spcPts val="800"/>
              </a:spcAft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Dyball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, R. (2023). London Shocks: A Comparative Analysis of Urban Political Institutions and their Responses through Fire, Pollution, and War. Available at: </a:t>
            </a:r>
            <a:r>
              <a:rPr lang="en-US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https://hull-repository.worktribe.com/OutputFile/4706386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 [Accessed: 15 May 2025]</a:t>
            </a:r>
            <a:endParaRPr lang="en-GB" sz="1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Environment Agency (2020). </a:t>
            </a:r>
            <a:r>
              <a:rPr lang="en-GB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Environment Agency annual reports and accounts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[online] GOV.UK.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https://www.gov.uk/government/collections/environment-agency-annual-reports-and-accounts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0" marR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Environment Agency (2021). </a:t>
            </a:r>
            <a:r>
              <a:rPr lang="en-GB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Evidence on the costs of floods in England and Wales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[online] GOV.UK.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https://www.gov.uk/flood-and-coastal-erosion-risk-management-research-reports/evidence-on-the-costs-of-floods-in-england-and-wales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endParaRPr lang="en-GB" sz="8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080C29-2DF2-4961-B7CC-C58CF8616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1F1BC-57C0-40F4-82E9-E23435C1B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8268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6267C6-D816-EDCF-9F59-31B353A2FF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FD3DB-EA96-0E09-256E-A945ED161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537" y="1"/>
            <a:ext cx="10920263" cy="831272"/>
          </a:xfrm>
        </p:spPr>
        <p:txBody>
          <a:bodyPr>
            <a:normAutofit/>
          </a:bodyPr>
          <a:lstStyle/>
          <a:p>
            <a:pPr algn="ctr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GB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38DE65-FDE8-6AF8-337F-33AC0D94D7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537" y="965932"/>
            <a:ext cx="10920263" cy="539041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marR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ERC (2020). </a:t>
            </a:r>
            <a:r>
              <a:rPr lang="en-GB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State of Small Business Britain 2020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[online]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https://www.enterpriseresearch.ac.uk/wp-content/uploads/2020/12/92744-ERC-State-of-Small-Business-2020-Final.pdf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0" marR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Gamble, J. and Smith, C. (2023). </a:t>
            </a:r>
            <a:r>
              <a:rPr lang="en-GB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Flood damage in UK ‘will rise by nearly a quarter in next century’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[online] Stoke on Trent Live.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https://www.stokesentinel.co.uk/news/uk-world-news/dramatic-map-shows-annual-flood-8223466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0" marR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Vašíčková, V. (2020). Crisis Management Process - A Literature Review and a Conceptual Integration. </a:t>
            </a:r>
            <a:r>
              <a:rPr lang="en-GB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Acta </a:t>
            </a:r>
            <a:r>
              <a:rPr lang="en-GB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Oeconomica</a:t>
            </a:r>
            <a:r>
              <a:rPr lang="en-GB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Pragensia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, 27(3-4), pp.61–77. Available at: 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https://doi.org/10.18267/j.aop.628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0" marR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World Vision UK (2025). </a:t>
            </a:r>
            <a:r>
              <a:rPr lang="en-GB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Emergency Response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[online] www.worldvision.org.uk.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https://www.worldvision.org.uk/our-work/emergency-response/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0" lvl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Hawley, Z. (2025). </a:t>
            </a:r>
            <a:r>
              <a:rPr lang="en-GB" sz="16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Mystery over future of two Derby hotels used to house asylum seekers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[online] Derbyshire Live.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https://www.derbytelegraph.co.uk/news/derby-news/home-office-refuses-drawn-end-9993149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[Accessed 15 May 2025].</a:t>
            </a:r>
          </a:p>
          <a:p>
            <a:pPr marL="0" lvl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Lamond, J.E., Bhattacharya-Mis, N., Chan, F.K.S., Kreibich, H., Montz, B., Proverbs, D.G. and Wilkinson, S. (2019). Flood risk insurance, mitigation and commercial property valuation. </a:t>
            </a:r>
            <a:r>
              <a:rPr lang="en-GB" sz="16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Property Management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37(4), pp.512–528. Available at: 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https://doi.org/10.1108/pm-11-2018-0058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0" lvl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Lee, S.W. and Sharma, A. (2024). Beyond rate parity: Examining offer uniqueness and channel credibility in hotel pricing. </a:t>
            </a:r>
            <a:r>
              <a:rPr lang="en-GB" sz="16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Tourism Economics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https://doi.org/10.1177/13548166241273881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endParaRPr lang="en-GB" sz="8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5DAA8D-183A-B3A0-6A74-BBB608898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BEF4CA-3367-B8AD-5BAC-ABC27F7F4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3380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C75A13-2B1B-EBD6-49C5-87FB448E2A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4E33E-ADE0-AFA0-A3A0-D3440ACD5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537" y="1"/>
            <a:ext cx="10920263" cy="831272"/>
          </a:xfrm>
        </p:spPr>
        <p:txBody>
          <a:bodyPr>
            <a:normAutofit/>
          </a:bodyPr>
          <a:lstStyle/>
          <a:p>
            <a:pPr algn="ctr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GB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21829-471C-C683-B761-7BB5ED0E78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537" y="831273"/>
            <a:ext cx="10920263" cy="539041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285750" lvl="0" indent="-285750" algn="just">
              <a:spcBef>
                <a:spcPts val="12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Maazzah Mustafa and Muhammad Noor Al Adwan (2023). The Content of Media Message and Digital Media – Al-Jazeera Media Network as a Model. </a:t>
            </a:r>
            <a:r>
              <a:rPr lang="en-GB" sz="16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Journal of Namibian Studies : History Politics Culture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33.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https://doi.org/10.59670/jns.v33i.533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285750" lvl="0" indent="-285750" algn="just">
              <a:spcBef>
                <a:spcPts val="12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Muzamil, S.A.H.B.S., </a:t>
            </a:r>
            <a:r>
              <a:rPr lang="en-GB" sz="1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Zainun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N.Y., Ajman, N.N., Sulaiman, N., </a:t>
            </a:r>
            <a:r>
              <a:rPr lang="en-GB" sz="1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Khahro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S.H., Rohani, </a:t>
            </a:r>
            <a:r>
              <a:rPr lang="en-GB" sz="1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M.Md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., Mohd, S.M.B. and Ahmad, H. (2022). Proposed Framework for the Flood Disaster Management Cycle in Malaysia. </a:t>
            </a:r>
            <a:r>
              <a:rPr lang="en-GB" sz="16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Sustainability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14(7), p.4088.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https://doi.org/10.3390/su14074088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285750" lvl="0" indent="-285750" algn="just">
              <a:spcBef>
                <a:spcPts val="12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Neill, P. (2021). </a:t>
            </a:r>
            <a:r>
              <a:rPr lang="en-GB" sz="16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Flooding leads to millions of pounds worth of economic damage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[online] </a:t>
            </a:r>
            <a:r>
              <a:rPr lang="en-GB" sz="1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Environmentjournal.online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https://environmentjournal.online/water/flooding-leads-to-millions-of-pounds-in-economic-damage/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[Accessed 15 May 2025].</a:t>
            </a:r>
          </a:p>
          <a:p>
            <a:pPr marL="285750" lvl="0" indent="-285750" algn="just">
              <a:spcBef>
                <a:spcPts val="12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Rehman, A. (2024). Modular Emergency Relief: A Proposal for Integrating Modular Buildings into Post-Flood Reconstruction and Recovery. </a:t>
            </a:r>
            <a:r>
              <a:rPr lang="en-GB" sz="16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Theseus.fi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[online]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http://www.theseus.fi/handle/10024/868097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285750" lvl="0" indent="-285750" algn="just">
              <a:spcBef>
                <a:spcPts val="12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Staff, L. (2024). </a:t>
            </a:r>
            <a:r>
              <a:rPr lang="en-GB" sz="16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IHG Hotels &amp; Resorts Names </a:t>
            </a:r>
            <a:r>
              <a:rPr lang="en-GB" sz="1600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HotelKey</a:t>
            </a:r>
            <a:r>
              <a:rPr lang="en-GB" sz="16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as Tech Platform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[online] LODGING Magazine.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https://lodgingmagazine.com/ihg-hotels-resorts-names-hotelkey-as-companys-tech-platform/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285750" lvl="0" indent="-285750" algn="just">
              <a:spcBef>
                <a:spcPts val="12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Strange, M. (2017). </a:t>
            </a:r>
            <a:r>
              <a:rPr lang="en-GB" sz="16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 Old </a:t>
            </a:r>
            <a:r>
              <a:rPr lang="en-GB" sz="1600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Dersingham</a:t>
            </a:r>
            <a:r>
              <a:rPr lang="en-GB" sz="16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Vicarage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[online] Dersinghamhistory.info.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https://dersinghamhistory.info/the_old_vicarage.html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[Accessed 15 May 2025].</a:t>
            </a:r>
          </a:p>
          <a:p>
            <a:pPr marL="285750" indent="-28575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Team, W. (2023). </a:t>
            </a:r>
            <a:r>
              <a:rPr lang="en-GB" sz="16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Disaster Recovery Plan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[online] </a:t>
            </a:r>
            <a:r>
              <a:rPr lang="en-GB" sz="1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WallStreetMojo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https://www.wallstreetmojo.com/disaster-recovery-plan/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285750" lvl="0" indent="-285750" algn="just">
              <a:spcBef>
                <a:spcPts val="12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16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en-GB" sz="8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27C4BF-B86B-8C8A-9BDF-377217B54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738B3F-9D81-F42B-C7C7-5035908F5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55639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D6FF95-A3FD-1BDA-32C7-8DFE63E6C5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231D2-4916-F929-DB03-79C1C2D0B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537" y="1"/>
            <a:ext cx="10920263" cy="831272"/>
          </a:xfrm>
        </p:spPr>
        <p:txBody>
          <a:bodyPr>
            <a:normAutofit/>
          </a:bodyPr>
          <a:lstStyle/>
          <a:p>
            <a:pPr algn="ctr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GB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484534-6768-9AEB-11A3-4C9BF47FF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537" y="831273"/>
            <a:ext cx="10920263" cy="539041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lvl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Tsai, C.-H., </a:t>
            </a:r>
            <a:r>
              <a:rPr lang="en-GB" sz="16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Linliu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S.-C., Chang, R.C.Y. and Mak, A.H.N. (2020). Disaster prevention management in the hotel industry: Hotel disaster prevention literacy. </a:t>
            </a:r>
            <a:r>
              <a:rPr lang="en-GB" sz="16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Journal of Hospitality and Tourism Management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45, pp.444–455.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https://doi.org/10.1016/j.jhtm.2020.09.008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0" lvl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UK Government (2024). </a:t>
            </a:r>
            <a:r>
              <a:rPr lang="en-GB" sz="16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Government payments for communities affected by flooding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[online] GOV.UK.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https://www.gov.uk/government/news/government-payments-for-communities-affected-by-flooding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0" lvl="0" algn="just">
              <a:spcBef>
                <a:spcPts val="1200"/>
              </a:spcBef>
              <a:spcAft>
                <a:spcPts val="800"/>
              </a:spcAft>
            </a:pP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UK Parliament (2024). </a:t>
            </a:r>
            <a:r>
              <a:rPr lang="en-GB" sz="16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Flood resilience eroded by poorly maintained defences with Government in the dark on progress - Committees - UK Parliament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[online] Parliament.uk. Available at: </a:t>
            </a:r>
            <a:r>
              <a:rPr lang="en-GB" sz="1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https://committees.parliament.uk/committee/127/public-accounts-committee/news/199357/flood-resilience-eroded-by-poorly-maintained-defences-with-government-in-the-dark-on-progress/</a:t>
            </a:r>
            <a:r>
              <a:rPr lang="en-GB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[Accessed 15 May 2025].</a:t>
            </a:r>
          </a:p>
          <a:p>
            <a:endParaRPr lang="en-GB" sz="8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5EAD25-BC23-C094-090C-2F9EB7F1F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7966D4-0B50-60B2-164A-A4F06D988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9447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299</TotalTime>
  <Words>2741</Words>
  <Application>Microsoft Office PowerPoint</Application>
  <PresentationFormat>Widescreen</PresentationFormat>
  <Paragraphs>157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Aptos</vt:lpstr>
      <vt:lpstr>Aptos Display</vt:lpstr>
      <vt:lpstr>Arial</vt:lpstr>
      <vt:lpstr>Times New Roman</vt:lpstr>
      <vt:lpstr>Office Theme</vt:lpstr>
      <vt:lpstr>            Acknowledge AI</vt:lpstr>
      <vt:lpstr>Hotel Strategies in Uncertain Times: A Case Study of Floods 2020 in York and Derby</vt:lpstr>
      <vt:lpstr>Introduction</vt:lpstr>
      <vt:lpstr>Impacts of Floods on Hotel Operations</vt:lpstr>
      <vt:lpstr>Physical and Operational Disruption</vt:lpstr>
      <vt:lpstr>Economic Losses</vt:lpstr>
      <vt:lpstr>Pre-Flood Preparedness</vt:lpstr>
      <vt:lpstr>Post Flood Recovery Strategies</vt:lpstr>
      <vt:lpstr>Crisis Management Frameworks</vt:lpstr>
      <vt:lpstr>PESTLE Analysis</vt:lpstr>
      <vt:lpstr>SWOT Analysis</vt:lpstr>
      <vt:lpstr>Recommendations for Hotel Resilience</vt:lpstr>
      <vt:lpstr>Conclusion</vt:lpstr>
      <vt:lpstr>References</vt:lpstr>
      <vt:lpstr>References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Hotel Strategies in Uncertain Times: A Case Study of Floods 2020 in York and Derby</dc:title>
  <dc:creator>Cristina Iliuta</dc:creator>
  <cp:lastModifiedBy>Cristina Iliuta (2212526)</cp:lastModifiedBy>
  <cp:revision>39</cp:revision>
  <dcterms:created xsi:type="dcterms:W3CDTF">2025-05-15T08:18:19Z</dcterms:created>
  <dcterms:modified xsi:type="dcterms:W3CDTF">2025-06-06T16:38:48Z</dcterms:modified>
</cp:coreProperties>
</file>