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xlsx" ContentType="application/vnd.openxmlformats-officedocument.spreadsheetml.sheet"/>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charts/chart1.xml" ContentType="application/vnd.openxmlformats-officedocument.drawingml.chart+xml"/>
  <Override PartName="/ppt/theme/themeOverride1.xml" ContentType="application/vnd.openxmlformats-officedocument.themeOverr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68"/>
  </p:notesMasterIdLst>
  <p:handoutMasterIdLst>
    <p:handoutMasterId r:id="rId69"/>
  </p:handoutMasterIdLst>
  <p:sldIdLst>
    <p:sldId id="259" r:id="rId5"/>
    <p:sldId id="279" r:id="rId6"/>
    <p:sldId id="283" r:id="rId7"/>
    <p:sldId id="280" r:id="rId8"/>
    <p:sldId id="300" r:id="rId9"/>
    <p:sldId id="287" r:id="rId10"/>
    <p:sldId id="288" r:id="rId11"/>
    <p:sldId id="284" r:id="rId12"/>
    <p:sldId id="285" r:id="rId13"/>
    <p:sldId id="289" r:id="rId14"/>
    <p:sldId id="290" r:id="rId15"/>
    <p:sldId id="344" r:id="rId16"/>
    <p:sldId id="322" r:id="rId17"/>
    <p:sldId id="301" r:id="rId18"/>
    <p:sldId id="302" r:id="rId19"/>
    <p:sldId id="291" r:id="rId20"/>
    <p:sldId id="292" r:id="rId21"/>
    <p:sldId id="359" r:id="rId22"/>
    <p:sldId id="357" r:id="rId23"/>
    <p:sldId id="349" r:id="rId24"/>
    <p:sldId id="350" r:id="rId25"/>
    <p:sldId id="351" r:id="rId26"/>
    <p:sldId id="352" r:id="rId27"/>
    <p:sldId id="345" r:id="rId28"/>
    <p:sldId id="323" r:id="rId29"/>
    <p:sldId id="303" r:id="rId30"/>
    <p:sldId id="297" r:id="rId31"/>
    <p:sldId id="299" r:id="rId32"/>
    <p:sldId id="343" r:id="rId33"/>
    <p:sldId id="309" r:id="rId34"/>
    <p:sldId id="304" r:id="rId35"/>
    <p:sldId id="298" r:id="rId36"/>
    <p:sldId id="310" r:id="rId37"/>
    <p:sldId id="311" r:id="rId38"/>
    <p:sldId id="324" r:id="rId39"/>
    <p:sldId id="325" r:id="rId40"/>
    <p:sldId id="312" r:id="rId41"/>
    <p:sldId id="326" r:id="rId42"/>
    <p:sldId id="327" r:id="rId43"/>
    <p:sldId id="335" r:id="rId44"/>
    <p:sldId id="346" r:id="rId45"/>
    <p:sldId id="333" r:id="rId46"/>
    <p:sldId id="332" r:id="rId47"/>
    <p:sldId id="306" r:id="rId48"/>
    <p:sldId id="313" r:id="rId49"/>
    <p:sldId id="307" r:id="rId50"/>
    <p:sldId id="315" r:id="rId51"/>
    <p:sldId id="316" r:id="rId52"/>
    <p:sldId id="317" r:id="rId53"/>
    <p:sldId id="330" r:id="rId54"/>
    <p:sldId id="320" r:id="rId55"/>
    <p:sldId id="329" r:id="rId56"/>
    <p:sldId id="319" r:id="rId57"/>
    <p:sldId id="331" r:id="rId58"/>
    <p:sldId id="342" r:id="rId59"/>
    <p:sldId id="321" r:id="rId60"/>
    <p:sldId id="341" r:id="rId61"/>
    <p:sldId id="337" r:id="rId62"/>
    <p:sldId id="340" r:id="rId63"/>
    <p:sldId id="354" r:id="rId64"/>
    <p:sldId id="355" r:id="rId65"/>
    <p:sldId id="356" r:id="rId66"/>
    <p:sldId id="336" r:id="rId67"/>
  </p:sldIdLst>
  <p:sldSz cx="9144000" cy="6858000" type="screen4x3"/>
  <p:notesSz cx="6669088" cy="9872663"/>
  <p:custDataLst>
    <p:tags r:id="rId70"/>
  </p:custDataLst>
  <p:defaultText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orporate template-set Tata Steel" id="{0BC77B28-2C98-4D3B-9B2F-070A340B0B1B}">
          <p14:sldIdLst>
            <p14:sldId id="259"/>
            <p14:sldId id="279"/>
            <p14:sldId id="283"/>
            <p14:sldId id="280"/>
            <p14:sldId id="300"/>
            <p14:sldId id="287"/>
            <p14:sldId id="288"/>
            <p14:sldId id="284"/>
            <p14:sldId id="285"/>
            <p14:sldId id="289"/>
            <p14:sldId id="290"/>
            <p14:sldId id="344"/>
            <p14:sldId id="322"/>
            <p14:sldId id="301"/>
            <p14:sldId id="302"/>
            <p14:sldId id="291"/>
            <p14:sldId id="292"/>
            <p14:sldId id="359"/>
            <p14:sldId id="357"/>
            <p14:sldId id="349"/>
            <p14:sldId id="350"/>
            <p14:sldId id="351"/>
            <p14:sldId id="352"/>
            <p14:sldId id="345"/>
            <p14:sldId id="323"/>
            <p14:sldId id="303"/>
            <p14:sldId id="297"/>
            <p14:sldId id="299"/>
            <p14:sldId id="343"/>
            <p14:sldId id="309"/>
            <p14:sldId id="304"/>
            <p14:sldId id="298"/>
            <p14:sldId id="310"/>
            <p14:sldId id="311"/>
            <p14:sldId id="324"/>
            <p14:sldId id="325"/>
            <p14:sldId id="312"/>
            <p14:sldId id="326"/>
            <p14:sldId id="327"/>
            <p14:sldId id="335"/>
            <p14:sldId id="346"/>
            <p14:sldId id="333"/>
            <p14:sldId id="332"/>
            <p14:sldId id="306"/>
            <p14:sldId id="313"/>
            <p14:sldId id="307"/>
            <p14:sldId id="315"/>
            <p14:sldId id="316"/>
            <p14:sldId id="317"/>
            <p14:sldId id="330"/>
            <p14:sldId id="320"/>
            <p14:sldId id="329"/>
            <p14:sldId id="319"/>
            <p14:sldId id="331"/>
            <p14:sldId id="342"/>
            <p14:sldId id="321"/>
            <p14:sldId id="341"/>
            <p14:sldId id="337"/>
            <p14:sldId id="340"/>
            <p14:sldId id="354"/>
            <p14:sldId id="355"/>
            <p14:sldId id="356"/>
            <p14:sldId id="336"/>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10"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CC0C4"/>
    <a:srgbClr val="CBCFD4"/>
    <a:srgbClr val="CCCED6"/>
    <a:srgbClr val="C8CAD2"/>
    <a:srgbClr val="000000"/>
    <a:srgbClr val="DADBDC"/>
    <a:srgbClr val="E0DCD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jl, gemiddeld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Geen stijl, geen raster">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6E25E649-3F16-4E02-A733-19D2CDBF48F0}" styleName="Stijl, gemiddeld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69CF1AB2-1976-4502-BF36-3FF5EA218861}" styleName="Stijl, gemiddeld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C2FFA5D-87B4-456A-9821-1D502468CF0F}" styleName="Stijl, thema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D113A9D2-9D6B-4929-AA2D-F23B5EE8CBE7}" styleName="Stijl, thema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Stijl, licht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EC20E35-A176-4012-BC5E-935CFFF8708E}" styleName="Stijl, gemiddeld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8D230F3-CF80-4859-8CE7-A43EE81993B5}" styleName="Stijl, licht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2A488322-F2BA-4B5B-9748-0D474271808F}" styleName="Stijl, gemiddeld 3 - Accent 6">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6"/>
          </a:solidFill>
        </a:fill>
      </a:tcStyle>
    </a:lastCol>
    <a:firstCol>
      <a:tcTxStyle b="on">
        <a:fontRef idx="minor">
          <a:scrgbClr r="0" g="0" b="0"/>
        </a:fontRef>
        <a:schemeClr val="lt1"/>
      </a:tcTxStyle>
      <a:tcStyle>
        <a:tcBdr/>
        <a:fill>
          <a:solidFill>
            <a:schemeClr val="accent6"/>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6"/>
          </a:solidFill>
        </a:fill>
      </a:tcStyle>
    </a:firstRow>
  </a:tblStyle>
  <a:tblStyle styleId="{91EBBBCC-DAD2-459C-BE2E-F6DE35CF9A28}" styleName="Stijl, donker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ED083AE6-46FA-4A59-8FB0-9F97EB10719F}" styleName="Stijl, licht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75DCB02-9BB8-47FD-8907-85C794F793BA}" styleName="Stijl, thema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C083E6E3-FA7D-4D7B-A595-EF9225AFEA82}" styleName="Stijl, licht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46F890A9-2807-4EBB-B81D-B2AA78EC7F39}" styleName="Stijl, donker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0E3FDE45-AF77-4B5C-9715-49D594BDF05E}" styleName="Stijl, licht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9D7B26C5-4107-4FEC-AEDC-1716B250A1EF}" styleName="Stijl, licht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69012ECD-51FC-41F1-AA8D-1B2483CD663E}" styleName="Stijl, licht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580" autoAdjust="0"/>
    <p:restoredTop sz="86410" autoAdjust="0"/>
  </p:normalViewPr>
  <p:slideViewPr>
    <p:cSldViewPr>
      <p:cViewPr varScale="1">
        <p:scale>
          <a:sx n="64" d="100"/>
          <a:sy n="64" d="100"/>
        </p:scale>
        <p:origin x="924" y="72"/>
      </p:cViewPr>
      <p:guideLst>
        <p:guide orient="horz" pos="2160"/>
        <p:guide pos="2880"/>
      </p:guideLst>
    </p:cSldViewPr>
  </p:slideViewPr>
  <p:outlineViewPr>
    <p:cViewPr>
      <p:scale>
        <a:sx n="33" d="100"/>
        <a:sy n="33" d="100"/>
      </p:scale>
      <p:origin x="0" y="-13950"/>
    </p:cViewPr>
  </p:outlineViewPr>
  <p:notesTextViewPr>
    <p:cViewPr>
      <p:scale>
        <a:sx n="1" d="1"/>
        <a:sy n="1" d="1"/>
      </p:scale>
      <p:origin x="0" y="0"/>
    </p:cViewPr>
  </p:notesTextViewPr>
  <p:sorterViewPr>
    <p:cViewPr varScale="1">
      <p:scale>
        <a:sx n="100" d="100"/>
        <a:sy n="100" d="100"/>
      </p:scale>
      <p:origin x="0" y="-11142"/>
    </p:cViewPr>
  </p:sorterViewPr>
  <p:notesViewPr>
    <p:cSldViewPr>
      <p:cViewPr varScale="1">
        <p:scale>
          <a:sx n="53" d="100"/>
          <a:sy n="53" d="100"/>
        </p:scale>
        <p:origin x="2952" y="72"/>
      </p:cViewPr>
      <p:guideLst>
        <p:guide orient="horz" pos="3110"/>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notesMaster" Target="notesMasters/notesMaster1.xml"/><Relationship Id="rId7" Type="http://schemas.openxmlformats.org/officeDocument/2006/relationships/slide" Target="slides/slide3.xml"/><Relationship Id="rId71"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handoutMaster" Target="handoutMasters/handoutMaster1.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gs" Target="tags/tag1.xml"/><Relationship Id="rId1" Type="http://schemas.openxmlformats.org/officeDocument/2006/relationships/customXml" Target="../customXml/item1.xml"/><Relationship Id="rId6" Type="http://schemas.openxmlformats.org/officeDocument/2006/relationships/slide" Target="slides/slide2.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1.xlsx"/><Relationship Id="rId1" Type="http://schemas.openxmlformats.org/officeDocument/2006/relationships/themeOverride" Target="../theme/themeOverride1.xml"/></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US"/>
  <c:roundedCorners val="0"/>
  <mc:AlternateContent xmlns:mc="http://schemas.openxmlformats.org/markup-compatibility/2006">
    <mc:Choice xmlns:c14="http://schemas.microsoft.com/office/drawing/2007/8/2/chart" Requires="c14">
      <c14:style val="109"/>
    </mc:Choice>
    <mc:Fallback>
      <c:style val="9"/>
    </mc:Fallback>
  </mc:AlternateContent>
  <c:clrMapOvr bg1="lt1" tx1="dk1" bg2="lt2" tx2="dk2" accent1="accent1" accent2="accent2" accent3="accent3" accent4="accent4" accent5="accent5" accent6="accent6" hlink="hlink" folHlink="folHlink"/>
  <c:chart>
    <c:autoTitleDeleted val="1"/>
    <c:view3D>
      <c:rotX val="30"/>
      <c:rotY val="0"/>
      <c:rAngAx val="0"/>
    </c:view3D>
    <c:floor>
      <c:thickness val="0"/>
    </c:floor>
    <c:sideWall>
      <c:thickness val="0"/>
    </c:sideWall>
    <c:backWall>
      <c:thickness val="0"/>
    </c:backWall>
    <c:plotArea>
      <c:layout/>
      <c:pie3DChart>
        <c:varyColors val="1"/>
        <c:ser>
          <c:idx val="0"/>
          <c:order val="0"/>
          <c:tx>
            <c:strRef>
              <c:f>Sheet1!$B$1</c:f>
              <c:strCache>
                <c:ptCount val="1"/>
                <c:pt idx="0">
                  <c:v>Column1</c:v>
                </c:pt>
              </c:strCache>
            </c:strRef>
          </c:tx>
          <c:dPt>
            <c:idx val="0"/>
            <c:bubble3D val="0"/>
            <c:spPr>
              <a:solidFill>
                <a:srgbClr val="FDB134"/>
              </a:solidFill>
            </c:spPr>
            <c:extLst xmlns:c16r2="http://schemas.microsoft.com/office/drawing/2015/06/chart">
              <c:ext xmlns:c16="http://schemas.microsoft.com/office/drawing/2014/chart" uri="{C3380CC4-5D6E-409C-BE32-E72D297353CC}">
                <c16:uniqueId val="{00000001-9BE0-4A2E-BEEF-03CA689A60A8}"/>
              </c:ext>
            </c:extLst>
          </c:dPt>
          <c:dPt>
            <c:idx val="1"/>
            <c:bubble3D val="0"/>
            <c:spPr>
              <a:solidFill>
                <a:srgbClr val="66FFCC"/>
              </a:solidFill>
            </c:spPr>
            <c:extLst xmlns:c16r2="http://schemas.microsoft.com/office/drawing/2015/06/chart">
              <c:ext xmlns:c16="http://schemas.microsoft.com/office/drawing/2014/chart" uri="{C3380CC4-5D6E-409C-BE32-E72D297353CC}">
                <c16:uniqueId val="{00000003-9BE0-4A2E-BEEF-03CA689A60A8}"/>
              </c:ext>
            </c:extLst>
          </c:dPt>
          <c:dPt>
            <c:idx val="2"/>
            <c:bubble3D val="0"/>
            <c:spPr>
              <a:solidFill>
                <a:srgbClr val="0083A9"/>
              </a:solidFill>
            </c:spPr>
            <c:extLst xmlns:c16r2="http://schemas.microsoft.com/office/drawing/2015/06/chart">
              <c:ext xmlns:c16="http://schemas.microsoft.com/office/drawing/2014/chart" uri="{C3380CC4-5D6E-409C-BE32-E72D297353CC}">
                <c16:uniqueId val="{00000005-9BE0-4A2E-BEEF-03CA689A60A8}"/>
              </c:ext>
            </c:extLst>
          </c:dPt>
          <c:dLbls>
            <c:spPr>
              <a:noFill/>
              <a:ln>
                <a:noFill/>
              </a:ln>
              <a:effectLst/>
            </c:spPr>
            <c:showLegendKey val="0"/>
            <c:showVal val="0"/>
            <c:showCatName val="0"/>
            <c:showSerName val="0"/>
            <c:showPercent val="1"/>
            <c:showBubbleSize val="0"/>
            <c:showLeaderLines val="1"/>
            <c:extLst xmlns:c16r2="http://schemas.microsoft.com/office/drawing/2015/06/chart">
              <c:ext xmlns:c15="http://schemas.microsoft.com/office/drawing/2012/chart" uri="{CE6537A1-D6FC-4f65-9D91-7224C49458BB}">
                <c15:layout/>
              </c:ext>
            </c:extLst>
          </c:dLbls>
          <c:cat>
            <c:strRef>
              <c:f>Sheet1!$A$2:$A$4</c:f>
              <c:strCache>
                <c:ptCount val="3"/>
                <c:pt idx="0">
                  <c:v>Body Language</c:v>
                </c:pt>
                <c:pt idx="1">
                  <c:v>Tone</c:v>
                </c:pt>
                <c:pt idx="2">
                  <c:v>Words</c:v>
                </c:pt>
              </c:strCache>
            </c:strRef>
          </c:cat>
          <c:val>
            <c:numRef>
              <c:f>Sheet1!$B$2:$B$4</c:f>
              <c:numCache>
                <c:formatCode>0%</c:formatCode>
                <c:ptCount val="3"/>
                <c:pt idx="0">
                  <c:v>0.55000000000000004</c:v>
                </c:pt>
                <c:pt idx="1">
                  <c:v>0.38000000000000184</c:v>
                </c:pt>
                <c:pt idx="2">
                  <c:v>7.0000000000000034E-2</c:v>
                </c:pt>
              </c:numCache>
            </c:numRef>
          </c:val>
          <c:extLst xmlns:c16r2="http://schemas.microsoft.com/office/drawing/2015/06/chart">
            <c:ext xmlns:c16="http://schemas.microsoft.com/office/drawing/2014/chart" uri="{C3380CC4-5D6E-409C-BE32-E72D297353CC}">
              <c16:uniqueId val="{00000006-9BE0-4A2E-BEEF-03CA689A60A8}"/>
            </c:ext>
          </c:extLst>
        </c:ser>
        <c:dLbls>
          <c:showLegendKey val="0"/>
          <c:showVal val="0"/>
          <c:showCatName val="0"/>
          <c:showSerName val="0"/>
          <c:showPercent val="1"/>
          <c:showBubbleSize val="0"/>
          <c:showLeaderLines val="1"/>
        </c:dLbls>
      </c:pie3DChart>
    </c:plotArea>
    <c:legend>
      <c:legendPos val="r"/>
      <c:layout/>
      <c:overlay val="0"/>
    </c:legend>
    <c:plotVisOnly val="1"/>
    <c:dispBlanksAs val="gap"/>
    <c:showDLblsOverMax val="0"/>
  </c:chart>
  <c:txPr>
    <a:bodyPr/>
    <a:lstStyle/>
    <a:p>
      <a:pPr>
        <a:defRPr sz="1800"/>
      </a:pPr>
      <a:endParaRPr lang="en-US"/>
    </a:p>
  </c:txPr>
  <c:externalData r:id="rId2">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AF1618-D4F1-4F6A-AD1B-AFD65FE87384}" type="doc">
      <dgm:prSet loTypeId="urn:microsoft.com/office/officeart/2005/8/layout/pyramid1" loCatId="pyramid" qsTypeId="urn:microsoft.com/office/officeart/2005/8/quickstyle/simple1" qsCatId="simple" csTypeId="urn:microsoft.com/office/officeart/2005/8/colors/accent1_3" csCatId="accent1" phldr="1"/>
      <dgm:spPr/>
    </dgm:pt>
    <dgm:pt modelId="{173BEDB7-7D1F-427C-8B0B-1EEF95476100}">
      <dgm:prSet phldrT="[Text]"/>
      <dgm:spPr/>
      <dgm:t>
        <a:bodyPr/>
        <a:lstStyle/>
        <a:p>
          <a:r>
            <a:rPr lang="en-GB" dirty="0" smtClean="0">
              <a:solidFill>
                <a:schemeClr val="bg2"/>
              </a:solidFill>
            </a:rPr>
            <a:t>Results</a:t>
          </a:r>
          <a:endParaRPr lang="en-GB" dirty="0">
            <a:solidFill>
              <a:schemeClr val="bg2"/>
            </a:solidFill>
          </a:endParaRPr>
        </a:p>
      </dgm:t>
    </dgm:pt>
    <dgm:pt modelId="{52EBABBE-4930-402C-BF66-F768A35FCF18}" type="parTrans" cxnId="{31F2569D-997D-456E-BBE7-3288A096F739}">
      <dgm:prSet/>
      <dgm:spPr/>
      <dgm:t>
        <a:bodyPr/>
        <a:lstStyle/>
        <a:p>
          <a:endParaRPr lang="en-GB">
            <a:solidFill>
              <a:schemeClr val="bg2"/>
            </a:solidFill>
          </a:endParaRPr>
        </a:p>
      </dgm:t>
    </dgm:pt>
    <dgm:pt modelId="{B9290DCB-8689-4A7E-BBB5-117B95203BF0}" type="sibTrans" cxnId="{31F2569D-997D-456E-BBE7-3288A096F739}">
      <dgm:prSet/>
      <dgm:spPr/>
      <dgm:t>
        <a:bodyPr/>
        <a:lstStyle/>
        <a:p>
          <a:endParaRPr lang="en-GB">
            <a:solidFill>
              <a:schemeClr val="bg2"/>
            </a:solidFill>
          </a:endParaRPr>
        </a:p>
      </dgm:t>
    </dgm:pt>
    <dgm:pt modelId="{EAE03967-BBDF-4AA1-ABEE-AE9408E966AE}">
      <dgm:prSet phldrT="[Text]"/>
      <dgm:spPr/>
      <dgm:t>
        <a:bodyPr/>
        <a:lstStyle/>
        <a:p>
          <a:r>
            <a:rPr lang="en-GB" dirty="0" smtClean="0">
              <a:solidFill>
                <a:schemeClr val="bg2"/>
              </a:solidFill>
            </a:rPr>
            <a:t>Accountability</a:t>
          </a:r>
          <a:endParaRPr lang="en-GB" dirty="0">
            <a:solidFill>
              <a:schemeClr val="bg2"/>
            </a:solidFill>
          </a:endParaRPr>
        </a:p>
      </dgm:t>
    </dgm:pt>
    <dgm:pt modelId="{753A0701-F72B-4C66-9C92-563C2239E6B9}" type="parTrans" cxnId="{C63A8E08-FE2D-4395-9042-BD346A27A38C}">
      <dgm:prSet/>
      <dgm:spPr/>
      <dgm:t>
        <a:bodyPr/>
        <a:lstStyle/>
        <a:p>
          <a:endParaRPr lang="en-GB">
            <a:solidFill>
              <a:schemeClr val="bg2"/>
            </a:solidFill>
          </a:endParaRPr>
        </a:p>
      </dgm:t>
    </dgm:pt>
    <dgm:pt modelId="{C0611173-8C2E-4BF3-8F7C-55953DB3A28A}" type="sibTrans" cxnId="{C63A8E08-FE2D-4395-9042-BD346A27A38C}">
      <dgm:prSet/>
      <dgm:spPr/>
      <dgm:t>
        <a:bodyPr/>
        <a:lstStyle/>
        <a:p>
          <a:endParaRPr lang="en-GB">
            <a:solidFill>
              <a:schemeClr val="bg2"/>
            </a:solidFill>
          </a:endParaRPr>
        </a:p>
      </dgm:t>
    </dgm:pt>
    <dgm:pt modelId="{E7FE6AFD-EBFA-460C-B26C-03FEE672C36B}">
      <dgm:prSet phldrT="[Text]"/>
      <dgm:spPr/>
      <dgm:t>
        <a:bodyPr/>
        <a:lstStyle/>
        <a:p>
          <a:r>
            <a:rPr lang="en-GB" dirty="0" smtClean="0">
              <a:solidFill>
                <a:schemeClr val="bg2"/>
              </a:solidFill>
            </a:rPr>
            <a:t>Commitment</a:t>
          </a:r>
          <a:endParaRPr lang="en-GB" dirty="0">
            <a:solidFill>
              <a:schemeClr val="bg2"/>
            </a:solidFill>
          </a:endParaRPr>
        </a:p>
      </dgm:t>
    </dgm:pt>
    <dgm:pt modelId="{01F51838-C833-434B-B0E2-14A49DDDFDA9}" type="parTrans" cxnId="{B6D4C6F1-BF6C-4139-8F17-8168FA202545}">
      <dgm:prSet/>
      <dgm:spPr/>
      <dgm:t>
        <a:bodyPr/>
        <a:lstStyle/>
        <a:p>
          <a:endParaRPr lang="en-GB">
            <a:solidFill>
              <a:schemeClr val="bg2"/>
            </a:solidFill>
          </a:endParaRPr>
        </a:p>
      </dgm:t>
    </dgm:pt>
    <dgm:pt modelId="{BDAE8931-A861-4473-A318-6BF760B01A0A}" type="sibTrans" cxnId="{B6D4C6F1-BF6C-4139-8F17-8168FA202545}">
      <dgm:prSet/>
      <dgm:spPr/>
      <dgm:t>
        <a:bodyPr/>
        <a:lstStyle/>
        <a:p>
          <a:endParaRPr lang="en-GB">
            <a:solidFill>
              <a:schemeClr val="bg2"/>
            </a:solidFill>
          </a:endParaRPr>
        </a:p>
      </dgm:t>
    </dgm:pt>
    <dgm:pt modelId="{B1900D32-2E86-45CC-A2EE-4AA13AAC4865}">
      <dgm:prSet/>
      <dgm:spPr/>
      <dgm:t>
        <a:bodyPr/>
        <a:lstStyle/>
        <a:p>
          <a:r>
            <a:rPr lang="en-GB" dirty="0" smtClean="0">
              <a:solidFill>
                <a:schemeClr val="bg2"/>
              </a:solidFill>
            </a:rPr>
            <a:t>Conflict</a:t>
          </a:r>
          <a:endParaRPr lang="en-GB" dirty="0">
            <a:solidFill>
              <a:schemeClr val="bg2"/>
            </a:solidFill>
          </a:endParaRPr>
        </a:p>
      </dgm:t>
    </dgm:pt>
    <dgm:pt modelId="{DC9CDD4E-926E-4CEF-B2EE-A3503BA99535}" type="parTrans" cxnId="{891097C2-7352-482B-BED4-96120D19F0AA}">
      <dgm:prSet/>
      <dgm:spPr/>
      <dgm:t>
        <a:bodyPr/>
        <a:lstStyle/>
        <a:p>
          <a:endParaRPr lang="en-GB">
            <a:solidFill>
              <a:schemeClr val="bg2"/>
            </a:solidFill>
          </a:endParaRPr>
        </a:p>
      </dgm:t>
    </dgm:pt>
    <dgm:pt modelId="{960075ED-C85B-4DB1-A185-51CCCB2D473C}" type="sibTrans" cxnId="{891097C2-7352-482B-BED4-96120D19F0AA}">
      <dgm:prSet/>
      <dgm:spPr/>
      <dgm:t>
        <a:bodyPr/>
        <a:lstStyle/>
        <a:p>
          <a:endParaRPr lang="en-GB">
            <a:solidFill>
              <a:schemeClr val="bg2"/>
            </a:solidFill>
          </a:endParaRPr>
        </a:p>
      </dgm:t>
    </dgm:pt>
    <dgm:pt modelId="{3E903AB0-353C-4AF0-856D-7AA728B5B65E}">
      <dgm:prSet/>
      <dgm:spPr/>
      <dgm:t>
        <a:bodyPr/>
        <a:lstStyle/>
        <a:p>
          <a:r>
            <a:rPr lang="en-GB" dirty="0" smtClean="0">
              <a:solidFill>
                <a:schemeClr val="bg2"/>
              </a:solidFill>
            </a:rPr>
            <a:t>Trust</a:t>
          </a:r>
          <a:endParaRPr lang="en-GB" dirty="0">
            <a:solidFill>
              <a:schemeClr val="bg2"/>
            </a:solidFill>
          </a:endParaRPr>
        </a:p>
      </dgm:t>
    </dgm:pt>
    <dgm:pt modelId="{9B99DC61-9927-4264-9FB6-BD736B8D9B39}" type="parTrans" cxnId="{F332492F-E82A-425D-A669-A58B2E910C69}">
      <dgm:prSet/>
      <dgm:spPr/>
      <dgm:t>
        <a:bodyPr/>
        <a:lstStyle/>
        <a:p>
          <a:endParaRPr lang="en-GB">
            <a:solidFill>
              <a:schemeClr val="bg2"/>
            </a:solidFill>
          </a:endParaRPr>
        </a:p>
      </dgm:t>
    </dgm:pt>
    <dgm:pt modelId="{B8FE8CA2-5B71-4EAA-B666-0D61E87AD658}" type="sibTrans" cxnId="{F332492F-E82A-425D-A669-A58B2E910C69}">
      <dgm:prSet/>
      <dgm:spPr/>
      <dgm:t>
        <a:bodyPr/>
        <a:lstStyle/>
        <a:p>
          <a:endParaRPr lang="en-GB">
            <a:solidFill>
              <a:schemeClr val="bg2"/>
            </a:solidFill>
          </a:endParaRPr>
        </a:p>
      </dgm:t>
    </dgm:pt>
    <dgm:pt modelId="{49865E60-2D14-4C29-A342-3020553602E1}" type="pres">
      <dgm:prSet presAssocID="{C4AF1618-D4F1-4F6A-AD1B-AFD65FE87384}" presName="Name0" presStyleCnt="0">
        <dgm:presLayoutVars>
          <dgm:dir/>
          <dgm:animLvl val="lvl"/>
          <dgm:resizeHandles val="exact"/>
        </dgm:presLayoutVars>
      </dgm:prSet>
      <dgm:spPr/>
    </dgm:pt>
    <dgm:pt modelId="{9C5F3C46-BD64-4156-BC36-55A209312888}" type="pres">
      <dgm:prSet presAssocID="{173BEDB7-7D1F-427C-8B0B-1EEF95476100}" presName="Name8" presStyleCnt="0"/>
      <dgm:spPr/>
    </dgm:pt>
    <dgm:pt modelId="{18AD33FD-5DD1-4048-A834-25E8401BC097}" type="pres">
      <dgm:prSet presAssocID="{173BEDB7-7D1F-427C-8B0B-1EEF95476100}" presName="level" presStyleLbl="node1" presStyleIdx="0" presStyleCnt="5">
        <dgm:presLayoutVars>
          <dgm:chMax val="1"/>
          <dgm:bulletEnabled val="1"/>
        </dgm:presLayoutVars>
      </dgm:prSet>
      <dgm:spPr/>
    </dgm:pt>
    <dgm:pt modelId="{FB15C0B3-8DD5-4B7E-AC73-5BD086D9486A}" type="pres">
      <dgm:prSet presAssocID="{173BEDB7-7D1F-427C-8B0B-1EEF95476100}" presName="levelTx" presStyleLbl="revTx" presStyleIdx="0" presStyleCnt="0">
        <dgm:presLayoutVars>
          <dgm:chMax val="1"/>
          <dgm:bulletEnabled val="1"/>
        </dgm:presLayoutVars>
      </dgm:prSet>
      <dgm:spPr/>
    </dgm:pt>
    <dgm:pt modelId="{E83A856D-F25E-4E93-9C32-CBD67879A2C0}" type="pres">
      <dgm:prSet presAssocID="{EAE03967-BBDF-4AA1-ABEE-AE9408E966AE}" presName="Name8" presStyleCnt="0"/>
      <dgm:spPr/>
    </dgm:pt>
    <dgm:pt modelId="{2BD1BC84-96BB-4BC6-9CA3-1AF17BE70B7D}" type="pres">
      <dgm:prSet presAssocID="{EAE03967-BBDF-4AA1-ABEE-AE9408E966AE}" presName="level" presStyleLbl="node1" presStyleIdx="1" presStyleCnt="5">
        <dgm:presLayoutVars>
          <dgm:chMax val="1"/>
          <dgm:bulletEnabled val="1"/>
        </dgm:presLayoutVars>
      </dgm:prSet>
      <dgm:spPr/>
    </dgm:pt>
    <dgm:pt modelId="{D0423E79-5BD1-4BF9-8043-0E85981055E3}" type="pres">
      <dgm:prSet presAssocID="{EAE03967-BBDF-4AA1-ABEE-AE9408E966AE}" presName="levelTx" presStyleLbl="revTx" presStyleIdx="0" presStyleCnt="0">
        <dgm:presLayoutVars>
          <dgm:chMax val="1"/>
          <dgm:bulletEnabled val="1"/>
        </dgm:presLayoutVars>
      </dgm:prSet>
      <dgm:spPr/>
    </dgm:pt>
    <dgm:pt modelId="{73B59358-9C71-4E91-AAD4-58B322B78F90}" type="pres">
      <dgm:prSet presAssocID="{E7FE6AFD-EBFA-460C-B26C-03FEE672C36B}" presName="Name8" presStyleCnt="0"/>
      <dgm:spPr/>
    </dgm:pt>
    <dgm:pt modelId="{056C8B0F-84D9-4A0C-939E-D8D20C7DFFF3}" type="pres">
      <dgm:prSet presAssocID="{E7FE6AFD-EBFA-460C-B26C-03FEE672C36B}" presName="level" presStyleLbl="node1" presStyleIdx="2" presStyleCnt="5">
        <dgm:presLayoutVars>
          <dgm:chMax val="1"/>
          <dgm:bulletEnabled val="1"/>
        </dgm:presLayoutVars>
      </dgm:prSet>
      <dgm:spPr/>
    </dgm:pt>
    <dgm:pt modelId="{FA35D4D5-AC58-4475-824E-C81001704E3C}" type="pres">
      <dgm:prSet presAssocID="{E7FE6AFD-EBFA-460C-B26C-03FEE672C36B}" presName="levelTx" presStyleLbl="revTx" presStyleIdx="0" presStyleCnt="0">
        <dgm:presLayoutVars>
          <dgm:chMax val="1"/>
          <dgm:bulletEnabled val="1"/>
        </dgm:presLayoutVars>
      </dgm:prSet>
      <dgm:spPr/>
    </dgm:pt>
    <dgm:pt modelId="{56F9219B-D18A-4348-9E6B-4AE16FC98408}" type="pres">
      <dgm:prSet presAssocID="{B1900D32-2E86-45CC-A2EE-4AA13AAC4865}" presName="Name8" presStyleCnt="0"/>
      <dgm:spPr/>
    </dgm:pt>
    <dgm:pt modelId="{9EA5264E-97AD-4D4B-B79E-226463C6F297}" type="pres">
      <dgm:prSet presAssocID="{B1900D32-2E86-45CC-A2EE-4AA13AAC4865}" presName="level" presStyleLbl="node1" presStyleIdx="3" presStyleCnt="5">
        <dgm:presLayoutVars>
          <dgm:chMax val="1"/>
          <dgm:bulletEnabled val="1"/>
        </dgm:presLayoutVars>
      </dgm:prSet>
      <dgm:spPr/>
      <dgm:t>
        <a:bodyPr/>
        <a:lstStyle/>
        <a:p>
          <a:endParaRPr lang="en-GB"/>
        </a:p>
      </dgm:t>
    </dgm:pt>
    <dgm:pt modelId="{E17A95F9-A5CD-4F8A-AC4B-D4C33320727A}" type="pres">
      <dgm:prSet presAssocID="{B1900D32-2E86-45CC-A2EE-4AA13AAC4865}" presName="levelTx" presStyleLbl="revTx" presStyleIdx="0" presStyleCnt="0">
        <dgm:presLayoutVars>
          <dgm:chMax val="1"/>
          <dgm:bulletEnabled val="1"/>
        </dgm:presLayoutVars>
      </dgm:prSet>
      <dgm:spPr/>
      <dgm:t>
        <a:bodyPr/>
        <a:lstStyle/>
        <a:p>
          <a:endParaRPr lang="en-GB"/>
        </a:p>
      </dgm:t>
    </dgm:pt>
    <dgm:pt modelId="{48EF71DA-F86C-48A2-BCC3-9D099B8B9389}" type="pres">
      <dgm:prSet presAssocID="{3E903AB0-353C-4AF0-856D-7AA728B5B65E}" presName="Name8" presStyleCnt="0"/>
      <dgm:spPr/>
    </dgm:pt>
    <dgm:pt modelId="{17904454-1796-4FC8-865D-A651FFCCEB42}" type="pres">
      <dgm:prSet presAssocID="{3E903AB0-353C-4AF0-856D-7AA728B5B65E}" presName="level" presStyleLbl="node1" presStyleIdx="4" presStyleCnt="5">
        <dgm:presLayoutVars>
          <dgm:chMax val="1"/>
          <dgm:bulletEnabled val="1"/>
        </dgm:presLayoutVars>
      </dgm:prSet>
      <dgm:spPr/>
    </dgm:pt>
    <dgm:pt modelId="{5C170524-6595-4055-A3AD-60FC20FC3B4B}" type="pres">
      <dgm:prSet presAssocID="{3E903AB0-353C-4AF0-856D-7AA728B5B65E}" presName="levelTx" presStyleLbl="revTx" presStyleIdx="0" presStyleCnt="0">
        <dgm:presLayoutVars>
          <dgm:chMax val="1"/>
          <dgm:bulletEnabled val="1"/>
        </dgm:presLayoutVars>
      </dgm:prSet>
      <dgm:spPr/>
    </dgm:pt>
  </dgm:ptLst>
  <dgm:cxnLst>
    <dgm:cxn modelId="{31F2569D-997D-456E-BBE7-3288A096F739}" srcId="{C4AF1618-D4F1-4F6A-AD1B-AFD65FE87384}" destId="{173BEDB7-7D1F-427C-8B0B-1EEF95476100}" srcOrd="0" destOrd="0" parTransId="{52EBABBE-4930-402C-BF66-F768A35FCF18}" sibTransId="{B9290DCB-8689-4A7E-BBB5-117B95203BF0}"/>
    <dgm:cxn modelId="{0061BC77-15D3-487A-98BE-A22714C39F59}" type="presOf" srcId="{EAE03967-BBDF-4AA1-ABEE-AE9408E966AE}" destId="{D0423E79-5BD1-4BF9-8043-0E85981055E3}" srcOrd="1" destOrd="0" presId="urn:microsoft.com/office/officeart/2005/8/layout/pyramid1"/>
    <dgm:cxn modelId="{C63A8E08-FE2D-4395-9042-BD346A27A38C}" srcId="{C4AF1618-D4F1-4F6A-AD1B-AFD65FE87384}" destId="{EAE03967-BBDF-4AA1-ABEE-AE9408E966AE}" srcOrd="1" destOrd="0" parTransId="{753A0701-F72B-4C66-9C92-563C2239E6B9}" sibTransId="{C0611173-8C2E-4BF3-8F7C-55953DB3A28A}"/>
    <dgm:cxn modelId="{F332492F-E82A-425D-A669-A58B2E910C69}" srcId="{C4AF1618-D4F1-4F6A-AD1B-AFD65FE87384}" destId="{3E903AB0-353C-4AF0-856D-7AA728B5B65E}" srcOrd="4" destOrd="0" parTransId="{9B99DC61-9927-4264-9FB6-BD736B8D9B39}" sibTransId="{B8FE8CA2-5B71-4EAA-B666-0D61E87AD658}"/>
    <dgm:cxn modelId="{0008245B-A7A8-4C12-9919-8521760DC621}" type="presOf" srcId="{173BEDB7-7D1F-427C-8B0B-1EEF95476100}" destId="{FB15C0B3-8DD5-4B7E-AC73-5BD086D9486A}" srcOrd="1" destOrd="0" presId="urn:microsoft.com/office/officeart/2005/8/layout/pyramid1"/>
    <dgm:cxn modelId="{B6D4C6F1-BF6C-4139-8F17-8168FA202545}" srcId="{C4AF1618-D4F1-4F6A-AD1B-AFD65FE87384}" destId="{E7FE6AFD-EBFA-460C-B26C-03FEE672C36B}" srcOrd="2" destOrd="0" parTransId="{01F51838-C833-434B-B0E2-14A49DDDFDA9}" sibTransId="{BDAE8931-A861-4473-A318-6BF760B01A0A}"/>
    <dgm:cxn modelId="{46EA378A-9C4D-4543-9E0E-8F6861EC62CE}" type="presOf" srcId="{E7FE6AFD-EBFA-460C-B26C-03FEE672C36B}" destId="{FA35D4D5-AC58-4475-824E-C81001704E3C}" srcOrd="1" destOrd="0" presId="urn:microsoft.com/office/officeart/2005/8/layout/pyramid1"/>
    <dgm:cxn modelId="{11C421FC-4AE9-4E88-9D53-7BF2901A6BED}" type="presOf" srcId="{3E903AB0-353C-4AF0-856D-7AA728B5B65E}" destId="{17904454-1796-4FC8-865D-A651FFCCEB42}" srcOrd="0" destOrd="0" presId="urn:microsoft.com/office/officeart/2005/8/layout/pyramid1"/>
    <dgm:cxn modelId="{40374DA2-0082-4721-BFBA-72026F3978FF}" type="presOf" srcId="{B1900D32-2E86-45CC-A2EE-4AA13AAC4865}" destId="{9EA5264E-97AD-4D4B-B79E-226463C6F297}" srcOrd="0" destOrd="0" presId="urn:microsoft.com/office/officeart/2005/8/layout/pyramid1"/>
    <dgm:cxn modelId="{BD254917-E0D2-48CA-9309-397B9AF4805B}" type="presOf" srcId="{173BEDB7-7D1F-427C-8B0B-1EEF95476100}" destId="{18AD33FD-5DD1-4048-A834-25E8401BC097}" srcOrd="0" destOrd="0" presId="urn:microsoft.com/office/officeart/2005/8/layout/pyramid1"/>
    <dgm:cxn modelId="{891097C2-7352-482B-BED4-96120D19F0AA}" srcId="{C4AF1618-D4F1-4F6A-AD1B-AFD65FE87384}" destId="{B1900D32-2E86-45CC-A2EE-4AA13AAC4865}" srcOrd="3" destOrd="0" parTransId="{DC9CDD4E-926E-4CEF-B2EE-A3503BA99535}" sibTransId="{960075ED-C85B-4DB1-A185-51CCCB2D473C}"/>
    <dgm:cxn modelId="{2FC9CF09-72C2-4C4A-B558-47DDC9218336}" type="presOf" srcId="{B1900D32-2E86-45CC-A2EE-4AA13AAC4865}" destId="{E17A95F9-A5CD-4F8A-AC4B-D4C33320727A}" srcOrd="1" destOrd="0" presId="urn:microsoft.com/office/officeart/2005/8/layout/pyramid1"/>
    <dgm:cxn modelId="{6C33B692-94B4-473A-9E86-A2987A434E45}" type="presOf" srcId="{E7FE6AFD-EBFA-460C-B26C-03FEE672C36B}" destId="{056C8B0F-84D9-4A0C-939E-D8D20C7DFFF3}" srcOrd="0" destOrd="0" presId="urn:microsoft.com/office/officeart/2005/8/layout/pyramid1"/>
    <dgm:cxn modelId="{44B1E10F-CB2C-4343-BC46-45F05B6DC690}" type="presOf" srcId="{C4AF1618-D4F1-4F6A-AD1B-AFD65FE87384}" destId="{49865E60-2D14-4C29-A342-3020553602E1}" srcOrd="0" destOrd="0" presId="urn:microsoft.com/office/officeart/2005/8/layout/pyramid1"/>
    <dgm:cxn modelId="{9431DF2E-DFAC-43BE-AE79-F26DF09418DF}" type="presOf" srcId="{3E903AB0-353C-4AF0-856D-7AA728B5B65E}" destId="{5C170524-6595-4055-A3AD-60FC20FC3B4B}" srcOrd="1" destOrd="0" presId="urn:microsoft.com/office/officeart/2005/8/layout/pyramid1"/>
    <dgm:cxn modelId="{5BC26A9E-C17E-4B30-8E33-8BB6EF1614F4}" type="presOf" srcId="{EAE03967-BBDF-4AA1-ABEE-AE9408E966AE}" destId="{2BD1BC84-96BB-4BC6-9CA3-1AF17BE70B7D}" srcOrd="0" destOrd="0" presId="urn:microsoft.com/office/officeart/2005/8/layout/pyramid1"/>
    <dgm:cxn modelId="{A7EC2BDB-E13C-462D-B460-20557538A09C}" type="presParOf" srcId="{49865E60-2D14-4C29-A342-3020553602E1}" destId="{9C5F3C46-BD64-4156-BC36-55A209312888}" srcOrd="0" destOrd="0" presId="urn:microsoft.com/office/officeart/2005/8/layout/pyramid1"/>
    <dgm:cxn modelId="{9D1BB5B5-F1C1-482D-B2F6-9E1C45143D28}" type="presParOf" srcId="{9C5F3C46-BD64-4156-BC36-55A209312888}" destId="{18AD33FD-5DD1-4048-A834-25E8401BC097}" srcOrd="0" destOrd="0" presId="urn:microsoft.com/office/officeart/2005/8/layout/pyramid1"/>
    <dgm:cxn modelId="{6A897B64-81C3-4769-AB9A-B3928D41E856}" type="presParOf" srcId="{9C5F3C46-BD64-4156-BC36-55A209312888}" destId="{FB15C0B3-8DD5-4B7E-AC73-5BD086D9486A}" srcOrd="1" destOrd="0" presId="urn:microsoft.com/office/officeart/2005/8/layout/pyramid1"/>
    <dgm:cxn modelId="{E7F893C3-2F54-4A13-87C1-04EC5ACAF171}" type="presParOf" srcId="{49865E60-2D14-4C29-A342-3020553602E1}" destId="{E83A856D-F25E-4E93-9C32-CBD67879A2C0}" srcOrd="1" destOrd="0" presId="urn:microsoft.com/office/officeart/2005/8/layout/pyramid1"/>
    <dgm:cxn modelId="{56725E6B-F738-480C-8474-550E313F0354}" type="presParOf" srcId="{E83A856D-F25E-4E93-9C32-CBD67879A2C0}" destId="{2BD1BC84-96BB-4BC6-9CA3-1AF17BE70B7D}" srcOrd="0" destOrd="0" presId="urn:microsoft.com/office/officeart/2005/8/layout/pyramid1"/>
    <dgm:cxn modelId="{9B3ECEB0-4D21-43A4-954F-D59363F76FF9}" type="presParOf" srcId="{E83A856D-F25E-4E93-9C32-CBD67879A2C0}" destId="{D0423E79-5BD1-4BF9-8043-0E85981055E3}" srcOrd="1" destOrd="0" presId="urn:microsoft.com/office/officeart/2005/8/layout/pyramid1"/>
    <dgm:cxn modelId="{F9295CE3-3174-4851-BB3B-0FD3C30B4BB0}" type="presParOf" srcId="{49865E60-2D14-4C29-A342-3020553602E1}" destId="{73B59358-9C71-4E91-AAD4-58B322B78F90}" srcOrd="2" destOrd="0" presId="urn:microsoft.com/office/officeart/2005/8/layout/pyramid1"/>
    <dgm:cxn modelId="{EEDBF767-7E3B-4F24-B27B-326113C20BBE}" type="presParOf" srcId="{73B59358-9C71-4E91-AAD4-58B322B78F90}" destId="{056C8B0F-84D9-4A0C-939E-D8D20C7DFFF3}" srcOrd="0" destOrd="0" presId="urn:microsoft.com/office/officeart/2005/8/layout/pyramid1"/>
    <dgm:cxn modelId="{84E5EE22-52BA-4CD7-893C-9346718AF6E4}" type="presParOf" srcId="{73B59358-9C71-4E91-AAD4-58B322B78F90}" destId="{FA35D4D5-AC58-4475-824E-C81001704E3C}" srcOrd="1" destOrd="0" presId="urn:microsoft.com/office/officeart/2005/8/layout/pyramid1"/>
    <dgm:cxn modelId="{A3562225-2361-4071-A776-7067A7049CC6}" type="presParOf" srcId="{49865E60-2D14-4C29-A342-3020553602E1}" destId="{56F9219B-D18A-4348-9E6B-4AE16FC98408}" srcOrd="3" destOrd="0" presId="urn:microsoft.com/office/officeart/2005/8/layout/pyramid1"/>
    <dgm:cxn modelId="{0B00900F-9531-4169-9390-DBC96652F33F}" type="presParOf" srcId="{56F9219B-D18A-4348-9E6B-4AE16FC98408}" destId="{9EA5264E-97AD-4D4B-B79E-226463C6F297}" srcOrd="0" destOrd="0" presId="urn:microsoft.com/office/officeart/2005/8/layout/pyramid1"/>
    <dgm:cxn modelId="{B9734586-71DA-4705-9752-F0FECA88F9A8}" type="presParOf" srcId="{56F9219B-D18A-4348-9E6B-4AE16FC98408}" destId="{E17A95F9-A5CD-4F8A-AC4B-D4C33320727A}" srcOrd="1" destOrd="0" presId="urn:microsoft.com/office/officeart/2005/8/layout/pyramid1"/>
    <dgm:cxn modelId="{33921E71-B320-40E5-9F57-342B2BDCEC31}" type="presParOf" srcId="{49865E60-2D14-4C29-A342-3020553602E1}" destId="{48EF71DA-F86C-48A2-BCC3-9D099B8B9389}" srcOrd="4" destOrd="0" presId="urn:microsoft.com/office/officeart/2005/8/layout/pyramid1"/>
    <dgm:cxn modelId="{2BF2F216-CA17-4E13-8CA4-1929D5669926}" type="presParOf" srcId="{48EF71DA-F86C-48A2-BCC3-9D099B8B9389}" destId="{17904454-1796-4FC8-865D-A651FFCCEB42}" srcOrd="0" destOrd="0" presId="urn:microsoft.com/office/officeart/2005/8/layout/pyramid1"/>
    <dgm:cxn modelId="{76664B06-80FC-4B60-9497-B3614499B46F}" type="presParOf" srcId="{48EF71DA-F86C-48A2-BCC3-9D099B8B9389}" destId="{5C170524-6595-4055-A3AD-60FC20FC3B4B}" srcOrd="1" destOrd="0" presId="urn:microsoft.com/office/officeart/2005/8/layout/pyramid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2D42ECF-7244-493D-AF39-FC76C7E073E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817C75CD-D651-49CE-A63E-8DA17DF3E941}">
      <dgm:prSet phldrT="[Text]"/>
      <dgm:spPr/>
      <dgm:t>
        <a:bodyPr/>
        <a:lstStyle/>
        <a:p>
          <a:r>
            <a:rPr lang="en-GB" dirty="0"/>
            <a:t>Telling</a:t>
          </a:r>
        </a:p>
      </dgm:t>
    </dgm:pt>
    <dgm:pt modelId="{613C7983-DF55-4B81-9662-5817FDEBE025}" type="parTrans" cxnId="{E02DABAC-7570-43DF-85B7-2E957DA1F417}">
      <dgm:prSet/>
      <dgm:spPr/>
      <dgm:t>
        <a:bodyPr/>
        <a:lstStyle/>
        <a:p>
          <a:endParaRPr lang="en-GB"/>
        </a:p>
      </dgm:t>
    </dgm:pt>
    <dgm:pt modelId="{8CFE298D-3ED3-4FB6-992C-E61844D73801}" type="sibTrans" cxnId="{E02DABAC-7570-43DF-85B7-2E957DA1F417}">
      <dgm:prSet/>
      <dgm:spPr/>
      <dgm:t>
        <a:bodyPr/>
        <a:lstStyle/>
        <a:p>
          <a:endParaRPr lang="en-GB"/>
        </a:p>
      </dgm:t>
    </dgm:pt>
    <dgm:pt modelId="{48CEA3C8-A789-43D3-A217-F44A1450737D}">
      <dgm:prSet phldrT="[Text]"/>
      <dgm:spPr/>
      <dgm:t>
        <a:bodyPr/>
        <a:lstStyle/>
        <a:p>
          <a:r>
            <a:rPr lang="en-GB" dirty="0"/>
            <a:t>Manipulating</a:t>
          </a:r>
        </a:p>
      </dgm:t>
    </dgm:pt>
    <dgm:pt modelId="{B39CAA2A-ECFF-4279-8654-1AAA55F02AE3}" type="parTrans" cxnId="{548FD9A7-4F4B-4F8C-83C2-2AFC152DABFD}">
      <dgm:prSet/>
      <dgm:spPr/>
      <dgm:t>
        <a:bodyPr/>
        <a:lstStyle/>
        <a:p>
          <a:endParaRPr lang="en-GB"/>
        </a:p>
      </dgm:t>
    </dgm:pt>
    <dgm:pt modelId="{F8012877-BC75-4080-BCCE-B491BD6BC5A8}" type="sibTrans" cxnId="{548FD9A7-4F4B-4F8C-83C2-2AFC152DABFD}">
      <dgm:prSet/>
      <dgm:spPr/>
      <dgm:t>
        <a:bodyPr/>
        <a:lstStyle/>
        <a:p>
          <a:endParaRPr lang="en-GB"/>
        </a:p>
      </dgm:t>
    </dgm:pt>
    <dgm:pt modelId="{1CC5B8CB-D2AF-4CF8-BA32-C7FDC48BE499}">
      <dgm:prSet phldrT="[Text]"/>
      <dgm:spPr/>
      <dgm:t>
        <a:bodyPr/>
        <a:lstStyle/>
        <a:p>
          <a:r>
            <a:rPr lang="en-GB" dirty="0"/>
            <a:t>Advising</a:t>
          </a:r>
        </a:p>
      </dgm:t>
    </dgm:pt>
    <dgm:pt modelId="{7563ED34-F375-4BF3-8132-82A9C4216FB0}" type="parTrans" cxnId="{4F3AD6EE-4B18-4423-878F-758607CF98B8}">
      <dgm:prSet/>
      <dgm:spPr/>
      <dgm:t>
        <a:bodyPr/>
        <a:lstStyle/>
        <a:p>
          <a:endParaRPr lang="en-GB"/>
        </a:p>
      </dgm:t>
    </dgm:pt>
    <dgm:pt modelId="{72F53F29-1146-47FE-BB9D-701AFF98247B}" type="sibTrans" cxnId="{4F3AD6EE-4B18-4423-878F-758607CF98B8}">
      <dgm:prSet/>
      <dgm:spPr/>
      <dgm:t>
        <a:bodyPr/>
        <a:lstStyle/>
        <a:p>
          <a:endParaRPr lang="en-GB"/>
        </a:p>
      </dgm:t>
    </dgm:pt>
    <dgm:pt modelId="{D4BD35EA-4BE6-49A3-9B91-3B828704F204}">
      <dgm:prSet phldrT="[Text]"/>
      <dgm:spPr/>
      <dgm:t>
        <a:bodyPr/>
        <a:lstStyle/>
        <a:p>
          <a:r>
            <a:rPr lang="en-GB" dirty="0"/>
            <a:t>Counselling</a:t>
          </a:r>
        </a:p>
      </dgm:t>
    </dgm:pt>
    <dgm:pt modelId="{BAD46D31-A7DA-4EC5-919F-8F12D14F6508}" type="parTrans" cxnId="{C542BBC4-F7BE-4CB8-9971-F53DE3CAF856}">
      <dgm:prSet/>
      <dgm:spPr/>
      <dgm:t>
        <a:bodyPr/>
        <a:lstStyle/>
        <a:p>
          <a:endParaRPr lang="en-GB"/>
        </a:p>
      </dgm:t>
    </dgm:pt>
    <dgm:pt modelId="{CA7FB79C-A812-4D39-B1B5-CEBF32035765}" type="sibTrans" cxnId="{C542BBC4-F7BE-4CB8-9971-F53DE3CAF856}">
      <dgm:prSet/>
      <dgm:spPr/>
      <dgm:t>
        <a:bodyPr/>
        <a:lstStyle/>
        <a:p>
          <a:endParaRPr lang="en-GB"/>
        </a:p>
      </dgm:t>
    </dgm:pt>
    <dgm:pt modelId="{F9317D56-8C9B-4385-BF2B-CD69855E8892}" type="pres">
      <dgm:prSet presAssocID="{92D42ECF-7244-493D-AF39-FC76C7E073E3}" presName="matrix" presStyleCnt="0">
        <dgm:presLayoutVars>
          <dgm:chMax val="1"/>
          <dgm:dir/>
          <dgm:resizeHandles val="exact"/>
        </dgm:presLayoutVars>
      </dgm:prSet>
      <dgm:spPr/>
      <dgm:t>
        <a:bodyPr/>
        <a:lstStyle/>
        <a:p>
          <a:endParaRPr lang="en-GB"/>
        </a:p>
      </dgm:t>
    </dgm:pt>
    <dgm:pt modelId="{DFC22E2D-09E5-4014-9F47-205F6934A4DD}" type="pres">
      <dgm:prSet presAssocID="{92D42ECF-7244-493D-AF39-FC76C7E073E3}" presName="diamond" presStyleLbl="bgShp" presStyleIdx="0" presStyleCnt="1" custScaleX="168751" custLinFactNeighborX="0"/>
      <dgm:spPr/>
    </dgm:pt>
    <dgm:pt modelId="{3455F7B2-C9E5-41F5-BC19-09BA256BEC1A}" type="pres">
      <dgm:prSet presAssocID="{92D42ECF-7244-493D-AF39-FC76C7E073E3}" presName="quad1" presStyleLbl="node1" presStyleIdx="0" presStyleCnt="4" custScaleX="168751" custLinFactNeighborX="-30529">
        <dgm:presLayoutVars>
          <dgm:chMax val="0"/>
          <dgm:chPref val="0"/>
          <dgm:bulletEnabled val="1"/>
        </dgm:presLayoutVars>
      </dgm:prSet>
      <dgm:spPr/>
      <dgm:t>
        <a:bodyPr/>
        <a:lstStyle/>
        <a:p>
          <a:endParaRPr lang="en-GB"/>
        </a:p>
      </dgm:t>
    </dgm:pt>
    <dgm:pt modelId="{E8325B38-AA33-42F8-AA1D-8A008EDF265D}" type="pres">
      <dgm:prSet presAssocID="{92D42ECF-7244-493D-AF39-FC76C7E073E3}" presName="quad2" presStyleLbl="node1" presStyleIdx="1" presStyleCnt="4" custScaleX="168751" custLinFactNeighborX="35037">
        <dgm:presLayoutVars>
          <dgm:chMax val="0"/>
          <dgm:chPref val="0"/>
          <dgm:bulletEnabled val="1"/>
        </dgm:presLayoutVars>
      </dgm:prSet>
      <dgm:spPr/>
      <dgm:t>
        <a:bodyPr/>
        <a:lstStyle/>
        <a:p>
          <a:endParaRPr lang="en-GB"/>
        </a:p>
      </dgm:t>
    </dgm:pt>
    <dgm:pt modelId="{4E9A2505-2B58-4751-B612-D46D986C239A}" type="pres">
      <dgm:prSet presAssocID="{92D42ECF-7244-493D-AF39-FC76C7E073E3}" presName="quad3" presStyleLbl="node1" presStyleIdx="2" presStyleCnt="4" custScaleX="168751" custLinFactNeighborX="-33054">
        <dgm:presLayoutVars>
          <dgm:chMax val="0"/>
          <dgm:chPref val="0"/>
          <dgm:bulletEnabled val="1"/>
        </dgm:presLayoutVars>
      </dgm:prSet>
      <dgm:spPr/>
      <dgm:t>
        <a:bodyPr/>
        <a:lstStyle/>
        <a:p>
          <a:endParaRPr lang="en-GB"/>
        </a:p>
      </dgm:t>
    </dgm:pt>
    <dgm:pt modelId="{20828CBB-C10D-4A64-9F56-90E0727B0B42}" type="pres">
      <dgm:prSet presAssocID="{92D42ECF-7244-493D-AF39-FC76C7E073E3}" presName="quad4" presStyleLbl="node1" presStyleIdx="3" presStyleCnt="4" custScaleX="168751" custLinFactNeighborX="33054">
        <dgm:presLayoutVars>
          <dgm:chMax val="0"/>
          <dgm:chPref val="0"/>
          <dgm:bulletEnabled val="1"/>
        </dgm:presLayoutVars>
      </dgm:prSet>
      <dgm:spPr/>
      <dgm:t>
        <a:bodyPr/>
        <a:lstStyle/>
        <a:p>
          <a:endParaRPr lang="en-GB"/>
        </a:p>
      </dgm:t>
    </dgm:pt>
  </dgm:ptLst>
  <dgm:cxnLst>
    <dgm:cxn modelId="{C542BBC4-F7BE-4CB8-9971-F53DE3CAF856}" srcId="{92D42ECF-7244-493D-AF39-FC76C7E073E3}" destId="{D4BD35EA-4BE6-49A3-9B91-3B828704F204}" srcOrd="3" destOrd="0" parTransId="{BAD46D31-A7DA-4EC5-919F-8F12D14F6508}" sibTransId="{CA7FB79C-A812-4D39-B1B5-CEBF32035765}"/>
    <dgm:cxn modelId="{6A62D906-734A-41C7-90A8-A341AC77DBC1}" type="presOf" srcId="{48CEA3C8-A789-43D3-A217-F44A1450737D}" destId="{E8325B38-AA33-42F8-AA1D-8A008EDF265D}" srcOrd="0" destOrd="0" presId="urn:microsoft.com/office/officeart/2005/8/layout/matrix3"/>
    <dgm:cxn modelId="{25489905-9A5A-4B30-9BE4-CC4EE739A84C}" type="presOf" srcId="{817C75CD-D651-49CE-A63E-8DA17DF3E941}" destId="{3455F7B2-C9E5-41F5-BC19-09BA256BEC1A}" srcOrd="0" destOrd="0" presId="urn:microsoft.com/office/officeart/2005/8/layout/matrix3"/>
    <dgm:cxn modelId="{4B2DDCAB-346F-4CCF-8328-ACDC17D6F0B4}" type="presOf" srcId="{1CC5B8CB-D2AF-4CF8-BA32-C7FDC48BE499}" destId="{4E9A2505-2B58-4751-B612-D46D986C239A}" srcOrd="0" destOrd="0" presId="urn:microsoft.com/office/officeart/2005/8/layout/matrix3"/>
    <dgm:cxn modelId="{548FD9A7-4F4B-4F8C-83C2-2AFC152DABFD}" srcId="{92D42ECF-7244-493D-AF39-FC76C7E073E3}" destId="{48CEA3C8-A789-43D3-A217-F44A1450737D}" srcOrd="1" destOrd="0" parTransId="{B39CAA2A-ECFF-4279-8654-1AAA55F02AE3}" sibTransId="{F8012877-BC75-4080-BCCE-B491BD6BC5A8}"/>
    <dgm:cxn modelId="{8A588DE6-23FA-4761-B7EF-4D82328A0CE1}" type="presOf" srcId="{92D42ECF-7244-493D-AF39-FC76C7E073E3}" destId="{F9317D56-8C9B-4385-BF2B-CD69855E8892}" srcOrd="0" destOrd="0" presId="urn:microsoft.com/office/officeart/2005/8/layout/matrix3"/>
    <dgm:cxn modelId="{E02DABAC-7570-43DF-85B7-2E957DA1F417}" srcId="{92D42ECF-7244-493D-AF39-FC76C7E073E3}" destId="{817C75CD-D651-49CE-A63E-8DA17DF3E941}" srcOrd="0" destOrd="0" parTransId="{613C7983-DF55-4B81-9662-5817FDEBE025}" sibTransId="{8CFE298D-3ED3-4FB6-992C-E61844D73801}"/>
    <dgm:cxn modelId="{4F3AD6EE-4B18-4423-878F-758607CF98B8}" srcId="{92D42ECF-7244-493D-AF39-FC76C7E073E3}" destId="{1CC5B8CB-D2AF-4CF8-BA32-C7FDC48BE499}" srcOrd="2" destOrd="0" parTransId="{7563ED34-F375-4BF3-8132-82A9C4216FB0}" sibTransId="{72F53F29-1146-47FE-BB9D-701AFF98247B}"/>
    <dgm:cxn modelId="{F15AC934-60ED-4018-98D9-FDC5B5C2E3D5}" type="presOf" srcId="{D4BD35EA-4BE6-49A3-9B91-3B828704F204}" destId="{20828CBB-C10D-4A64-9F56-90E0727B0B42}" srcOrd="0" destOrd="0" presId="urn:microsoft.com/office/officeart/2005/8/layout/matrix3"/>
    <dgm:cxn modelId="{0E095E90-E887-4658-A80E-D5351A80C5C7}" type="presParOf" srcId="{F9317D56-8C9B-4385-BF2B-CD69855E8892}" destId="{DFC22E2D-09E5-4014-9F47-205F6934A4DD}" srcOrd="0" destOrd="0" presId="urn:microsoft.com/office/officeart/2005/8/layout/matrix3"/>
    <dgm:cxn modelId="{8341630A-EC9D-4762-9D8D-5A8E18F0D7FC}" type="presParOf" srcId="{F9317D56-8C9B-4385-BF2B-CD69855E8892}" destId="{3455F7B2-C9E5-41F5-BC19-09BA256BEC1A}" srcOrd="1" destOrd="0" presId="urn:microsoft.com/office/officeart/2005/8/layout/matrix3"/>
    <dgm:cxn modelId="{E5665DE9-F57C-4A37-AC45-E87A607C445E}" type="presParOf" srcId="{F9317D56-8C9B-4385-BF2B-CD69855E8892}" destId="{E8325B38-AA33-42F8-AA1D-8A008EDF265D}" srcOrd="2" destOrd="0" presId="urn:microsoft.com/office/officeart/2005/8/layout/matrix3"/>
    <dgm:cxn modelId="{B4BADEEA-7996-4649-B3DD-D7CE3624DF43}" type="presParOf" srcId="{F9317D56-8C9B-4385-BF2B-CD69855E8892}" destId="{4E9A2505-2B58-4751-B612-D46D986C239A}" srcOrd="3" destOrd="0" presId="urn:microsoft.com/office/officeart/2005/8/layout/matrix3"/>
    <dgm:cxn modelId="{4F708234-3DC4-4886-BBA4-9B45C8414DC4}" type="presParOf" srcId="{F9317D56-8C9B-4385-BF2B-CD69855E8892}" destId="{20828CBB-C10D-4A64-9F56-90E0727B0B4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AD33FD-5DD1-4048-A834-25E8401BC097}">
      <dsp:nvSpPr>
        <dsp:cNvPr id="0" name=""/>
        <dsp:cNvSpPr/>
      </dsp:nvSpPr>
      <dsp:spPr>
        <a:xfrm>
          <a:off x="2438400" y="0"/>
          <a:ext cx="1219200" cy="812799"/>
        </a:xfrm>
        <a:prstGeom prst="trapezoid">
          <a:avLst>
            <a:gd name="adj" fmla="val 75000"/>
          </a:avLst>
        </a:prstGeom>
        <a:solidFill>
          <a:schemeClr val="accent1">
            <a:shade val="8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solidFill>
                <a:schemeClr val="bg2"/>
              </a:solidFill>
            </a:rPr>
            <a:t>Results</a:t>
          </a:r>
          <a:endParaRPr lang="en-GB" sz="1900" kern="1200" dirty="0">
            <a:solidFill>
              <a:schemeClr val="bg2"/>
            </a:solidFill>
          </a:endParaRPr>
        </a:p>
      </dsp:txBody>
      <dsp:txXfrm>
        <a:off x="2438400" y="0"/>
        <a:ext cx="1219200" cy="812799"/>
      </dsp:txXfrm>
    </dsp:sp>
    <dsp:sp modelId="{2BD1BC84-96BB-4BC6-9CA3-1AF17BE70B7D}">
      <dsp:nvSpPr>
        <dsp:cNvPr id="0" name=""/>
        <dsp:cNvSpPr/>
      </dsp:nvSpPr>
      <dsp:spPr>
        <a:xfrm>
          <a:off x="1828800" y="812799"/>
          <a:ext cx="2438400" cy="812799"/>
        </a:xfrm>
        <a:prstGeom prst="trapezoid">
          <a:avLst>
            <a:gd name="adj" fmla="val 75000"/>
          </a:avLst>
        </a:prstGeom>
        <a:solidFill>
          <a:schemeClr val="accent1">
            <a:shade val="80000"/>
            <a:hueOff val="0"/>
            <a:satOff val="-9354"/>
            <a:lumOff val="997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solidFill>
                <a:schemeClr val="bg2"/>
              </a:solidFill>
            </a:rPr>
            <a:t>Accountability</a:t>
          </a:r>
          <a:endParaRPr lang="en-GB" sz="1900" kern="1200" dirty="0">
            <a:solidFill>
              <a:schemeClr val="bg2"/>
            </a:solidFill>
          </a:endParaRPr>
        </a:p>
      </dsp:txBody>
      <dsp:txXfrm>
        <a:off x="2255520" y="812799"/>
        <a:ext cx="1584960" cy="812799"/>
      </dsp:txXfrm>
    </dsp:sp>
    <dsp:sp modelId="{056C8B0F-84D9-4A0C-939E-D8D20C7DFFF3}">
      <dsp:nvSpPr>
        <dsp:cNvPr id="0" name=""/>
        <dsp:cNvSpPr/>
      </dsp:nvSpPr>
      <dsp:spPr>
        <a:xfrm>
          <a:off x="1219200" y="1625599"/>
          <a:ext cx="3657600" cy="812799"/>
        </a:xfrm>
        <a:prstGeom prst="trapezoid">
          <a:avLst>
            <a:gd name="adj" fmla="val 75000"/>
          </a:avLst>
        </a:prstGeom>
        <a:solidFill>
          <a:schemeClr val="accent1">
            <a:shade val="80000"/>
            <a:hueOff val="0"/>
            <a:satOff val="-18709"/>
            <a:lumOff val="1994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solidFill>
                <a:schemeClr val="bg2"/>
              </a:solidFill>
            </a:rPr>
            <a:t>Commitment</a:t>
          </a:r>
          <a:endParaRPr lang="en-GB" sz="1900" kern="1200" dirty="0">
            <a:solidFill>
              <a:schemeClr val="bg2"/>
            </a:solidFill>
          </a:endParaRPr>
        </a:p>
      </dsp:txBody>
      <dsp:txXfrm>
        <a:off x="1859280" y="1625599"/>
        <a:ext cx="2377440" cy="812799"/>
      </dsp:txXfrm>
    </dsp:sp>
    <dsp:sp modelId="{9EA5264E-97AD-4D4B-B79E-226463C6F297}">
      <dsp:nvSpPr>
        <dsp:cNvPr id="0" name=""/>
        <dsp:cNvSpPr/>
      </dsp:nvSpPr>
      <dsp:spPr>
        <a:xfrm>
          <a:off x="609600" y="2438399"/>
          <a:ext cx="4876800" cy="812799"/>
        </a:xfrm>
        <a:prstGeom prst="trapezoid">
          <a:avLst>
            <a:gd name="adj" fmla="val 75000"/>
          </a:avLst>
        </a:prstGeom>
        <a:solidFill>
          <a:schemeClr val="accent1">
            <a:shade val="80000"/>
            <a:hueOff val="0"/>
            <a:satOff val="-28063"/>
            <a:lumOff val="2991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solidFill>
                <a:schemeClr val="bg2"/>
              </a:solidFill>
            </a:rPr>
            <a:t>Conflict</a:t>
          </a:r>
          <a:endParaRPr lang="en-GB" sz="1900" kern="1200" dirty="0">
            <a:solidFill>
              <a:schemeClr val="bg2"/>
            </a:solidFill>
          </a:endParaRPr>
        </a:p>
      </dsp:txBody>
      <dsp:txXfrm>
        <a:off x="1463039" y="2438399"/>
        <a:ext cx="3169920" cy="812799"/>
      </dsp:txXfrm>
    </dsp:sp>
    <dsp:sp modelId="{17904454-1796-4FC8-865D-A651FFCCEB42}">
      <dsp:nvSpPr>
        <dsp:cNvPr id="0" name=""/>
        <dsp:cNvSpPr/>
      </dsp:nvSpPr>
      <dsp:spPr>
        <a:xfrm>
          <a:off x="0" y="3251199"/>
          <a:ext cx="6096000" cy="812799"/>
        </a:xfrm>
        <a:prstGeom prst="trapezoid">
          <a:avLst>
            <a:gd name="adj" fmla="val 75000"/>
          </a:avLst>
        </a:prstGeom>
        <a:solidFill>
          <a:schemeClr val="accent1">
            <a:shade val="80000"/>
            <a:hueOff val="0"/>
            <a:satOff val="-37417"/>
            <a:lumOff val="3988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844550">
            <a:lnSpc>
              <a:spcPct val="90000"/>
            </a:lnSpc>
            <a:spcBef>
              <a:spcPct val="0"/>
            </a:spcBef>
            <a:spcAft>
              <a:spcPct val="35000"/>
            </a:spcAft>
          </a:pPr>
          <a:r>
            <a:rPr lang="en-GB" sz="1900" kern="1200" dirty="0" smtClean="0">
              <a:solidFill>
                <a:schemeClr val="bg2"/>
              </a:solidFill>
            </a:rPr>
            <a:t>Trust</a:t>
          </a:r>
          <a:endParaRPr lang="en-GB" sz="1900" kern="1200" dirty="0">
            <a:solidFill>
              <a:schemeClr val="bg2"/>
            </a:solidFill>
          </a:endParaRPr>
        </a:p>
      </dsp:txBody>
      <dsp:txXfrm>
        <a:off x="1066799" y="3251199"/>
        <a:ext cx="3962400" cy="8127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C22E2D-09E5-4014-9F47-205F6934A4DD}">
      <dsp:nvSpPr>
        <dsp:cNvPr id="0" name=""/>
        <dsp:cNvSpPr/>
      </dsp:nvSpPr>
      <dsp:spPr>
        <a:xfrm>
          <a:off x="357193" y="0"/>
          <a:ext cx="6858040" cy="4064000"/>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5F7B2-C9E5-41F5-BC19-09BA256BEC1A}">
      <dsp:nvSpPr>
        <dsp:cNvPr id="0" name=""/>
        <dsp:cNvSpPr/>
      </dsp:nvSpPr>
      <dsp:spPr>
        <a:xfrm>
          <a:off x="1111583" y="386080"/>
          <a:ext cx="2674635" cy="1584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lvl="0" algn="ctr" defTabSz="1289050">
            <a:lnSpc>
              <a:spcPct val="90000"/>
            </a:lnSpc>
            <a:spcBef>
              <a:spcPct val="0"/>
            </a:spcBef>
            <a:spcAft>
              <a:spcPct val="35000"/>
            </a:spcAft>
          </a:pPr>
          <a:r>
            <a:rPr lang="en-GB" sz="2900" kern="1200" dirty="0"/>
            <a:t>Telling</a:t>
          </a:r>
        </a:p>
      </dsp:txBody>
      <dsp:txXfrm>
        <a:off x="1188954" y="463451"/>
        <a:ext cx="2519893" cy="1430218"/>
      </dsp:txXfrm>
    </dsp:sp>
    <dsp:sp modelId="{E8325B38-AA33-42F8-AA1D-8A008EDF265D}">
      <dsp:nvSpPr>
        <dsp:cNvPr id="0" name=""/>
        <dsp:cNvSpPr/>
      </dsp:nvSpPr>
      <dsp:spPr>
        <a:xfrm>
          <a:off x="3857658" y="386080"/>
          <a:ext cx="2674635" cy="1584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Manipulating</a:t>
          </a:r>
        </a:p>
      </dsp:txBody>
      <dsp:txXfrm>
        <a:off x="3935029" y="463451"/>
        <a:ext cx="2519893" cy="1430218"/>
      </dsp:txXfrm>
    </dsp:sp>
    <dsp:sp modelId="{4E9A2505-2B58-4751-B612-D46D986C239A}">
      <dsp:nvSpPr>
        <dsp:cNvPr id="0" name=""/>
        <dsp:cNvSpPr/>
      </dsp:nvSpPr>
      <dsp:spPr>
        <a:xfrm>
          <a:off x="1071563" y="2092960"/>
          <a:ext cx="2674635" cy="1584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Advising</a:t>
          </a:r>
        </a:p>
      </dsp:txBody>
      <dsp:txXfrm>
        <a:off x="1148934" y="2170331"/>
        <a:ext cx="2519893" cy="1430218"/>
      </dsp:txXfrm>
    </dsp:sp>
    <dsp:sp modelId="{20828CBB-C10D-4A64-9F56-90E0727B0B42}">
      <dsp:nvSpPr>
        <dsp:cNvPr id="0" name=""/>
        <dsp:cNvSpPr/>
      </dsp:nvSpPr>
      <dsp:spPr>
        <a:xfrm>
          <a:off x="3826228" y="2092960"/>
          <a:ext cx="2674635" cy="15849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lvl="0" algn="ctr" defTabSz="1200150">
            <a:lnSpc>
              <a:spcPct val="90000"/>
            </a:lnSpc>
            <a:spcBef>
              <a:spcPct val="0"/>
            </a:spcBef>
            <a:spcAft>
              <a:spcPct val="35000"/>
            </a:spcAft>
          </a:pPr>
          <a:r>
            <a:rPr lang="en-GB" sz="2700" kern="1200" dirty="0"/>
            <a:t>Counselling</a:t>
          </a:r>
        </a:p>
      </dsp:txBody>
      <dsp:txXfrm>
        <a:off x="3903599" y="2170331"/>
        <a:ext cx="2519893" cy="1430218"/>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2"/>
            <a:ext cx="2889938" cy="493633"/>
          </a:xfrm>
          <a:prstGeom prst="rect">
            <a:avLst/>
          </a:prstGeom>
        </p:spPr>
        <p:txBody>
          <a:bodyPr vert="horz" lIns="91440" tIns="45720" rIns="91440" bIns="45720" rtlCol="0"/>
          <a:lstStyle>
            <a:lvl1pPr algn="l">
              <a:defRPr sz="1200"/>
            </a:lvl1pPr>
          </a:lstStyle>
          <a:p>
            <a:endParaRPr lang="nl-NL" dirty="0"/>
          </a:p>
        </p:txBody>
      </p:sp>
      <p:sp>
        <p:nvSpPr>
          <p:cNvPr id="3" name="Tijdelijke aanduiding voor datum 2"/>
          <p:cNvSpPr>
            <a:spLocks noGrp="1"/>
          </p:cNvSpPr>
          <p:nvPr>
            <p:ph type="dt" sz="quarter" idx="1"/>
          </p:nvPr>
        </p:nvSpPr>
        <p:spPr>
          <a:xfrm>
            <a:off x="3777607" y="2"/>
            <a:ext cx="2889938" cy="493633"/>
          </a:xfrm>
          <a:prstGeom prst="rect">
            <a:avLst/>
          </a:prstGeom>
        </p:spPr>
        <p:txBody>
          <a:bodyPr vert="horz" lIns="91440" tIns="45720" rIns="91440" bIns="45720" rtlCol="0"/>
          <a:lstStyle>
            <a:lvl1pPr algn="r">
              <a:defRPr sz="1200"/>
            </a:lvl1pPr>
          </a:lstStyle>
          <a:p>
            <a:fld id="{AAA8D8CF-971A-42A1-924E-AF0559BB7778}" type="datetimeFigureOut">
              <a:rPr lang="nl-NL" smtClean="0"/>
              <a:pPr/>
              <a:t>1-8-2016</a:t>
            </a:fld>
            <a:endParaRPr lang="nl-NL" dirty="0"/>
          </a:p>
        </p:txBody>
      </p:sp>
      <p:sp>
        <p:nvSpPr>
          <p:cNvPr id="4" name="Tijdelijke aanduiding voor voettekst 3"/>
          <p:cNvSpPr>
            <a:spLocks noGrp="1"/>
          </p:cNvSpPr>
          <p:nvPr>
            <p:ph type="ftr" sz="quarter" idx="2"/>
          </p:nvPr>
        </p:nvSpPr>
        <p:spPr>
          <a:xfrm>
            <a:off x="0" y="9377318"/>
            <a:ext cx="2889938" cy="493633"/>
          </a:xfrm>
          <a:prstGeom prst="rect">
            <a:avLst/>
          </a:prstGeom>
        </p:spPr>
        <p:txBody>
          <a:bodyPr vert="horz" lIns="91440" tIns="45720" rIns="91440" bIns="45720" rtlCol="0" anchor="b"/>
          <a:lstStyle>
            <a:lvl1pPr algn="l">
              <a:defRPr sz="1200"/>
            </a:lvl1pPr>
          </a:lstStyle>
          <a:p>
            <a:endParaRPr lang="nl-NL" dirty="0"/>
          </a:p>
        </p:txBody>
      </p:sp>
      <p:sp>
        <p:nvSpPr>
          <p:cNvPr id="5" name="Tijdelijke aanduiding voor dianummer 4"/>
          <p:cNvSpPr>
            <a:spLocks noGrp="1"/>
          </p:cNvSpPr>
          <p:nvPr>
            <p:ph type="sldNum" sz="quarter" idx="3"/>
          </p:nvPr>
        </p:nvSpPr>
        <p:spPr>
          <a:xfrm>
            <a:off x="3777607" y="9377318"/>
            <a:ext cx="2889938" cy="493633"/>
          </a:xfrm>
          <a:prstGeom prst="rect">
            <a:avLst/>
          </a:prstGeom>
        </p:spPr>
        <p:txBody>
          <a:bodyPr vert="horz" lIns="91440" tIns="45720" rIns="91440" bIns="45720" rtlCol="0" anchor="b"/>
          <a:lstStyle>
            <a:lvl1pPr algn="r">
              <a:defRPr sz="1200"/>
            </a:lvl1pPr>
          </a:lstStyle>
          <a:p>
            <a:fld id="{331A8912-C850-437D-8762-E78E39614319}" type="slidenum">
              <a:rPr lang="nl-NL" smtClean="0"/>
              <a:pPr/>
              <a:t>‹#›</a:t>
            </a:fld>
            <a:endParaRPr lang="nl-NL" dirty="0"/>
          </a:p>
        </p:txBody>
      </p:sp>
    </p:spTree>
    <p:extLst>
      <p:ext uri="{BB962C8B-B14F-4D97-AF65-F5344CB8AC3E}">
        <p14:creationId xmlns:p14="http://schemas.microsoft.com/office/powerpoint/2010/main" val="15626862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koptekst 1"/>
          <p:cNvSpPr>
            <a:spLocks noGrp="1"/>
          </p:cNvSpPr>
          <p:nvPr>
            <p:ph type="hdr" sz="quarter"/>
          </p:nvPr>
        </p:nvSpPr>
        <p:spPr>
          <a:xfrm>
            <a:off x="0" y="2"/>
            <a:ext cx="2889938" cy="493633"/>
          </a:xfrm>
          <a:prstGeom prst="rect">
            <a:avLst/>
          </a:prstGeom>
        </p:spPr>
        <p:txBody>
          <a:bodyPr vert="horz" lIns="91440" tIns="45720" rIns="91440" bIns="45720" rtlCol="0"/>
          <a:lstStyle>
            <a:lvl1pPr algn="l">
              <a:defRPr sz="1200"/>
            </a:lvl1pPr>
          </a:lstStyle>
          <a:p>
            <a:endParaRPr lang="en-US" dirty="0"/>
          </a:p>
        </p:txBody>
      </p:sp>
      <p:sp>
        <p:nvSpPr>
          <p:cNvPr id="3" name="Tijdelijke aanduiding voor datum 2"/>
          <p:cNvSpPr>
            <a:spLocks noGrp="1"/>
          </p:cNvSpPr>
          <p:nvPr>
            <p:ph type="dt" idx="1"/>
          </p:nvPr>
        </p:nvSpPr>
        <p:spPr>
          <a:xfrm>
            <a:off x="3777607" y="2"/>
            <a:ext cx="2889938" cy="493633"/>
          </a:xfrm>
          <a:prstGeom prst="rect">
            <a:avLst/>
          </a:prstGeom>
        </p:spPr>
        <p:txBody>
          <a:bodyPr vert="horz" lIns="91440" tIns="45720" rIns="91440" bIns="45720" rtlCol="0"/>
          <a:lstStyle>
            <a:lvl1pPr algn="r">
              <a:defRPr sz="1200"/>
            </a:lvl1pPr>
          </a:lstStyle>
          <a:p>
            <a:fld id="{DF1D1E71-135D-4436-ACB1-D9FCFEB60C63}" type="datetimeFigureOut">
              <a:rPr lang="en-US" smtClean="0"/>
              <a:pPr/>
              <a:t>8/1/2016</a:t>
            </a:fld>
            <a:endParaRPr lang="en-US" dirty="0"/>
          </a:p>
        </p:txBody>
      </p:sp>
      <p:sp>
        <p:nvSpPr>
          <p:cNvPr id="4" name="Tijdelijke aanduiding voor dia-afbeelding 3"/>
          <p:cNvSpPr>
            <a:spLocks noGrp="1" noRot="1" noChangeAspect="1"/>
          </p:cNvSpPr>
          <p:nvPr>
            <p:ph type="sldImg" idx="2"/>
          </p:nvPr>
        </p:nvSpPr>
        <p:spPr>
          <a:xfrm>
            <a:off x="866775" y="739775"/>
            <a:ext cx="4935538" cy="3703638"/>
          </a:xfrm>
          <a:prstGeom prst="rect">
            <a:avLst/>
          </a:prstGeom>
          <a:noFill/>
          <a:ln w="12700">
            <a:solidFill>
              <a:prstClr val="black"/>
            </a:solidFill>
          </a:ln>
        </p:spPr>
        <p:txBody>
          <a:bodyPr vert="horz" lIns="91440" tIns="45720" rIns="91440" bIns="45720" rtlCol="0" anchor="ctr"/>
          <a:lstStyle/>
          <a:p>
            <a:endParaRPr lang="en-US" dirty="0"/>
          </a:p>
        </p:txBody>
      </p:sp>
      <p:sp>
        <p:nvSpPr>
          <p:cNvPr id="5" name="Tijdelijke aanduiding voor notities 4"/>
          <p:cNvSpPr>
            <a:spLocks noGrp="1"/>
          </p:cNvSpPr>
          <p:nvPr>
            <p:ph type="body" sz="quarter" idx="3"/>
          </p:nvPr>
        </p:nvSpPr>
        <p:spPr>
          <a:xfrm>
            <a:off x="666909" y="4689515"/>
            <a:ext cx="5335270" cy="4442698"/>
          </a:xfrm>
          <a:prstGeom prst="rect">
            <a:avLst/>
          </a:prstGeom>
        </p:spPr>
        <p:txBody>
          <a:bodyPr vert="horz" lIns="91440" tIns="45720" rIns="91440" bIns="45720" rtlCol="0"/>
          <a:lstStyle/>
          <a:p>
            <a:pPr lvl="0"/>
            <a:r>
              <a:rPr lang="nl-NL"/>
              <a:t>Klik om de modelstijlen te bewerken</a:t>
            </a:r>
          </a:p>
          <a:p>
            <a:pPr lvl="1"/>
            <a:r>
              <a:rPr lang="nl-NL"/>
              <a:t>Tweede niveau</a:t>
            </a:r>
          </a:p>
          <a:p>
            <a:pPr lvl="2"/>
            <a:r>
              <a:rPr lang="nl-NL"/>
              <a:t>Derde niveau</a:t>
            </a:r>
          </a:p>
          <a:p>
            <a:pPr lvl="3"/>
            <a:r>
              <a:rPr lang="nl-NL"/>
              <a:t>Vierde niveau</a:t>
            </a:r>
          </a:p>
          <a:p>
            <a:pPr lvl="4"/>
            <a:r>
              <a:rPr lang="nl-NL"/>
              <a:t>Vijfde niveau</a:t>
            </a:r>
            <a:endParaRPr lang="en-US"/>
          </a:p>
        </p:txBody>
      </p:sp>
      <p:sp>
        <p:nvSpPr>
          <p:cNvPr id="6" name="Tijdelijke aanduiding voor voettekst 5"/>
          <p:cNvSpPr>
            <a:spLocks noGrp="1"/>
          </p:cNvSpPr>
          <p:nvPr>
            <p:ph type="ftr" sz="quarter" idx="4"/>
          </p:nvPr>
        </p:nvSpPr>
        <p:spPr>
          <a:xfrm>
            <a:off x="0" y="9377318"/>
            <a:ext cx="2889938" cy="493633"/>
          </a:xfrm>
          <a:prstGeom prst="rect">
            <a:avLst/>
          </a:prstGeom>
        </p:spPr>
        <p:txBody>
          <a:bodyPr vert="horz" lIns="91440" tIns="45720" rIns="91440" bIns="45720" rtlCol="0" anchor="b"/>
          <a:lstStyle>
            <a:lvl1pPr algn="l">
              <a:defRPr sz="1200"/>
            </a:lvl1pPr>
          </a:lstStyle>
          <a:p>
            <a:endParaRPr lang="en-US" dirty="0"/>
          </a:p>
        </p:txBody>
      </p:sp>
      <p:sp>
        <p:nvSpPr>
          <p:cNvPr id="7" name="Tijdelijke aanduiding voor dianummer 6"/>
          <p:cNvSpPr>
            <a:spLocks noGrp="1"/>
          </p:cNvSpPr>
          <p:nvPr>
            <p:ph type="sldNum" sz="quarter" idx="5"/>
          </p:nvPr>
        </p:nvSpPr>
        <p:spPr>
          <a:xfrm>
            <a:off x="3777607" y="9377318"/>
            <a:ext cx="2889938" cy="493633"/>
          </a:xfrm>
          <a:prstGeom prst="rect">
            <a:avLst/>
          </a:prstGeom>
        </p:spPr>
        <p:txBody>
          <a:bodyPr vert="horz" lIns="91440" tIns="45720" rIns="91440" bIns="45720" rtlCol="0" anchor="b"/>
          <a:lstStyle>
            <a:lvl1pPr algn="r">
              <a:defRPr sz="1200"/>
            </a:lvl1pPr>
          </a:lstStyle>
          <a:p>
            <a:fld id="{AB911E23-5E08-44A2-B5F0-2402F0DB9BB7}" type="slidenum">
              <a:rPr lang="en-US" smtClean="0"/>
              <a:pPr/>
              <a:t>‹#›</a:t>
            </a:fld>
            <a:endParaRPr lang="en-US" dirty="0"/>
          </a:p>
        </p:txBody>
      </p:sp>
    </p:spTree>
    <p:extLst>
      <p:ext uri="{BB962C8B-B14F-4D97-AF65-F5344CB8AC3E}">
        <p14:creationId xmlns:p14="http://schemas.microsoft.com/office/powerpoint/2010/main" val="37123475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3" Type="http://schemas.openxmlformats.org/officeDocument/2006/relationships/hyperlink" Target="https://en.wikipedia.org/wiki/Goal" TargetMode="External"/><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3" Type="http://schemas.openxmlformats.org/officeDocument/2006/relationships/hyperlink" Target="http://www.skillsyouneed.com/ips/ineffective-listening.html" TargetMode="External"/><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9:30am start</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a:t>
            </a:fld>
            <a:endParaRPr lang="en-US" dirty="0"/>
          </a:p>
        </p:txBody>
      </p:sp>
    </p:spTree>
    <p:extLst>
      <p:ext uri="{BB962C8B-B14F-4D97-AF65-F5344CB8AC3E}">
        <p14:creationId xmlns:p14="http://schemas.microsoft.com/office/powerpoint/2010/main" val="3816175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miter lim="800000"/>
            <a:headEnd/>
            <a:tailEnd/>
          </a:ln>
        </p:spPr>
        <p:txBody>
          <a:bodyPr/>
          <a:lstStyle/>
          <a:p>
            <a:fld id="{5EB8EB48-8A6B-4158-9BC8-7483C8653E8D}" type="slidenum">
              <a:rPr lang="nl-NL" smtClean="0">
                <a:latin typeface="Arial" pitchFamily="34" charset="0"/>
                <a:cs typeface="Arial" pitchFamily="34" charset="0"/>
              </a:rPr>
              <a:pPr/>
              <a:t>2</a:t>
            </a:fld>
            <a:endParaRPr lang="nl-NL" dirty="0">
              <a:latin typeface="Arial" pitchFamily="34" charset="0"/>
              <a:cs typeface="Arial" pitchFamily="34" charset="0"/>
            </a:endParaRPr>
          </a:p>
        </p:txBody>
      </p:sp>
      <p:sp>
        <p:nvSpPr>
          <p:cNvPr id="36867" name="Rectangle 7"/>
          <p:cNvSpPr txBox="1">
            <a:spLocks noGrp="1" noChangeArrowheads="1"/>
          </p:cNvSpPr>
          <p:nvPr/>
        </p:nvSpPr>
        <p:spPr bwMode="auto">
          <a:xfrm>
            <a:off x="3776868" y="9376980"/>
            <a:ext cx="2890665" cy="494107"/>
          </a:xfrm>
          <a:prstGeom prst="rect">
            <a:avLst/>
          </a:prstGeom>
          <a:noFill/>
          <a:ln w="9525">
            <a:noFill/>
            <a:miter lim="800000"/>
            <a:headEnd/>
            <a:tailEnd/>
          </a:ln>
        </p:spPr>
        <p:txBody>
          <a:bodyPr lIns="91433" tIns="45717" rIns="91433" bIns="45717" anchor="b"/>
          <a:lstStyle/>
          <a:p>
            <a:pPr algn="r"/>
            <a:fld id="{239BEA83-B4BB-4CA0-A7C6-8C942ABB4AD3}" type="slidenum">
              <a:rPr lang="nl-NL" sz="1200"/>
              <a:pPr algn="r"/>
              <a:t>2</a:t>
            </a:fld>
            <a:endParaRPr lang="nl-NL" sz="1200" dirty="0"/>
          </a:p>
        </p:txBody>
      </p:sp>
      <p:sp>
        <p:nvSpPr>
          <p:cNvPr id="36868" name="Rectangle 2"/>
          <p:cNvSpPr>
            <a:spLocks noGrp="1" noRot="1" noChangeAspect="1" noChangeArrowheads="1" noTextEdit="1"/>
          </p:cNvSpPr>
          <p:nvPr>
            <p:ph type="sldImg"/>
          </p:nvPr>
        </p:nvSpPr>
        <p:spPr>
          <a:xfrm>
            <a:off x="904875" y="768350"/>
            <a:ext cx="4903788" cy="3678238"/>
          </a:xfrm>
          <a:ln/>
        </p:spPr>
      </p:sp>
      <p:sp>
        <p:nvSpPr>
          <p:cNvPr id="36869" name="Rectangle 3"/>
          <p:cNvSpPr>
            <a:spLocks noGrp="1" noChangeArrowheads="1"/>
          </p:cNvSpPr>
          <p:nvPr>
            <p:ph type="body" idx="1"/>
          </p:nvPr>
        </p:nvSpPr>
        <p:spPr>
          <a:xfrm>
            <a:off x="749144" y="4674281"/>
            <a:ext cx="5395077" cy="4874766"/>
          </a:xfrm>
          <a:noFill/>
        </p:spPr>
        <p:txBody>
          <a:bodyPr lIns="91433" tIns="45717" rIns="91433" bIns="45717"/>
          <a:lstStyle/>
          <a:p>
            <a:pPr eaLnBrk="1" hangingPunct="1"/>
            <a:endParaRPr lang="en-US" dirty="0">
              <a:solidFill>
                <a:srgbClr val="FF0000"/>
              </a:solidFill>
            </a:endParaRPr>
          </a:p>
          <a:p>
            <a:pPr eaLnBrk="1" hangingPunct="1"/>
            <a:r>
              <a:rPr lang="en-US" b="1" dirty="0"/>
              <a:t>Run through of Domestics and Course Admin</a:t>
            </a:r>
          </a:p>
          <a:p>
            <a:pPr eaLnBrk="1" hangingPunct="1"/>
            <a:endParaRPr lang="en-US" b="1" dirty="0"/>
          </a:p>
          <a:p>
            <a:pPr eaLnBrk="1" hangingPunct="1"/>
            <a:r>
              <a:rPr lang="en-US" b="1" dirty="0"/>
              <a:t>Complete 9:35</a:t>
            </a:r>
          </a:p>
        </p:txBody>
      </p:sp>
    </p:spTree>
    <p:extLst>
      <p:ext uri="{BB962C8B-B14F-4D97-AF65-F5344CB8AC3E}">
        <p14:creationId xmlns:p14="http://schemas.microsoft.com/office/powerpoint/2010/main" val="410456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30 mins</a:t>
            </a:r>
          </a:p>
          <a:p>
            <a:r>
              <a:rPr lang="en-GB" dirty="0"/>
              <a:t>Complete 10:10</a:t>
            </a:r>
          </a:p>
        </p:txBody>
      </p:sp>
      <p:sp>
        <p:nvSpPr>
          <p:cNvPr id="4" name="Slide Number Placeholder 3"/>
          <p:cNvSpPr>
            <a:spLocks noGrp="1"/>
          </p:cNvSpPr>
          <p:nvPr>
            <p:ph type="sldNum" sz="quarter" idx="10"/>
          </p:nvPr>
        </p:nvSpPr>
        <p:spPr/>
        <p:txBody>
          <a:bodyPr/>
          <a:lstStyle/>
          <a:p>
            <a:fld id="{74DF6CF4-C1F2-4AF1-8BE6-E26EF4BD9EBD}" type="slidenum">
              <a:rPr lang="nl-NL" smtClean="0"/>
              <a:pPr/>
              <a:t>3</a:t>
            </a:fld>
            <a:endParaRPr lang="nl-NL" dirty="0"/>
          </a:p>
        </p:txBody>
      </p:sp>
    </p:spTree>
    <p:extLst>
      <p:ext uri="{BB962C8B-B14F-4D97-AF65-F5344CB8AC3E}">
        <p14:creationId xmlns:p14="http://schemas.microsoft.com/office/powerpoint/2010/main" val="24618004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bwMode="auto">
          <a:xfrm>
            <a:off x="866775" y="739775"/>
            <a:ext cx="4935538" cy="3703638"/>
          </a:xfrm>
          <a:noFill/>
          <a:ln>
            <a:solidFill>
              <a:srgbClr val="000000"/>
            </a:solidFill>
            <a:miter lim="800000"/>
            <a:headEnd/>
            <a:tailEnd/>
          </a:ln>
        </p:spPr>
      </p:sp>
      <p:sp>
        <p:nvSpPr>
          <p:cNvPr id="2048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a:p>
            <a:pPr marL="228600" indent="-228600">
              <a:spcBef>
                <a:spcPct val="0"/>
              </a:spcBef>
              <a:buAutoNum type="arabicPlain" startAt="5"/>
            </a:pPr>
            <a:r>
              <a:rPr lang="en-GB" dirty="0"/>
              <a:t>Minutes</a:t>
            </a:r>
          </a:p>
          <a:p>
            <a:pPr marL="0" indent="0">
              <a:spcBef>
                <a:spcPct val="0"/>
              </a:spcBef>
              <a:buNone/>
            </a:pPr>
            <a:r>
              <a:rPr lang="en-GB" dirty="0"/>
              <a:t>Complete by 9:40</a:t>
            </a:r>
          </a:p>
          <a:p>
            <a:pPr>
              <a:spcBef>
                <a:spcPct val="0"/>
              </a:spcBef>
            </a:pPr>
            <a:endParaRPr lang="en-GB" dirty="0"/>
          </a:p>
          <a:p>
            <a:pPr>
              <a:spcBef>
                <a:spcPct val="0"/>
              </a:spcBef>
            </a:pPr>
            <a:r>
              <a:rPr lang="en-GB" dirty="0"/>
              <a:t>WHY ARE WE DOING THIS – AIMS AND OBJECTIVES</a:t>
            </a:r>
          </a:p>
          <a:p>
            <a:pPr>
              <a:spcBef>
                <a:spcPct val="0"/>
              </a:spcBef>
            </a:pPr>
            <a:r>
              <a:rPr lang="en-GB" dirty="0"/>
              <a:t>		</a:t>
            </a:r>
          </a:p>
          <a:p>
            <a:pPr>
              <a:spcBef>
                <a:spcPct val="0"/>
              </a:spcBef>
            </a:pPr>
            <a:r>
              <a:rPr lang="en-GB" dirty="0"/>
              <a:t>BUSINESS OBJECTIVE: IMPROVE THE CAPABILITY AND CONTRIBUTION OF OUR PEOPLE SO THAT THEY BECOME MORE EFFECTIVE IN THEIR ROLES SO THAT THE COMPANY PERFORMANCE IMPROVES. THIS INTERVENTION IS TARGETTED AT IMPROVING THE EFFECTIVENESS OF HR PROFESSIONALS TO IMPROVE THE CAPABILITY OF THE MANAGERS TO MANAGE SITUATIONS WHERE THE RELATIONSHIP BETWEEN THE BUSINESS AND THE EMPLOYEE IS STRAINED. IT IS PART OF A NUMBER OF OTHER CO-ORDINATED CHANGES AROUND PROCESS AND POLICY</a:t>
            </a:r>
          </a:p>
          <a:p>
            <a:pPr>
              <a:spcBef>
                <a:spcPct val="0"/>
              </a:spcBef>
            </a:pPr>
            <a:endParaRPr lang="en-US" dirty="0"/>
          </a:p>
        </p:txBody>
      </p:sp>
    </p:spTree>
    <p:extLst>
      <p:ext uri="{BB962C8B-B14F-4D97-AF65-F5344CB8AC3E}">
        <p14:creationId xmlns:p14="http://schemas.microsoft.com/office/powerpoint/2010/main" val="6826883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Direct delegates to look at the A3 poster called ‘Coaching Facts and Fables’.</a:t>
            </a:r>
          </a:p>
          <a:p>
            <a:endParaRPr lang="en-GB" dirty="0"/>
          </a:p>
          <a:p>
            <a:r>
              <a:rPr lang="en-GB" dirty="0" smtClean="0"/>
              <a:t>It will list things such as :</a:t>
            </a:r>
          </a:p>
          <a:p>
            <a:pPr marL="171450" indent="-171450">
              <a:buFontTx/>
              <a:buChar char="-"/>
            </a:pPr>
            <a:r>
              <a:rPr lang="en-GB" dirty="0" smtClean="0"/>
              <a:t>You must be coached by someone who knows you</a:t>
            </a:r>
          </a:p>
          <a:p>
            <a:pPr marL="171450" indent="-171450">
              <a:buFontTx/>
              <a:buChar char="-"/>
            </a:pPr>
            <a:r>
              <a:rPr lang="en-GB" dirty="0" smtClean="0"/>
              <a:t>Coaching is like therapy</a:t>
            </a:r>
          </a:p>
          <a:p>
            <a:endParaRPr lang="en-GB" dirty="0"/>
          </a:p>
          <a:p>
            <a:r>
              <a:rPr lang="en-GB" dirty="0" smtClean="0"/>
              <a:t>Don’t ask yet for them to comment on the list just yet! Need to do exercise on next slide first!!!!!</a:t>
            </a:r>
          </a:p>
          <a:p>
            <a:endParaRPr lang="en-GB" dirty="0" smtClean="0"/>
          </a:p>
          <a:p>
            <a:endParaRPr lang="en-GB" dirty="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a:t>
            </a:fld>
            <a:endParaRPr lang="en-US" dirty="0"/>
          </a:p>
        </p:txBody>
      </p:sp>
    </p:spTree>
    <p:extLst>
      <p:ext uri="{BB962C8B-B14F-4D97-AF65-F5344CB8AC3E}">
        <p14:creationId xmlns:p14="http://schemas.microsoft.com/office/powerpoint/2010/main" val="256561318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Duration: 25 minutes</a:t>
            </a:r>
          </a:p>
          <a:p>
            <a:endParaRPr lang="en-GB" dirty="0"/>
          </a:p>
          <a:p>
            <a:r>
              <a:rPr lang="en-GB" dirty="0"/>
              <a:t>Finish this section by approx. </a:t>
            </a:r>
            <a:r>
              <a:rPr lang="en-GB" dirty="0" smtClean="0"/>
              <a:t>10:35</a:t>
            </a:r>
          </a:p>
          <a:p>
            <a:endParaRPr lang="en-GB" dirty="0"/>
          </a:p>
          <a:p>
            <a:endParaRPr lang="en-GB" dirty="0" smtClean="0"/>
          </a:p>
          <a:p>
            <a:r>
              <a:rPr lang="en-GB" dirty="0" smtClean="0"/>
              <a:t>AFTER this exercise on this slide, revert back to the A3 sheet on facts and fables and ask delegates for their thoughts.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6</a:t>
            </a:fld>
            <a:endParaRPr lang="en-US" dirty="0"/>
          </a:p>
        </p:txBody>
      </p:sp>
    </p:spTree>
    <p:extLst>
      <p:ext uri="{BB962C8B-B14F-4D97-AF65-F5344CB8AC3E}">
        <p14:creationId xmlns:p14="http://schemas.microsoft.com/office/powerpoint/2010/main" val="168737713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Duration: 2 </a:t>
            </a:r>
            <a:r>
              <a:rPr lang="en-GB" dirty="0" smtClean="0"/>
              <a:t>minutes</a:t>
            </a:r>
          </a:p>
          <a:p>
            <a:endParaRPr lang="en-GB" dirty="0"/>
          </a:p>
          <a:p>
            <a:r>
              <a:rPr lang="en-GB" dirty="0" smtClean="0"/>
              <a:t>ONLY COVER parts the delegates have missed!!!!!!</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7</a:t>
            </a:fld>
            <a:endParaRPr lang="en-US" dirty="0"/>
          </a:p>
        </p:txBody>
      </p:sp>
    </p:spTree>
    <p:extLst>
      <p:ext uri="{BB962C8B-B14F-4D97-AF65-F5344CB8AC3E}">
        <p14:creationId xmlns:p14="http://schemas.microsoft.com/office/powerpoint/2010/main" val="5502264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ts val="1800"/>
              </a:lnSpc>
              <a:spcBef>
                <a:spcPts val="600"/>
              </a:spcBef>
              <a:spcAft>
                <a:spcPts val="600"/>
              </a:spcAft>
              <a:buClr>
                <a:srgbClr val="FFA100"/>
              </a:buClr>
              <a:buSzTx/>
              <a:buFont typeface="+mj-lt"/>
              <a:buAutoNum type="arabicPeriod"/>
              <a:tabLst/>
              <a:defRPr/>
            </a:pPr>
            <a:r>
              <a:rPr lang="en-GB" dirty="0"/>
              <a:t>Answers to section 3</a:t>
            </a:r>
            <a:r>
              <a:rPr lang="en-GB" baseline="0" dirty="0"/>
              <a:t> (SLIDE 6: </a:t>
            </a:r>
            <a:r>
              <a:rPr kumimoji="0" lang="en-GB" sz="1800" b="0" i="0" u="none" strike="noStrike" kern="1200" cap="none" spc="0" normalizeH="0" baseline="0" noProof="0" dirty="0">
                <a:ln>
                  <a:noFill/>
                </a:ln>
                <a:solidFill>
                  <a:srgbClr val="000000"/>
                </a:solidFill>
                <a:effectLst/>
                <a:uLnTx/>
                <a:uFillTx/>
                <a:latin typeface="Arial"/>
                <a:ea typeface="+mn-ea"/>
                <a:cs typeface="+mn-cs"/>
              </a:rPr>
              <a:t>What are the similarities between coaching &amp; mentoring?)</a:t>
            </a:r>
          </a:p>
          <a:p>
            <a:endParaRPr lang="en-GB" dirty="0"/>
          </a:p>
          <a:p>
            <a:endParaRPr lang="en-GB" dirty="0"/>
          </a:p>
          <a:p>
            <a:r>
              <a:rPr lang="en-GB" dirty="0"/>
              <a:t>N.B. for trainer: only cover the sections which the group did not bring up in their discussions</a:t>
            </a:r>
          </a:p>
          <a:p>
            <a:endParaRPr lang="en-GB" dirty="0"/>
          </a:p>
          <a:p>
            <a:r>
              <a:rPr lang="en-GB" dirty="0"/>
              <a:t>Duration: 2 minutes</a:t>
            </a:r>
          </a:p>
        </p:txBody>
      </p:sp>
      <p:sp>
        <p:nvSpPr>
          <p:cNvPr id="4" name="Slide Number Placeholder 3"/>
          <p:cNvSpPr>
            <a:spLocks noGrp="1"/>
          </p:cNvSpPr>
          <p:nvPr>
            <p:ph type="sldNum" sz="quarter" idx="10"/>
          </p:nvPr>
        </p:nvSpPr>
        <p:spPr/>
        <p:txBody>
          <a:bodyPr/>
          <a:lstStyle/>
          <a:p>
            <a:fld id="{AB911E23-5E08-44A2-B5F0-2402F0DB9BB7}" type="slidenum">
              <a:rPr lang="en-US" smtClean="0"/>
              <a:pPr/>
              <a:t>8</a:t>
            </a:fld>
            <a:endParaRPr lang="en-US" dirty="0"/>
          </a:p>
        </p:txBody>
      </p:sp>
    </p:spTree>
    <p:extLst>
      <p:ext uri="{BB962C8B-B14F-4D97-AF65-F5344CB8AC3E}">
        <p14:creationId xmlns:p14="http://schemas.microsoft.com/office/powerpoint/2010/main" val="12574099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ts val="1800"/>
              </a:lnSpc>
              <a:spcBef>
                <a:spcPts val="600"/>
              </a:spcBef>
              <a:spcAft>
                <a:spcPts val="600"/>
              </a:spcAft>
              <a:buClr>
                <a:srgbClr val="FFA100"/>
              </a:buClr>
              <a:buSzTx/>
              <a:buFont typeface="+mj-lt"/>
              <a:buAutoNum type="arabicPeriod"/>
              <a:tabLst/>
              <a:defRPr/>
            </a:pPr>
            <a:r>
              <a:rPr lang="en-GB" dirty="0"/>
              <a:t>Answers to section 4. (SLIDE 6: </a:t>
            </a:r>
            <a:r>
              <a:rPr kumimoji="0" lang="en-GB" sz="1800" b="0" i="0" u="none" strike="noStrike" kern="1200" cap="none" spc="0" normalizeH="0" baseline="0" noProof="0" dirty="0">
                <a:ln>
                  <a:noFill/>
                </a:ln>
                <a:solidFill>
                  <a:srgbClr val="000000"/>
                </a:solidFill>
                <a:effectLst/>
                <a:uLnTx/>
                <a:uFillTx/>
                <a:latin typeface="Arial"/>
                <a:ea typeface="+mn-ea"/>
                <a:cs typeface="+mn-cs"/>
              </a:rPr>
              <a:t>What are the similarities between coaching &amp; mentoring?)</a:t>
            </a:r>
          </a:p>
          <a:p>
            <a:endParaRPr lang="en-GB" dirty="0"/>
          </a:p>
          <a:p>
            <a:endParaRPr lang="en-GB" dirty="0"/>
          </a:p>
          <a:p>
            <a:r>
              <a:rPr lang="en-GB" dirty="0"/>
              <a:t>Duration: 2 minutes</a:t>
            </a:r>
          </a:p>
          <a:p>
            <a:endParaRPr lang="en-GB" dirty="0"/>
          </a:p>
          <a:p>
            <a:r>
              <a:rPr lang="en-GB" dirty="0"/>
              <a:t>Finish at </a:t>
            </a:r>
            <a:r>
              <a:rPr lang="en-GB" dirty="0" smtClean="0"/>
              <a:t>10:45</a:t>
            </a:r>
          </a:p>
          <a:p>
            <a:endParaRPr lang="en-GB" dirty="0"/>
          </a:p>
          <a:p>
            <a:endParaRPr lang="en-GB" dirty="0"/>
          </a:p>
          <a:p>
            <a:r>
              <a:rPr lang="en-GB" dirty="0"/>
              <a:t>ONLY COVER parts the delegates have missed!!!!!!</a:t>
            </a:r>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9</a:t>
            </a:fld>
            <a:endParaRPr lang="en-US" dirty="0"/>
          </a:p>
        </p:txBody>
      </p:sp>
    </p:spTree>
    <p:extLst>
      <p:ext uri="{BB962C8B-B14F-4D97-AF65-F5344CB8AC3E}">
        <p14:creationId xmlns:p14="http://schemas.microsoft.com/office/powerpoint/2010/main" val="1919918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New section.</a:t>
            </a:r>
          </a:p>
          <a:p>
            <a:endParaRPr lang="en-GB" dirty="0"/>
          </a:p>
          <a:p>
            <a:r>
              <a:rPr lang="en-GB" dirty="0"/>
              <a:t>Duration: 15 minutes</a:t>
            </a:r>
          </a:p>
          <a:p>
            <a:endParaRPr lang="en-GB" dirty="0"/>
          </a:p>
          <a:p>
            <a:r>
              <a:rPr lang="en-GB" dirty="0"/>
              <a:t>Delegates can complete this in their workbooks too on page 3</a:t>
            </a:r>
          </a:p>
          <a:p>
            <a:endParaRPr lang="en-GB" dirty="0"/>
          </a:p>
          <a:p>
            <a:r>
              <a:rPr lang="en-GB" dirty="0"/>
              <a:t>Ask group “How can this be used as a development aid?”</a:t>
            </a:r>
          </a:p>
          <a:p>
            <a:endParaRPr lang="en-GB" dirty="0"/>
          </a:p>
          <a:p>
            <a:r>
              <a:rPr lang="en-GB" dirty="0"/>
              <a:t>Finish by 11am</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10</a:t>
            </a:fld>
            <a:endParaRPr lang="en-US" dirty="0"/>
          </a:p>
        </p:txBody>
      </p:sp>
    </p:spTree>
    <p:extLst>
      <p:ext uri="{BB962C8B-B14F-4D97-AF65-F5344CB8AC3E}">
        <p14:creationId xmlns:p14="http://schemas.microsoft.com/office/powerpoint/2010/main" val="4048768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Delegates to complete page 4 of their workbooks</a:t>
            </a:r>
          </a:p>
          <a:p>
            <a:endParaRPr lang="en-GB" dirty="0"/>
          </a:p>
          <a:p>
            <a:r>
              <a:rPr lang="en-GB" dirty="0"/>
              <a:t>Duration: 5 minutes</a:t>
            </a:r>
          </a:p>
          <a:p>
            <a:endParaRPr lang="en-GB" dirty="0"/>
          </a:p>
          <a:p>
            <a:r>
              <a:rPr lang="en-GB" dirty="0"/>
              <a:t>Finish by 10:15</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11</a:t>
            </a:fld>
            <a:endParaRPr lang="en-US" dirty="0"/>
          </a:p>
        </p:txBody>
      </p:sp>
    </p:spTree>
    <p:extLst>
      <p:ext uri="{BB962C8B-B14F-4D97-AF65-F5344CB8AC3E}">
        <p14:creationId xmlns:p14="http://schemas.microsoft.com/office/powerpoint/2010/main" val="9452014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Break</a:t>
            </a:r>
            <a:r>
              <a:rPr lang="en-GB" baseline="0" dirty="0"/>
              <a:t> 11am – 11:15</a:t>
            </a:r>
            <a:endParaRPr lang="en-GB" dirty="0"/>
          </a:p>
        </p:txBody>
      </p:sp>
      <p:sp>
        <p:nvSpPr>
          <p:cNvPr id="4" name="Slide Number Placeholder 3"/>
          <p:cNvSpPr>
            <a:spLocks noGrp="1"/>
          </p:cNvSpPr>
          <p:nvPr>
            <p:ph type="sldNum" sz="quarter" idx="10"/>
          </p:nvPr>
        </p:nvSpPr>
        <p:spPr/>
        <p:txBody>
          <a:bodyPr/>
          <a:lstStyle/>
          <a:p>
            <a:pPr marL="0" marR="0" lvl="0" indent="0" defTabSz="914400" eaLnBrk="1" fontAlgn="auto" latinLnBrk="0" hangingPunct="1">
              <a:lnSpc>
                <a:spcPct val="100000"/>
              </a:lnSpc>
              <a:spcBef>
                <a:spcPts val="0"/>
              </a:spcBef>
              <a:spcAft>
                <a:spcPts val="0"/>
              </a:spcAft>
              <a:buClrTx/>
              <a:buSzTx/>
              <a:buFontTx/>
              <a:buNone/>
              <a:tabLst/>
              <a:defRPr/>
            </a:pPr>
            <a:fld id="{AB911E23-5E08-44A2-B5F0-2402F0DB9BB7}" type="slidenum">
              <a:rPr kumimoji="0" lang="en-US" sz="1800" b="0" i="0" u="none" strike="noStrike" kern="0" cap="none" spc="0" normalizeH="0" baseline="0" noProof="0" smtClean="0">
                <a:ln>
                  <a:noFill/>
                </a:ln>
                <a:solidFill>
                  <a:sysClr val="windowText" lastClr="000000"/>
                </a:solidFill>
                <a:effectLst/>
                <a:uLnTx/>
                <a:uFillTx/>
              </a:rPr>
              <a:pPr marL="0" marR="0" lvl="0" indent="0" defTabSz="914400" eaLnBrk="1" fontAlgn="auto" latinLnBrk="0" hangingPunct="1">
                <a:lnSpc>
                  <a:spcPct val="100000"/>
                </a:lnSpc>
                <a:spcBef>
                  <a:spcPts val="0"/>
                </a:spcBef>
                <a:spcAft>
                  <a:spcPts val="0"/>
                </a:spcAft>
                <a:buClrTx/>
                <a:buSzTx/>
                <a:buFontTx/>
                <a:buNone/>
                <a:tabLst/>
                <a:defRPr/>
              </a:pPr>
              <a:t>12</a:t>
            </a:fld>
            <a:endParaRPr kumimoji="0" lang="en-US" sz="18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22248679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13</a:t>
            </a:fld>
            <a:endParaRPr lang="en-US" dirty="0"/>
          </a:p>
        </p:txBody>
      </p:sp>
    </p:spTree>
    <p:extLst>
      <p:ext uri="{BB962C8B-B14F-4D97-AF65-F5344CB8AC3E}">
        <p14:creationId xmlns:p14="http://schemas.microsoft.com/office/powerpoint/2010/main" val="8057517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11:15 start</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14</a:t>
            </a:fld>
            <a:endParaRPr lang="en-US" dirty="0"/>
          </a:p>
        </p:txBody>
      </p:sp>
    </p:spTree>
    <p:extLst>
      <p:ext uri="{BB962C8B-B14F-4D97-AF65-F5344CB8AC3E}">
        <p14:creationId xmlns:p14="http://schemas.microsoft.com/office/powerpoint/2010/main" val="6135768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Flip chart discussion (10 minutes) Finish 11:25</a:t>
            </a:r>
          </a:p>
          <a:p>
            <a:endParaRPr lang="en-US" dirty="0"/>
          </a:p>
          <a:p>
            <a:r>
              <a:rPr lang="en-US" dirty="0"/>
              <a:t>Self-awareness is the foundation of personal growth and success. </a:t>
            </a:r>
          </a:p>
          <a:p>
            <a:r>
              <a:rPr lang="en-US" dirty="0"/>
              <a:t>For a coach: Before you can make changes in yourself you have to know what there is to work with. Becoming self-aware is about the process of understanding yourself..</a:t>
            </a:r>
          </a:p>
          <a:p>
            <a:r>
              <a:rPr lang="en-US" dirty="0"/>
              <a:t>When you're aware of your strengths and limits you'll be more confident about what you can and cannot do. Self-confident people are more assertive about what they believe to be right.</a:t>
            </a:r>
          </a:p>
          <a:p>
            <a:endParaRPr lang="en-US" dirty="0"/>
          </a:p>
          <a:p>
            <a:r>
              <a:rPr lang="en-US" dirty="0"/>
              <a:t>There are ways in which people can develop self-awareness on their own. However, coaching can be a better way of helping people view their own actions and reactions objectively, so it's useful for helping people to build self-awareness.</a:t>
            </a:r>
          </a:p>
          <a:p>
            <a:endParaRPr lang="en-US" dirty="0"/>
          </a:p>
          <a:p>
            <a:r>
              <a:rPr lang="en-US" dirty="0"/>
              <a:t>What are the benefits?</a:t>
            </a:r>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15</a:t>
            </a:fld>
            <a:endParaRPr lang="en-US" dirty="0"/>
          </a:p>
        </p:txBody>
      </p:sp>
    </p:spTree>
    <p:extLst>
      <p:ext uri="{BB962C8B-B14F-4D97-AF65-F5344CB8AC3E}">
        <p14:creationId xmlns:p14="http://schemas.microsoft.com/office/powerpoint/2010/main" val="37325118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25 minutes in all. Finish 11:50</a:t>
            </a:r>
          </a:p>
          <a:p>
            <a:endParaRPr lang="en-GB" dirty="0"/>
          </a:p>
          <a:p>
            <a:r>
              <a:rPr lang="en-GB" dirty="0"/>
              <a:t>Why is it important to know learning styles?</a:t>
            </a:r>
          </a:p>
        </p:txBody>
      </p:sp>
      <p:sp>
        <p:nvSpPr>
          <p:cNvPr id="4" name="Slide Number Placeholder 3"/>
          <p:cNvSpPr>
            <a:spLocks noGrp="1"/>
          </p:cNvSpPr>
          <p:nvPr>
            <p:ph type="sldNum" sz="quarter" idx="10"/>
          </p:nvPr>
        </p:nvSpPr>
        <p:spPr/>
        <p:txBody>
          <a:bodyPr/>
          <a:lstStyle/>
          <a:p>
            <a:fld id="{AB911E23-5E08-44A2-B5F0-2402F0DB9BB7}" type="slidenum">
              <a:rPr lang="en-US" smtClean="0"/>
              <a:pPr/>
              <a:t>16</a:t>
            </a:fld>
            <a:endParaRPr lang="en-US" dirty="0"/>
          </a:p>
        </p:txBody>
      </p:sp>
    </p:spTree>
    <p:extLst>
      <p:ext uri="{BB962C8B-B14F-4D97-AF65-F5344CB8AC3E}">
        <p14:creationId xmlns:p14="http://schemas.microsoft.com/office/powerpoint/2010/main" val="667179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0000" lnSpcReduction="20000"/>
          </a:bodyPr>
          <a:lstStyle/>
          <a:p>
            <a:r>
              <a:rPr lang="en-GB" dirty="0"/>
              <a:t>Finish 12;15</a:t>
            </a:r>
          </a:p>
          <a:p>
            <a:r>
              <a:rPr lang="en-GB" dirty="0"/>
              <a:t>Spend 5 minutes on Lily pond but they can revisit at a later stage.</a:t>
            </a:r>
          </a:p>
          <a:p>
            <a:r>
              <a:rPr lang="en-GB" dirty="0"/>
              <a:t>Page 15 of workbook complete</a:t>
            </a:r>
            <a:r>
              <a:rPr lang="en-GB" baseline="0" dirty="0"/>
              <a:t> the 2 columns (negative statements &amp; positive statements)</a:t>
            </a:r>
          </a:p>
          <a:p>
            <a:endParaRPr lang="en-GB" baseline="0" dirty="0"/>
          </a:p>
          <a:p>
            <a:r>
              <a:rPr lang="en-GB" baseline="0" dirty="0"/>
              <a:t>Spend 10 minutes on activity – Values Elicitation </a:t>
            </a:r>
            <a:r>
              <a:rPr lang="en-GB" u="sng" baseline="0" dirty="0"/>
              <a:t>– page 16 in workbook</a:t>
            </a:r>
            <a:endParaRPr lang="en-GB" dirty="0"/>
          </a:p>
          <a:p>
            <a:endParaRPr lang="en-GB" dirty="0"/>
          </a:p>
          <a:p>
            <a:r>
              <a:rPr lang="en-GB" dirty="0"/>
              <a:t>How can you elicit peoples values</a:t>
            </a:r>
          </a:p>
          <a:p>
            <a:endParaRPr lang="en-GB" dirty="0"/>
          </a:p>
          <a:p>
            <a:r>
              <a:rPr lang="en-GB" dirty="0"/>
              <a:t>Mayne’s 7</a:t>
            </a:r>
            <a:r>
              <a:rPr lang="en-GB" baseline="0" dirty="0"/>
              <a:t> Empowering questions </a:t>
            </a:r>
          </a:p>
          <a:p>
            <a:endParaRPr lang="en-GB" baseline="0" dirty="0"/>
          </a:p>
          <a:p>
            <a:r>
              <a:rPr lang="en-GB" baseline="0" dirty="0"/>
              <a:t>If you were to win the lottery what would you do differently in life?</a:t>
            </a:r>
            <a:br>
              <a:rPr lang="en-GB" baseline="0" dirty="0"/>
            </a:br>
            <a:r>
              <a:rPr lang="en-GB" baseline="0" dirty="0">
                <a:solidFill>
                  <a:srgbClr val="FF0000"/>
                </a:solidFill>
              </a:rPr>
              <a:t>- Ensure my 3 children have a home and car paid</a:t>
            </a:r>
            <a:r>
              <a:rPr lang="en-GB" dirty="0">
                <a:solidFill>
                  <a:srgbClr val="FF0000"/>
                </a:solidFill>
              </a:rPr>
              <a:t> for them each.</a:t>
            </a:r>
          </a:p>
          <a:p>
            <a:r>
              <a:rPr lang="en-GB" baseline="0" dirty="0">
                <a:solidFill>
                  <a:srgbClr val="FF0000"/>
                </a:solidFill>
              </a:rPr>
              <a:t>-</a:t>
            </a:r>
            <a:r>
              <a:rPr lang="en-GB" dirty="0">
                <a:solidFill>
                  <a:srgbClr val="FF0000"/>
                </a:solidFill>
              </a:rPr>
              <a:t> S</a:t>
            </a:r>
            <a:r>
              <a:rPr lang="en-GB" baseline="0" dirty="0">
                <a:solidFill>
                  <a:srgbClr val="FF0000"/>
                </a:solidFill>
              </a:rPr>
              <a:t>et myself up to become a motivations speaker about positive </a:t>
            </a:r>
            <a:r>
              <a:rPr lang="en-GB" baseline="0" dirty="0" smtClean="0">
                <a:solidFill>
                  <a:srgbClr val="FF0000"/>
                </a:solidFill>
              </a:rPr>
              <a:t>mind-sets </a:t>
            </a:r>
            <a:r>
              <a:rPr lang="en-GB" baseline="0" dirty="0">
                <a:solidFill>
                  <a:srgbClr val="FF0000"/>
                </a:solidFill>
              </a:rPr>
              <a:t>to help others</a:t>
            </a:r>
          </a:p>
          <a:p>
            <a:r>
              <a:rPr lang="en-GB" dirty="0">
                <a:solidFill>
                  <a:srgbClr val="FF0000"/>
                </a:solidFill>
              </a:rPr>
              <a:t>- Take my closest friends on a city break</a:t>
            </a:r>
            <a:r>
              <a:rPr lang="en-GB" baseline="0" dirty="0">
                <a:solidFill>
                  <a:srgbClr val="FF0000"/>
                </a:solidFill>
              </a:rPr>
              <a:t/>
            </a:r>
            <a:br>
              <a:rPr lang="en-GB" baseline="0" dirty="0">
                <a:solidFill>
                  <a:srgbClr val="FF0000"/>
                </a:solidFill>
              </a:rPr>
            </a:br>
            <a:r>
              <a:rPr lang="en-GB" baseline="0" dirty="0">
                <a:solidFill>
                  <a:srgbClr val="FF0000"/>
                </a:solidFill>
              </a:rPr>
              <a:t>-</a:t>
            </a:r>
            <a:r>
              <a:rPr lang="en-GB" dirty="0">
                <a:solidFill>
                  <a:srgbClr val="FF0000"/>
                </a:solidFill>
              </a:rPr>
              <a:t> Because I wouldn’t be working as much , I’d have approx. 1 day a week free to visit an elderly or homeless person to help them through loneliness or negative though (to inspire them).</a:t>
            </a:r>
            <a:endParaRPr lang="en-GB" baseline="0" dirty="0"/>
          </a:p>
          <a:p>
            <a:r>
              <a:rPr lang="en-GB" baseline="0" dirty="0"/>
              <a:t>Six months to live – how would you spend it?</a:t>
            </a:r>
            <a:br>
              <a:rPr lang="en-GB" baseline="0" dirty="0"/>
            </a:br>
            <a:r>
              <a:rPr lang="en-GB" dirty="0">
                <a:solidFill>
                  <a:srgbClr val="FF0000"/>
                </a:solidFill>
              </a:rPr>
              <a:t>- Buy a bigger house for my eldest daughter and partner and move in with fflur so that Fflur get settled in her new life with her big sister.</a:t>
            </a:r>
            <a:br>
              <a:rPr lang="en-GB" dirty="0">
                <a:solidFill>
                  <a:srgbClr val="FF0000"/>
                </a:solidFill>
              </a:rPr>
            </a:br>
            <a:r>
              <a:rPr lang="en-GB" dirty="0">
                <a:solidFill>
                  <a:srgbClr val="FF0000"/>
                </a:solidFill>
              </a:rPr>
              <a:t>- Sort out as much paperwork as possible so I wasn’t a burden to anyone once I’d gone.</a:t>
            </a:r>
          </a:p>
          <a:p>
            <a:r>
              <a:rPr lang="en-GB" baseline="0" dirty="0">
                <a:solidFill>
                  <a:srgbClr val="FF0000"/>
                </a:solidFill>
              </a:rPr>
              <a:t>- Go</a:t>
            </a:r>
            <a:r>
              <a:rPr lang="en-GB" dirty="0">
                <a:solidFill>
                  <a:srgbClr val="FF0000"/>
                </a:solidFill>
              </a:rPr>
              <a:t> through my bucket list: Orient Express with loved ones, a set of adventures, visit Niagra Falls</a:t>
            </a:r>
          </a:p>
          <a:p>
            <a:r>
              <a:rPr lang="en-GB" baseline="0" dirty="0">
                <a:solidFill>
                  <a:srgbClr val="FF0000"/>
                </a:solidFill>
              </a:rPr>
              <a:t>- Create an ethical will for my</a:t>
            </a:r>
            <a:r>
              <a:rPr lang="en-GB" dirty="0">
                <a:solidFill>
                  <a:srgbClr val="FF0000"/>
                </a:solidFill>
              </a:rPr>
              <a:t> children. This </a:t>
            </a:r>
            <a:r>
              <a:rPr lang="en-US" dirty="0">
                <a:solidFill>
                  <a:srgbClr val="FF0000"/>
                </a:solidFill>
              </a:rPr>
              <a:t>is a spiritual legacy that I’d leave for my children. where you capture the essence of who you are and what you stand for by writing about your life lessons, values, accomplishments and hopes. </a:t>
            </a:r>
            <a:endParaRPr lang="en-GB" baseline="0" dirty="0">
              <a:solidFill>
                <a:srgbClr val="FF0000"/>
              </a:solidFill>
            </a:endParaRPr>
          </a:p>
          <a:p>
            <a:r>
              <a:rPr lang="en-GB" baseline="0" dirty="0"/>
              <a:t>Is there anything you have always wanted to do but been afraid to attempt?</a:t>
            </a:r>
          </a:p>
          <a:p>
            <a:r>
              <a:rPr lang="en-GB" dirty="0">
                <a:solidFill>
                  <a:srgbClr val="FF0000"/>
                </a:solidFill>
              </a:rPr>
              <a:t>- Learn to play a song on a piano really well, learn to ski, learn to sail, learn deep sea diving</a:t>
            </a:r>
            <a:endParaRPr lang="en-GB" baseline="0" dirty="0">
              <a:solidFill>
                <a:srgbClr val="FF0000"/>
              </a:solidFill>
            </a:endParaRPr>
          </a:p>
          <a:p>
            <a:r>
              <a:rPr lang="en-GB" baseline="0" dirty="0"/>
              <a:t>If I could wave a magic wand what would you wish for?</a:t>
            </a:r>
            <a:br>
              <a:rPr lang="en-GB" baseline="0" dirty="0"/>
            </a:br>
            <a:r>
              <a:rPr lang="en-GB" baseline="0" dirty="0">
                <a:solidFill>
                  <a:srgbClr val="FF0000"/>
                </a:solidFill>
              </a:rPr>
              <a:t>-</a:t>
            </a:r>
            <a:r>
              <a:rPr lang="en-GB" dirty="0">
                <a:solidFill>
                  <a:srgbClr val="FF0000"/>
                </a:solidFill>
              </a:rPr>
              <a:t> Complete happiness all of the time</a:t>
            </a:r>
            <a:endParaRPr lang="en-GB" baseline="0" dirty="0"/>
          </a:p>
          <a:p>
            <a:r>
              <a:rPr lang="en-GB" baseline="0" dirty="0"/>
              <a:t>What gives you the greatest feeling of pleasure in life?</a:t>
            </a:r>
          </a:p>
          <a:p>
            <a:r>
              <a:rPr lang="en-GB" dirty="0">
                <a:solidFill>
                  <a:srgbClr val="FF0000"/>
                </a:solidFill>
              </a:rPr>
              <a:t>- Being content and happy with myself</a:t>
            </a:r>
            <a:endParaRPr lang="en-GB" baseline="0" dirty="0">
              <a:solidFill>
                <a:srgbClr val="FF0000"/>
              </a:solidFill>
            </a:endParaRPr>
          </a:p>
          <a:p>
            <a:r>
              <a:rPr lang="en-GB" baseline="0" dirty="0"/>
              <a:t>What legacy would you like to leave?</a:t>
            </a:r>
            <a:br>
              <a:rPr lang="en-GB" baseline="0" dirty="0"/>
            </a:br>
            <a:r>
              <a:rPr lang="en-GB" dirty="0">
                <a:solidFill>
                  <a:srgbClr val="FF0000"/>
                </a:solidFill>
              </a:rPr>
              <a:t>- for my children to understand and believe in positive attitudes and the law of attraction</a:t>
            </a:r>
            <a:endParaRPr lang="en-GB" baseline="0" dirty="0"/>
          </a:p>
          <a:p>
            <a:r>
              <a:rPr lang="en-GB" dirty="0"/>
              <a:t>What one thing would you dream for yourself if you couldn’t possibly fail?</a:t>
            </a:r>
            <a:br>
              <a:rPr lang="en-GB" dirty="0"/>
            </a:br>
            <a:r>
              <a:rPr lang="en-GB" dirty="0">
                <a:solidFill>
                  <a:srgbClr val="FF0000"/>
                </a:solidFill>
              </a:rPr>
              <a:t>- to be truly happy in life</a:t>
            </a:r>
            <a:endParaRPr lang="en-GB" dirty="0"/>
          </a:p>
          <a:p>
            <a:endParaRPr lang="en-GB" dirty="0"/>
          </a:p>
          <a:p>
            <a:r>
              <a:rPr lang="en-US" dirty="0"/>
              <a:t/>
            </a:r>
            <a:br>
              <a:rPr lang="en-US" dirty="0"/>
            </a:br>
            <a:endParaRPr lang="en-US" dirty="0"/>
          </a:p>
          <a:p>
            <a:r>
              <a:rPr lang="en-US" dirty="0"/>
              <a:t>Values are words which embody what is important to us. They are complex and intangible higher-level functions and are intimately linked to our beliefs about what is good and bad, right and wrong.  Our values guide our every decision and the satisfaction or violation of them can produce strong emotional reactions. They can be defined as:</a:t>
            </a:r>
            <a:br>
              <a:rPr lang="en-US" dirty="0"/>
            </a:br>
            <a:r>
              <a:rPr lang="en-US" dirty="0"/>
              <a:t/>
            </a:r>
            <a:br>
              <a:rPr lang="en-US" dirty="0"/>
            </a:br>
            <a:r>
              <a:rPr lang="en-US" dirty="0"/>
              <a:t>“Values are stable constructs from which belief systems are generated. The rule of thumb is values can be expressed in 1 to 3 words. Beliefs need a full sentence.  Attitudes tend to need a paragraph.” Douglas Pride</a:t>
            </a:r>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17</a:t>
            </a:fld>
            <a:endParaRPr lang="en-US" dirty="0"/>
          </a:p>
        </p:txBody>
      </p:sp>
    </p:spTree>
    <p:extLst>
      <p:ext uri="{BB962C8B-B14F-4D97-AF65-F5344CB8AC3E}">
        <p14:creationId xmlns:p14="http://schemas.microsoft.com/office/powerpoint/2010/main" val="106950735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Johari window slides x 4 = 20 minutes</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cs typeface="Arial" charset="0"/>
              </a:rPr>
              <a:t>The open-receptive person has a large public area, reflecting someone who is open about him/herself and receptive to feedback from others. This is the person who has a clear self-image and enough confidence in who he/she is to be visible to others. If in a management role, the open-receptive person has employees who tend to feel respected and encouraged to grow.</a:t>
            </a:r>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19</a:t>
            </a:fld>
            <a:endParaRPr lang="en-US" dirty="0"/>
          </a:p>
        </p:txBody>
      </p:sp>
    </p:spTree>
    <p:extLst>
      <p:ext uri="{BB962C8B-B14F-4D97-AF65-F5344CB8AC3E}">
        <p14:creationId xmlns:p14="http://schemas.microsoft.com/office/powerpoint/2010/main" val="49152552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xfrm>
            <a:off x="6195302" y="9493392"/>
            <a:ext cx="84959" cy="184666"/>
          </a:xfrm>
          <a:noFill/>
        </p:spPr>
        <p:txBody>
          <a:bodyPr/>
          <a:lstStyle/>
          <a:p>
            <a:fld id="{0FFA11D8-A47B-492C-B911-4481B3858378}" type="slidenum">
              <a:rPr lang="en-US" smtClean="0"/>
              <a:pPr/>
              <a:t>20</a:t>
            </a:fld>
            <a:endParaRPr lang="en-US" dirty="0" smtClean="0"/>
          </a:p>
        </p:txBody>
      </p:sp>
      <p:sp>
        <p:nvSpPr>
          <p:cNvPr id="48131" name="Rectangle 2"/>
          <p:cNvSpPr>
            <a:spLocks noGrp="1" noRot="1" noChangeAspect="1" noChangeArrowheads="1" noTextEdit="1"/>
          </p:cNvSpPr>
          <p:nvPr>
            <p:ph type="sldImg"/>
          </p:nvPr>
        </p:nvSpPr>
        <p:spPr>
          <a:ln/>
        </p:spPr>
      </p:sp>
      <p:sp>
        <p:nvSpPr>
          <p:cNvPr id="48132" name="Rectangle 3"/>
          <p:cNvSpPr>
            <a:spLocks noGrp="1" noChangeArrowheads="1"/>
          </p:cNvSpPr>
          <p:nvPr>
            <p:ph type="body" idx="1"/>
          </p:nvPr>
        </p:nvSpPr>
        <p:spPr>
          <a:xfrm>
            <a:off x="468204" y="5304976"/>
            <a:ext cx="5812057" cy="246221"/>
          </a:xfrm>
          <a:noFill/>
          <a:ln/>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cs typeface="Arial" charset="0"/>
              </a:rPr>
              <a:t>The pumper has a large hidden area, reflecting someone who keeps information with him/herself. This is a person who is always asking for information and giving little in return – the game player. If the pumper is in a management role, employees tend to feel defensive with and resentful of this individual.</a:t>
            </a:r>
          </a:p>
          <a:p>
            <a:pPr eaLnBrk="1" hangingPunct="1"/>
            <a:endParaRPr lang="en-US" dirty="0" smtClean="0"/>
          </a:p>
        </p:txBody>
      </p:sp>
    </p:spTree>
    <p:extLst>
      <p:ext uri="{BB962C8B-B14F-4D97-AF65-F5344CB8AC3E}">
        <p14:creationId xmlns:p14="http://schemas.microsoft.com/office/powerpoint/2010/main" val="33533180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xfrm>
            <a:off x="6195302" y="9493392"/>
            <a:ext cx="84959" cy="184666"/>
          </a:xfrm>
          <a:noFill/>
        </p:spPr>
        <p:txBody>
          <a:bodyPr/>
          <a:lstStyle/>
          <a:p>
            <a:fld id="{814D91DD-58A0-4EC4-AEDA-A6CCAE72426D}" type="slidenum">
              <a:rPr lang="en-US" smtClean="0"/>
              <a:pPr/>
              <a:t>21</a:t>
            </a:fld>
            <a:endParaRPr lang="en-US" dirty="0" smtClean="0"/>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xfrm>
            <a:off x="468204" y="5304976"/>
            <a:ext cx="5812057" cy="246221"/>
          </a:xfrm>
          <a:noFill/>
          <a:ln/>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cs typeface="Arial" charset="0"/>
              </a:rPr>
              <a:t>The blabbermouth has a large blind area, reflecting someone who talks a lot but does not listen too well. This is the person who is pre-occupied with him/herself and doesn't know when to keep quiet. If the blabbermouth is in a management role, employees tend to get annoyed with this person and eventually will either actively or passively learn to shut him/her up.</a:t>
            </a:r>
          </a:p>
          <a:p>
            <a:pPr eaLnBrk="1" hangingPunct="1"/>
            <a:endParaRPr lang="en-US" dirty="0" smtClean="0"/>
          </a:p>
        </p:txBody>
      </p:sp>
    </p:spTree>
    <p:extLst>
      <p:ext uri="{BB962C8B-B14F-4D97-AF65-F5344CB8AC3E}">
        <p14:creationId xmlns:p14="http://schemas.microsoft.com/office/powerpoint/2010/main" val="23544993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xfrm>
            <a:off x="6195302" y="9493392"/>
            <a:ext cx="84959" cy="184666"/>
          </a:xfrm>
          <a:noFill/>
        </p:spPr>
        <p:txBody>
          <a:bodyPr/>
          <a:lstStyle/>
          <a:p>
            <a:fld id="{0CE202E5-B064-4830-805F-0770E03FF317}" type="slidenum">
              <a:rPr lang="en-US" smtClean="0"/>
              <a:pPr/>
              <a:t>22</a:t>
            </a:fld>
            <a:endParaRPr lang="en-US" dirty="0" smtClean="0"/>
          </a:p>
        </p:txBody>
      </p:sp>
      <p:sp>
        <p:nvSpPr>
          <p:cNvPr id="50179" name="Rectangle 2"/>
          <p:cNvSpPr>
            <a:spLocks noGrp="1" noRot="1" noChangeAspect="1" noChangeArrowheads="1" noTextEdit="1"/>
          </p:cNvSpPr>
          <p:nvPr>
            <p:ph type="sldImg"/>
          </p:nvPr>
        </p:nvSpPr>
        <p:spPr>
          <a:ln/>
        </p:spPr>
      </p:sp>
      <p:sp>
        <p:nvSpPr>
          <p:cNvPr id="50180" name="Rectangle 3"/>
          <p:cNvSpPr>
            <a:spLocks noGrp="1" noChangeArrowheads="1"/>
          </p:cNvSpPr>
          <p:nvPr>
            <p:ph type="body" idx="1"/>
          </p:nvPr>
        </p:nvSpPr>
        <p:spPr>
          <a:xfrm>
            <a:off x="468204" y="5304976"/>
            <a:ext cx="5812057" cy="246221"/>
          </a:xfrm>
          <a:noFill/>
          <a:ln/>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smtClean="0">
                <a:cs typeface="Arial" charset="0"/>
              </a:rPr>
              <a:t>The hermit has a large unknown area, reflecting a lack of self-knowledge and understanding. This is a person you can’t figure out. The hermit’s behavior tends to be unpredictable and security-oriented. If in a management role, employees tend to feel insecure and confused about expectations.</a:t>
            </a:r>
          </a:p>
          <a:p>
            <a:pPr eaLnBrk="1" hangingPunct="1"/>
            <a:endParaRPr lang="en-US" dirty="0" smtClean="0"/>
          </a:p>
        </p:txBody>
      </p:sp>
    </p:spTree>
    <p:extLst>
      <p:ext uri="{BB962C8B-B14F-4D97-AF65-F5344CB8AC3E}">
        <p14:creationId xmlns:p14="http://schemas.microsoft.com/office/powerpoint/2010/main" val="42776051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5</a:t>
            </a:r>
            <a:r>
              <a:rPr lang="en-GB" baseline="0" dirty="0" smtClean="0"/>
              <a:t> </a:t>
            </a:r>
            <a:r>
              <a:rPr lang="en-GB" baseline="0" dirty="0" smtClean="0"/>
              <a:t>minutes</a:t>
            </a:r>
          </a:p>
          <a:p>
            <a:r>
              <a:rPr lang="en-GB" baseline="0" dirty="0" smtClean="0"/>
              <a:t>Page 18 workbook</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23</a:t>
            </a:fld>
            <a:endParaRPr lang="en-US" dirty="0"/>
          </a:p>
        </p:txBody>
      </p:sp>
    </p:spTree>
    <p:extLst>
      <p:ext uri="{BB962C8B-B14F-4D97-AF65-F5344CB8AC3E}">
        <p14:creationId xmlns:p14="http://schemas.microsoft.com/office/powerpoint/2010/main" val="28408892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25 minutes</a:t>
            </a:r>
          </a:p>
          <a:p>
            <a:r>
              <a:rPr lang="en-GB" dirty="0" smtClean="0"/>
              <a:t>Finish </a:t>
            </a:r>
            <a:r>
              <a:rPr lang="en-GB" dirty="0" smtClean="0"/>
              <a:t>11:15</a:t>
            </a:r>
          </a:p>
          <a:p>
            <a:r>
              <a:rPr lang="en-GB" dirty="0" smtClean="0"/>
              <a:t>Page 19 of Workbooks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24</a:t>
            </a:fld>
            <a:endParaRPr lang="en-US" dirty="0"/>
          </a:p>
        </p:txBody>
      </p:sp>
    </p:spTree>
    <p:extLst>
      <p:ext uri="{BB962C8B-B14F-4D97-AF65-F5344CB8AC3E}">
        <p14:creationId xmlns:p14="http://schemas.microsoft.com/office/powerpoint/2010/main" val="425303638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Lunch</a:t>
            </a:r>
            <a:r>
              <a:rPr lang="en-GB" baseline="0" dirty="0" smtClean="0"/>
              <a:t> approx. 1:15 – 2pm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25</a:t>
            </a:fld>
            <a:endParaRPr lang="en-US" dirty="0"/>
          </a:p>
        </p:txBody>
      </p:sp>
    </p:spTree>
    <p:extLst>
      <p:ext uri="{BB962C8B-B14F-4D97-AF65-F5344CB8AC3E}">
        <p14:creationId xmlns:p14="http://schemas.microsoft.com/office/powerpoint/2010/main" val="329081315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2pm</a:t>
            </a:r>
            <a:r>
              <a:rPr lang="en-GB" baseline="0" dirty="0" smtClean="0"/>
              <a:t> start</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26</a:t>
            </a:fld>
            <a:endParaRPr lang="en-US" dirty="0"/>
          </a:p>
        </p:txBody>
      </p:sp>
    </p:spTree>
    <p:extLst>
      <p:ext uri="{BB962C8B-B14F-4D97-AF65-F5344CB8AC3E}">
        <p14:creationId xmlns:p14="http://schemas.microsoft.com/office/powerpoint/2010/main" val="3678309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 20 of workbook.</a:t>
            </a:r>
          </a:p>
          <a:p>
            <a:r>
              <a:rPr lang="en-GB" dirty="0" smtClean="0"/>
              <a:t>Duration: 15 minutes</a:t>
            </a:r>
          </a:p>
          <a:p>
            <a:r>
              <a:rPr lang="en-GB" dirty="0" smtClean="0"/>
              <a:t>Finish slide: 2:15</a:t>
            </a:r>
          </a:p>
          <a:p>
            <a:endParaRPr lang="en-GB" dirty="0" smtClean="0"/>
          </a:p>
          <a:p>
            <a:r>
              <a:rPr lang="en-GB" dirty="0" smtClean="0"/>
              <a:t>E.g</a:t>
            </a:r>
            <a:r>
              <a:rPr lang="en-GB" dirty="0"/>
              <a:t>. It may be ‘Sounding board’ because you feel you need to be a better listener. Do this by giving your full attention, eye contact, focus on what's being said and do not interrupt. </a:t>
            </a:r>
          </a:p>
          <a:p>
            <a:endParaRPr lang="en-GB" dirty="0"/>
          </a:p>
          <a:p>
            <a:r>
              <a:rPr lang="en-GB" dirty="0"/>
              <a:t>Another may be ‘Networker’ because you feel you work very much on your own. You do this by maybe listing your stakeholders which have an effect on the work you do or the knowledge experience you want from them. Make a point of talking with them and make it known you are looking to grow your knowledge or understanding of other people’s experiences.</a:t>
            </a:r>
          </a:p>
        </p:txBody>
      </p:sp>
      <p:sp>
        <p:nvSpPr>
          <p:cNvPr id="4" name="Slide Number Placeholder 3"/>
          <p:cNvSpPr>
            <a:spLocks noGrp="1"/>
          </p:cNvSpPr>
          <p:nvPr>
            <p:ph type="sldNum" sz="quarter" idx="10"/>
          </p:nvPr>
        </p:nvSpPr>
        <p:spPr/>
        <p:txBody>
          <a:bodyPr/>
          <a:lstStyle/>
          <a:p>
            <a:fld id="{AB911E23-5E08-44A2-B5F0-2402F0DB9BB7}" type="slidenum">
              <a:rPr lang="en-US" smtClean="0"/>
              <a:pPr/>
              <a:t>27</a:t>
            </a:fld>
            <a:endParaRPr lang="en-US" dirty="0"/>
          </a:p>
        </p:txBody>
      </p:sp>
    </p:spTree>
    <p:extLst>
      <p:ext uri="{BB962C8B-B14F-4D97-AF65-F5344CB8AC3E}">
        <p14:creationId xmlns:p14="http://schemas.microsoft.com/office/powerpoint/2010/main" val="33683080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28</a:t>
            </a:fld>
            <a:endParaRPr lang="en-US" dirty="0"/>
          </a:p>
        </p:txBody>
      </p:sp>
    </p:spTree>
    <p:extLst>
      <p:ext uri="{BB962C8B-B14F-4D97-AF65-F5344CB8AC3E}">
        <p14:creationId xmlns:p14="http://schemas.microsoft.com/office/powerpoint/2010/main" val="40448536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Page 22 of handout</a:t>
            </a:r>
          </a:p>
          <a:p>
            <a:r>
              <a:rPr lang="en-GB" dirty="0" smtClean="0"/>
              <a:t>Finish : 2:25pm</a:t>
            </a:r>
          </a:p>
          <a:p>
            <a:endParaRPr lang="en-GB" dirty="0" smtClean="0"/>
          </a:p>
          <a:p>
            <a:r>
              <a:rPr lang="en-GB" dirty="0" smtClean="0"/>
              <a:t>Distribute </a:t>
            </a:r>
            <a:r>
              <a:rPr lang="en-GB" dirty="0"/>
              <a:t>a handout to each person, called ‘Eight Supporting Behaviours Every Coach Should Use’.</a:t>
            </a:r>
          </a:p>
          <a:p>
            <a:endParaRPr lang="en-GB" dirty="0"/>
          </a:p>
          <a:p>
            <a:r>
              <a:rPr lang="en-GB" dirty="0"/>
              <a:t>See how the 8 behaviours on the handout differs much to the delegates own needs of coaching skills.</a:t>
            </a:r>
          </a:p>
        </p:txBody>
      </p:sp>
      <p:sp>
        <p:nvSpPr>
          <p:cNvPr id="4" name="Slide Number Placeholder 3"/>
          <p:cNvSpPr>
            <a:spLocks noGrp="1"/>
          </p:cNvSpPr>
          <p:nvPr>
            <p:ph type="sldNum" sz="quarter" idx="10"/>
          </p:nvPr>
        </p:nvSpPr>
        <p:spPr/>
        <p:txBody>
          <a:bodyPr/>
          <a:lstStyle/>
          <a:p>
            <a:fld id="{AB911E23-5E08-44A2-B5F0-2402F0DB9BB7}" type="slidenum">
              <a:rPr lang="en-US" smtClean="0">
                <a:solidFill>
                  <a:prstClr val="black"/>
                </a:solidFill>
              </a:rPr>
              <a:pPr/>
              <a:t>29</a:t>
            </a:fld>
            <a:endParaRPr lang="en-US" dirty="0">
              <a:solidFill>
                <a:prstClr val="black"/>
              </a:solidFill>
            </a:endParaRPr>
          </a:p>
        </p:txBody>
      </p:sp>
    </p:spTree>
    <p:extLst>
      <p:ext uri="{BB962C8B-B14F-4D97-AF65-F5344CB8AC3E}">
        <p14:creationId xmlns:p14="http://schemas.microsoft.com/office/powerpoint/2010/main" val="114127150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Duration: 5 minutes</a:t>
            </a:r>
          </a:p>
          <a:p>
            <a:r>
              <a:rPr lang="en-GB" dirty="0" smtClean="0"/>
              <a:t>Finish: 2:30pm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30</a:t>
            </a:fld>
            <a:endParaRPr lang="en-US" dirty="0"/>
          </a:p>
        </p:txBody>
      </p:sp>
    </p:spTree>
    <p:extLst>
      <p:ext uri="{BB962C8B-B14F-4D97-AF65-F5344CB8AC3E}">
        <p14:creationId xmlns:p14="http://schemas.microsoft.com/office/powerpoint/2010/main" val="236256569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Workbook page 22</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31</a:t>
            </a:fld>
            <a:endParaRPr lang="en-US" dirty="0"/>
          </a:p>
        </p:txBody>
      </p:sp>
    </p:spTree>
    <p:extLst>
      <p:ext uri="{BB962C8B-B14F-4D97-AF65-F5344CB8AC3E}">
        <p14:creationId xmlns:p14="http://schemas.microsoft.com/office/powerpoint/2010/main" val="320047029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Duration: 5 minutes</a:t>
            </a:r>
          </a:p>
          <a:p>
            <a:r>
              <a:rPr lang="en-GB" dirty="0" smtClean="0"/>
              <a:t>Finish:</a:t>
            </a:r>
            <a:r>
              <a:rPr lang="en-GB" baseline="0" dirty="0" smtClean="0"/>
              <a:t> 2:35</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32</a:t>
            </a:fld>
            <a:endParaRPr lang="en-US" dirty="0"/>
          </a:p>
        </p:txBody>
      </p:sp>
    </p:spTree>
    <p:extLst>
      <p:ext uri="{BB962C8B-B14F-4D97-AF65-F5344CB8AC3E}">
        <p14:creationId xmlns:p14="http://schemas.microsoft.com/office/powerpoint/2010/main" val="423676742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Duration:</a:t>
            </a:r>
            <a:r>
              <a:rPr lang="en-GB" baseline="0" dirty="0" smtClean="0"/>
              <a:t> 15 minutes</a:t>
            </a:r>
          </a:p>
          <a:p>
            <a:endParaRPr lang="en-GB" baseline="0" dirty="0" smtClean="0"/>
          </a:p>
          <a:p>
            <a:r>
              <a:rPr lang="en-GB" baseline="0" dirty="0" smtClean="0"/>
              <a:t>Finish : 2:50pm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33</a:t>
            </a:fld>
            <a:endParaRPr lang="en-US" dirty="0"/>
          </a:p>
        </p:txBody>
      </p:sp>
    </p:spTree>
    <p:extLst>
      <p:ext uri="{BB962C8B-B14F-4D97-AF65-F5344CB8AC3E}">
        <p14:creationId xmlns:p14="http://schemas.microsoft.com/office/powerpoint/2010/main" val="161568803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414193" y="4689515"/>
            <a:ext cx="5911930" cy="4855328"/>
          </a:xfrm>
        </p:spPr>
        <p:txBody>
          <a:bodyPr/>
          <a:lstStyle/>
          <a:p>
            <a:r>
              <a:rPr lang="en-US" dirty="0" smtClean="0"/>
              <a:t>Handout</a:t>
            </a:r>
          </a:p>
          <a:p>
            <a:r>
              <a:rPr lang="en-US" dirty="0" smtClean="0"/>
              <a:t>Duration: </a:t>
            </a:r>
            <a:r>
              <a:rPr lang="en-US" dirty="0" smtClean="0"/>
              <a:t>10 minutes</a:t>
            </a:r>
          </a:p>
          <a:p>
            <a:r>
              <a:rPr lang="en-US" dirty="0" smtClean="0"/>
              <a:t>Finish: 3pm</a:t>
            </a:r>
          </a:p>
          <a:p>
            <a:r>
              <a:rPr lang="en-US" dirty="0" smtClean="0"/>
              <a:t>(</a:t>
            </a:r>
            <a:r>
              <a:rPr lang="en-GB" b="1" dirty="0" smtClean="0">
                <a:effectLst/>
              </a:rPr>
              <a:t>Self-efficacy</a:t>
            </a:r>
            <a:r>
              <a:rPr lang="en-GB" dirty="0" smtClean="0">
                <a:effectLst/>
              </a:rPr>
              <a:t> is the extent or strength of one's belief in one's own ability to complete tasks and reach </a:t>
            </a:r>
            <a:r>
              <a:rPr lang="en-GB" dirty="0" smtClean="0">
                <a:effectLst/>
                <a:hlinkClick r:id="rId3" tooltip="Goal"/>
              </a:rPr>
              <a:t>goals</a:t>
            </a:r>
            <a:r>
              <a:rPr lang="en-GB" dirty="0" smtClean="0">
                <a:effectLst/>
              </a:rPr>
              <a:t>) – pronounced effik-a-sea)</a:t>
            </a:r>
            <a:endParaRPr lang="en-US" dirty="0" smtClean="0"/>
          </a:p>
          <a:p>
            <a:r>
              <a:rPr lang="en-US" dirty="0" smtClean="0"/>
              <a:t>*Pre-work: what did they learn about themselves?</a:t>
            </a:r>
          </a:p>
          <a:p>
            <a:r>
              <a:rPr lang="en-GB" dirty="0" smtClean="0"/>
              <a:t>Psych</a:t>
            </a:r>
            <a:r>
              <a:rPr lang="en-US" dirty="0" smtClean="0"/>
              <a:t>= mentally </a:t>
            </a:r>
            <a:r>
              <a:rPr lang="en-US" dirty="0"/>
              <a:t>prepare (someone) for a testing task or occasion</a:t>
            </a:r>
            <a:r>
              <a:rPr lang="en-US" dirty="0" smtClean="0"/>
              <a:t>.("</a:t>
            </a:r>
            <a:r>
              <a:rPr lang="en-US" dirty="0"/>
              <a:t>we had to psych ourselves up for the </a:t>
            </a:r>
            <a:r>
              <a:rPr lang="en-US" dirty="0" smtClean="0"/>
              <a:t>race“).</a:t>
            </a:r>
          </a:p>
          <a:p>
            <a:endParaRPr lang="en-US" dirty="0" smtClean="0"/>
          </a:p>
          <a:p>
            <a:r>
              <a:rPr lang="en-US" dirty="0" smtClean="0"/>
              <a:t>Individuals </a:t>
            </a:r>
            <a:r>
              <a:rPr lang="en-US" dirty="0"/>
              <a:t>with an internal locus of control believe their behaviours are guided by their personal decisions and efforts and they have control over those things they can change. Having an internal locus of control is linked to self-efficacy, the belief you have about being able to do something successfully (Donatelle, 2011). People with an external locus of control see their behaviours and lives as being controlled by luck or fate. These individuals view themselves (i.e., their lives and circumstances) as victims of life and bad luck.</a:t>
            </a:r>
          </a:p>
          <a:p>
            <a:endParaRPr lang="en-US" dirty="0"/>
          </a:p>
          <a:p>
            <a:r>
              <a:rPr lang="en-US" dirty="0"/>
              <a:t>In leadership and management, this concept of locus of control is the same. </a:t>
            </a:r>
            <a:r>
              <a:rPr lang="en-US" b="1" i="1" dirty="0"/>
              <a:t>Whether it’s coaching top executives, middle management, or rank and file employees, the idea is to get them to stop making excuses and/or blame other people, events, or things (i.e. external locus of control), and instead start taking responsibilities (i.e., internal locus of control) for them.</a:t>
            </a:r>
            <a:endParaRPr lang="en-US" dirty="0"/>
          </a:p>
          <a:p>
            <a:r>
              <a:rPr lang="en-US" dirty="0"/>
              <a:t>If you really listen, you’ll often hear people describe their lives or work as </a:t>
            </a:r>
            <a:r>
              <a:rPr lang="en-US" i="1" dirty="0"/>
              <a:t>spinning out of control</a:t>
            </a:r>
            <a:r>
              <a:rPr lang="en-US" dirty="0"/>
              <a:t> or they felt they had </a:t>
            </a:r>
            <a:r>
              <a:rPr lang="en-US" i="1" dirty="0"/>
              <a:t>very little control</a:t>
            </a:r>
            <a:r>
              <a:rPr lang="en-US" dirty="0"/>
              <a:t> over or were </a:t>
            </a:r>
            <a:r>
              <a:rPr lang="en-US" i="1" dirty="0"/>
              <a:t>not in control</a:t>
            </a:r>
            <a:r>
              <a:rPr lang="en-US" dirty="0"/>
              <a:t> of their lives. However, when things improve, you’ll hear them say that they’ve started feeling </a:t>
            </a:r>
            <a:r>
              <a:rPr lang="en-US" i="1" dirty="0"/>
              <a:t>more in control</a:t>
            </a:r>
            <a:r>
              <a:rPr lang="en-US" dirty="0"/>
              <a:t> or </a:t>
            </a:r>
            <a:r>
              <a:rPr lang="en-US" i="1" dirty="0"/>
              <a:t>regaining control</a:t>
            </a:r>
            <a:r>
              <a:rPr lang="en-US" dirty="0"/>
              <a:t> over their lives again. </a:t>
            </a:r>
            <a:r>
              <a:rPr lang="en-US" b="1" dirty="0"/>
              <a:t>“When the locus of control shifts from the external to the internal frame, clients find more energy, motivation, and greater confidence to change”</a:t>
            </a:r>
            <a:r>
              <a:rPr lang="en-US" dirty="0"/>
              <a:t> (Moore &amp; Tschannen-Moran, 2010, p. 75).</a:t>
            </a:r>
          </a:p>
          <a:p>
            <a:endParaRPr lang="en-US" dirty="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34</a:t>
            </a:fld>
            <a:endParaRPr lang="en-US" dirty="0"/>
          </a:p>
        </p:txBody>
      </p:sp>
    </p:spTree>
    <p:extLst>
      <p:ext uri="{BB962C8B-B14F-4D97-AF65-F5344CB8AC3E}">
        <p14:creationId xmlns:p14="http://schemas.microsoft.com/office/powerpoint/2010/main" val="105617572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35</a:t>
            </a:fld>
            <a:endParaRPr lang="en-US" dirty="0"/>
          </a:p>
        </p:txBody>
      </p:sp>
    </p:spTree>
    <p:extLst>
      <p:ext uri="{BB962C8B-B14F-4D97-AF65-F5344CB8AC3E}">
        <p14:creationId xmlns:p14="http://schemas.microsoft.com/office/powerpoint/2010/main" val="284343264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14:00</a:t>
            </a:r>
          </a:p>
        </p:txBody>
      </p:sp>
      <p:sp>
        <p:nvSpPr>
          <p:cNvPr id="4" name="Slide Number Placeholder 3"/>
          <p:cNvSpPr>
            <a:spLocks noGrp="1"/>
          </p:cNvSpPr>
          <p:nvPr>
            <p:ph type="sldNum" sz="quarter" idx="10"/>
          </p:nvPr>
        </p:nvSpPr>
        <p:spPr/>
        <p:txBody>
          <a:bodyPr/>
          <a:lstStyle/>
          <a:p>
            <a:fld id="{AB911E23-5E08-44A2-B5F0-2402F0DB9BB7}" type="slidenum">
              <a:rPr lang="en-US" smtClean="0"/>
              <a:pPr/>
              <a:t>36</a:t>
            </a:fld>
            <a:endParaRPr lang="en-US" dirty="0"/>
          </a:p>
        </p:txBody>
      </p:sp>
    </p:spTree>
    <p:extLst>
      <p:ext uri="{BB962C8B-B14F-4D97-AF65-F5344CB8AC3E}">
        <p14:creationId xmlns:p14="http://schemas.microsoft.com/office/powerpoint/2010/main" val="118143004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Duration:</a:t>
            </a:r>
            <a:r>
              <a:rPr lang="en-GB" baseline="0" dirty="0" smtClean="0"/>
              <a:t> 10 minutes</a:t>
            </a:r>
          </a:p>
          <a:p>
            <a:endParaRPr lang="en-GB" baseline="0" dirty="0" smtClean="0"/>
          </a:p>
          <a:p>
            <a:r>
              <a:rPr lang="en-GB" baseline="0" dirty="0" smtClean="0"/>
              <a:t>Facilitators to think of an example!</a:t>
            </a:r>
          </a:p>
          <a:p>
            <a:endParaRPr lang="en-GB" baseline="0" dirty="0" smtClean="0"/>
          </a:p>
          <a:p>
            <a:r>
              <a:rPr lang="en-GB" baseline="0" dirty="0" smtClean="0"/>
              <a:t>Finish at 3:15</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37</a:t>
            </a:fld>
            <a:endParaRPr lang="en-US" dirty="0"/>
          </a:p>
        </p:txBody>
      </p:sp>
    </p:spTree>
    <p:extLst>
      <p:ext uri="{BB962C8B-B14F-4D97-AF65-F5344CB8AC3E}">
        <p14:creationId xmlns:p14="http://schemas.microsoft.com/office/powerpoint/2010/main" val="181961802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a:p>
            <a:r>
              <a:rPr lang="en-GB" dirty="0" smtClean="0"/>
              <a:t>Duration: 10 minutes </a:t>
            </a:r>
          </a:p>
          <a:p>
            <a:r>
              <a:rPr lang="en-GB" dirty="0" smtClean="0"/>
              <a:t>Finish by 3:45</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38</a:t>
            </a:fld>
            <a:endParaRPr lang="en-US" dirty="0"/>
          </a:p>
        </p:txBody>
      </p:sp>
    </p:spTree>
    <p:extLst>
      <p:ext uri="{BB962C8B-B14F-4D97-AF65-F5344CB8AC3E}">
        <p14:creationId xmlns:p14="http://schemas.microsoft.com/office/powerpoint/2010/main" val="226305900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 is the first letter of</a:t>
            </a:r>
            <a:r>
              <a:rPr lang="en-GB" baseline="0" dirty="0" smtClean="0"/>
              <a:t> the GROW model. G meaning ‘goal’. Delegates would have completed this as their pre-work but they can discuss in pairs.</a:t>
            </a:r>
          </a:p>
          <a:p>
            <a:endParaRPr lang="en-GB" baseline="0" dirty="0" smtClean="0"/>
          </a:p>
          <a:p>
            <a:r>
              <a:rPr lang="en-GB" baseline="0" dirty="0" smtClean="0"/>
              <a:t>N.B. Trainers state to the delegates ….”If you can only cover the G &amp; R part of GROW in 10 minutes, that is absolutely fine.</a:t>
            </a:r>
          </a:p>
          <a:p>
            <a:r>
              <a:rPr lang="en-GB" baseline="0" dirty="0" smtClean="0"/>
              <a:t>Duration: 30 minutes in all.</a:t>
            </a:r>
          </a:p>
          <a:p>
            <a:r>
              <a:rPr lang="en-GB" baseline="0" dirty="0" smtClean="0"/>
              <a:t>Finish at 4:15pm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39</a:t>
            </a:fld>
            <a:endParaRPr lang="en-US" dirty="0"/>
          </a:p>
        </p:txBody>
      </p:sp>
    </p:spTree>
    <p:extLst>
      <p:ext uri="{BB962C8B-B14F-4D97-AF65-F5344CB8AC3E}">
        <p14:creationId xmlns:p14="http://schemas.microsoft.com/office/powerpoint/2010/main" val="250221141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bwMode="auto">
          <a:xfrm>
            <a:off x="866775" y="739775"/>
            <a:ext cx="4935538" cy="3703638"/>
          </a:xfrm>
          <a:noFill/>
          <a:ln>
            <a:solidFill>
              <a:srgbClr val="000000"/>
            </a:solidFill>
            <a:miter lim="800000"/>
            <a:headEnd/>
            <a:tailEnd/>
          </a:ln>
        </p:spPr>
      </p:sp>
      <p:sp>
        <p:nvSpPr>
          <p:cNvPr id="2048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a:p>
            <a:pPr>
              <a:spcBef>
                <a:spcPct val="0"/>
              </a:spcBef>
            </a:pPr>
            <a:r>
              <a:rPr lang="en-GB" dirty="0"/>
              <a:t>WHY ARE WE DOING THIS – AIMS AND OBJECTIVES</a:t>
            </a:r>
          </a:p>
          <a:p>
            <a:pPr>
              <a:spcBef>
                <a:spcPct val="0"/>
              </a:spcBef>
            </a:pPr>
            <a:r>
              <a:rPr lang="en-GB" dirty="0"/>
              <a:t>		</a:t>
            </a:r>
          </a:p>
          <a:p>
            <a:pPr>
              <a:spcBef>
                <a:spcPct val="0"/>
              </a:spcBef>
            </a:pPr>
            <a:r>
              <a:rPr lang="en-GB" dirty="0"/>
              <a:t>BUSINESS OBJECTIVE: IMPROVE THE CAPABILITY AND CONTRIBUTION OF OUR PEOPLE SO THAT THEY BECOME MORE EFFECTIVE IN THEIR ROLES SO THAT THE COMPANY PERFORMANCE IMPROVES. THIS INTERVENTION IS TARGETTED AT IMPROVING THE EFFECTIVENESS OF HR PROFESSIONALS TO IMPROVE THE CAPABILITY OF THE MANAGERS TO MANAGE SITUATIONS WHERE THE RELATIONSHIP BETWEEN THE BUSINESS AND THE EMPLOYEE IS STRAINED. IT IS PART OF A NUMBER OF OTHER CO-ORDINATED CHANGES AROUND PROCESS AND </a:t>
            </a:r>
            <a:r>
              <a:rPr lang="en-GB" dirty="0" smtClean="0"/>
              <a:t>POLICY</a:t>
            </a:r>
          </a:p>
          <a:p>
            <a:pPr>
              <a:spcBef>
                <a:spcPct val="0"/>
              </a:spcBef>
            </a:pPr>
            <a:endParaRPr lang="en-GB" dirty="0" smtClean="0"/>
          </a:p>
          <a:p>
            <a:pPr>
              <a:spcBef>
                <a:spcPct val="0"/>
              </a:spcBef>
            </a:pPr>
            <a:r>
              <a:rPr lang="en-GB" dirty="0" smtClean="0"/>
              <a:t>End of Day 1, Trainer to distribute</a:t>
            </a:r>
            <a:r>
              <a:rPr lang="en-GB" baseline="0" dirty="0" smtClean="0"/>
              <a:t> homework which is in form of a handout. ‘ME AT MY BEST’  -(re in and out the box).</a:t>
            </a:r>
          </a:p>
          <a:p>
            <a:pPr>
              <a:spcBef>
                <a:spcPct val="0"/>
              </a:spcBef>
            </a:pPr>
            <a:endParaRPr lang="en-GB" baseline="0" dirty="0" smtClean="0"/>
          </a:p>
          <a:p>
            <a:pPr>
              <a:spcBef>
                <a:spcPct val="0"/>
              </a:spcBef>
            </a:pPr>
            <a:r>
              <a:rPr lang="en-GB" baseline="0" dirty="0" smtClean="0"/>
              <a:t>A section at the end of the handout states ‘homework for coaching practise’ and delegates will be expected to answer the 2 questions.</a:t>
            </a:r>
            <a:endParaRPr lang="en-GB" dirty="0"/>
          </a:p>
          <a:p>
            <a:pPr>
              <a:spcBef>
                <a:spcPct val="0"/>
              </a:spcBef>
            </a:pPr>
            <a:endParaRPr lang="en-US" dirty="0"/>
          </a:p>
        </p:txBody>
      </p:sp>
    </p:spTree>
    <p:extLst>
      <p:ext uri="{BB962C8B-B14F-4D97-AF65-F5344CB8AC3E}">
        <p14:creationId xmlns:p14="http://schemas.microsoft.com/office/powerpoint/2010/main" val="417373133"/>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bwMode="auto">
          <a:xfrm>
            <a:off x="866775" y="739775"/>
            <a:ext cx="4935538" cy="3703638"/>
          </a:xfrm>
          <a:noFill/>
          <a:ln>
            <a:solidFill>
              <a:srgbClr val="000000"/>
            </a:solidFill>
            <a:miter lim="800000"/>
            <a:headEnd/>
            <a:tailEnd/>
          </a:ln>
        </p:spPr>
      </p:sp>
      <p:sp>
        <p:nvSpPr>
          <p:cNvPr id="2048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a:p>
            <a:pPr>
              <a:spcBef>
                <a:spcPct val="0"/>
              </a:spcBef>
            </a:pPr>
            <a:r>
              <a:rPr lang="en-GB" dirty="0"/>
              <a:t>WHY ARE WE DOING THIS – AIMS AND OBJECTIVES</a:t>
            </a:r>
          </a:p>
          <a:p>
            <a:pPr>
              <a:spcBef>
                <a:spcPct val="0"/>
              </a:spcBef>
            </a:pPr>
            <a:r>
              <a:rPr lang="en-GB" dirty="0"/>
              <a:t>		</a:t>
            </a:r>
          </a:p>
          <a:p>
            <a:pPr>
              <a:spcBef>
                <a:spcPct val="0"/>
              </a:spcBef>
            </a:pPr>
            <a:r>
              <a:rPr lang="en-GB" dirty="0"/>
              <a:t>BUSINESS OBJECTIVE: IMPROVE THE CAPABILITY AND CONTRIBUTION OF OUR PEOPLE SO THAT THEY BECOME MORE EFFECTIVE IN THEIR ROLES SO THAT THE COMPANY PERFORMANCE IMPROVES. THIS INTERVENTION IS TARGETTED AT IMPROVING THE EFFECTIVENESS OF HR PROFESSIONALS TO IMPROVE THE CAPABILITY OF THE MANAGERS TO MANAGE SITUATIONS WHERE THE RELATIONSHIP BETWEEN THE BUSINESS AND THE EMPLOYEE IS STRAINED. IT IS PART OF A NUMBER OF OTHER CO-ORDINATED CHANGES AROUND PROCESS AND POLICY</a:t>
            </a:r>
          </a:p>
          <a:p>
            <a:pPr>
              <a:spcBef>
                <a:spcPct val="0"/>
              </a:spcBef>
            </a:pPr>
            <a:endParaRPr lang="en-US" dirty="0"/>
          </a:p>
        </p:txBody>
      </p:sp>
    </p:spTree>
    <p:extLst>
      <p:ext uri="{BB962C8B-B14F-4D97-AF65-F5344CB8AC3E}">
        <p14:creationId xmlns:p14="http://schemas.microsoft.com/office/powerpoint/2010/main" val="414296690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9:30am start</a:t>
            </a:r>
          </a:p>
          <a:p>
            <a:endParaRPr lang="en-GB" dirty="0" smtClean="0"/>
          </a:p>
          <a:p>
            <a:pPr>
              <a:spcBef>
                <a:spcPct val="0"/>
              </a:spcBef>
            </a:pPr>
            <a:r>
              <a:rPr lang="en-GB" dirty="0" smtClean="0"/>
              <a:t>Reflection…… ask delegates</a:t>
            </a:r>
            <a:r>
              <a:rPr lang="en-GB" baseline="0" dirty="0" smtClean="0"/>
              <a:t> what we covered yesterday and what they learnt from it.</a:t>
            </a:r>
          </a:p>
          <a:p>
            <a:pPr>
              <a:spcBef>
                <a:spcPct val="0"/>
              </a:spcBef>
            </a:pPr>
            <a:r>
              <a:rPr lang="en-GB" baseline="0" dirty="0" smtClean="0"/>
              <a:t>(Trainer to record their comments on a flipchart sheet)</a:t>
            </a:r>
            <a:endParaRPr lang="en-GB" dirty="0" smtClean="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42</a:t>
            </a:fld>
            <a:endParaRPr lang="en-US" dirty="0"/>
          </a:p>
        </p:txBody>
      </p:sp>
    </p:spTree>
    <p:extLst>
      <p:ext uri="{BB962C8B-B14F-4D97-AF65-F5344CB8AC3E}">
        <p14:creationId xmlns:p14="http://schemas.microsoft.com/office/powerpoint/2010/main" val="136569443"/>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bwMode="auto">
          <a:xfrm>
            <a:off x="866775" y="739775"/>
            <a:ext cx="4935538" cy="3703638"/>
          </a:xfrm>
          <a:noFill/>
          <a:ln>
            <a:solidFill>
              <a:srgbClr val="000000"/>
            </a:solidFill>
            <a:miter lim="800000"/>
            <a:headEnd/>
            <a:tailEnd/>
          </a:ln>
        </p:spPr>
      </p:sp>
      <p:sp>
        <p:nvSpPr>
          <p:cNvPr id="2048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a:p>
            <a:pPr>
              <a:spcBef>
                <a:spcPct val="0"/>
              </a:spcBef>
            </a:pPr>
            <a:r>
              <a:rPr lang="en-GB" dirty="0"/>
              <a:t>WHY ARE WE DOING THIS – AIMS AND </a:t>
            </a:r>
            <a:r>
              <a:rPr lang="en-GB" dirty="0" smtClean="0"/>
              <a:t>OBJECTIVES</a:t>
            </a:r>
          </a:p>
          <a:p>
            <a:pPr>
              <a:spcBef>
                <a:spcPct val="0"/>
              </a:spcBef>
            </a:pPr>
            <a:endParaRPr lang="en-GB" dirty="0" smtClean="0"/>
          </a:p>
          <a:p>
            <a:pPr>
              <a:spcBef>
                <a:spcPct val="0"/>
              </a:spcBef>
            </a:pPr>
            <a:r>
              <a:rPr lang="en-GB" dirty="0"/>
              <a:t>		</a:t>
            </a:r>
          </a:p>
          <a:p>
            <a:pPr>
              <a:spcBef>
                <a:spcPct val="0"/>
              </a:spcBef>
            </a:pPr>
            <a:r>
              <a:rPr lang="en-GB" dirty="0"/>
              <a:t>BUSINESS OBJECTIVE: IMPROVE THE CAPABILITY AND CONTRIBUTION OF OUR PEOPLE SO THAT THEY BECOME MORE EFFECTIVE IN THEIR ROLES SO THAT THE COMPANY PERFORMANCE IMPROVES. THIS INTERVENTION IS TARGETTED AT IMPROVING THE EFFECTIVENESS OF HR PROFESSIONALS TO IMPROVE THE CAPABILITY OF THE MANAGERS TO MANAGE SITUATIONS WHERE THE RELATIONSHIP BETWEEN THE BUSINESS AND THE EMPLOYEE IS STRAINED. IT IS PART OF A NUMBER OF OTHER CO-ORDINATED CHANGES AROUND PROCESS AND POLICY</a:t>
            </a:r>
          </a:p>
          <a:p>
            <a:pPr>
              <a:spcBef>
                <a:spcPct val="0"/>
              </a:spcBef>
            </a:pPr>
            <a:endParaRPr lang="en-US" dirty="0"/>
          </a:p>
        </p:txBody>
      </p:sp>
    </p:spTree>
    <p:extLst>
      <p:ext uri="{BB962C8B-B14F-4D97-AF65-F5344CB8AC3E}">
        <p14:creationId xmlns:p14="http://schemas.microsoft.com/office/powerpoint/2010/main" val="1026050323"/>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44</a:t>
            </a:fld>
            <a:endParaRPr lang="en-US" dirty="0"/>
          </a:p>
        </p:txBody>
      </p:sp>
    </p:spTree>
    <p:extLst>
      <p:ext uri="{BB962C8B-B14F-4D97-AF65-F5344CB8AC3E}">
        <p14:creationId xmlns:p14="http://schemas.microsoft.com/office/powerpoint/2010/main" val="23956185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 35</a:t>
            </a:r>
          </a:p>
          <a:p>
            <a:r>
              <a:rPr lang="en-GB" dirty="0" smtClean="0"/>
              <a:t>Duration</a:t>
            </a:r>
            <a:r>
              <a:rPr lang="en-GB" dirty="0" smtClean="0"/>
              <a:t>: 10 minutes</a:t>
            </a:r>
          </a:p>
          <a:p>
            <a:r>
              <a:rPr lang="en-GB" dirty="0" smtClean="0"/>
              <a:t>Finish at 9:40</a:t>
            </a:r>
          </a:p>
          <a:p>
            <a:endParaRPr lang="en-GB" dirty="0" smtClean="0"/>
          </a:p>
          <a:p>
            <a:endParaRPr lang="en-GB" b="1" dirty="0" smtClean="0"/>
          </a:p>
          <a:p>
            <a:pPr>
              <a:buFont typeface="Arial" pitchFamily="34" charset="0"/>
              <a:buChar char="•"/>
            </a:pPr>
            <a:r>
              <a:rPr lang="en-GB" dirty="0" smtClean="0"/>
              <a:t> Location/Environment – needs to be private</a:t>
            </a:r>
          </a:p>
          <a:p>
            <a:pPr>
              <a:buFont typeface="Arial" pitchFamily="34" charset="0"/>
              <a:buChar char="•"/>
            </a:pPr>
            <a:r>
              <a:rPr lang="en-GB" dirty="0" smtClean="0"/>
              <a:t> Session timings and frequency – we are NOT talking</a:t>
            </a:r>
            <a:r>
              <a:rPr lang="en-GB" baseline="0" dirty="0" smtClean="0"/>
              <a:t> of formal coaching</a:t>
            </a:r>
            <a:endParaRPr lang="en-GB" dirty="0" smtClean="0"/>
          </a:p>
          <a:p>
            <a:pPr>
              <a:buFont typeface="Arial" pitchFamily="34" charset="0"/>
              <a:buChar char="•"/>
            </a:pPr>
            <a:r>
              <a:rPr lang="en-GB" dirty="0" smtClean="0"/>
              <a:t> Tools – </a:t>
            </a:r>
            <a:r>
              <a:rPr lang="en-GB" dirty="0" smtClean="0"/>
              <a:t>egg self-awareness, </a:t>
            </a:r>
            <a:r>
              <a:rPr lang="en-GB" dirty="0" smtClean="0"/>
              <a:t>learning styles, Johari, 360 </a:t>
            </a:r>
            <a:r>
              <a:rPr lang="en-GB" dirty="0" smtClean="0"/>
              <a:t>etc.</a:t>
            </a:r>
            <a:endParaRPr lang="en-GB" dirty="0" smtClean="0"/>
          </a:p>
          <a:p>
            <a:pPr>
              <a:buFont typeface="Arial" pitchFamily="34" charset="0"/>
              <a:buChar char="•"/>
            </a:pPr>
            <a:r>
              <a:rPr lang="en-GB" dirty="0" smtClean="0"/>
              <a:t> Note Taking – keep it informal, no fast rules</a:t>
            </a:r>
          </a:p>
          <a:p>
            <a:pPr>
              <a:buFont typeface="Arial" pitchFamily="34" charset="0"/>
              <a:buChar char="•"/>
            </a:pPr>
            <a:r>
              <a:rPr lang="en-GB" dirty="0" smtClean="0"/>
              <a:t> Confidentiality – ethically. What’s feels</a:t>
            </a:r>
            <a:r>
              <a:rPr lang="en-GB" baseline="0" dirty="0" smtClean="0"/>
              <a:t> right?</a:t>
            </a:r>
            <a:endParaRPr lang="en-GB" dirty="0" smtClean="0"/>
          </a:p>
          <a:p>
            <a:pPr>
              <a:buFont typeface="Arial" pitchFamily="34" charset="0"/>
              <a:buChar char="•"/>
            </a:pPr>
            <a:r>
              <a:rPr lang="en-GB" dirty="0" smtClean="0"/>
              <a:t> Model/Framework – do you use a model? Do you tell the coachee you are using a model, do you go through the model with them?</a:t>
            </a:r>
          </a:p>
          <a:p>
            <a:pPr>
              <a:buFont typeface="Arial" pitchFamily="34" charset="0"/>
              <a:buChar char="•"/>
            </a:pPr>
            <a:r>
              <a:rPr lang="en-GB" dirty="0" smtClean="0"/>
              <a:t> Ending the relationship – how do you know the goal has been reached</a:t>
            </a:r>
          </a:p>
          <a:p>
            <a:pPr>
              <a:buFont typeface="Arial" pitchFamily="34" charset="0"/>
              <a:buNone/>
            </a:pPr>
            <a:endParaRPr lang="en-GB" dirty="0" smtClean="0"/>
          </a:p>
          <a:p>
            <a:pPr>
              <a:buFont typeface="Arial" pitchFamily="34" charset="0"/>
              <a:buNone/>
            </a:pPr>
            <a:r>
              <a:rPr lang="en-GB" dirty="0" smtClean="0"/>
              <a:t>With formal coaching, an end date will be discussed at the off-set</a:t>
            </a:r>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45</a:t>
            </a:fld>
            <a:endParaRPr lang="en-US" dirty="0"/>
          </a:p>
        </p:txBody>
      </p:sp>
    </p:spTree>
    <p:extLst>
      <p:ext uri="{BB962C8B-B14F-4D97-AF65-F5344CB8AC3E}">
        <p14:creationId xmlns:p14="http://schemas.microsoft.com/office/powerpoint/2010/main" val="4174568076"/>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 36 of Workbooks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46</a:t>
            </a:fld>
            <a:endParaRPr lang="en-US" dirty="0"/>
          </a:p>
        </p:txBody>
      </p:sp>
    </p:spTree>
    <p:extLst>
      <p:ext uri="{BB962C8B-B14F-4D97-AF65-F5344CB8AC3E}">
        <p14:creationId xmlns:p14="http://schemas.microsoft.com/office/powerpoint/2010/main" val="81799139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2 minutes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47</a:t>
            </a:fld>
            <a:endParaRPr lang="en-US" dirty="0"/>
          </a:p>
        </p:txBody>
      </p:sp>
    </p:spTree>
    <p:extLst>
      <p:ext uri="{BB962C8B-B14F-4D97-AF65-F5344CB8AC3E}">
        <p14:creationId xmlns:p14="http://schemas.microsoft.com/office/powerpoint/2010/main" val="214541769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2 minutes</a:t>
            </a:r>
          </a:p>
          <a:p>
            <a:endParaRPr lang="en-GB" dirty="0" smtClean="0"/>
          </a:p>
          <a:p>
            <a:r>
              <a:rPr lang="en-GB" dirty="0" smtClean="0"/>
              <a:t>What </a:t>
            </a:r>
            <a:r>
              <a:rPr lang="en-GB" dirty="0"/>
              <a:t>goes wrong?</a:t>
            </a:r>
          </a:p>
        </p:txBody>
      </p:sp>
      <p:sp>
        <p:nvSpPr>
          <p:cNvPr id="4" name="Slide Number Placeholder 3"/>
          <p:cNvSpPr>
            <a:spLocks noGrp="1"/>
          </p:cNvSpPr>
          <p:nvPr>
            <p:ph type="sldNum" sz="quarter" idx="10"/>
          </p:nvPr>
        </p:nvSpPr>
        <p:spPr/>
        <p:txBody>
          <a:bodyPr/>
          <a:lstStyle/>
          <a:p>
            <a:fld id="{AB911E23-5E08-44A2-B5F0-2402F0DB9BB7}" type="slidenum">
              <a:rPr lang="en-US" smtClean="0"/>
              <a:pPr/>
              <a:t>48</a:t>
            </a:fld>
            <a:endParaRPr lang="en-US" dirty="0"/>
          </a:p>
        </p:txBody>
      </p:sp>
    </p:spTree>
    <p:extLst>
      <p:ext uri="{BB962C8B-B14F-4D97-AF65-F5344CB8AC3E}">
        <p14:creationId xmlns:p14="http://schemas.microsoft.com/office/powerpoint/2010/main" val="668489908"/>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lvl="0"/>
            <a:r>
              <a:rPr lang="en-GB" sz="1200" b="1" kern="1200" dirty="0" smtClean="0">
                <a:solidFill>
                  <a:schemeClr val="tx1"/>
                </a:solidFill>
                <a:latin typeface="+mn-lt"/>
                <a:ea typeface="+mn-ea"/>
                <a:cs typeface="+mn-cs"/>
              </a:rPr>
              <a:t>Duration: 10 minutes</a:t>
            </a:r>
          </a:p>
          <a:p>
            <a:pPr lvl="0"/>
            <a:r>
              <a:rPr lang="en-GB" sz="1200" b="1" kern="1200" dirty="0" smtClean="0">
                <a:solidFill>
                  <a:schemeClr val="tx1"/>
                </a:solidFill>
                <a:latin typeface="+mn-lt"/>
                <a:ea typeface="+mn-ea"/>
                <a:cs typeface="+mn-cs"/>
              </a:rPr>
              <a:t>The </a:t>
            </a:r>
            <a:r>
              <a:rPr lang="en-GB" sz="1200" b="1" kern="1200" dirty="0">
                <a:solidFill>
                  <a:schemeClr val="tx1"/>
                </a:solidFill>
                <a:latin typeface="+mn-lt"/>
                <a:ea typeface="+mn-ea"/>
                <a:cs typeface="+mn-cs"/>
              </a:rPr>
              <a:t>use of jargon.</a:t>
            </a:r>
            <a:r>
              <a:rPr lang="en-GB" sz="1200" kern="1200" dirty="0">
                <a:solidFill>
                  <a:schemeClr val="tx1"/>
                </a:solidFill>
                <a:latin typeface="+mn-lt"/>
                <a:ea typeface="+mn-ea"/>
                <a:cs typeface="+mn-cs"/>
              </a:rPr>
              <a:t> Over-complicated, unfamiliar and/or technical terms.</a:t>
            </a:r>
          </a:p>
          <a:p>
            <a:pPr lvl="0"/>
            <a:r>
              <a:rPr lang="en-GB" sz="1200" b="1" kern="1200" dirty="0">
                <a:solidFill>
                  <a:schemeClr val="tx1"/>
                </a:solidFill>
                <a:latin typeface="+mn-lt"/>
                <a:ea typeface="+mn-ea"/>
                <a:cs typeface="+mn-cs"/>
              </a:rPr>
              <a:t>Emotional barriers and taboos.</a:t>
            </a:r>
            <a:r>
              <a:rPr lang="en-GB" sz="1200" kern="1200" dirty="0">
                <a:solidFill>
                  <a:schemeClr val="tx1"/>
                </a:solidFill>
                <a:latin typeface="+mn-lt"/>
                <a:ea typeface="+mn-ea"/>
                <a:cs typeface="+mn-cs"/>
              </a:rPr>
              <a:t> Some people may find it difficult to express their emotions and some topics may be completely 'off-limits' or taboo.</a:t>
            </a:r>
          </a:p>
          <a:p>
            <a:pPr lvl="0"/>
            <a:r>
              <a:rPr lang="en-GB" sz="1200" b="1" kern="1200" dirty="0">
                <a:solidFill>
                  <a:schemeClr val="tx1"/>
                </a:solidFill>
                <a:latin typeface="+mn-lt"/>
                <a:ea typeface="+mn-ea"/>
                <a:cs typeface="+mn-cs"/>
              </a:rPr>
              <a:t>Lack of attention, interest, distractions, or irrelevance to the receiver.</a:t>
            </a:r>
            <a:r>
              <a:rPr lang="en-GB" sz="1200" kern="1200" dirty="0">
                <a:solidFill>
                  <a:schemeClr val="tx1"/>
                </a:solidFill>
                <a:latin typeface="+mn-lt"/>
                <a:ea typeface="+mn-ea"/>
                <a:cs typeface="+mn-cs"/>
              </a:rPr>
              <a:t> (See our page </a:t>
            </a:r>
            <a:r>
              <a:rPr lang="en-GB" sz="1200" b="1" u="none" strike="noStrike" kern="1200" dirty="0">
                <a:solidFill>
                  <a:schemeClr val="tx1"/>
                </a:solidFill>
                <a:latin typeface="+mn-lt"/>
                <a:ea typeface="+mn-ea"/>
                <a:cs typeface="+mn-cs"/>
                <a:hlinkClick r:id="rId3"/>
              </a:rPr>
              <a:t>Barriers to Effective Listening</a:t>
            </a:r>
            <a:r>
              <a:rPr lang="en-GB" sz="1200" kern="1200" dirty="0">
                <a:solidFill>
                  <a:schemeClr val="tx1"/>
                </a:solidFill>
                <a:latin typeface="+mn-lt"/>
                <a:ea typeface="+mn-ea"/>
                <a:cs typeface="+mn-cs"/>
              </a:rPr>
              <a:t> for more information).</a:t>
            </a:r>
          </a:p>
          <a:p>
            <a:pPr lvl="0"/>
            <a:r>
              <a:rPr lang="en-GB" sz="1200" b="1" kern="1200" dirty="0">
                <a:solidFill>
                  <a:schemeClr val="tx1"/>
                </a:solidFill>
                <a:latin typeface="+mn-lt"/>
                <a:ea typeface="+mn-ea"/>
                <a:cs typeface="+mn-cs"/>
              </a:rPr>
              <a:t>Differences in perception and viewpoint.</a:t>
            </a:r>
            <a:endParaRPr lang="en-GB"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Physical disabilities such as hearing problems or speech difficulties.</a:t>
            </a:r>
            <a:endParaRPr lang="en-GB"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Physical barriers to non-verbal communication.</a:t>
            </a:r>
            <a:r>
              <a:rPr lang="en-GB" sz="1200" kern="1200" dirty="0">
                <a:solidFill>
                  <a:schemeClr val="tx1"/>
                </a:solidFill>
                <a:latin typeface="+mn-lt"/>
                <a:ea typeface="+mn-ea"/>
                <a:cs typeface="+mn-cs"/>
              </a:rPr>
              <a:t> Not being able to see the non-verbal cues, gestures, posture and general body language can make communication less effective.</a:t>
            </a:r>
          </a:p>
          <a:p>
            <a:pPr lvl="0"/>
            <a:r>
              <a:rPr lang="en-GB" sz="1200" b="1" kern="1200" dirty="0">
                <a:solidFill>
                  <a:schemeClr val="tx1"/>
                </a:solidFill>
                <a:latin typeface="+mn-lt"/>
                <a:ea typeface="+mn-ea"/>
                <a:cs typeface="+mn-cs"/>
              </a:rPr>
              <a:t>Language differences and the difficulty in understanding unfamiliar accents.</a:t>
            </a:r>
            <a:endParaRPr lang="en-GB" sz="1200" kern="1200" dirty="0">
              <a:solidFill>
                <a:schemeClr val="tx1"/>
              </a:solidFill>
              <a:latin typeface="+mn-lt"/>
              <a:ea typeface="+mn-ea"/>
              <a:cs typeface="+mn-cs"/>
            </a:endParaRPr>
          </a:p>
          <a:p>
            <a:pPr lvl="0"/>
            <a:r>
              <a:rPr lang="en-GB" sz="1200" b="1" kern="1200" dirty="0">
                <a:solidFill>
                  <a:schemeClr val="tx1"/>
                </a:solidFill>
                <a:latin typeface="+mn-lt"/>
                <a:ea typeface="+mn-ea"/>
                <a:cs typeface="+mn-cs"/>
              </a:rPr>
              <a:t>Expectations and prejudices which may lead to false assumptions or stereotyping.</a:t>
            </a:r>
            <a:r>
              <a:rPr lang="en-GB" sz="1200" kern="1200" dirty="0">
                <a:solidFill>
                  <a:schemeClr val="tx1"/>
                </a:solidFill>
                <a:latin typeface="+mn-lt"/>
                <a:ea typeface="+mn-ea"/>
                <a:cs typeface="+mn-cs"/>
              </a:rPr>
              <a:t>  People often hear what they expect to hear rather than what is actually said and jump to incorrect conclusions.</a:t>
            </a:r>
          </a:p>
          <a:p>
            <a:pPr lvl="0"/>
            <a:r>
              <a:rPr lang="en-GB" sz="1200" b="1" kern="1200" dirty="0">
                <a:solidFill>
                  <a:schemeClr val="tx1"/>
                </a:solidFill>
                <a:latin typeface="+mn-lt"/>
                <a:ea typeface="+mn-ea"/>
                <a:cs typeface="+mn-cs"/>
              </a:rPr>
              <a:t>Cultural differences.</a:t>
            </a:r>
            <a:r>
              <a:rPr lang="en-GB" sz="1200" kern="1200" dirty="0">
                <a:solidFill>
                  <a:schemeClr val="tx1"/>
                </a:solidFill>
                <a:latin typeface="+mn-lt"/>
                <a:ea typeface="+mn-ea"/>
                <a:cs typeface="+mn-cs"/>
              </a:rPr>
              <a:t>  The norms of social interaction vary greatly in different cultures, as do the way in which emotions are expressed. For example, the concept of personal space varies between cultures and between different social settings.</a:t>
            </a:r>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49</a:t>
            </a:fld>
            <a:endParaRPr lang="en-US" dirty="0"/>
          </a:p>
        </p:txBody>
      </p:sp>
    </p:spTree>
    <p:extLst>
      <p:ext uri="{BB962C8B-B14F-4D97-AF65-F5344CB8AC3E}">
        <p14:creationId xmlns:p14="http://schemas.microsoft.com/office/powerpoint/2010/main" val="269919133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txBox="1">
            <a:spLocks noGrp="1" noChangeArrowheads="1"/>
          </p:cNvSpPr>
          <p:nvPr/>
        </p:nvSpPr>
        <p:spPr bwMode="auto">
          <a:xfrm>
            <a:off x="3776868" y="9377443"/>
            <a:ext cx="2890665" cy="493634"/>
          </a:xfrm>
          <a:prstGeom prst="rect">
            <a:avLst/>
          </a:prstGeom>
          <a:noFill/>
          <a:ln w="9525">
            <a:noFill/>
            <a:miter lim="800000"/>
            <a:headEnd/>
            <a:tailEnd/>
          </a:ln>
        </p:spPr>
        <p:txBody>
          <a:bodyPr anchor="b"/>
          <a:lstStyle/>
          <a:p>
            <a:pPr algn="r"/>
            <a:fld id="{30FD46B4-DC00-4238-941E-00F00A39FCF4}" type="slidenum">
              <a:rPr lang="en-US" sz="1200"/>
              <a:pPr algn="r"/>
              <a:t>50</a:t>
            </a:fld>
            <a:endParaRPr lang="en-US" sz="1200" dirty="0"/>
          </a:p>
        </p:txBody>
      </p:sp>
      <p:sp>
        <p:nvSpPr>
          <p:cNvPr id="16387" name="Rectangle 2"/>
          <p:cNvSpPr>
            <a:spLocks noGrp="1" noRot="1" noChangeAspect="1" noChangeArrowheads="1" noTextEdit="1"/>
          </p:cNvSpPr>
          <p:nvPr>
            <p:ph type="sldImg"/>
          </p:nvPr>
        </p:nvSpPr>
        <p:spPr>
          <a:xfrm>
            <a:off x="865188" y="739775"/>
            <a:ext cx="4937125" cy="3703638"/>
          </a:xfrm>
          <a:ln/>
        </p:spPr>
      </p:sp>
      <p:sp>
        <p:nvSpPr>
          <p:cNvPr id="16388" name="Rectangle 3"/>
          <p:cNvSpPr>
            <a:spLocks noGrp="1" noChangeArrowheads="1"/>
          </p:cNvSpPr>
          <p:nvPr>
            <p:ph type="body" idx="1"/>
          </p:nvPr>
        </p:nvSpPr>
        <p:spPr>
          <a:noFill/>
          <a:ln/>
        </p:spPr>
        <p:txBody>
          <a:bodyPr/>
          <a:lstStyle/>
          <a:p>
            <a:pPr eaLnBrk="1" hangingPunct="1"/>
            <a:r>
              <a:rPr lang="en-GB" sz="1200" dirty="0" smtClean="0"/>
              <a:t>Duration: 2 minutes</a:t>
            </a:r>
          </a:p>
          <a:p>
            <a:pPr eaLnBrk="1" hangingPunct="1"/>
            <a:r>
              <a:rPr lang="en-GB" sz="1200" dirty="0" smtClean="0"/>
              <a:t>Finish: 9:55</a:t>
            </a:r>
          </a:p>
          <a:p>
            <a:pPr eaLnBrk="1" hangingPunct="1"/>
            <a:r>
              <a:rPr lang="en-GB" sz="1200" dirty="0" smtClean="0"/>
              <a:t>Ask </a:t>
            </a:r>
            <a:r>
              <a:rPr lang="en-GB" sz="1200" dirty="0"/>
              <a:t>the room what they think the value of each of the elements of VC are?  Talk about the importance of the way things are said and how telling body language can be.</a:t>
            </a:r>
          </a:p>
          <a:p>
            <a:pPr eaLnBrk="1" hangingPunct="1"/>
            <a:endParaRPr lang="en-US" sz="1200" dirty="0"/>
          </a:p>
          <a:p>
            <a:pPr eaLnBrk="1" hangingPunct="1"/>
            <a:r>
              <a:rPr lang="en-US" sz="1200" dirty="0"/>
              <a:t>Use/ask for examples.</a:t>
            </a:r>
          </a:p>
        </p:txBody>
      </p:sp>
    </p:spTree>
    <p:extLst>
      <p:ext uri="{BB962C8B-B14F-4D97-AF65-F5344CB8AC3E}">
        <p14:creationId xmlns:p14="http://schemas.microsoft.com/office/powerpoint/2010/main" val="613759263"/>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Duration: 5 minutes</a:t>
            </a:r>
          </a:p>
          <a:p>
            <a:endParaRPr lang="en-GB" dirty="0" smtClean="0"/>
          </a:p>
          <a:p>
            <a:r>
              <a:rPr lang="en-GB" dirty="0" smtClean="0"/>
              <a:t>Finish:</a:t>
            </a:r>
            <a:r>
              <a:rPr lang="en-GB" baseline="0" dirty="0" smtClean="0"/>
              <a:t> 10am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51</a:t>
            </a:fld>
            <a:endParaRPr lang="en-US" dirty="0"/>
          </a:p>
        </p:txBody>
      </p:sp>
    </p:spTree>
    <p:extLst>
      <p:ext uri="{BB962C8B-B14F-4D97-AF65-F5344CB8AC3E}">
        <p14:creationId xmlns:p14="http://schemas.microsoft.com/office/powerpoint/2010/main" val="1649558550"/>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Duration: 5 minutes</a:t>
            </a:r>
          </a:p>
          <a:p>
            <a:r>
              <a:rPr lang="en-GB" dirty="0" smtClean="0"/>
              <a:t>Finish</a:t>
            </a:r>
            <a:r>
              <a:rPr lang="en-GB" baseline="0" dirty="0" smtClean="0"/>
              <a:t> at 10:05</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52</a:t>
            </a:fld>
            <a:endParaRPr lang="en-US" dirty="0"/>
          </a:p>
        </p:txBody>
      </p:sp>
    </p:spTree>
    <p:extLst>
      <p:ext uri="{BB962C8B-B14F-4D97-AF65-F5344CB8AC3E}">
        <p14:creationId xmlns:p14="http://schemas.microsoft.com/office/powerpoint/2010/main" val="1185383090"/>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53</a:t>
            </a:fld>
            <a:endParaRPr lang="en-US" dirty="0"/>
          </a:p>
        </p:txBody>
      </p:sp>
    </p:spTree>
    <p:extLst>
      <p:ext uri="{BB962C8B-B14F-4D97-AF65-F5344CB8AC3E}">
        <p14:creationId xmlns:p14="http://schemas.microsoft.com/office/powerpoint/2010/main" val="158229196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Page</a:t>
            </a:r>
            <a:r>
              <a:rPr lang="en-GB" baseline="0" dirty="0" smtClean="0"/>
              <a:t> 44 workbook</a:t>
            </a:r>
            <a:endParaRPr lang="en-GB" dirty="0" smtClean="0"/>
          </a:p>
          <a:p>
            <a:r>
              <a:rPr lang="en-GB" dirty="0" smtClean="0"/>
              <a:t>Handout – Powerful questions</a:t>
            </a:r>
          </a:p>
          <a:p>
            <a:r>
              <a:rPr lang="en-GB" dirty="0" smtClean="0"/>
              <a:t>Duration</a:t>
            </a:r>
            <a:r>
              <a:rPr lang="en-GB" dirty="0" smtClean="0"/>
              <a:t>: 5 minutes</a:t>
            </a:r>
          </a:p>
          <a:p>
            <a:r>
              <a:rPr lang="en-GB" dirty="0" smtClean="0"/>
              <a:t>Finish</a:t>
            </a:r>
            <a:r>
              <a:rPr lang="en-GB" dirty="0" smtClean="0"/>
              <a:t>:</a:t>
            </a:r>
            <a:r>
              <a:rPr lang="en-GB" baseline="0" dirty="0" smtClean="0"/>
              <a:t> </a:t>
            </a:r>
            <a:r>
              <a:rPr lang="en-GB" baseline="0" dirty="0" smtClean="0"/>
              <a:t>10:10</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54</a:t>
            </a:fld>
            <a:endParaRPr lang="en-US" dirty="0"/>
          </a:p>
        </p:txBody>
      </p:sp>
    </p:spTree>
    <p:extLst>
      <p:ext uri="{BB962C8B-B14F-4D97-AF65-F5344CB8AC3E}">
        <p14:creationId xmlns:p14="http://schemas.microsoft.com/office/powerpoint/2010/main" val="4033305732"/>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Workbooks page 49</a:t>
            </a:r>
          </a:p>
          <a:p>
            <a:r>
              <a:rPr lang="en-GB" dirty="0" smtClean="0"/>
              <a:t>Duration</a:t>
            </a:r>
            <a:r>
              <a:rPr lang="en-GB" dirty="0" smtClean="0"/>
              <a:t>: 5 minutes</a:t>
            </a:r>
          </a:p>
          <a:p>
            <a:r>
              <a:rPr lang="en-GB" dirty="0" smtClean="0"/>
              <a:t>Finish:</a:t>
            </a:r>
            <a:r>
              <a:rPr lang="en-GB" baseline="0" dirty="0" smtClean="0"/>
              <a:t> 10:15</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55</a:t>
            </a:fld>
            <a:endParaRPr lang="en-US" dirty="0"/>
          </a:p>
        </p:txBody>
      </p:sp>
    </p:spTree>
    <p:extLst>
      <p:ext uri="{BB962C8B-B14F-4D97-AF65-F5344CB8AC3E}">
        <p14:creationId xmlns:p14="http://schemas.microsoft.com/office/powerpoint/2010/main" val="1938914499"/>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Duration: 10 minutes</a:t>
            </a:r>
          </a:p>
          <a:p>
            <a:r>
              <a:rPr lang="en-GB" dirty="0" smtClean="0"/>
              <a:t>Finish: 10:25</a:t>
            </a:r>
          </a:p>
          <a:p>
            <a:endParaRPr lang="en-GB" dirty="0" smtClean="0"/>
          </a:p>
          <a:p>
            <a:r>
              <a:rPr lang="en-GB" dirty="0" smtClean="0"/>
              <a:t>In this course, we will cover OSCAR.</a:t>
            </a:r>
          </a:p>
          <a:p>
            <a:r>
              <a:rPr lang="en-GB" dirty="0" smtClean="0"/>
              <a:t>The other models can be researched in various books</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56</a:t>
            </a:fld>
            <a:endParaRPr lang="en-US" dirty="0"/>
          </a:p>
        </p:txBody>
      </p:sp>
    </p:spTree>
    <p:extLst>
      <p:ext uri="{BB962C8B-B14F-4D97-AF65-F5344CB8AC3E}">
        <p14:creationId xmlns:p14="http://schemas.microsoft.com/office/powerpoint/2010/main" val="3119431203"/>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10.45 – 11am</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57</a:t>
            </a:fld>
            <a:endParaRPr lang="en-US" dirty="0"/>
          </a:p>
        </p:txBody>
      </p:sp>
    </p:spTree>
    <p:extLst>
      <p:ext uri="{BB962C8B-B14F-4D97-AF65-F5344CB8AC3E}">
        <p14:creationId xmlns:p14="http://schemas.microsoft.com/office/powerpoint/2010/main" val="1458845337"/>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11am start</a:t>
            </a:r>
          </a:p>
          <a:p>
            <a:endParaRPr lang="en-GB" dirty="0" smtClean="0"/>
          </a:p>
          <a:p>
            <a:r>
              <a:rPr lang="en-GB" dirty="0" smtClean="0"/>
              <a:t>1 hour 30 minutes</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Half hour on each scenario and half hour on feedback</a:t>
            </a:r>
            <a:endParaRPr lang="en-GB" dirty="0" smtClean="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58</a:t>
            </a:fld>
            <a:endParaRPr lang="en-US" dirty="0"/>
          </a:p>
        </p:txBody>
      </p:sp>
    </p:spTree>
    <p:extLst>
      <p:ext uri="{BB962C8B-B14F-4D97-AF65-F5344CB8AC3E}">
        <p14:creationId xmlns:p14="http://schemas.microsoft.com/office/powerpoint/2010/main" val="64090433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12:30 – 1:15 lunch</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59</a:t>
            </a:fld>
            <a:endParaRPr lang="en-US" dirty="0"/>
          </a:p>
        </p:txBody>
      </p:sp>
    </p:spTree>
    <p:extLst>
      <p:ext uri="{BB962C8B-B14F-4D97-AF65-F5344CB8AC3E}">
        <p14:creationId xmlns:p14="http://schemas.microsoft.com/office/powerpoint/2010/main" val="3685541179"/>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Start: 1:15</a:t>
            </a:r>
          </a:p>
          <a:p>
            <a:r>
              <a:rPr lang="en-GB" dirty="0" smtClean="0"/>
              <a:t>Duration: 10 minutes</a:t>
            </a:r>
          </a:p>
          <a:p>
            <a:r>
              <a:rPr lang="en-GB" dirty="0" smtClean="0"/>
              <a:t>Recap on pre reading.  What did you learn about being in the box?</a:t>
            </a:r>
          </a:p>
          <a:p>
            <a:endParaRPr lang="en-GB" dirty="0"/>
          </a:p>
          <a:p>
            <a:r>
              <a:rPr lang="en-GB" dirty="0" smtClean="0"/>
              <a:t>Group discussion: Let the group open up and discuss some of their examples.</a:t>
            </a:r>
          </a:p>
          <a:p>
            <a:endParaRPr lang="en-GB" dirty="0" smtClean="0"/>
          </a:p>
          <a:p>
            <a:r>
              <a:rPr lang="en-GB" dirty="0" smtClean="0"/>
              <a:t>Prompts:</a:t>
            </a:r>
            <a:endParaRPr lang="en-GB" dirty="0"/>
          </a:p>
          <a:p>
            <a:r>
              <a:rPr lang="en-GB" dirty="0" smtClean="0"/>
              <a:t>What types of things make you go in the box? Certain colleagues or situations?</a:t>
            </a:r>
          </a:p>
          <a:p>
            <a:r>
              <a:rPr lang="en-GB" dirty="0" smtClean="0"/>
              <a:t>How do you behave as a result?  </a:t>
            </a:r>
          </a:p>
          <a:p>
            <a:r>
              <a:rPr lang="en-GB" dirty="0" smtClean="0"/>
              <a:t>Do you think people can sense the change in your behaviour?</a:t>
            </a:r>
          </a:p>
          <a:p>
            <a:r>
              <a:rPr lang="en-GB" dirty="0" smtClean="0"/>
              <a:t>What is the impact on you/others?</a:t>
            </a:r>
          </a:p>
          <a:p>
            <a:r>
              <a:rPr lang="en-GB" dirty="0" smtClean="0"/>
              <a:t>Do you recognise the feelings that are described?</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60</a:t>
            </a:fld>
            <a:endParaRPr lang="en-US" dirty="0"/>
          </a:p>
        </p:txBody>
      </p:sp>
    </p:spTree>
    <p:extLst>
      <p:ext uri="{BB962C8B-B14F-4D97-AF65-F5344CB8AC3E}">
        <p14:creationId xmlns:p14="http://schemas.microsoft.com/office/powerpoint/2010/main" val="1710244380"/>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Start: 1:25</a:t>
            </a:r>
          </a:p>
          <a:p>
            <a:r>
              <a:rPr lang="en-GB" dirty="0" smtClean="0"/>
              <a:t>Duration: 10 minutes</a:t>
            </a:r>
          </a:p>
          <a:p>
            <a:endParaRPr lang="en-GB" dirty="0"/>
          </a:p>
          <a:p>
            <a:r>
              <a:rPr lang="en-GB" dirty="0"/>
              <a:t>Recap on pre reading.  What did you learn about </a:t>
            </a:r>
            <a:r>
              <a:rPr lang="en-GB" dirty="0" smtClean="0"/>
              <a:t>mind traps?</a:t>
            </a:r>
            <a:endParaRPr lang="en-GB" dirty="0"/>
          </a:p>
          <a:p>
            <a:endParaRPr lang="en-GB" dirty="0"/>
          </a:p>
          <a:p>
            <a:r>
              <a:rPr lang="en-GB" dirty="0"/>
              <a:t>Group discussion: Let the group open up and discuss </a:t>
            </a:r>
            <a:r>
              <a:rPr lang="en-GB" dirty="0" smtClean="0"/>
              <a:t>whether they recognise their own mind traps.</a:t>
            </a:r>
          </a:p>
          <a:p>
            <a:endParaRPr lang="en-GB" dirty="0"/>
          </a:p>
          <a:p>
            <a:r>
              <a:rPr lang="en-GB" dirty="0" smtClean="0"/>
              <a:t>Are you judging, being a victim, worrying or doubting?</a:t>
            </a:r>
            <a:endParaRPr lang="en-GB" dirty="0"/>
          </a:p>
          <a:p>
            <a:endParaRPr lang="en-GB" dirty="0"/>
          </a:p>
          <a:p>
            <a:r>
              <a:rPr lang="en-GB" dirty="0"/>
              <a:t>Prompts:</a:t>
            </a:r>
          </a:p>
          <a:p>
            <a:r>
              <a:rPr lang="en-GB" dirty="0" smtClean="0"/>
              <a:t>What mind traps do you experience?</a:t>
            </a:r>
          </a:p>
          <a:p>
            <a:r>
              <a:rPr lang="en-GB" dirty="0" smtClean="0"/>
              <a:t>What values are driving your Mindtrap behaviour?</a:t>
            </a:r>
          </a:p>
          <a:p>
            <a:r>
              <a:rPr lang="en-GB" dirty="0" smtClean="0"/>
              <a:t>What would your realist think in the same situation?</a:t>
            </a:r>
          </a:p>
          <a:p>
            <a:endParaRPr lang="en-GB" dirty="0" smtClean="0"/>
          </a:p>
          <a:p>
            <a:r>
              <a:rPr lang="en-GB" dirty="0" smtClean="0"/>
              <a:t> </a:t>
            </a:r>
            <a:endParaRPr lang="en-GB" dirty="0"/>
          </a:p>
          <a:p>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61</a:t>
            </a:fld>
            <a:endParaRPr lang="en-US" dirty="0"/>
          </a:p>
        </p:txBody>
      </p:sp>
    </p:spTree>
    <p:extLst>
      <p:ext uri="{BB962C8B-B14F-4D97-AF65-F5344CB8AC3E}">
        <p14:creationId xmlns:p14="http://schemas.microsoft.com/office/powerpoint/2010/main" val="2421558051"/>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Start: 1:35</a:t>
            </a:r>
          </a:p>
          <a:p>
            <a:r>
              <a:rPr lang="en-GB" dirty="0" smtClean="0"/>
              <a:t>60 minutes</a:t>
            </a:r>
            <a:endParaRPr lang="en-GB" dirty="0"/>
          </a:p>
          <a:p>
            <a:endParaRPr lang="en-GB" dirty="0" smtClean="0"/>
          </a:p>
          <a:p>
            <a:r>
              <a:rPr lang="en-GB" dirty="0" smtClean="0"/>
              <a:t>Activity: (40 Mins)</a:t>
            </a:r>
          </a:p>
          <a:p>
            <a:endParaRPr lang="en-GB" dirty="0"/>
          </a:p>
          <a:p>
            <a:r>
              <a:rPr lang="en-GB" dirty="0" smtClean="0"/>
              <a:t>In your pairs (20 minutes each)  discuss your in the box situation with your partner. Take it in turns to coach one another to discover ways in which you can get out of the box once in it or even to not go in it at all.  You may have a mind-set which is hindering your development which the coaching might help you to identify.</a:t>
            </a:r>
          </a:p>
          <a:p>
            <a:endParaRPr lang="en-GB" dirty="0"/>
          </a:p>
          <a:p>
            <a:r>
              <a:rPr lang="en-GB" dirty="0" smtClean="0"/>
              <a:t>Use your powerful questions and some of the other tools you have learnt about.   </a:t>
            </a:r>
          </a:p>
          <a:p>
            <a:endParaRPr lang="en-GB" dirty="0"/>
          </a:p>
          <a:p>
            <a:r>
              <a:rPr lang="en-GB" dirty="0" smtClean="0"/>
              <a:t>Feedback (20 mins)</a:t>
            </a:r>
          </a:p>
          <a:p>
            <a:r>
              <a:rPr lang="en-GB" dirty="0" smtClean="0"/>
              <a:t>Reflection on coaching practice	</a:t>
            </a:r>
            <a:endParaRPr lang="en-GB" dirty="0"/>
          </a:p>
        </p:txBody>
      </p:sp>
      <p:sp>
        <p:nvSpPr>
          <p:cNvPr id="4" name="Slide Number Placeholder 3"/>
          <p:cNvSpPr>
            <a:spLocks noGrp="1"/>
          </p:cNvSpPr>
          <p:nvPr>
            <p:ph type="sldNum" sz="quarter" idx="10"/>
          </p:nvPr>
        </p:nvSpPr>
        <p:spPr/>
        <p:txBody>
          <a:bodyPr/>
          <a:lstStyle/>
          <a:p>
            <a:fld id="{AB911E23-5E08-44A2-B5F0-2402F0DB9BB7}" type="slidenum">
              <a:rPr lang="en-US" smtClean="0"/>
              <a:pPr/>
              <a:t>62</a:t>
            </a:fld>
            <a:endParaRPr lang="en-US" dirty="0"/>
          </a:p>
        </p:txBody>
      </p:sp>
    </p:spTree>
    <p:extLst>
      <p:ext uri="{BB962C8B-B14F-4D97-AF65-F5344CB8AC3E}">
        <p14:creationId xmlns:p14="http://schemas.microsoft.com/office/powerpoint/2010/main" val="566226160"/>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2"/>
          <p:cNvSpPr>
            <a:spLocks noGrp="1" noRot="1" noChangeAspect="1" noChangeArrowheads="1" noTextEdit="1"/>
          </p:cNvSpPr>
          <p:nvPr>
            <p:ph type="sldImg"/>
          </p:nvPr>
        </p:nvSpPr>
        <p:spPr bwMode="auto">
          <a:xfrm>
            <a:off x="866775" y="739775"/>
            <a:ext cx="4935538" cy="3703638"/>
          </a:xfrm>
          <a:noFill/>
          <a:ln>
            <a:solidFill>
              <a:srgbClr val="000000"/>
            </a:solidFill>
            <a:miter lim="800000"/>
            <a:headEnd/>
            <a:tailEnd/>
          </a:ln>
        </p:spPr>
      </p:sp>
      <p:sp>
        <p:nvSpPr>
          <p:cNvPr id="2048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Bef>
                <a:spcPct val="0"/>
              </a:spcBef>
            </a:pPr>
            <a:endParaRPr lang="en-US" dirty="0"/>
          </a:p>
          <a:p>
            <a:pPr>
              <a:spcBef>
                <a:spcPct val="0"/>
              </a:spcBef>
            </a:pPr>
            <a:r>
              <a:rPr lang="en-GB" dirty="0"/>
              <a:t>WHY ARE WE DOING THIS – AIMS AND OBJECTIVES</a:t>
            </a:r>
          </a:p>
          <a:p>
            <a:pPr>
              <a:spcBef>
                <a:spcPct val="0"/>
              </a:spcBef>
            </a:pPr>
            <a:r>
              <a:rPr lang="en-GB" dirty="0"/>
              <a:t>		</a:t>
            </a:r>
          </a:p>
          <a:p>
            <a:pPr>
              <a:spcBef>
                <a:spcPct val="0"/>
              </a:spcBef>
            </a:pPr>
            <a:r>
              <a:rPr lang="en-GB" dirty="0"/>
              <a:t>BUSINESS OBJECTIVE: IMPROVE THE CAPABILITY AND CONTRIBUTION OF OUR PEOPLE SO THAT THEY BECOME MORE EFFECTIVE IN THEIR ROLES SO THAT THE COMPANY PERFORMANCE IMPROVES. THIS INTERVENTION IS TARGETTED AT IMPROVING THE EFFECTIVENESS OF HR PROFESSIONALS TO IMPROVE THE CAPABILITY OF THE MANAGERS TO MANAGE SITUATIONS WHERE THE RELATIONSHIP BETWEEN THE BUSINESS AND THE EMPLOYEE IS STRAINED. IT IS PART OF A NUMBER OF OTHER CO-ORDINATED CHANGES AROUND PROCESS AND POLICY</a:t>
            </a:r>
          </a:p>
          <a:p>
            <a:pPr>
              <a:spcBef>
                <a:spcPct val="0"/>
              </a:spcBef>
            </a:pPr>
            <a:endParaRPr lang="en-US" dirty="0"/>
          </a:p>
        </p:txBody>
      </p:sp>
    </p:spTree>
    <p:extLst>
      <p:ext uri="{BB962C8B-B14F-4D97-AF65-F5344CB8AC3E}">
        <p14:creationId xmlns:p14="http://schemas.microsoft.com/office/powerpoint/2010/main" val="3330826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3.png"/><Relationship Id="rId4" Type="http://schemas.microsoft.com/office/2007/relationships/hdphoto" Target="../media/hdphoto1.wdp"/></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4" Type="http://schemas.openxmlformats.org/officeDocument/2006/relationships/image" Target="../media/image6.png"/></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slide">
    <p:spTree>
      <p:nvGrpSpPr>
        <p:cNvPr id="1" name=""/>
        <p:cNvGrpSpPr/>
        <p:nvPr/>
      </p:nvGrpSpPr>
      <p:grpSpPr>
        <a:xfrm>
          <a:off x="0" y="0"/>
          <a:ext cx="0" cy="0"/>
          <a:chOff x="0" y="0"/>
          <a:chExt cx="0" cy="0"/>
        </a:xfrm>
      </p:grpSpPr>
      <p:sp>
        <p:nvSpPr>
          <p:cNvPr id="53" name="Rechthoek 52"/>
          <p:cNvSpPr/>
          <p:nvPr userDrawn="1"/>
        </p:nvSpPr>
        <p:spPr>
          <a:xfrm>
            <a:off x="0" y="-16047"/>
            <a:ext cx="9144000" cy="21121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 name="Tekstvak 7"/>
          <p:cNvSpPr txBox="1"/>
          <p:nvPr userDrawn="1"/>
        </p:nvSpPr>
        <p:spPr>
          <a:xfrm>
            <a:off x="-85056" y="-262268"/>
            <a:ext cx="1566530" cy="246221"/>
          </a:xfrm>
          <a:prstGeom prst="rect">
            <a:avLst/>
          </a:prstGeom>
          <a:noFill/>
        </p:spPr>
        <p:txBody>
          <a:bodyPr wrap="square" rtlCol="0">
            <a:spAutoFit/>
          </a:bodyPr>
          <a:lstStyle/>
          <a:p>
            <a:r>
              <a:rPr lang="en-GB" sz="1000" b="1" dirty="0">
                <a:solidFill>
                  <a:schemeClr val="tx2"/>
                </a:solidFill>
              </a:rPr>
              <a:t>Title-slide</a:t>
            </a:r>
          </a:p>
        </p:txBody>
      </p:sp>
      <p:sp>
        <p:nvSpPr>
          <p:cNvPr id="52" name="Tijdelijke aanduiding voor afbeelding 51"/>
          <p:cNvSpPr>
            <a:spLocks noGrp="1"/>
          </p:cNvSpPr>
          <p:nvPr>
            <p:ph type="pic" sz="quarter" idx="13" hasCustomPrompt="1"/>
          </p:nvPr>
        </p:nvSpPr>
        <p:spPr>
          <a:xfrm>
            <a:off x="-1" y="-10160"/>
            <a:ext cx="9144001" cy="6878321"/>
          </a:xfrm>
          <a:prstGeom prst="rect">
            <a:avLst/>
          </a:prstGeom>
          <a:solidFill>
            <a:schemeClr val="bg1"/>
          </a:solidFill>
        </p:spPr>
        <p:txBody>
          <a:bodyPr anchor="ctr"/>
          <a:lstStyle>
            <a:lvl1pPr algn="ctr">
              <a:lnSpc>
                <a:spcPct val="150000"/>
              </a:lnSpc>
              <a:defRPr baseline="0">
                <a:solidFill>
                  <a:schemeClr val="tx2"/>
                </a:solidFill>
              </a:defRPr>
            </a:lvl1pPr>
          </a:lstStyle>
          <a:p>
            <a:r>
              <a:rPr lang="en-US" dirty="0"/>
              <a:t>Click here to</a:t>
            </a:r>
            <a:br>
              <a:rPr lang="en-US" dirty="0"/>
            </a:br>
            <a:r>
              <a:rPr lang="en-US" dirty="0"/>
              <a:t>insert a picture</a:t>
            </a:r>
          </a:p>
        </p:txBody>
      </p:sp>
      <p:sp>
        <p:nvSpPr>
          <p:cNvPr id="72" name="Tijdelijke aanduiding voor tekst 71"/>
          <p:cNvSpPr>
            <a:spLocks noGrp="1"/>
          </p:cNvSpPr>
          <p:nvPr>
            <p:ph type="body" sz="quarter" idx="14" hasCustomPrompt="1"/>
          </p:nvPr>
        </p:nvSpPr>
        <p:spPr>
          <a:xfrm>
            <a:off x="410884" y="2456418"/>
            <a:ext cx="8311291" cy="375952"/>
          </a:xfrm>
        </p:spPr>
        <p:txBody>
          <a:bodyPr rIns="0" bIns="0" anchor="ctr"/>
          <a:lstStyle>
            <a:lvl1pPr>
              <a:defRPr>
                <a:solidFill>
                  <a:schemeClr val="bg1"/>
                </a:solidFill>
                <a:effectLst>
                  <a:outerShdw blurRad="38100" dist="38100" dir="2700000" algn="tl">
                    <a:srgbClr val="000000">
                      <a:alpha val="43137"/>
                    </a:srgbClr>
                  </a:outerShdw>
                </a:effectLst>
              </a:defRPr>
            </a:lvl1pPr>
          </a:lstStyle>
          <a:p>
            <a:pPr lvl="0"/>
            <a:r>
              <a:rPr lang="en-GB" noProof="0" dirty="0"/>
              <a:t>Author name</a:t>
            </a:r>
          </a:p>
        </p:txBody>
      </p:sp>
      <p:sp>
        <p:nvSpPr>
          <p:cNvPr id="82" name="Tijdelijke aanduiding voor tekst 71"/>
          <p:cNvSpPr>
            <a:spLocks noGrp="1"/>
          </p:cNvSpPr>
          <p:nvPr>
            <p:ph type="body" sz="quarter" idx="15" hasCustomPrompt="1"/>
          </p:nvPr>
        </p:nvSpPr>
        <p:spPr>
          <a:xfrm>
            <a:off x="410884" y="2894661"/>
            <a:ext cx="8311292" cy="375952"/>
          </a:xfrm>
        </p:spPr>
        <p:txBody>
          <a:bodyPr rIns="0" bIns="0" anchor="b"/>
          <a:lstStyle>
            <a:lvl1pPr>
              <a:defRPr sz="3200" baseline="0">
                <a:solidFill>
                  <a:schemeClr val="bg1"/>
                </a:solidFill>
                <a:effectLst>
                  <a:outerShdw blurRad="38100" dist="38100" dir="2700000" algn="tl">
                    <a:srgbClr val="000000">
                      <a:alpha val="43137"/>
                    </a:srgbClr>
                  </a:outerShdw>
                </a:effectLst>
              </a:defRPr>
            </a:lvl1pPr>
          </a:lstStyle>
          <a:p>
            <a:pPr lvl="0"/>
            <a:r>
              <a:rPr lang="en-GB" noProof="0" dirty="0"/>
              <a:t>Insert presentation title here</a:t>
            </a:r>
          </a:p>
        </p:txBody>
      </p:sp>
      <p:sp>
        <p:nvSpPr>
          <p:cNvPr id="83" name="Tijdelijke aanduiding voor tekst 71"/>
          <p:cNvSpPr>
            <a:spLocks noGrp="1"/>
          </p:cNvSpPr>
          <p:nvPr>
            <p:ph type="body" sz="quarter" idx="16" hasCustomPrompt="1"/>
          </p:nvPr>
        </p:nvSpPr>
        <p:spPr>
          <a:xfrm>
            <a:off x="410884" y="6154256"/>
            <a:ext cx="8311292" cy="375952"/>
          </a:xfrm>
        </p:spPr>
        <p:txBody>
          <a:bodyPr rIns="0" bIns="0" anchor="ctr"/>
          <a:lstStyle>
            <a:lvl1pPr>
              <a:defRPr>
                <a:solidFill>
                  <a:schemeClr val="bg1"/>
                </a:solidFill>
                <a:effectLst>
                  <a:outerShdw blurRad="38100" dist="38100" dir="2700000" algn="tl">
                    <a:srgbClr val="000000">
                      <a:alpha val="43137"/>
                    </a:srgbClr>
                  </a:outerShdw>
                </a:effectLst>
              </a:defRPr>
            </a:lvl1pPr>
          </a:lstStyle>
          <a:p>
            <a:pPr lvl="0"/>
            <a:r>
              <a:rPr lang="en-GB" noProof="0" dirty="0"/>
              <a:t>Together we make the difference</a:t>
            </a:r>
          </a:p>
        </p:txBody>
      </p:sp>
    </p:spTree>
    <p:extLst>
      <p:ext uri="{BB962C8B-B14F-4D97-AF65-F5344CB8AC3E}">
        <p14:creationId xmlns:p14="http://schemas.microsoft.com/office/powerpoint/2010/main" val="8535221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p:spTree>
      <p:nvGrpSpPr>
        <p:cNvPr id="1" name=""/>
        <p:cNvGrpSpPr/>
        <p:nvPr/>
      </p:nvGrpSpPr>
      <p:grpSpPr>
        <a:xfrm>
          <a:off x="0" y="0"/>
          <a:ext cx="0" cy="0"/>
          <a:chOff x="0" y="0"/>
          <a:chExt cx="0" cy="0"/>
        </a:xfrm>
      </p:grpSpPr>
      <p:sp>
        <p:nvSpPr>
          <p:cNvPr id="51" name="Tijdelijke aanduiding voor afbeelding 51"/>
          <p:cNvSpPr>
            <a:spLocks noGrp="1"/>
          </p:cNvSpPr>
          <p:nvPr>
            <p:ph type="pic" sz="quarter" idx="13" hasCustomPrompt="1"/>
          </p:nvPr>
        </p:nvSpPr>
        <p:spPr>
          <a:xfrm>
            <a:off x="-1" y="-10160"/>
            <a:ext cx="9144001" cy="6878321"/>
          </a:xfrm>
          <a:prstGeom prst="rect">
            <a:avLst/>
          </a:prstGeom>
          <a:solidFill>
            <a:schemeClr val="bg1"/>
          </a:solidFill>
        </p:spPr>
        <p:txBody>
          <a:bodyPr anchor="ctr"/>
          <a:lstStyle>
            <a:lvl1pPr algn="ctr">
              <a:lnSpc>
                <a:spcPct val="150000"/>
              </a:lnSpc>
              <a:defRPr baseline="0">
                <a:solidFill>
                  <a:schemeClr val="tx2"/>
                </a:solidFill>
              </a:defRPr>
            </a:lvl1pPr>
          </a:lstStyle>
          <a:p>
            <a:r>
              <a:rPr lang="en-US" dirty="0"/>
              <a:t>Click here to</a:t>
            </a:r>
            <a:br>
              <a:rPr lang="en-US" dirty="0"/>
            </a:br>
            <a:r>
              <a:rPr lang="en-US" dirty="0"/>
              <a:t>insert a picture</a:t>
            </a:r>
          </a:p>
        </p:txBody>
      </p:sp>
      <p:sp>
        <p:nvSpPr>
          <p:cNvPr id="53" name="Rechthoek 52"/>
          <p:cNvSpPr/>
          <p:nvPr userDrawn="1"/>
        </p:nvSpPr>
        <p:spPr>
          <a:xfrm>
            <a:off x="0" y="-16047"/>
            <a:ext cx="9144000" cy="211215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8" name="Tekstvak 7"/>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a:solidFill>
                  <a:schemeClr val="tx2"/>
                </a:solidFill>
              </a:rPr>
              <a:t>Divider slide</a:t>
            </a:r>
          </a:p>
        </p:txBody>
      </p:sp>
      <p:sp>
        <p:nvSpPr>
          <p:cNvPr id="82" name="Tijdelijke aanduiding voor tekst 71"/>
          <p:cNvSpPr>
            <a:spLocks noGrp="1"/>
          </p:cNvSpPr>
          <p:nvPr>
            <p:ph type="body" sz="quarter" idx="15" hasCustomPrompt="1"/>
          </p:nvPr>
        </p:nvSpPr>
        <p:spPr>
          <a:xfrm>
            <a:off x="410884" y="2894661"/>
            <a:ext cx="8311292" cy="375952"/>
          </a:xfrm>
        </p:spPr>
        <p:txBody>
          <a:bodyPr rIns="0" bIns="0" anchor="b"/>
          <a:lstStyle>
            <a:lvl1pPr>
              <a:defRPr sz="3200" baseline="0">
                <a:solidFill>
                  <a:schemeClr val="bg1"/>
                </a:solidFill>
                <a:effectLst>
                  <a:outerShdw blurRad="38100" dist="38100" dir="2700000" algn="tl">
                    <a:srgbClr val="000000">
                      <a:alpha val="43137"/>
                    </a:srgbClr>
                  </a:outerShdw>
                </a:effectLst>
              </a:defRPr>
            </a:lvl1pPr>
          </a:lstStyle>
          <a:p>
            <a:pPr lvl="0"/>
            <a:r>
              <a:rPr lang="en-GB" noProof="0" dirty="0"/>
              <a:t>Placeholder for a quote</a:t>
            </a:r>
          </a:p>
        </p:txBody>
      </p:sp>
      <p:sp>
        <p:nvSpPr>
          <p:cNvPr id="83" name="Tijdelijke aanduiding voor tekst 71"/>
          <p:cNvSpPr>
            <a:spLocks noGrp="1"/>
          </p:cNvSpPr>
          <p:nvPr>
            <p:ph type="body" sz="quarter" idx="16" hasCustomPrompt="1"/>
          </p:nvPr>
        </p:nvSpPr>
        <p:spPr>
          <a:xfrm>
            <a:off x="410884" y="6154256"/>
            <a:ext cx="8311292" cy="375952"/>
          </a:xfrm>
        </p:spPr>
        <p:txBody>
          <a:bodyPr rIns="0" bIns="0" anchor="ctr"/>
          <a:lstStyle>
            <a:lvl1pPr>
              <a:defRPr>
                <a:solidFill>
                  <a:schemeClr val="bg1"/>
                </a:solidFill>
                <a:effectLst>
                  <a:outerShdw blurRad="38100" dist="38100" dir="2700000" algn="tl">
                    <a:srgbClr val="000000">
                      <a:alpha val="43137"/>
                    </a:srgbClr>
                  </a:outerShdw>
                </a:effectLst>
              </a:defRPr>
            </a:lvl1pPr>
          </a:lstStyle>
          <a:p>
            <a:pPr lvl="0"/>
            <a:r>
              <a:rPr lang="en-GB" noProof="0" dirty="0"/>
              <a:t>Click to add subtitle</a:t>
            </a:r>
          </a:p>
        </p:txBody>
      </p:sp>
      <p:sp>
        <p:nvSpPr>
          <p:cNvPr id="30" name="Rechthoek 29"/>
          <p:cNvSpPr/>
          <p:nvPr userDrawn="1"/>
        </p:nvSpPr>
        <p:spPr>
          <a:xfrm>
            <a:off x="9335336" y="3453784"/>
            <a:ext cx="2773430" cy="38738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lIns="180000" rIns="180000" rtlCol="0" anchor="t"/>
          <a:lstStyle/>
          <a:p>
            <a:pPr algn="l"/>
            <a:r>
              <a:rPr lang="nl-NL" sz="1800" b="1" dirty="0">
                <a:solidFill>
                  <a:schemeClr val="tx2"/>
                </a:solidFill>
                <a:latin typeface="+mn-lt"/>
              </a:rPr>
              <a:t>TATA</a:t>
            </a:r>
            <a:r>
              <a:rPr lang="nl-NL" sz="1800" b="1" baseline="0" dirty="0">
                <a:solidFill>
                  <a:schemeClr val="tx2"/>
                </a:solidFill>
                <a:latin typeface="+mn-lt"/>
              </a:rPr>
              <a:t> STEEL COLORS</a:t>
            </a:r>
            <a:endParaRPr lang="nl-NL" sz="1800" b="1" dirty="0">
              <a:solidFill>
                <a:schemeClr val="tx2"/>
              </a:solidFill>
              <a:latin typeface="+mn-lt"/>
            </a:endParaRPr>
          </a:p>
        </p:txBody>
      </p:sp>
    </p:spTree>
    <p:extLst>
      <p:ext uri="{BB962C8B-B14F-4D97-AF65-F5344CB8AC3E}">
        <p14:creationId xmlns:p14="http://schemas.microsoft.com/office/powerpoint/2010/main" val="18675872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olored bar - 10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05584" y="1586673"/>
            <a:ext cx="8318832" cy="4856613"/>
          </a:xfrm>
        </p:spPr>
        <p:txBody>
          <a:bodyPr vert="horz" tIns="108000" rIns="72000" bIns="72000"/>
          <a:lstStyle>
            <a:lvl2pPr>
              <a:defRPr/>
            </a:lvl2pPr>
            <a:lvl3pPr>
              <a:defRPr baseline="0"/>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dirty="0"/>
          </a:p>
        </p:txBody>
      </p:sp>
      <p:sp>
        <p:nvSpPr>
          <p:cNvPr id="7" name="Tekstvak 6"/>
          <p:cNvSpPr txBox="1"/>
          <p:nvPr userDrawn="1"/>
        </p:nvSpPr>
        <p:spPr>
          <a:xfrm>
            <a:off x="-85056" y="-262268"/>
            <a:ext cx="2496816"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 - 100% text</a:t>
            </a:r>
          </a:p>
        </p:txBody>
      </p:sp>
      <p:sp>
        <p:nvSpPr>
          <p:cNvPr id="51" name="Tijdelijke aanduiding voor verticale tekst 2"/>
          <p:cNvSpPr>
            <a:spLocks noGrp="1"/>
          </p:cNvSpPr>
          <p:nvPr>
            <p:ph type="body" orient="vert" idx="13" hasCustomPrompt="1"/>
          </p:nvPr>
        </p:nvSpPr>
        <p:spPr>
          <a:xfrm>
            <a:off x="406146" y="1210043"/>
            <a:ext cx="8317230"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8637442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lored bars – Two columns">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4FE0908C-D037-4276-B023-3DE644EA2E36}" type="slidenum">
              <a:rPr lang="en-US" smtClean="0"/>
              <a:pPr/>
              <a:t>‹#›</a:t>
            </a:fld>
            <a:endParaRPr lang="en-US" dirty="0"/>
          </a:p>
        </p:txBody>
      </p:sp>
      <p:sp>
        <p:nvSpPr>
          <p:cNvPr id="7" name="Tekstvak 6"/>
          <p:cNvSpPr txBox="1"/>
          <p:nvPr userDrawn="1"/>
        </p:nvSpPr>
        <p:spPr>
          <a:xfrm>
            <a:off x="-85056" y="-262268"/>
            <a:ext cx="2064768"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Colored bars – Two columns</a:t>
            </a:r>
          </a:p>
        </p:txBody>
      </p:sp>
      <p:sp>
        <p:nvSpPr>
          <p:cNvPr id="78" name="Tijdelijke aanduiding voor verticale tekst 2"/>
          <p:cNvSpPr>
            <a:spLocks noGrp="1"/>
          </p:cNvSpPr>
          <p:nvPr>
            <p:ph type="body" orient="vert" idx="13" hasCustomPrompt="1"/>
          </p:nvPr>
        </p:nvSpPr>
        <p:spPr>
          <a:xfrm>
            <a:off x="407670" y="1209040"/>
            <a:ext cx="4056330" cy="367613"/>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02" name="Tijdelijke aanduiding voor verticale tekst 2"/>
          <p:cNvSpPr>
            <a:spLocks noGrp="1"/>
          </p:cNvSpPr>
          <p:nvPr>
            <p:ph type="body" orient="vert" idx="14" hasCustomPrompt="1"/>
          </p:nvPr>
        </p:nvSpPr>
        <p:spPr>
          <a:xfrm>
            <a:off x="405584" y="1586673"/>
            <a:ext cx="4055748" cy="4856615"/>
          </a:xfrm>
        </p:spPr>
        <p:txBody>
          <a:bodyPr vert="horz" tIns="108000" rIns="72000" bIns="72000"/>
          <a:lstStyle>
            <a:lvl3pPr>
              <a:defRPr/>
            </a:lvl3pPr>
            <a:lvl4pPr>
              <a:defRPr baseline="0"/>
            </a:lvl4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3" name="Tijdelijke aanduiding voor verticale tekst 2"/>
          <p:cNvSpPr>
            <a:spLocks noGrp="1"/>
          </p:cNvSpPr>
          <p:nvPr>
            <p:ph type="body" orient="vert" idx="15" hasCustomPrompt="1"/>
          </p:nvPr>
        </p:nvSpPr>
        <p:spPr>
          <a:xfrm>
            <a:off x="4680001" y="1586673"/>
            <a:ext cx="4044415" cy="4856615"/>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04" name="Tijdelijke aanduiding voor verticale tekst 2"/>
          <p:cNvSpPr>
            <a:spLocks noGrp="1"/>
          </p:cNvSpPr>
          <p:nvPr>
            <p:ph type="body" orient="vert" idx="16" hasCustomPrompt="1"/>
          </p:nvPr>
        </p:nvSpPr>
        <p:spPr>
          <a:xfrm>
            <a:off x="4680001" y="1206912"/>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1458186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5% image / 75% text ">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3419849" y="1586672"/>
            <a:ext cx="5302327" cy="4876823"/>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4" name="Tijdelijke aanduiding voor afbeelding 7"/>
          <p:cNvSpPr>
            <a:spLocks noGrp="1"/>
          </p:cNvSpPr>
          <p:nvPr>
            <p:ph type="pic" sz="quarter" idx="13" hasCustomPrompt="1"/>
          </p:nvPr>
        </p:nvSpPr>
        <p:spPr>
          <a:xfrm>
            <a:off x="405673" y="1210970"/>
            <a:ext cx="2798175" cy="5232860"/>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75% text / 25% image</a:t>
            </a:r>
          </a:p>
        </p:txBody>
      </p:sp>
      <p:sp>
        <p:nvSpPr>
          <p:cNvPr id="73" name="Tijdelijke aanduiding voor verticale tekst 2"/>
          <p:cNvSpPr>
            <a:spLocks noGrp="1"/>
          </p:cNvSpPr>
          <p:nvPr>
            <p:ph type="body" orient="vert" idx="14" hasCustomPrompt="1"/>
          </p:nvPr>
        </p:nvSpPr>
        <p:spPr>
          <a:xfrm>
            <a:off x="3419848" y="1208259"/>
            <a:ext cx="5303527"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6166245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0% image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1" y="1586673"/>
            <a:ext cx="4042175" cy="4854569"/>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4" name="Tijdelijke aanduiding voor afbeelding 7"/>
          <p:cNvSpPr>
            <a:spLocks noGrp="1"/>
          </p:cNvSpPr>
          <p:nvPr>
            <p:ph type="pic" sz="quarter" idx="13" hasCustomPrompt="1"/>
          </p:nvPr>
        </p:nvSpPr>
        <p:spPr>
          <a:xfrm>
            <a:off x="404681" y="1210970"/>
            <a:ext cx="4059319" cy="5252525"/>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50% text / 50% image</a:t>
            </a:r>
          </a:p>
        </p:txBody>
      </p:sp>
      <p:sp>
        <p:nvSpPr>
          <p:cNvPr id="72" name="Tijdelijke aanduiding voor verticale tekst 2"/>
          <p:cNvSpPr>
            <a:spLocks noGrp="1"/>
          </p:cNvSpPr>
          <p:nvPr>
            <p:ph type="body" orient="vert" idx="14" hasCustomPrompt="1"/>
          </p:nvPr>
        </p:nvSpPr>
        <p:spPr>
          <a:xfrm>
            <a:off x="4680001" y="1208259"/>
            <a:ext cx="4043375"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5342568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5% image / 25% text ">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6159320" y="1586673"/>
            <a:ext cx="2562856" cy="4876822"/>
          </a:xfrm>
        </p:spPr>
        <p:txBody>
          <a:bodyPr vert="horz" tIns="108000" rIns="72000" bIns="72000"/>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4" name="Tijdelijke aanduiding voor afbeelding 7"/>
          <p:cNvSpPr>
            <a:spLocks noGrp="1"/>
          </p:cNvSpPr>
          <p:nvPr>
            <p:ph type="pic" sz="quarter" idx="13" hasCustomPrompt="1"/>
          </p:nvPr>
        </p:nvSpPr>
        <p:spPr>
          <a:xfrm>
            <a:off x="403086" y="1210970"/>
            <a:ext cx="5537066" cy="5225817"/>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25% text / 75% image</a:t>
            </a:r>
          </a:p>
        </p:txBody>
      </p:sp>
      <p:sp>
        <p:nvSpPr>
          <p:cNvPr id="72" name="Tijdelijke aanduiding voor verticale tekst 2"/>
          <p:cNvSpPr>
            <a:spLocks noGrp="1"/>
          </p:cNvSpPr>
          <p:nvPr>
            <p:ph type="body" orient="vert" idx="14" hasCustomPrompt="1"/>
          </p:nvPr>
        </p:nvSpPr>
        <p:spPr>
          <a:xfrm>
            <a:off x="6156153" y="1208259"/>
            <a:ext cx="2567223"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4728459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0" y="1586673"/>
            <a:ext cx="4042176" cy="2150301"/>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4" name="Tijdelijke aanduiding voor afbeelding 7"/>
          <p:cNvSpPr>
            <a:spLocks noGrp="1"/>
          </p:cNvSpPr>
          <p:nvPr>
            <p:ph type="pic" sz="quarter" idx="13" hasCustomPrompt="1"/>
          </p:nvPr>
        </p:nvSpPr>
        <p:spPr>
          <a:xfrm>
            <a:off x="405169" y="3948988"/>
            <a:ext cx="4058831" cy="2514507"/>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a:defRPr sz="1000" b="1">
                <a:solidFill>
                  <a:schemeClr val="accent3"/>
                </a:solidFill>
              </a:defRPr>
            </a:lvl1pPr>
          </a:lstStyle>
          <a:p>
            <a:pPr lvl="0"/>
            <a:r>
              <a:rPr lang="en-GB" dirty="0">
                <a:solidFill>
                  <a:schemeClr val="tx2"/>
                </a:solidFill>
              </a:rPr>
              <a:t>50% text / Two images</a:t>
            </a:r>
          </a:p>
        </p:txBody>
      </p:sp>
      <p:sp>
        <p:nvSpPr>
          <p:cNvPr id="119" name="Tijdelijke aanduiding voor afbeelding 7"/>
          <p:cNvSpPr>
            <a:spLocks noGrp="1"/>
          </p:cNvSpPr>
          <p:nvPr>
            <p:ph type="pic" sz="quarter" idx="14" hasCustomPrompt="1"/>
          </p:nvPr>
        </p:nvSpPr>
        <p:spPr>
          <a:xfrm>
            <a:off x="402501" y="1210969"/>
            <a:ext cx="4061499" cy="2526005"/>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275" name="Tijdelijke aanduiding voor verticale tekst 2"/>
          <p:cNvSpPr>
            <a:spLocks noGrp="1"/>
          </p:cNvSpPr>
          <p:nvPr>
            <p:ph type="body" orient="vert" idx="15" hasCustomPrompt="1"/>
          </p:nvPr>
        </p:nvSpPr>
        <p:spPr>
          <a:xfrm>
            <a:off x="4680000" y="4329596"/>
            <a:ext cx="4042176" cy="2111647"/>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76" name="Tijdelijke aanduiding voor verticale tekst 2"/>
          <p:cNvSpPr>
            <a:spLocks noGrp="1"/>
          </p:cNvSpPr>
          <p:nvPr>
            <p:ph type="body" orient="vert" idx="16" hasCustomPrompt="1"/>
          </p:nvPr>
        </p:nvSpPr>
        <p:spPr>
          <a:xfrm>
            <a:off x="4680000"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77" name="Tijdelijke aanduiding voor verticale tekst 2"/>
          <p:cNvSpPr>
            <a:spLocks noGrp="1"/>
          </p:cNvSpPr>
          <p:nvPr>
            <p:ph type="body" orient="vert" idx="17" hasCustomPrompt="1"/>
          </p:nvPr>
        </p:nvSpPr>
        <p:spPr>
          <a:xfrm>
            <a:off x="4680001" y="3950331"/>
            <a:ext cx="4043376"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29922357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images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0" y="1588160"/>
            <a:ext cx="4042176" cy="1240582"/>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2064768"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a:solidFill>
                  <a:schemeClr val="tx2"/>
                </a:solidFill>
              </a:rPr>
              <a:t>50% text / Three images</a:t>
            </a:r>
          </a:p>
        </p:txBody>
      </p:sp>
      <p:sp>
        <p:nvSpPr>
          <p:cNvPr id="119" name="Tijdelijke aanduiding voor afbeelding 7"/>
          <p:cNvSpPr>
            <a:spLocks noGrp="1"/>
          </p:cNvSpPr>
          <p:nvPr>
            <p:ph type="pic" sz="quarter" idx="14" hasCustomPrompt="1"/>
          </p:nvPr>
        </p:nvSpPr>
        <p:spPr>
          <a:xfrm>
            <a:off x="405584" y="1210970"/>
            <a:ext cx="4058416" cy="160684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4" name="Tijdelijke aanduiding voor afbeelding 7"/>
          <p:cNvSpPr>
            <a:spLocks noGrp="1"/>
          </p:cNvSpPr>
          <p:nvPr>
            <p:ph type="pic" sz="quarter" idx="15" hasCustomPrompt="1"/>
          </p:nvPr>
        </p:nvSpPr>
        <p:spPr>
          <a:xfrm>
            <a:off x="405584" y="3033812"/>
            <a:ext cx="4058416" cy="1601182"/>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125" name="Tijdelijke aanduiding voor afbeelding 7"/>
          <p:cNvSpPr>
            <a:spLocks noGrp="1"/>
          </p:cNvSpPr>
          <p:nvPr>
            <p:ph type="pic" sz="quarter" idx="16" hasCustomPrompt="1"/>
          </p:nvPr>
        </p:nvSpPr>
        <p:spPr>
          <a:xfrm>
            <a:off x="405584" y="4856655"/>
            <a:ext cx="4058416" cy="1606841"/>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
        <p:nvSpPr>
          <p:cNvPr id="278" name="Tijdelijke aanduiding voor verticale tekst 2"/>
          <p:cNvSpPr>
            <a:spLocks noGrp="1"/>
          </p:cNvSpPr>
          <p:nvPr>
            <p:ph type="body" orient="vert" idx="17" hasCustomPrompt="1"/>
          </p:nvPr>
        </p:nvSpPr>
        <p:spPr>
          <a:xfrm>
            <a:off x="4680000" y="3429000"/>
            <a:ext cx="4042176" cy="1205993"/>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279" name="Tijdelijke aanduiding voor verticale tekst 2"/>
          <p:cNvSpPr>
            <a:spLocks noGrp="1"/>
          </p:cNvSpPr>
          <p:nvPr>
            <p:ph type="body" orient="vert" idx="18" hasCustomPrompt="1"/>
          </p:nvPr>
        </p:nvSpPr>
        <p:spPr>
          <a:xfrm>
            <a:off x="4680000" y="5229200"/>
            <a:ext cx="4042176" cy="1212044"/>
          </a:xfrm>
        </p:spPr>
        <p:txBody>
          <a:bodyPr vert="horz" lIns="0"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129" name="Tijdelijke aanduiding voor verticale tekst 2"/>
          <p:cNvSpPr>
            <a:spLocks noGrp="1"/>
          </p:cNvSpPr>
          <p:nvPr>
            <p:ph type="body" orient="vert" idx="19" hasCustomPrompt="1"/>
          </p:nvPr>
        </p:nvSpPr>
        <p:spPr>
          <a:xfrm>
            <a:off x="4680001" y="1207371"/>
            <a:ext cx="4043376"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0" name="Tijdelijke aanduiding voor verticale tekst 2"/>
          <p:cNvSpPr>
            <a:spLocks noGrp="1"/>
          </p:cNvSpPr>
          <p:nvPr>
            <p:ph type="body" orient="vert" idx="20" hasCustomPrompt="1"/>
          </p:nvPr>
        </p:nvSpPr>
        <p:spPr>
          <a:xfrm>
            <a:off x="4680001" y="3038939"/>
            <a:ext cx="4043375" cy="369741"/>
          </a:xfrm>
          <a:solidFill>
            <a:schemeClr val="accent2"/>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
        <p:nvSpPr>
          <p:cNvPr id="131" name="Tijdelijke aanduiding voor verticale tekst 2"/>
          <p:cNvSpPr>
            <a:spLocks noGrp="1"/>
          </p:cNvSpPr>
          <p:nvPr>
            <p:ph type="body" orient="vert" idx="21" hasCustomPrompt="1"/>
          </p:nvPr>
        </p:nvSpPr>
        <p:spPr>
          <a:xfrm>
            <a:off x="4680000" y="4859000"/>
            <a:ext cx="4043375" cy="369741"/>
          </a:xfrm>
          <a:solidFill>
            <a:schemeClr val="accent3"/>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843598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Graph - slide">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3" name="Rechthoek 2"/>
          <p:cNvSpPr/>
          <p:nvPr userDrawn="1"/>
        </p:nvSpPr>
        <p:spPr>
          <a:xfrm>
            <a:off x="415290" y="1166272"/>
            <a:ext cx="8308086" cy="527512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Tijdelijke aanduiding voor grafiek 3"/>
          <p:cNvSpPr>
            <a:spLocks noGrp="1"/>
          </p:cNvSpPr>
          <p:nvPr>
            <p:ph type="chart" sz="quarter" idx="15" hasCustomPrompt="1"/>
          </p:nvPr>
        </p:nvSpPr>
        <p:spPr>
          <a:xfrm>
            <a:off x="405673" y="1210970"/>
            <a:ext cx="8317703" cy="5252525"/>
          </a:xfrm>
        </p:spPr>
        <p:txBody>
          <a:bodyPr anchor="ctr"/>
          <a:lstStyle>
            <a:lvl1pPr algn="ctr">
              <a:lnSpc>
                <a:spcPct val="150000"/>
              </a:lnSpc>
              <a:defRPr>
                <a:solidFill>
                  <a:schemeClr val="tx2"/>
                </a:solidFill>
              </a:defRPr>
            </a:lvl1pPr>
          </a:lstStyle>
          <a:p>
            <a:r>
              <a:rPr lang="en-US" dirty="0"/>
              <a:t>Click here to </a:t>
            </a:r>
            <a:br>
              <a:rPr lang="en-US" dirty="0"/>
            </a:br>
            <a:r>
              <a:rPr lang="en-US" dirty="0"/>
              <a:t>insert a Graph</a:t>
            </a:r>
          </a:p>
        </p:txBody>
      </p:sp>
      <p:sp>
        <p:nvSpPr>
          <p:cNvPr id="71" name="Tekstvak 70"/>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a:solidFill>
                  <a:schemeClr val="tx2"/>
                </a:solidFill>
              </a:rPr>
              <a:t>Graph - slide</a:t>
            </a:r>
          </a:p>
        </p:txBody>
      </p:sp>
    </p:spTree>
    <p:extLst>
      <p:ext uri="{BB962C8B-B14F-4D97-AF65-F5344CB8AC3E}">
        <p14:creationId xmlns:p14="http://schemas.microsoft.com/office/powerpoint/2010/main" val="41356847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50% graph / 50% text">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1" y="1588160"/>
            <a:ext cx="4043375" cy="4853082"/>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a:solidFill>
                  <a:schemeClr val="tx2"/>
                </a:solidFill>
              </a:rPr>
              <a:t>50% text / 50% graph</a:t>
            </a:r>
          </a:p>
        </p:txBody>
      </p:sp>
      <p:sp>
        <p:nvSpPr>
          <p:cNvPr id="17" name="Rechthoek 16"/>
          <p:cNvSpPr/>
          <p:nvPr userDrawn="1"/>
        </p:nvSpPr>
        <p:spPr>
          <a:xfrm>
            <a:off x="417600" y="1247265"/>
            <a:ext cx="3980664" cy="51960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Tijdelijke aanduiding voor grafiek 11"/>
          <p:cNvSpPr>
            <a:spLocks noGrp="1"/>
          </p:cNvSpPr>
          <p:nvPr>
            <p:ph type="chart" sz="quarter" idx="15" hasCustomPrompt="1"/>
          </p:nvPr>
        </p:nvSpPr>
        <p:spPr>
          <a:xfrm>
            <a:off x="405584" y="1210970"/>
            <a:ext cx="4058416" cy="5230273"/>
          </a:xfrm>
        </p:spPr>
        <p:txBody>
          <a:bodyPr anchor="ctr"/>
          <a:lstStyle>
            <a:lvl1pPr algn="ctr">
              <a:lnSpc>
                <a:spcPct val="150000"/>
              </a:lnSpc>
              <a:defRPr>
                <a:solidFill>
                  <a:schemeClr val="tx2"/>
                </a:solidFill>
              </a:defRPr>
            </a:lvl1pPr>
          </a:lstStyle>
          <a:p>
            <a:r>
              <a:rPr lang="en-GB" dirty="0"/>
              <a:t>Click here </a:t>
            </a:r>
            <a:br>
              <a:rPr lang="en-GB" dirty="0"/>
            </a:br>
            <a:r>
              <a:rPr lang="en-GB" dirty="0"/>
              <a:t>to insert</a:t>
            </a:r>
            <a:r>
              <a:rPr lang="en-US" dirty="0"/>
              <a:t> a </a:t>
            </a:r>
            <a:r>
              <a:rPr lang="en-GB" dirty="0"/>
              <a:t>Graph</a:t>
            </a:r>
          </a:p>
        </p:txBody>
      </p:sp>
      <p:grpSp>
        <p:nvGrpSpPr>
          <p:cNvPr id="137" name="Groep 136" hidden="1"/>
          <p:cNvGrpSpPr/>
          <p:nvPr userDrawn="1"/>
        </p:nvGrpSpPr>
        <p:grpSpPr>
          <a:xfrm>
            <a:off x="-1620688" y="-243408"/>
            <a:ext cx="12601400" cy="6684651"/>
            <a:chOff x="-1620688" y="-243408"/>
            <a:chExt cx="12601400" cy="6684651"/>
          </a:xfrm>
        </p:grpSpPr>
        <p:cxnSp>
          <p:nvCxnSpPr>
            <p:cNvPr id="138" name="Rechte verbindingslijn 137"/>
            <p:cNvCxnSpPr/>
            <p:nvPr userDrawn="1"/>
          </p:nvCxnSpPr>
          <p:spPr>
            <a:xfrm>
              <a:off x="415290" y="-243408"/>
              <a:ext cx="0" cy="52565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39" name="Rechte verbindingslijn 138"/>
            <p:cNvCxnSpPr/>
            <p:nvPr userDrawn="1"/>
          </p:nvCxnSpPr>
          <p:spPr>
            <a:xfrm>
              <a:off x="8723376" y="-243408"/>
              <a:ext cx="0" cy="5256584"/>
            </a:xfrm>
            <a:prstGeom prst="line">
              <a:avLst/>
            </a:prstGeom>
          </p:spPr>
          <p:style>
            <a:lnRef idx="1">
              <a:schemeClr val="accent1"/>
            </a:lnRef>
            <a:fillRef idx="0">
              <a:schemeClr val="accent1"/>
            </a:fillRef>
            <a:effectRef idx="0">
              <a:schemeClr val="accent1"/>
            </a:effectRef>
            <a:fontRef idx="minor">
              <a:schemeClr val="tx1"/>
            </a:fontRef>
          </p:style>
        </p:cxnSp>
        <p:cxnSp>
          <p:nvCxnSpPr>
            <p:cNvPr id="140" name="Rechte verbindingslijn 139"/>
            <p:cNvCxnSpPr/>
            <p:nvPr userDrawn="1"/>
          </p:nvCxnSpPr>
          <p:spPr>
            <a:xfrm>
              <a:off x="-1620688" y="1238491"/>
              <a:ext cx="12601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1" name="Rechte verbindingslijn 140"/>
            <p:cNvCxnSpPr/>
            <p:nvPr userDrawn="1"/>
          </p:nvCxnSpPr>
          <p:spPr>
            <a:xfrm>
              <a:off x="-1620688" y="6441243"/>
              <a:ext cx="126014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42" name="Rechte verbindingslijn 141"/>
            <p:cNvCxnSpPr/>
            <p:nvPr userDrawn="1"/>
          </p:nvCxnSpPr>
          <p:spPr>
            <a:xfrm>
              <a:off x="4569333" y="-243408"/>
              <a:ext cx="0" cy="5256584"/>
            </a:xfrm>
            <a:prstGeom prst="line">
              <a:avLst/>
            </a:prstGeom>
          </p:spPr>
          <p:style>
            <a:lnRef idx="1">
              <a:schemeClr val="accent1"/>
            </a:lnRef>
            <a:fillRef idx="0">
              <a:schemeClr val="accent1"/>
            </a:fillRef>
            <a:effectRef idx="0">
              <a:schemeClr val="accent1"/>
            </a:effectRef>
            <a:fontRef idx="minor">
              <a:schemeClr val="tx1"/>
            </a:fontRef>
          </p:style>
        </p:cxnSp>
      </p:grpSp>
      <p:sp>
        <p:nvSpPr>
          <p:cNvPr id="56" name="Tijdelijke aanduiding voor verticale tekst 2"/>
          <p:cNvSpPr>
            <a:spLocks noGrp="1"/>
          </p:cNvSpPr>
          <p:nvPr>
            <p:ph type="body" orient="vert" idx="14" hasCustomPrompt="1"/>
          </p:nvPr>
        </p:nvSpPr>
        <p:spPr>
          <a:xfrm>
            <a:off x="4680012" y="1207371"/>
            <a:ext cx="4042898"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spTree>
    <p:extLst>
      <p:ext uri="{BB962C8B-B14F-4D97-AF65-F5344CB8AC3E}">
        <p14:creationId xmlns:p14="http://schemas.microsoft.com/office/powerpoint/2010/main" val="4514499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0% table / 50% text ">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680001" y="1588160"/>
            <a:ext cx="4043375" cy="4875336"/>
          </a:xfrm>
        </p:spPr>
        <p:txBody>
          <a:bodyPr vert="horz" tIns="108000" rIns="72000" bIns="72000"/>
          <a:lstStyle>
            <a:lvl1pPr>
              <a:defRPr/>
            </a:lvl1pPr>
            <a:lvl2pPr>
              <a:defRPr/>
            </a:lvl2pPr>
          </a:lstStyle>
          <a:p>
            <a:pPr lvl="1"/>
            <a:r>
              <a:rPr lang="nl-NL" dirty="0"/>
              <a:t>Click </a:t>
            </a:r>
            <a:r>
              <a:rPr lang="nl-NL" dirty="0" err="1"/>
              <a:t>to</a:t>
            </a:r>
            <a:r>
              <a:rPr lang="nl-NL" dirty="0"/>
              <a:t> </a:t>
            </a:r>
            <a:r>
              <a:rPr lang="nl-NL" dirty="0" err="1"/>
              <a:t>add</a:t>
            </a:r>
            <a:r>
              <a:rPr lang="nl-NL" dirty="0"/>
              <a:t> </a:t>
            </a:r>
            <a:r>
              <a:rPr lang="nl-NL" dirty="0" err="1"/>
              <a:t>text</a:t>
            </a:r>
            <a:endParaRPr lang="nl-NL" dirty="0"/>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a:solidFill>
                  <a:schemeClr val="tx2"/>
                </a:solidFill>
              </a:rPr>
              <a:t>50% text / 50% table</a:t>
            </a:r>
          </a:p>
        </p:txBody>
      </p:sp>
      <p:sp>
        <p:nvSpPr>
          <p:cNvPr id="8" name="Tijdelijke aanduiding voor tabel 7"/>
          <p:cNvSpPr>
            <a:spLocks noGrp="1"/>
          </p:cNvSpPr>
          <p:nvPr>
            <p:ph type="tbl" sz="quarter" idx="16" hasCustomPrompt="1"/>
          </p:nvPr>
        </p:nvSpPr>
        <p:spPr>
          <a:xfrm>
            <a:off x="405584" y="1210970"/>
            <a:ext cx="4058416" cy="5232318"/>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
        <p:nvSpPr>
          <p:cNvPr id="89" name="Tijdelijke aanduiding voor verticale tekst 2"/>
          <p:cNvSpPr>
            <a:spLocks noGrp="1"/>
          </p:cNvSpPr>
          <p:nvPr>
            <p:ph type="body" orient="vert" idx="14" hasCustomPrompt="1"/>
          </p:nvPr>
        </p:nvSpPr>
        <p:spPr>
          <a:xfrm>
            <a:off x="4680002" y="1206912"/>
            <a:ext cx="4042908" cy="369741"/>
          </a:xfrm>
          <a:solidFill>
            <a:schemeClr val="accent1"/>
          </a:solidFill>
        </p:spPr>
        <p:txBody>
          <a:bodyPr vert="horz" wrap="none" lIns="180000" tIns="72000" rIns="216000" anchor="ctr"/>
          <a:lstStyle>
            <a:lvl1pPr>
              <a:defRPr b="1">
                <a:solidFill>
                  <a:schemeClr val="bg1"/>
                </a:solidFill>
              </a:defRPr>
            </a:lvl1pPr>
            <a:lvl3pPr>
              <a:defRPr/>
            </a:lvl3pPr>
            <a:lvl4pPr>
              <a:defRPr baseline="0"/>
            </a:lvl4p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p:txBody>
      </p:sp>
      <p:grpSp>
        <p:nvGrpSpPr>
          <p:cNvPr id="90" name="Groep 89" hidden="1"/>
          <p:cNvGrpSpPr/>
          <p:nvPr userDrawn="1"/>
        </p:nvGrpSpPr>
        <p:grpSpPr>
          <a:xfrm>
            <a:off x="-252536" y="522212"/>
            <a:ext cx="9505056" cy="6291164"/>
            <a:chOff x="-252536" y="522212"/>
            <a:chExt cx="9505056" cy="6291164"/>
          </a:xfrm>
        </p:grpSpPr>
        <p:cxnSp>
          <p:nvCxnSpPr>
            <p:cNvPr id="93" name="Rechte verbindingslijn 92"/>
            <p:cNvCxnSpPr/>
            <p:nvPr userDrawn="1"/>
          </p:nvCxnSpPr>
          <p:spPr>
            <a:xfrm>
              <a:off x="-252536" y="1155218"/>
              <a:ext cx="9505056"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4" name="Rechte verbindingslijn 93"/>
            <p:cNvCxnSpPr/>
            <p:nvPr userDrawn="1"/>
          </p:nvCxnSpPr>
          <p:spPr>
            <a:xfrm>
              <a:off x="-252536" y="1514371"/>
              <a:ext cx="9505056" cy="0"/>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5" name="Rechte verbindingslijn 94"/>
            <p:cNvCxnSpPr/>
            <p:nvPr userDrawn="1"/>
          </p:nvCxnSpPr>
          <p:spPr>
            <a:xfrm flipH="1">
              <a:off x="8713032" y="522212"/>
              <a:ext cx="19754" cy="6291164"/>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0" name="Rechte verbindingslijn 99"/>
            <p:cNvCxnSpPr/>
            <p:nvPr userDrawn="1"/>
          </p:nvCxnSpPr>
          <p:spPr>
            <a:xfrm flipH="1">
              <a:off x="4549579" y="522212"/>
              <a:ext cx="19754" cy="6291164"/>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23679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00% table">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a:solidFill>
                  <a:schemeClr val="tx2"/>
                </a:solidFill>
              </a:rPr>
              <a:t>100% table</a:t>
            </a: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spTree>
    <p:extLst>
      <p:ext uri="{BB962C8B-B14F-4D97-AF65-F5344CB8AC3E}">
        <p14:creationId xmlns:p14="http://schemas.microsoft.com/office/powerpoint/2010/main" val="88104924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Index slide">
    <p:spTree>
      <p:nvGrpSpPr>
        <p:cNvPr id="1" name=""/>
        <p:cNvGrpSpPr/>
        <p:nvPr/>
      </p:nvGrpSpPr>
      <p:grpSpPr>
        <a:xfrm>
          <a:off x="0" y="0"/>
          <a:ext cx="0" cy="0"/>
          <a:chOff x="0" y="0"/>
          <a:chExt cx="0" cy="0"/>
        </a:xfrm>
      </p:grpSpPr>
      <p:sp>
        <p:nvSpPr>
          <p:cNvPr id="2" name="Titel 1"/>
          <p:cNvSpPr>
            <a:spLocks noGrp="1"/>
          </p:cNvSpPr>
          <p:nvPr>
            <p:ph type="title" hasCustomPrompt="1"/>
          </p:nvPr>
        </p:nvSpPr>
        <p:spPr>
          <a:xfrm>
            <a:off x="395824" y="820313"/>
            <a:ext cx="8327552" cy="219074"/>
          </a:xfrm>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15" name="Tekstvak 14"/>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a:solidFill>
                  <a:schemeClr val="tx2"/>
                </a:solidFill>
              </a:rPr>
              <a:t>Index slide</a:t>
            </a:r>
          </a:p>
        </p:txBody>
      </p:sp>
      <p:sp>
        <p:nvSpPr>
          <p:cNvPr id="8" name="Tijdelijke aanduiding voor tabel 7"/>
          <p:cNvSpPr>
            <a:spLocks noGrp="1"/>
          </p:cNvSpPr>
          <p:nvPr>
            <p:ph type="tbl" sz="quarter" idx="16" hasCustomPrompt="1"/>
          </p:nvPr>
        </p:nvSpPr>
        <p:spPr>
          <a:xfrm>
            <a:off x="405584" y="1210970"/>
            <a:ext cx="8316592" cy="5252526"/>
          </a:xfrm>
        </p:spPr>
        <p:txBody>
          <a:bodyPr anchor="ctr"/>
          <a:lstStyle>
            <a:lvl1pPr algn="ctr">
              <a:lnSpc>
                <a:spcPct val="150000"/>
              </a:lnSpc>
              <a:defRPr>
                <a:solidFill>
                  <a:schemeClr val="tx2"/>
                </a:solidFill>
              </a:defRPr>
            </a:lvl1pPr>
          </a:lstStyle>
          <a:p>
            <a:r>
              <a:rPr lang="en-US" dirty="0"/>
              <a:t>Click here</a:t>
            </a:r>
            <a:br>
              <a:rPr lang="en-US" dirty="0"/>
            </a:br>
            <a:r>
              <a:rPr lang="en-US" dirty="0"/>
              <a:t>to insert a table</a:t>
            </a:r>
          </a:p>
        </p:txBody>
      </p:sp>
      <p:grpSp>
        <p:nvGrpSpPr>
          <p:cNvPr id="57" name="Groep 56" hidden="1"/>
          <p:cNvGrpSpPr/>
          <p:nvPr userDrawn="1"/>
        </p:nvGrpSpPr>
        <p:grpSpPr>
          <a:xfrm>
            <a:off x="9369570" y="106472"/>
            <a:ext cx="2979308" cy="5917970"/>
            <a:chOff x="9234062" y="-92622"/>
            <a:chExt cx="2979308" cy="5917970"/>
          </a:xfrm>
        </p:grpSpPr>
        <p:sp>
          <p:nvSpPr>
            <p:cNvPr id="58" name="Tekstvak 33"/>
            <p:cNvSpPr txBox="1"/>
            <p:nvPr userDrawn="1"/>
          </p:nvSpPr>
          <p:spPr>
            <a:xfrm>
              <a:off x="9438352" y="896911"/>
              <a:ext cx="2067935"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nl-NL" sz="1400" b="0" i="0" u="none" strike="noStrike" kern="0" cap="none" spc="0" normalizeH="0" baseline="0" noProof="0" dirty="0">
                  <a:ln>
                    <a:noFill/>
                  </a:ln>
                  <a:solidFill>
                    <a:srgbClr val="000000"/>
                  </a:solidFill>
                  <a:effectLst/>
                  <a:uLnTx/>
                  <a:uFillTx/>
                  <a:latin typeface="+mj-lt"/>
                  <a:ea typeface="Tahoma" pitchFamily="34" charset="0"/>
                  <a:cs typeface="Arial" pitchFamily="34" charset="0"/>
                </a:rPr>
                <a:t>Delete existing picture and click on the icon to insert a new picture</a:t>
              </a:r>
              <a:endParaRPr kumimoji="0" lang="en-US" sz="1400" b="0" i="0" u="none" strike="noStrike" kern="0" cap="none" spc="0" normalizeH="0" baseline="0" noProof="0" dirty="0">
                <a:ln>
                  <a:noFill/>
                </a:ln>
                <a:solidFill>
                  <a:srgbClr val="000000"/>
                </a:solidFill>
                <a:effectLst/>
                <a:uLnTx/>
                <a:uFillTx/>
                <a:latin typeface="+mj-lt"/>
                <a:ea typeface="Tahoma" pitchFamily="34" charset="0"/>
                <a:cs typeface="Arial" pitchFamily="34" charset="0"/>
              </a:endParaRPr>
            </a:p>
          </p:txBody>
        </p:sp>
        <p:sp>
          <p:nvSpPr>
            <p:cNvPr id="59" name="Tekstvak 33"/>
            <p:cNvSpPr txBox="1"/>
            <p:nvPr userDrawn="1"/>
          </p:nvSpPr>
          <p:spPr>
            <a:xfrm>
              <a:off x="9438352" y="3035943"/>
              <a:ext cx="2142447" cy="646331"/>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mj-lt"/>
                  <a:ea typeface="Tahoma" pitchFamily="34" charset="0"/>
                  <a:cs typeface="Arial" pitchFamily="34" charset="0"/>
                </a:rPr>
                <a:t>Search and selected the picture you want.</a:t>
              </a:r>
              <a:br>
                <a:rPr kumimoji="0" lang="en-US" sz="1400" b="0" i="0" u="none" strike="noStrike" kern="0" cap="none" spc="0" normalizeH="0" baseline="0" noProof="0" dirty="0">
                  <a:ln>
                    <a:noFill/>
                  </a:ln>
                  <a:solidFill>
                    <a:srgbClr val="000000"/>
                  </a:solidFill>
                  <a:effectLst/>
                  <a:uLnTx/>
                  <a:uFillTx/>
                  <a:latin typeface="+mj-lt"/>
                  <a:ea typeface="Tahoma" pitchFamily="34" charset="0"/>
                  <a:cs typeface="Arial" pitchFamily="34" charset="0"/>
                </a:rPr>
              </a:br>
              <a:r>
                <a:rPr kumimoji="0" lang="en-US" sz="1400" b="0" i="0" u="none" strike="noStrike" kern="0" cap="none" spc="0" normalizeH="0" baseline="0" noProof="0" dirty="0">
                  <a:ln>
                    <a:noFill/>
                  </a:ln>
                  <a:solidFill>
                    <a:srgbClr val="000000"/>
                  </a:solidFill>
                  <a:effectLst/>
                  <a:uLnTx/>
                  <a:uFillTx/>
                  <a:latin typeface="+mj-lt"/>
                  <a:ea typeface="Tahoma" pitchFamily="34" charset="0"/>
                  <a:cs typeface="Arial" pitchFamily="34" charset="0"/>
                </a:rPr>
                <a:t>Click</a:t>
              </a:r>
              <a:r>
                <a:rPr kumimoji="0" lang="en-US" sz="1400" b="0" i="0" u="none" strike="noStrike" kern="0" cap="none" spc="0" normalizeH="0" baseline="0" noProof="0" dirty="0">
                  <a:ln>
                    <a:noFill/>
                  </a:ln>
                  <a:solidFill>
                    <a:schemeClr val="accent3"/>
                  </a:solidFill>
                  <a:effectLst/>
                  <a:uLnTx/>
                  <a:uFillTx/>
                  <a:latin typeface="+mj-lt"/>
                  <a:ea typeface="Tahoma" pitchFamily="34" charset="0"/>
                  <a:cs typeface="Arial" pitchFamily="34" charset="0"/>
                </a:rPr>
                <a:t> </a:t>
              </a:r>
              <a:r>
                <a:rPr kumimoji="0" lang="en-US" sz="1400" b="1" i="0" u="none" strike="noStrike" kern="0" cap="none" spc="0" normalizeH="0" baseline="0" noProof="0" dirty="0">
                  <a:ln>
                    <a:noFill/>
                  </a:ln>
                  <a:solidFill>
                    <a:schemeClr val="tx2"/>
                  </a:solidFill>
                  <a:effectLst/>
                  <a:uLnTx/>
                  <a:uFillTx/>
                  <a:latin typeface="+mj-lt"/>
                  <a:ea typeface="Tahoma" pitchFamily="34" charset="0"/>
                  <a:cs typeface="Arial" pitchFamily="34" charset="0"/>
                </a:rPr>
                <a:t>´Insert´</a:t>
              </a:r>
              <a:endParaRPr kumimoji="0" lang="nl-NL" sz="1400" b="1" i="0" u="none" strike="noStrike" kern="0" cap="none" spc="0" normalizeH="0" baseline="0" noProof="0" dirty="0">
                <a:ln>
                  <a:noFill/>
                </a:ln>
                <a:solidFill>
                  <a:schemeClr val="tx2"/>
                </a:solidFill>
                <a:effectLst/>
                <a:uLnTx/>
                <a:uFillTx/>
                <a:latin typeface="+mj-lt"/>
                <a:ea typeface="Tahoma" pitchFamily="34" charset="0"/>
                <a:cs typeface="Arial" pitchFamily="34" charset="0"/>
              </a:endParaRPr>
            </a:p>
          </p:txBody>
        </p:sp>
        <p:sp>
          <p:nvSpPr>
            <p:cNvPr id="60" name="Ovaal 59"/>
            <p:cNvSpPr/>
            <p:nvPr userDrawn="1"/>
          </p:nvSpPr>
          <p:spPr>
            <a:xfrm>
              <a:off x="9395336" y="412895"/>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a:ln>
                    <a:noFill/>
                  </a:ln>
                  <a:solidFill>
                    <a:prstClr val="white"/>
                  </a:solidFill>
                  <a:effectLst/>
                  <a:uLnTx/>
                  <a:uFillTx/>
                  <a:latin typeface="+mj-lt"/>
                </a:rPr>
                <a:t>1</a:t>
              </a:r>
            </a:p>
          </p:txBody>
        </p:sp>
        <p:sp>
          <p:nvSpPr>
            <p:cNvPr id="61" name="Ovaal 60"/>
            <p:cNvSpPr/>
            <p:nvPr userDrawn="1"/>
          </p:nvSpPr>
          <p:spPr>
            <a:xfrm>
              <a:off x="9395336" y="2551354"/>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a:ln>
                    <a:noFill/>
                  </a:ln>
                  <a:solidFill>
                    <a:prstClr val="white"/>
                  </a:solidFill>
                  <a:effectLst/>
                  <a:uLnTx/>
                  <a:uFillTx/>
                  <a:latin typeface="+mj-lt"/>
                </a:rPr>
                <a:t>2</a:t>
              </a:r>
            </a:p>
          </p:txBody>
        </p:sp>
        <p:pic>
          <p:nvPicPr>
            <p:cNvPr id="6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63"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64" name="Tekstvak 63"/>
            <p:cNvSpPr txBox="1"/>
            <p:nvPr userDrawn="1"/>
          </p:nvSpPr>
          <p:spPr>
            <a:xfrm>
              <a:off x="9517883" y="3832849"/>
              <a:ext cx="779464" cy="261610"/>
            </a:xfrm>
            <a:prstGeom prst="rect">
              <a:avLst/>
            </a:prstGeom>
            <a:noFill/>
          </p:spPr>
          <p:txBody>
            <a:bodyPr wrap="square" rtlCol="0" anchor="ctr">
              <a:sp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GB" sz="1100" b="1" i="0" u="none" strike="noStrike" kern="0" cap="none" spc="0" normalizeH="0" baseline="0" noProof="0" dirty="0">
                  <a:ln>
                    <a:noFill/>
                  </a:ln>
                  <a:solidFill>
                    <a:srgbClr val="005634">
                      <a:lumMod val="25000"/>
                    </a:srgbClr>
                  </a:solidFill>
                  <a:effectLst>
                    <a:outerShdw blurRad="25400" algn="ctr" rotWithShape="0">
                      <a:prstClr val="white"/>
                    </a:outerShdw>
                  </a:effectLst>
                  <a:uLnTx/>
                  <a:uFillTx/>
                  <a:latin typeface="+mj-lt"/>
                </a:rPr>
                <a:t>Insert</a:t>
              </a:r>
            </a:p>
          </p:txBody>
        </p:sp>
        <p:sp>
          <p:nvSpPr>
            <p:cNvPr id="65" name="Rechthoek 64"/>
            <p:cNvSpPr/>
            <p:nvPr userDrawn="1"/>
          </p:nvSpPr>
          <p:spPr>
            <a:xfrm>
              <a:off x="9234062" y="-92622"/>
              <a:ext cx="2773430" cy="387386"/>
            </a:xfrm>
            <a:prstGeom prst="rect">
              <a:avLst/>
            </a:prstGeom>
            <a:noFill/>
            <a:ln w="25400" cap="flat" cmpd="sng" algn="ctr">
              <a:noFill/>
              <a:prstDash val="solid"/>
            </a:ln>
            <a:effectLst/>
          </p:spPr>
          <p:txBody>
            <a:bodyPr lIns="180000" rIns="180000" rtlCol="0" anchor="t"/>
            <a:lstStyle/>
            <a:p>
              <a:pPr marL="0" marR="0" lvl="0" indent="0" defTabSz="914400" eaLnBrk="1" fontAlgn="auto" latinLnBrk="0" hangingPunct="1">
                <a:lnSpc>
                  <a:spcPct val="100000"/>
                </a:lnSpc>
                <a:spcBef>
                  <a:spcPts val="0"/>
                </a:spcBef>
                <a:spcAft>
                  <a:spcPts val="0"/>
                </a:spcAft>
                <a:buClrTx/>
                <a:buSzTx/>
                <a:buFontTx/>
                <a:buNone/>
                <a:tabLst>
                  <a:tab pos="630238" algn="l"/>
                </a:tabLst>
                <a:defRPr/>
              </a:pPr>
              <a:r>
                <a:rPr kumimoji="0" lang="nl-NL" sz="1600" b="1" i="0" u="none" strike="noStrike" kern="0" cap="none" spc="0" normalizeH="0" baseline="0" noProof="0" dirty="0">
                  <a:ln>
                    <a:noFill/>
                  </a:ln>
                  <a:solidFill>
                    <a:schemeClr val="tx2"/>
                  </a:solidFill>
                  <a:effectLst/>
                  <a:uLnTx/>
                  <a:uFillTx/>
                  <a:latin typeface="+mj-lt"/>
                </a:rPr>
                <a:t>INSERT PICTURE</a:t>
              </a:r>
            </a:p>
          </p:txBody>
        </p:sp>
        <p:cxnSp>
          <p:nvCxnSpPr>
            <p:cNvPr id="66" name="Rechte verbindingslijn 65"/>
            <p:cNvCxnSpPr/>
            <p:nvPr userDrawn="1"/>
          </p:nvCxnSpPr>
          <p:spPr>
            <a:xfrm>
              <a:off x="9407882" y="292364"/>
              <a:ext cx="2805488" cy="0"/>
            </a:xfrm>
            <a:prstGeom prst="line">
              <a:avLst/>
            </a:prstGeom>
            <a:noFill/>
            <a:ln w="9525" cap="flat" cmpd="sng" algn="ctr">
              <a:solidFill>
                <a:schemeClr val="tx2"/>
              </a:solidFill>
              <a:prstDash val="solid"/>
            </a:ln>
            <a:effectLst/>
          </p:spPr>
        </p:cxnSp>
        <p:cxnSp>
          <p:nvCxnSpPr>
            <p:cNvPr id="67" name="Rechte verbindingslijn 66"/>
            <p:cNvCxnSpPr/>
            <p:nvPr userDrawn="1"/>
          </p:nvCxnSpPr>
          <p:spPr>
            <a:xfrm>
              <a:off x="9407882" y="2365810"/>
              <a:ext cx="2805488" cy="0"/>
            </a:xfrm>
            <a:prstGeom prst="line">
              <a:avLst/>
            </a:prstGeom>
            <a:noFill/>
            <a:ln w="9525" cap="flat" cmpd="sng" algn="ctr">
              <a:solidFill>
                <a:schemeClr val="tx2"/>
              </a:solidFill>
              <a:prstDash val="solid"/>
            </a:ln>
            <a:effectLst/>
          </p:spPr>
        </p:cxnSp>
        <p:cxnSp>
          <p:nvCxnSpPr>
            <p:cNvPr id="68" name="Rechte verbindingslijn 67"/>
            <p:cNvCxnSpPr/>
            <p:nvPr userDrawn="1"/>
          </p:nvCxnSpPr>
          <p:spPr>
            <a:xfrm>
              <a:off x="9408221" y="4238018"/>
              <a:ext cx="2805149" cy="0"/>
            </a:xfrm>
            <a:prstGeom prst="line">
              <a:avLst/>
            </a:prstGeom>
            <a:noFill/>
            <a:ln w="9525" cap="flat" cmpd="sng" algn="ctr">
              <a:solidFill>
                <a:schemeClr val="tx2"/>
              </a:solidFill>
              <a:prstDash val="solid"/>
            </a:ln>
            <a:effectLst/>
          </p:spPr>
        </p:cxnSp>
        <p:sp>
          <p:nvSpPr>
            <p:cNvPr id="69" name="Tekstvak 33"/>
            <p:cNvSpPr txBox="1"/>
            <p:nvPr userDrawn="1"/>
          </p:nvSpPr>
          <p:spPr>
            <a:xfrm>
              <a:off x="9438352" y="4914683"/>
              <a:ext cx="2142447" cy="430887"/>
            </a:xfrm>
            <a:prstGeom prst="rect">
              <a:avLst/>
            </a:prstGeom>
            <a:noFill/>
          </p:spPr>
          <p:txBody>
            <a:bodyPr wrap="square" lIns="0" tIns="0" rIns="0" bIns="0" rtlCol="0" anchor="t">
              <a:spAutoFit/>
            </a:bodyPr>
            <a:lstStyle>
              <a:defPPr>
                <a:defRPr lang="nl-NL"/>
              </a:defPPr>
              <a:lvl1pPr lvl="0">
                <a:defRPr sz="2800">
                  <a:solidFill>
                    <a:prstClr val="white">
                      <a:lumMod val="75000"/>
                    </a:prstClr>
                  </a:solidFill>
                  <a:latin typeface="+mj-lt"/>
                  <a:ea typeface="Tahoma" pitchFamily="34" charset="0"/>
                  <a:cs typeface="Arial" pitchFamily="34" charset="0"/>
                </a:defRPr>
              </a:lvl1p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sz="1400" b="0" i="0" u="none" strike="noStrike" kern="0" cap="none" spc="0" normalizeH="0" baseline="0" noProof="0" dirty="0">
                  <a:ln>
                    <a:noFill/>
                  </a:ln>
                  <a:solidFill>
                    <a:srgbClr val="000000"/>
                  </a:solidFill>
                  <a:effectLst/>
                  <a:uLnTx/>
                  <a:uFillTx/>
                  <a:latin typeface="+mj-lt"/>
                  <a:ea typeface="Tahoma" pitchFamily="34" charset="0"/>
                  <a:cs typeface="Arial" pitchFamily="34" charset="0"/>
                </a:rPr>
                <a:t>Select the picture and select</a:t>
              </a:r>
              <a:r>
                <a:rPr kumimoji="0" lang="en-US" sz="1400" b="0" i="0" u="none" strike="noStrike" kern="0" cap="none" spc="0" normalizeH="0" baseline="0" noProof="0" dirty="0">
                  <a:ln>
                    <a:noFill/>
                  </a:ln>
                  <a:solidFill>
                    <a:schemeClr val="tx2"/>
                  </a:solidFill>
                  <a:effectLst/>
                  <a:uLnTx/>
                  <a:uFillTx/>
                  <a:latin typeface="+mj-lt"/>
                  <a:ea typeface="Tahoma" pitchFamily="34" charset="0"/>
                  <a:cs typeface="Arial" pitchFamily="34" charset="0"/>
                </a:rPr>
                <a:t> </a:t>
              </a:r>
              <a:r>
                <a:rPr kumimoji="0" lang="en-US" sz="1400" b="1" i="0" u="none" strike="noStrike" kern="0" cap="none" spc="0" normalizeH="0" baseline="0" noProof="0" dirty="0">
                  <a:ln>
                    <a:noFill/>
                  </a:ln>
                  <a:solidFill>
                    <a:schemeClr val="tx2"/>
                  </a:solidFill>
                  <a:effectLst/>
                  <a:uLnTx/>
                  <a:uFillTx/>
                  <a:latin typeface="+mj-lt"/>
                  <a:ea typeface="Tahoma" pitchFamily="34" charset="0"/>
                  <a:cs typeface="Arial" pitchFamily="34" charset="0"/>
                </a:rPr>
                <a:t>‘Send to back’</a:t>
              </a:r>
            </a:p>
          </p:txBody>
        </p:sp>
        <p:sp>
          <p:nvSpPr>
            <p:cNvPr id="70" name="Ovaal 69"/>
            <p:cNvSpPr/>
            <p:nvPr userDrawn="1"/>
          </p:nvSpPr>
          <p:spPr>
            <a:xfrm>
              <a:off x="9395336" y="4426610"/>
              <a:ext cx="401538" cy="401538"/>
            </a:xfrm>
            <a:prstGeom prst="ellipse">
              <a:avLst/>
            </a:prstGeom>
            <a:solidFill>
              <a:schemeClr val="tx2"/>
            </a:solidFill>
            <a:ln w="25400" cap="flat" cmpd="sng" algn="ctr">
              <a:noFill/>
              <a:prstDash val="solid"/>
            </a:ln>
            <a:effectLst/>
          </p:spPr>
          <p:txBody>
            <a:bodyPr lIns="0" tIns="36000" rIns="0" bIns="4320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nl-NL" sz="1600" b="0" i="0" u="none" strike="noStrike" kern="0" cap="none" spc="0" normalizeH="0" baseline="0" noProof="0" dirty="0">
                  <a:ln>
                    <a:noFill/>
                  </a:ln>
                  <a:solidFill>
                    <a:prstClr val="white"/>
                  </a:solidFill>
                  <a:effectLst/>
                  <a:uLnTx/>
                  <a:uFillTx/>
                  <a:latin typeface="+mj-lt"/>
                </a:rPr>
                <a:t>3</a:t>
              </a:r>
            </a:p>
          </p:txBody>
        </p:sp>
        <p:pic>
          <p:nvPicPr>
            <p:cNvPr id="71" name="Picture 2"/>
            <p:cNvPicPr>
              <a:picLocks noChangeAspect="1" noChangeArrowheads="1"/>
            </p:cNvPicPr>
            <p:nvPr userDrawn="1"/>
          </p:nvPicPr>
          <p:blipFill rotWithShape="1">
            <a:blip r:embed="rId3" cstate="print">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2" name="Afbeelding 71"/>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9435801" y="1653232"/>
              <a:ext cx="610090" cy="610090"/>
            </a:xfrm>
            <a:prstGeom prst="rect">
              <a:avLst/>
            </a:prstGeom>
          </p:spPr>
        </p:pic>
      </p:grpSp>
    </p:spTree>
    <p:extLst>
      <p:ext uri="{BB962C8B-B14F-4D97-AF65-F5344CB8AC3E}">
        <p14:creationId xmlns:p14="http://schemas.microsoft.com/office/powerpoint/2010/main" val="873561695"/>
      </p:ext>
    </p:extLst>
  </p:cSld>
  <p:clrMapOvr>
    <a:masterClrMapping/>
  </p:clrMapOvr>
  <p:timing>
    <p:tnLst>
      <p:par>
        <p:cTn id="1" dur="indefinite" restart="never" nodeType="tmRoot"/>
      </p:par>
    </p:tn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Empty slide">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D8DA48DC-F9E6-49B2-B674-16DC4D151F65}" type="slidenum">
              <a:rPr lang="en-US" smtClean="0"/>
              <a:pPr/>
              <a:t>‹#›</a:t>
            </a:fld>
            <a:endParaRPr lang="en-US" dirty="0"/>
          </a:p>
        </p:txBody>
      </p:sp>
      <p:sp>
        <p:nvSpPr>
          <p:cNvPr id="8" name="Tekstvak 7"/>
          <p:cNvSpPr txBox="1"/>
          <p:nvPr userDrawn="1"/>
        </p:nvSpPr>
        <p:spPr>
          <a:xfrm>
            <a:off x="-85056" y="-262268"/>
            <a:ext cx="1566530" cy="246221"/>
          </a:xfrm>
          <a:prstGeom prst="rect">
            <a:avLst/>
          </a:prstGeom>
          <a:noFill/>
        </p:spPr>
        <p:txBody>
          <a:bodyPr wrap="square" rtlCol="0">
            <a:spAutoFit/>
          </a:bodyPr>
          <a:lstStyle>
            <a:defPPr>
              <a:defRPr lang="nl-NL"/>
            </a:defPPr>
            <a:lvl1pPr lvl="0">
              <a:defRPr sz="1000" b="1">
                <a:solidFill>
                  <a:schemeClr val="accent3"/>
                </a:solidFill>
              </a:defRPr>
            </a:lvl1pPr>
          </a:lstStyle>
          <a:p>
            <a:pPr lvl="0"/>
            <a:r>
              <a:rPr lang="en-GB" dirty="0">
                <a:solidFill>
                  <a:schemeClr val="tx2"/>
                </a:solidFill>
              </a:rPr>
              <a:t>Empty slide</a:t>
            </a:r>
          </a:p>
        </p:txBody>
      </p:sp>
    </p:spTree>
    <p:extLst>
      <p:ext uri="{BB962C8B-B14F-4D97-AF65-F5344CB8AC3E}">
        <p14:creationId xmlns:p14="http://schemas.microsoft.com/office/powerpoint/2010/main" val="8123705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Instruction slide">
    <p:spTree>
      <p:nvGrpSpPr>
        <p:cNvPr id="1" name=""/>
        <p:cNvGrpSpPr/>
        <p:nvPr/>
      </p:nvGrpSpPr>
      <p:grpSpPr>
        <a:xfrm>
          <a:off x="0" y="0"/>
          <a:ext cx="0" cy="0"/>
          <a:chOff x="0" y="0"/>
          <a:chExt cx="0" cy="0"/>
        </a:xfrm>
      </p:grpSpPr>
      <p:sp>
        <p:nvSpPr>
          <p:cNvPr id="2" name="Titel 1"/>
          <p:cNvSpPr>
            <a:spLocks noGrp="1"/>
          </p:cNvSpPr>
          <p:nvPr>
            <p:ph type="title" hasCustomPrompt="1"/>
          </p:nvPr>
        </p:nvSpPr>
        <p:spPr/>
        <p:txBody>
          <a:bodyPr/>
          <a:lstStyle>
            <a:lvl1pPr>
              <a:defRPr>
                <a:solidFill>
                  <a:schemeClr val="tx2"/>
                </a:solidFill>
              </a:defRPr>
            </a:lvl1p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verticale tekst 2"/>
          <p:cNvSpPr>
            <a:spLocks noGrp="1"/>
          </p:cNvSpPr>
          <p:nvPr>
            <p:ph type="body" orient="vert" idx="1" hasCustomPrompt="1"/>
          </p:nvPr>
        </p:nvSpPr>
        <p:spPr>
          <a:xfrm>
            <a:off x="405584" y="1210970"/>
            <a:ext cx="8316592" cy="5252525"/>
          </a:xfrm>
        </p:spPr>
        <p:txBody>
          <a:bodyPr vert="horz" rIns="5760000"/>
          <a:lstStyle>
            <a:lvl1pPr>
              <a:defRPr/>
            </a:lvl1pPr>
            <a:lvl2pPr>
              <a:defRPr/>
            </a:lvl2pPr>
          </a:lstStyle>
          <a:p>
            <a:pPr lvl="0"/>
            <a:r>
              <a:rPr lang="nl-NL" dirty="0"/>
              <a:t>Click </a:t>
            </a:r>
            <a:r>
              <a:rPr lang="nl-NL" dirty="0" err="1"/>
              <a:t>to</a:t>
            </a:r>
            <a:r>
              <a:rPr lang="nl-NL" dirty="0"/>
              <a:t> </a:t>
            </a:r>
            <a:r>
              <a:rPr lang="nl-NL" dirty="0" err="1"/>
              <a:t>add</a:t>
            </a:r>
            <a:r>
              <a:rPr lang="nl-NL" dirty="0"/>
              <a:t> </a:t>
            </a:r>
            <a:r>
              <a:rPr lang="nl-NL" dirty="0" err="1"/>
              <a:t>text</a:t>
            </a:r>
            <a:r>
              <a:rPr lang="nl-NL" dirty="0"/>
              <a:t> </a:t>
            </a:r>
          </a:p>
          <a:p>
            <a:pPr lvl="1"/>
            <a:r>
              <a:rPr lang="nl-NL" dirty="0"/>
              <a:t>Second level</a:t>
            </a:r>
          </a:p>
          <a:p>
            <a:pPr lvl="2"/>
            <a:r>
              <a:rPr lang="nl-NL" dirty="0" err="1"/>
              <a:t>Third</a:t>
            </a:r>
            <a:r>
              <a:rPr lang="nl-NL" dirty="0"/>
              <a:t> level</a:t>
            </a:r>
          </a:p>
          <a:p>
            <a:pPr lvl="3"/>
            <a:r>
              <a:rPr lang="nl-NL" dirty="0" err="1"/>
              <a:t>Fourth</a:t>
            </a:r>
            <a:r>
              <a:rPr lang="nl-NL" dirty="0"/>
              <a:t> level</a:t>
            </a:r>
          </a:p>
        </p:txBody>
      </p:sp>
      <p:sp>
        <p:nvSpPr>
          <p:cNvPr id="5" name="Tijdelijke aanduiding voor voettekst 4"/>
          <p:cNvSpPr>
            <a:spLocks noGrp="1"/>
          </p:cNvSpPr>
          <p:nvPr>
            <p:ph type="ftr" sz="quarter" idx="11"/>
          </p:nvPr>
        </p:nvSpPr>
        <p:spPr/>
        <p:txBody>
          <a:bodyPr/>
          <a:lstStyle/>
          <a:p>
            <a:r>
              <a:rPr lang="en-US" dirty="0" smtClean="0"/>
              <a:t>Coaching Skills</a:t>
            </a:r>
            <a:endParaRPr lang="en-US" dirty="0"/>
          </a:p>
        </p:txBody>
      </p:sp>
      <p:sp>
        <p:nvSpPr>
          <p:cNvPr id="6" name="Tijdelijke aanduiding voor dianummer 5"/>
          <p:cNvSpPr>
            <a:spLocks noGrp="1"/>
          </p:cNvSpPr>
          <p:nvPr>
            <p:ph type="sldNum" sz="quarter" idx="12"/>
          </p:nvPr>
        </p:nvSpPr>
        <p:spPr/>
        <p:txBody>
          <a:bodyPr/>
          <a:lstStyle/>
          <a:p>
            <a:fld id="{71F61DF0-078F-4286-9355-A91B2CE6AC56}" type="slidenum">
              <a:rPr lang="en-US" smtClean="0"/>
              <a:pPr/>
              <a:t>‹#›</a:t>
            </a:fld>
            <a:endParaRPr lang="en-US" dirty="0"/>
          </a:p>
        </p:txBody>
      </p:sp>
      <p:sp>
        <p:nvSpPr>
          <p:cNvPr id="68" name="Tijdelijke aanduiding voor afbeelding 7"/>
          <p:cNvSpPr>
            <a:spLocks noGrp="1"/>
          </p:cNvSpPr>
          <p:nvPr>
            <p:ph type="pic" sz="quarter" idx="13" hasCustomPrompt="1"/>
          </p:nvPr>
        </p:nvSpPr>
        <p:spPr>
          <a:xfrm>
            <a:off x="3184653" y="1240734"/>
            <a:ext cx="5537524" cy="5200509"/>
          </a:xfrm>
          <a:solidFill>
            <a:schemeClr val="bg1"/>
          </a:solidFill>
        </p:spPr>
        <p:txBody>
          <a:bodyPr anchor="ctr"/>
          <a:lstStyle>
            <a:lvl1pPr marL="0" indent="0" algn="ctr">
              <a:lnSpc>
                <a:spcPct val="150000"/>
              </a:lnSpc>
              <a:buNone/>
              <a:defRPr>
                <a:solidFill>
                  <a:schemeClr val="tx2"/>
                </a:solidFill>
              </a:defRPr>
            </a:lvl1pPr>
          </a:lstStyle>
          <a:p>
            <a:r>
              <a:rPr lang="en-US" dirty="0"/>
              <a:t>Click here to </a:t>
            </a:r>
            <a:br>
              <a:rPr lang="en-US" dirty="0"/>
            </a:br>
            <a:r>
              <a:rPr lang="en-US" dirty="0"/>
              <a:t>insert a picture</a:t>
            </a:r>
          </a:p>
        </p:txBody>
      </p:sp>
    </p:spTree>
    <p:extLst>
      <p:ext uri="{BB962C8B-B14F-4D97-AF65-F5344CB8AC3E}">
        <p14:creationId xmlns:p14="http://schemas.microsoft.com/office/powerpoint/2010/main" val="1514433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pic>
        <p:nvPicPr>
          <p:cNvPr id="4" name="Picture 16" descr="TATA-arc2_trimmed"/>
          <p:cNvPicPr>
            <a:picLocks noChangeAspect="1" noChangeArrowheads="1"/>
          </p:cNvPicPr>
          <p:nvPr/>
        </p:nvPicPr>
        <p:blipFill>
          <a:blip r:embed="rId2" cstate="print">
            <a:lum bright="-2000" contrast="26000"/>
          </a:blip>
          <a:srcRect t="1779"/>
          <a:stretch>
            <a:fillRect/>
          </a:stretch>
        </p:blipFill>
        <p:spPr bwMode="auto">
          <a:xfrm>
            <a:off x="0" y="0"/>
            <a:ext cx="9140825" cy="2197100"/>
          </a:xfrm>
          <a:prstGeom prst="rect">
            <a:avLst/>
          </a:prstGeom>
          <a:noFill/>
          <a:ln w="9525">
            <a:noFill/>
            <a:miter lim="800000"/>
            <a:headEnd/>
            <a:tailEnd/>
          </a:ln>
        </p:spPr>
      </p:pic>
      <p:pic>
        <p:nvPicPr>
          <p:cNvPr id="5" name="Picture 22" descr="TS_BM_RGB"/>
          <p:cNvPicPr>
            <a:picLocks noChangeAspect="1" noChangeArrowheads="1"/>
          </p:cNvPicPr>
          <p:nvPr/>
        </p:nvPicPr>
        <p:blipFill>
          <a:blip r:embed="rId3" cstate="print"/>
          <a:srcRect l="9319" t="32796" r="9198" b="31863"/>
          <a:stretch>
            <a:fillRect/>
          </a:stretch>
        </p:blipFill>
        <p:spPr bwMode="auto">
          <a:xfrm>
            <a:off x="411163" y="850900"/>
            <a:ext cx="1414462" cy="184150"/>
          </a:xfrm>
          <a:prstGeom prst="rect">
            <a:avLst/>
          </a:prstGeom>
          <a:noFill/>
          <a:ln w="9525">
            <a:noFill/>
            <a:miter lim="800000"/>
            <a:headEnd/>
            <a:tailEnd/>
          </a:ln>
        </p:spPr>
      </p:pic>
      <p:pic>
        <p:nvPicPr>
          <p:cNvPr id="6" name="Picture 23" descr="TG_BM_RGB"/>
          <p:cNvPicPr>
            <a:picLocks noChangeAspect="1" noChangeArrowheads="1"/>
          </p:cNvPicPr>
          <p:nvPr/>
        </p:nvPicPr>
        <p:blipFill>
          <a:blip r:embed="rId4" cstate="print"/>
          <a:srcRect l="9850" t="10782" r="9810" b="10782"/>
          <a:stretch>
            <a:fillRect/>
          </a:stretch>
        </p:blipFill>
        <p:spPr bwMode="auto">
          <a:xfrm>
            <a:off x="8042275" y="417513"/>
            <a:ext cx="693738" cy="608012"/>
          </a:xfrm>
          <a:prstGeom prst="rect">
            <a:avLst/>
          </a:prstGeom>
          <a:noFill/>
          <a:ln w="9525">
            <a:noFill/>
            <a:miter lim="800000"/>
            <a:headEnd/>
            <a:tailEnd/>
          </a:ln>
        </p:spPr>
      </p:pic>
      <p:sp>
        <p:nvSpPr>
          <p:cNvPr id="21507" name="Rectangle 3"/>
          <p:cNvSpPr>
            <a:spLocks noGrp="1" noChangeArrowheads="1"/>
          </p:cNvSpPr>
          <p:nvPr>
            <p:ph type="ctrTitle"/>
          </p:nvPr>
        </p:nvSpPr>
        <p:spPr>
          <a:xfrm>
            <a:off x="415925" y="2871788"/>
            <a:ext cx="8332788" cy="487362"/>
          </a:xfrm>
        </p:spPr>
        <p:txBody>
          <a:bodyPr anchor="ctr"/>
          <a:lstStyle>
            <a:lvl1pPr>
              <a:defRPr sz="3400"/>
            </a:lvl1pPr>
          </a:lstStyle>
          <a:p>
            <a:r>
              <a:rPr lang="en-GB"/>
              <a:t>Click to edit Master title style</a:t>
            </a:r>
          </a:p>
        </p:txBody>
      </p:sp>
      <p:sp>
        <p:nvSpPr>
          <p:cNvPr id="21508" name="Rectangle 4"/>
          <p:cNvSpPr>
            <a:spLocks noGrp="1" noChangeArrowheads="1"/>
          </p:cNvSpPr>
          <p:nvPr>
            <p:ph type="subTitle" idx="1"/>
          </p:nvPr>
        </p:nvSpPr>
        <p:spPr>
          <a:xfrm>
            <a:off x="423863" y="2605088"/>
            <a:ext cx="8332787" cy="246062"/>
          </a:xfrm>
        </p:spPr>
        <p:txBody>
          <a:bodyPr/>
          <a:lstStyle>
            <a:lvl1pPr marL="0" indent="0">
              <a:buFontTx/>
              <a:buNone/>
              <a:defRPr sz="1900">
                <a:solidFill>
                  <a:schemeClr val="tx2"/>
                </a:solidFill>
              </a:defRPr>
            </a:lvl1pPr>
          </a:lstStyle>
          <a:p>
            <a:r>
              <a:rPr lang="en-GB"/>
              <a:t>Click to edit Master subtitle style</a:t>
            </a:r>
          </a:p>
        </p:txBody>
      </p:sp>
      <p:sp>
        <p:nvSpPr>
          <p:cNvPr id="7" name="Rectangle 5"/>
          <p:cNvSpPr>
            <a:spLocks noGrp="1" noChangeArrowheads="1"/>
          </p:cNvSpPr>
          <p:nvPr>
            <p:ph type="dt" sz="half" idx="10"/>
          </p:nvPr>
        </p:nvSpPr>
        <p:spPr>
          <a:xfrm>
            <a:off x="7197725" y="6475413"/>
            <a:ext cx="487363" cy="122237"/>
          </a:xfrm>
          <a:prstGeom prst="rect">
            <a:avLst/>
          </a:prstGeom>
        </p:spPr>
        <p:txBody>
          <a:bodyPr wrap="none"/>
          <a:lstStyle>
            <a:lvl1pPr>
              <a:defRPr/>
            </a:lvl1pPr>
          </a:lstStyle>
          <a:p>
            <a:pPr>
              <a:defRPr/>
            </a:pPr>
            <a:endParaRPr lang="en-GB" dirty="0"/>
          </a:p>
        </p:txBody>
      </p:sp>
      <p:sp>
        <p:nvSpPr>
          <p:cNvPr id="8" name="Rectangle 6"/>
          <p:cNvSpPr>
            <a:spLocks noGrp="1" noChangeArrowheads="1"/>
          </p:cNvSpPr>
          <p:nvPr>
            <p:ph type="ftr" sz="quarter" idx="11"/>
          </p:nvPr>
        </p:nvSpPr>
        <p:spPr>
          <a:xfrm>
            <a:off x="5934075" y="6475413"/>
            <a:ext cx="328613" cy="122237"/>
          </a:xfrm>
        </p:spPr>
        <p:txBody>
          <a:bodyPr wrap="none"/>
          <a:lstStyle>
            <a:lvl1pPr>
              <a:defRPr/>
            </a:lvl1pPr>
          </a:lstStyle>
          <a:p>
            <a:pPr>
              <a:defRPr/>
            </a:pPr>
            <a:r>
              <a:rPr lang="en-GB" dirty="0" smtClean="0"/>
              <a:t>Coaching Skills</a:t>
            </a:r>
            <a:endParaRPr lang="en-GB" dirty="0"/>
          </a:p>
        </p:txBody>
      </p:sp>
      <p:sp>
        <p:nvSpPr>
          <p:cNvPr id="9" name="Rectangle 7"/>
          <p:cNvSpPr>
            <a:spLocks noGrp="1" noChangeArrowheads="1"/>
          </p:cNvSpPr>
          <p:nvPr>
            <p:ph type="sldNum" sz="quarter" idx="12"/>
          </p:nvPr>
        </p:nvSpPr>
        <p:spPr>
          <a:xfrm>
            <a:off x="8620125" y="6475413"/>
            <a:ext cx="123825" cy="122237"/>
          </a:xfrm>
        </p:spPr>
        <p:txBody>
          <a:bodyPr/>
          <a:lstStyle>
            <a:lvl1pPr>
              <a:defRPr/>
            </a:lvl1pPr>
          </a:lstStyle>
          <a:p>
            <a:pPr>
              <a:defRPr/>
            </a:pPr>
            <a:fld id="{04844E5C-2536-4B42-A055-23776A897398}" type="slidenum">
              <a:rPr lang="en-GB"/>
              <a:pPr>
                <a:defRPr/>
              </a:pPr>
              <a:t>‹#›</a:t>
            </a:fld>
            <a:endParaRPr lang="en-GB"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xfrm>
            <a:off x="7369175" y="6475413"/>
            <a:ext cx="1058863" cy="122237"/>
          </a:xfrm>
          <a:prstGeom prst="rect">
            <a:avLst/>
          </a:prstGeom>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ln/>
        </p:spPr>
        <p:txBody>
          <a:bodyPr/>
          <a:lstStyle>
            <a:lvl1pPr>
              <a:defRPr/>
            </a:lvl1pPr>
          </a:lstStyle>
          <a:p>
            <a:pPr>
              <a:defRPr/>
            </a:pPr>
            <a:r>
              <a:rPr lang="en-GB" dirty="0" smtClean="0"/>
              <a:t>Coaching Skills</a:t>
            </a:r>
            <a:endParaRPr lang="en-GB" dirty="0"/>
          </a:p>
        </p:txBody>
      </p:sp>
      <p:sp>
        <p:nvSpPr>
          <p:cNvPr id="6" name="Rectangle 6"/>
          <p:cNvSpPr>
            <a:spLocks noGrp="1" noChangeArrowheads="1"/>
          </p:cNvSpPr>
          <p:nvPr>
            <p:ph type="sldNum" sz="quarter" idx="12"/>
          </p:nvPr>
        </p:nvSpPr>
        <p:spPr>
          <a:ln/>
        </p:spPr>
        <p:txBody>
          <a:bodyPr/>
          <a:lstStyle>
            <a:lvl1pPr>
              <a:defRPr/>
            </a:lvl1pPr>
          </a:lstStyle>
          <a:p>
            <a:pPr>
              <a:defRPr/>
            </a:pPr>
            <a:fld id="{1BC792D9-2CBE-4416-92E5-6AFD644B76C2}" type="slidenum">
              <a:rPr lang="en-GB"/>
              <a:pPr>
                <a:defRPr/>
              </a:pPr>
              <a:t>‹#›</a:t>
            </a:fld>
            <a:endParaRPr lang="en-GB"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a:t>Click to edit Master title style</a:t>
            </a:r>
            <a:endParaRPr lang="en-GB" noProof="0" dirty="0"/>
          </a:p>
        </p:txBody>
      </p:sp>
      <p:sp>
        <p:nvSpPr>
          <p:cNvPr id="3" name="Tijdelijke aanduiding voor inhoud 2"/>
          <p:cNvSpPr>
            <a:spLocks noGrp="1"/>
          </p:cNvSpPr>
          <p:nvPr>
            <p:ph idx="1"/>
          </p:nvPr>
        </p:nvSpPr>
        <p:spPr>
          <a:xfrm>
            <a:off x="404813" y="2087563"/>
            <a:ext cx="8332787" cy="4249737"/>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marL="540000" indent="-180000">
              <a:buClr>
                <a:schemeClr val="tx2"/>
              </a:buClr>
              <a:buFont typeface="Wingdings" pitchFamily="2" charset="2"/>
              <a:buChar char="§"/>
              <a:defRPr sz="1600">
                <a:latin typeface="Arial" pitchFamily="34" charset="0"/>
                <a:cs typeface="Arial" pitchFamily="34" charset="0"/>
              </a:defRPr>
            </a:lvl3pPr>
          </a:lstStyle>
          <a:p>
            <a:pPr lvl="0"/>
            <a:r>
              <a:rPr lang="en-US" noProof="0"/>
              <a:t>Click to edit Master text styles</a:t>
            </a:r>
          </a:p>
          <a:p>
            <a:pPr lvl="1"/>
            <a:r>
              <a:rPr lang="en-US" noProof="0"/>
              <a:t>Second level</a:t>
            </a:r>
          </a:p>
          <a:p>
            <a:pPr lvl="2"/>
            <a:r>
              <a:rPr lang="en-US" noProof="0"/>
              <a:t>Third level</a:t>
            </a:r>
          </a:p>
        </p:txBody>
      </p:sp>
      <p:sp>
        <p:nvSpPr>
          <p:cNvPr id="4" name="Tijdelijke aanduiding voor dianummer 3"/>
          <p:cNvSpPr>
            <a:spLocks noGrp="1"/>
          </p:cNvSpPr>
          <p:nvPr>
            <p:ph type="sldNum" sz="quarter" idx="10"/>
          </p:nvPr>
        </p:nvSpPr>
        <p:spPr/>
        <p:txBody>
          <a:bodyPr/>
          <a:lstStyle>
            <a:lvl1pPr>
              <a:defRPr/>
            </a:lvl1pPr>
          </a:lstStyle>
          <a:p>
            <a:fld id="{FF825181-A0F3-44A4-B411-DC16F701389D}" type="slidenum">
              <a:rPr lang="en-GB" noProof="0"/>
              <a:pPr/>
              <a:t>‹#›</a:t>
            </a:fld>
            <a:endParaRPr lang="en-GB" noProof="0" dirty="0"/>
          </a:p>
        </p:txBody>
      </p:sp>
      <p:sp>
        <p:nvSpPr>
          <p:cNvPr id="5" name="Tijdelijke aanduiding voor voettekst 4"/>
          <p:cNvSpPr>
            <a:spLocks noGrp="1"/>
          </p:cNvSpPr>
          <p:nvPr>
            <p:ph type="ftr" sz="quarter" idx="11"/>
          </p:nvPr>
        </p:nvSpPr>
        <p:spPr/>
        <p:txBody>
          <a:bodyPr/>
          <a:lstStyle>
            <a:lvl1pPr>
              <a:defRPr/>
            </a:lvl1pPr>
          </a:lstStyle>
          <a:p>
            <a:r>
              <a:rPr lang="en-US" dirty="0" smtClean="0"/>
              <a:t>Coaching Skills</a:t>
            </a:r>
            <a:endParaRPr lang="en-GB" dirty="0"/>
          </a:p>
        </p:txBody>
      </p:sp>
      <p:sp>
        <p:nvSpPr>
          <p:cNvPr id="9" name="Text Placeholder 7"/>
          <p:cNvSpPr>
            <a:spLocks noGrp="1"/>
          </p:cNvSpPr>
          <p:nvPr>
            <p:ph type="body" sz="quarter" idx="12" hasCustomPrompt="1"/>
          </p:nvPr>
        </p:nvSpPr>
        <p:spPr>
          <a:xfrm>
            <a:off x="403225" y="1513796"/>
            <a:ext cx="8348663" cy="369887"/>
          </a:xfrm>
        </p:spPr>
        <p:txBody>
          <a:bodyPr/>
          <a:lstStyle>
            <a:lvl1pPr>
              <a:buNone/>
              <a:defRPr>
                <a:latin typeface="Arial" pitchFamily="34" charset="0"/>
                <a:cs typeface="Arial" pitchFamily="34" charset="0"/>
              </a:defRPr>
            </a:lvl1pPr>
          </a:lstStyle>
          <a:p>
            <a:pPr lvl="0"/>
            <a:r>
              <a:rPr lang="en-GB" sz="2000" dirty="0">
                <a:ea typeface="ＭＳ Ｐゴシック" pitchFamily="34" charset="-128"/>
              </a:rPr>
              <a:t>Click for your own sub headline</a:t>
            </a:r>
            <a:endParaRPr lang="en-GB" dirty="0"/>
          </a:p>
        </p:txBody>
      </p:sp>
    </p:spTree>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hree content (2)">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US" noProof="0"/>
              <a:t>Click to edit Master title style</a:t>
            </a:r>
            <a:endParaRPr lang="en-GB" noProof="0" dirty="0"/>
          </a:p>
        </p:txBody>
      </p:sp>
      <p:sp>
        <p:nvSpPr>
          <p:cNvPr id="5" name="Tijdelijke aanduiding voor dianummer 4"/>
          <p:cNvSpPr>
            <a:spLocks noGrp="1"/>
          </p:cNvSpPr>
          <p:nvPr>
            <p:ph type="sldNum" sz="quarter" idx="10"/>
          </p:nvPr>
        </p:nvSpPr>
        <p:spPr/>
        <p:txBody>
          <a:bodyPr/>
          <a:lstStyle>
            <a:lvl1pPr>
              <a:defRPr/>
            </a:lvl1pPr>
          </a:lstStyle>
          <a:p>
            <a:fld id="{14F0EA9C-9A66-449F-ADB7-A564C6102AA8}" type="slidenum">
              <a:rPr lang="en-GB" noProof="0"/>
              <a:pPr/>
              <a:t>‹#›</a:t>
            </a:fld>
            <a:endParaRPr lang="en-GB" noProof="0" dirty="0"/>
          </a:p>
        </p:txBody>
      </p:sp>
      <p:sp>
        <p:nvSpPr>
          <p:cNvPr id="6" name="Tijdelijke aanduiding voor voettekst 5"/>
          <p:cNvSpPr>
            <a:spLocks noGrp="1"/>
          </p:cNvSpPr>
          <p:nvPr>
            <p:ph type="ftr" sz="quarter" idx="11"/>
          </p:nvPr>
        </p:nvSpPr>
        <p:spPr/>
        <p:txBody>
          <a:bodyPr/>
          <a:lstStyle>
            <a:lvl1pPr>
              <a:defRPr/>
            </a:lvl1pPr>
          </a:lstStyle>
          <a:p>
            <a:r>
              <a:rPr lang="en-US" noProof="0" dirty="0" smtClean="0"/>
              <a:t>Coaching Skills</a:t>
            </a:r>
            <a:endParaRPr lang="en-GB" noProof="0" dirty="0"/>
          </a:p>
        </p:txBody>
      </p:sp>
      <p:sp>
        <p:nvSpPr>
          <p:cNvPr id="16" name="Tijdelijke aanduiding voor tekst 15"/>
          <p:cNvSpPr>
            <a:spLocks noGrp="1"/>
          </p:cNvSpPr>
          <p:nvPr>
            <p:ph type="body" sz="quarter" idx="14"/>
          </p:nvPr>
        </p:nvSpPr>
        <p:spPr>
          <a:xfrm>
            <a:off x="403200" y="2088000"/>
            <a:ext cx="8334400" cy="360000"/>
          </a:xfrm>
          <a:solidFill>
            <a:schemeClr val="accent1"/>
          </a:solidFill>
        </p:spPr>
        <p:txBody>
          <a:bodyPr lIns="180000" anchor="ctr" anchorCtr="0"/>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US" noProof="0"/>
              <a:t>Click to edit Master text styles</a:t>
            </a:r>
          </a:p>
        </p:txBody>
      </p:sp>
      <p:sp>
        <p:nvSpPr>
          <p:cNvPr id="9" name="Text Placeholder 7"/>
          <p:cNvSpPr>
            <a:spLocks noGrp="1"/>
          </p:cNvSpPr>
          <p:nvPr>
            <p:ph type="body" sz="quarter" idx="16" hasCustomPrompt="1"/>
          </p:nvPr>
        </p:nvSpPr>
        <p:spPr>
          <a:xfrm>
            <a:off x="403225" y="1513796"/>
            <a:ext cx="8348663" cy="369887"/>
          </a:xfrm>
        </p:spPr>
        <p:txBody>
          <a:bodyPr/>
          <a:lstStyle>
            <a:lvl1pPr>
              <a:buNone/>
              <a:defRPr>
                <a:latin typeface="Arial" pitchFamily="34" charset="0"/>
                <a:cs typeface="Arial" pitchFamily="34" charset="0"/>
              </a:defRPr>
            </a:lvl1pPr>
          </a:lstStyle>
          <a:p>
            <a:pPr lvl="0"/>
            <a:r>
              <a:rPr lang="en-GB" sz="2000" dirty="0">
                <a:ea typeface="ＭＳ Ｐゴシック" pitchFamily="34" charset="-128"/>
              </a:rPr>
              <a:t>Click for your own sub headline</a:t>
            </a:r>
            <a:endParaRPr lang="en-GB" dirty="0"/>
          </a:p>
        </p:txBody>
      </p:sp>
      <p:sp>
        <p:nvSpPr>
          <p:cNvPr id="18" name="Tijdelijke aanduiding voor tekst 10"/>
          <p:cNvSpPr>
            <a:spLocks noGrp="1"/>
          </p:cNvSpPr>
          <p:nvPr>
            <p:ph type="body" sz="quarter" idx="18"/>
          </p:nvPr>
        </p:nvSpPr>
        <p:spPr>
          <a:xfrm>
            <a:off x="403200" y="2448000"/>
            <a:ext cx="8334375" cy="957600"/>
          </a:xfrm>
        </p:spPr>
        <p:txBody>
          <a:bodyPr tIns="72000" rIns="72000" bIns="72000"/>
          <a:lstStyle>
            <a:lvl1pPr>
              <a:spcBef>
                <a:spcPts val="0"/>
              </a:spcBef>
              <a:defRPr sz="1800"/>
            </a:lvl1pPr>
            <a:lvl2pPr>
              <a:spcBef>
                <a:spcPts val="0"/>
              </a:spcBef>
              <a:defRPr sz="1800"/>
            </a:lvl2pPr>
          </a:lstStyle>
          <a:p>
            <a:pPr lvl="0"/>
            <a:r>
              <a:rPr lang="en-US"/>
              <a:t>Click to edit Master text styles</a:t>
            </a:r>
          </a:p>
          <a:p>
            <a:pPr lvl="1"/>
            <a:r>
              <a:rPr lang="en-US"/>
              <a:t>Second level</a:t>
            </a:r>
          </a:p>
        </p:txBody>
      </p:sp>
      <p:sp>
        <p:nvSpPr>
          <p:cNvPr id="19" name="Tijdelijke aanduiding voor tekst 10"/>
          <p:cNvSpPr>
            <a:spLocks noGrp="1"/>
          </p:cNvSpPr>
          <p:nvPr>
            <p:ph type="body" sz="quarter" idx="19"/>
          </p:nvPr>
        </p:nvSpPr>
        <p:spPr>
          <a:xfrm>
            <a:off x="403225" y="3913200"/>
            <a:ext cx="8334375" cy="957600"/>
          </a:xfrm>
        </p:spPr>
        <p:txBody>
          <a:bodyPr tIns="72000" rIns="72000" bIns="72000"/>
          <a:lstStyle>
            <a:lvl1pPr>
              <a:spcBef>
                <a:spcPts val="0"/>
              </a:spcBef>
              <a:defRPr sz="1800"/>
            </a:lvl1pPr>
            <a:lvl2pPr>
              <a:spcBef>
                <a:spcPts val="0"/>
              </a:spcBef>
              <a:defRPr sz="1800"/>
            </a:lvl2pPr>
          </a:lstStyle>
          <a:p>
            <a:pPr lvl="0"/>
            <a:r>
              <a:rPr lang="en-US"/>
              <a:t>Click to edit Master text styles</a:t>
            </a:r>
          </a:p>
          <a:p>
            <a:pPr lvl="1"/>
            <a:r>
              <a:rPr lang="en-US"/>
              <a:t>Second level</a:t>
            </a:r>
          </a:p>
        </p:txBody>
      </p:sp>
      <p:sp>
        <p:nvSpPr>
          <p:cNvPr id="20" name="Tijdelijke aanduiding voor tekst 10"/>
          <p:cNvSpPr>
            <a:spLocks noGrp="1"/>
          </p:cNvSpPr>
          <p:nvPr>
            <p:ph type="body" sz="quarter" idx="20"/>
          </p:nvPr>
        </p:nvSpPr>
        <p:spPr>
          <a:xfrm>
            <a:off x="403225" y="5382000"/>
            <a:ext cx="8334375" cy="957600"/>
          </a:xfrm>
        </p:spPr>
        <p:txBody>
          <a:bodyPr tIns="72000" rIns="72000" bIns="72000"/>
          <a:lstStyle>
            <a:lvl1pPr>
              <a:spcBef>
                <a:spcPts val="0"/>
              </a:spcBef>
              <a:defRPr sz="1800"/>
            </a:lvl1pPr>
            <a:lvl2pPr>
              <a:spcBef>
                <a:spcPts val="0"/>
              </a:spcBef>
              <a:defRPr sz="1800"/>
            </a:lvl2pPr>
          </a:lstStyle>
          <a:p>
            <a:pPr lvl="0"/>
            <a:r>
              <a:rPr lang="en-US"/>
              <a:t>Click to edit Master text styles</a:t>
            </a:r>
          </a:p>
          <a:p>
            <a:pPr lvl="1"/>
            <a:r>
              <a:rPr lang="en-US"/>
              <a:t>Second level</a:t>
            </a:r>
          </a:p>
        </p:txBody>
      </p:sp>
      <p:sp>
        <p:nvSpPr>
          <p:cNvPr id="21" name="Tijdelijke aanduiding voor tekst 15"/>
          <p:cNvSpPr>
            <a:spLocks noGrp="1"/>
          </p:cNvSpPr>
          <p:nvPr>
            <p:ph type="body" sz="quarter" idx="21"/>
          </p:nvPr>
        </p:nvSpPr>
        <p:spPr>
          <a:xfrm>
            <a:off x="403200" y="3553200"/>
            <a:ext cx="8334400" cy="360000"/>
          </a:xfrm>
          <a:solidFill>
            <a:srgbClr val="ED2939"/>
          </a:solidFill>
        </p:spPr>
        <p:txBody>
          <a:bodyPr lIns="180000" anchor="ctr" anchorCtr="0"/>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US" noProof="0"/>
              <a:t>Click to edit Master text styles</a:t>
            </a:r>
          </a:p>
        </p:txBody>
      </p:sp>
      <p:sp>
        <p:nvSpPr>
          <p:cNvPr id="22" name="Tijdelijke aanduiding voor tekst 15"/>
          <p:cNvSpPr>
            <a:spLocks noGrp="1"/>
          </p:cNvSpPr>
          <p:nvPr>
            <p:ph type="body" sz="quarter" idx="22"/>
          </p:nvPr>
        </p:nvSpPr>
        <p:spPr>
          <a:xfrm>
            <a:off x="403225" y="5022000"/>
            <a:ext cx="8334400" cy="360000"/>
          </a:xfrm>
          <a:solidFill>
            <a:srgbClr val="FFA100"/>
          </a:solidFill>
        </p:spPr>
        <p:txBody>
          <a:bodyPr lIns="180000" anchor="ctr" anchorCtr="0"/>
          <a:lstStyle>
            <a:lvl1pPr marL="0" indent="0" algn="l">
              <a:spcBef>
                <a:spcPts val="0"/>
              </a:spcBef>
              <a:buNone/>
              <a:defRPr sz="1800" b="1">
                <a:solidFill>
                  <a:schemeClr val="bg1"/>
                </a:solidFill>
                <a:latin typeface="Arial" pitchFamily="34" charset="0"/>
                <a:cs typeface="Arial" pitchFamily="34" charset="0"/>
              </a:defRPr>
            </a:lvl1pPr>
            <a:lvl5pPr>
              <a:buNone/>
              <a:defRPr/>
            </a:lvl5pPr>
          </a:lstStyle>
          <a:p>
            <a:pPr lvl="0"/>
            <a:r>
              <a:rPr lang="en-US" noProof="0"/>
              <a:t>Click to edit Master text styles</a:t>
            </a:r>
          </a:p>
        </p:txBody>
      </p:sp>
    </p:spTree>
  </p:cSld>
  <p:clrMapOvr>
    <a:masterClrMapping/>
  </p:clrMapOvr>
  <p:transition>
    <p:fade/>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el 1"/>
          <p:cNvSpPr>
            <a:spLocks noGrp="1"/>
          </p:cNvSpPr>
          <p:nvPr>
            <p:ph type="title"/>
          </p:nvPr>
        </p:nvSpPr>
        <p:spPr>
          <a:xfrm>
            <a:off x="404813" y="844550"/>
            <a:ext cx="8332787" cy="360363"/>
          </a:xfrm>
        </p:spPr>
        <p:txBody>
          <a:bodyPr/>
          <a:lstStyle>
            <a:lvl1pPr>
              <a:defRPr>
                <a:latin typeface="Arial" pitchFamily="34" charset="0"/>
                <a:cs typeface="Arial" pitchFamily="34" charset="0"/>
              </a:defRPr>
            </a:lvl1pPr>
          </a:lstStyle>
          <a:p>
            <a:r>
              <a:rPr lang="en-GB" noProof="0" dirty="0" err="1"/>
              <a:t>Klik</a:t>
            </a:r>
            <a:r>
              <a:rPr lang="en-GB" noProof="0" dirty="0"/>
              <a:t> </a:t>
            </a:r>
            <a:r>
              <a:rPr lang="en-GB" noProof="0" dirty="0" err="1"/>
              <a:t>om</a:t>
            </a:r>
            <a:r>
              <a:rPr lang="en-GB" noProof="0" dirty="0"/>
              <a:t> de </a:t>
            </a:r>
            <a:r>
              <a:rPr lang="en-GB" noProof="0" dirty="0" err="1"/>
              <a:t>stijl</a:t>
            </a:r>
            <a:r>
              <a:rPr lang="en-GB" noProof="0" dirty="0"/>
              <a:t> te </a:t>
            </a:r>
            <a:r>
              <a:rPr lang="en-GB" noProof="0" dirty="0" err="1"/>
              <a:t>bewerken</a:t>
            </a:r>
            <a:endParaRPr lang="en-GB" noProof="0" dirty="0"/>
          </a:p>
        </p:txBody>
      </p:sp>
      <p:sp>
        <p:nvSpPr>
          <p:cNvPr id="3" name="Tijdelijke aanduiding voor inhoud 2"/>
          <p:cNvSpPr>
            <a:spLocks noGrp="1"/>
          </p:cNvSpPr>
          <p:nvPr>
            <p:ph idx="1"/>
          </p:nvPr>
        </p:nvSpPr>
        <p:spPr>
          <a:xfrm>
            <a:off x="404813" y="2087563"/>
            <a:ext cx="8332787" cy="4249737"/>
          </a:xfrm>
        </p:spPr>
        <p:txBody>
          <a:bodyPr/>
          <a:lstStyle>
            <a:lvl1pPr>
              <a:defRPr>
                <a:latin typeface="Arial" pitchFamily="34" charset="0"/>
                <a:cs typeface="Arial" pitchFamily="34" charset="0"/>
              </a:defRPr>
            </a:lvl1pPr>
            <a:lvl2pPr>
              <a:defRPr>
                <a:latin typeface="Arial" pitchFamily="34" charset="0"/>
                <a:cs typeface="Arial" pitchFamily="34" charset="0"/>
              </a:defRPr>
            </a:lvl2pPr>
            <a:lvl3pPr marL="540000" indent="-180000">
              <a:buClr>
                <a:schemeClr val="tx2"/>
              </a:buClr>
              <a:buFont typeface="Wingdings" pitchFamily="2" charset="2"/>
              <a:buChar char="§"/>
              <a:defRPr sz="1600">
                <a:latin typeface="Arial" pitchFamily="34" charset="0"/>
                <a:cs typeface="Arial" pitchFamily="34" charset="0"/>
              </a:defRPr>
            </a:lvl3pPr>
          </a:lstStyle>
          <a:p>
            <a:pPr lvl="0"/>
            <a:r>
              <a:rPr lang="en-GB" noProof="0" dirty="0" err="1"/>
              <a:t>Klik</a:t>
            </a:r>
            <a:r>
              <a:rPr lang="en-GB" noProof="0" dirty="0"/>
              <a:t> </a:t>
            </a:r>
            <a:r>
              <a:rPr lang="en-GB" noProof="0" dirty="0" err="1"/>
              <a:t>om</a:t>
            </a:r>
            <a:r>
              <a:rPr lang="en-GB" noProof="0" dirty="0"/>
              <a:t> de </a:t>
            </a:r>
            <a:r>
              <a:rPr lang="en-GB" noProof="0" dirty="0" err="1"/>
              <a:t>modelstijlen</a:t>
            </a:r>
            <a:r>
              <a:rPr lang="en-GB" noProof="0" dirty="0"/>
              <a:t> te </a:t>
            </a:r>
            <a:r>
              <a:rPr lang="en-GB" noProof="0" dirty="0" err="1"/>
              <a:t>bewerken</a:t>
            </a:r>
            <a:endParaRPr lang="en-GB" noProof="0" dirty="0"/>
          </a:p>
          <a:p>
            <a:pPr lvl="1"/>
            <a:r>
              <a:rPr lang="en-GB" noProof="0" dirty="0" err="1"/>
              <a:t>Tweede</a:t>
            </a:r>
            <a:r>
              <a:rPr lang="en-GB" noProof="0" dirty="0"/>
              <a:t> </a:t>
            </a:r>
            <a:r>
              <a:rPr lang="en-GB" noProof="0" dirty="0" err="1"/>
              <a:t>niveau</a:t>
            </a:r>
            <a:endParaRPr lang="en-GB" noProof="0" dirty="0"/>
          </a:p>
          <a:p>
            <a:pPr lvl="2"/>
            <a:r>
              <a:rPr lang="en-GB" noProof="0" dirty="0" err="1"/>
              <a:t>Derde</a:t>
            </a:r>
            <a:r>
              <a:rPr lang="en-GB" noProof="0" dirty="0"/>
              <a:t> </a:t>
            </a:r>
            <a:r>
              <a:rPr lang="en-GB" noProof="0" dirty="0" err="1"/>
              <a:t>niveau</a:t>
            </a:r>
            <a:endParaRPr lang="en-GB" noProof="0" dirty="0"/>
          </a:p>
        </p:txBody>
      </p:sp>
      <p:sp>
        <p:nvSpPr>
          <p:cNvPr id="5" name="Tijdelijke aanduiding voor voettekst 4"/>
          <p:cNvSpPr>
            <a:spLocks noGrp="1"/>
          </p:cNvSpPr>
          <p:nvPr>
            <p:ph type="ftr" sz="quarter" idx="11"/>
          </p:nvPr>
        </p:nvSpPr>
        <p:spPr>
          <a:xfrm>
            <a:off x="395288" y="377825"/>
            <a:ext cx="3598862" cy="215900"/>
          </a:xfrm>
          <a:prstGeom prst="rect">
            <a:avLst/>
          </a:prstGeom>
        </p:spPr>
        <p:txBody>
          <a:bodyPr/>
          <a:lstStyle>
            <a:lvl1pPr>
              <a:defRPr/>
            </a:lvl1pPr>
          </a:lstStyle>
          <a:p>
            <a:r>
              <a:rPr lang="en-US" noProof="0" dirty="0" smtClean="0"/>
              <a:t>Coaching Skills</a:t>
            </a:r>
            <a:endParaRPr lang="en-GB" noProof="0" dirty="0"/>
          </a:p>
        </p:txBody>
      </p:sp>
      <p:sp>
        <p:nvSpPr>
          <p:cNvPr id="9" name="Text Placeholder 7"/>
          <p:cNvSpPr>
            <a:spLocks noGrp="1"/>
          </p:cNvSpPr>
          <p:nvPr>
            <p:ph type="body" sz="quarter" idx="12" hasCustomPrompt="1"/>
          </p:nvPr>
        </p:nvSpPr>
        <p:spPr>
          <a:xfrm>
            <a:off x="403225" y="1513796"/>
            <a:ext cx="8348663" cy="369887"/>
          </a:xfrm>
        </p:spPr>
        <p:txBody>
          <a:bodyPr/>
          <a:lstStyle>
            <a:lvl1pPr>
              <a:buNone/>
              <a:defRPr>
                <a:latin typeface="Arial" pitchFamily="34" charset="0"/>
                <a:cs typeface="Arial" pitchFamily="34" charset="0"/>
              </a:defRPr>
            </a:lvl1pPr>
          </a:lstStyle>
          <a:p>
            <a:pPr lvl="0"/>
            <a:r>
              <a:rPr lang="en-GB" sz="2000" dirty="0">
                <a:ea typeface="ＭＳ Ｐゴシック" pitchFamily="34" charset="-128"/>
              </a:rPr>
              <a:t>Click for your own sub headline</a:t>
            </a:r>
            <a:endParaRPr lang="en-GB" dirty="0"/>
          </a:p>
        </p:txBody>
      </p:sp>
    </p:spTree>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jdelijke aanduiding voor titel 1"/>
          <p:cNvSpPr>
            <a:spLocks noGrp="1"/>
          </p:cNvSpPr>
          <p:nvPr>
            <p:ph type="title"/>
          </p:nvPr>
        </p:nvSpPr>
        <p:spPr>
          <a:xfrm>
            <a:off x="395824" y="820313"/>
            <a:ext cx="8327552" cy="219074"/>
          </a:xfrm>
          <a:prstGeom prst="rect">
            <a:avLst/>
          </a:prstGeom>
        </p:spPr>
        <p:txBody>
          <a:bodyPr vert="horz" lIns="0" tIns="0" rIns="0" bIns="0" rtlCol="0" anchor="ctr">
            <a:noAutofit/>
          </a:bodyPr>
          <a:lstStyle/>
          <a:p>
            <a:r>
              <a:rPr lang="nl-NL" dirty="0"/>
              <a:t>Click </a:t>
            </a:r>
            <a:r>
              <a:rPr lang="nl-NL" dirty="0" err="1"/>
              <a:t>to</a:t>
            </a:r>
            <a:r>
              <a:rPr lang="nl-NL" dirty="0"/>
              <a:t> </a:t>
            </a:r>
            <a:r>
              <a:rPr lang="nl-NL" dirty="0" err="1"/>
              <a:t>edit</a:t>
            </a:r>
            <a:r>
              <a:rPr lang="nl-NL" dirty="0"/>
              <a:t> </a:t>
            </a:r>
            <a:r>
              <a:rPr lang="nl-NL" dirty="0" err="1"/>
              <a:t>title</a:t>
            </a:r>
            <a:endParaRPr lang="en-US" dirty="0"/>
          </a:p>
        </p:txBody>
      </p:sp>
      <p:sp>
        <p:nvSpPr>
          <p:cNvPr id="3" name="Tijdelijke aanduiding voor tekst 2"/>
          <p:cNvSpPr>
            <a:spLocks noGrp="1"/>
          </p:cNvSpPr>
          <p:nvPr>
            <p:ph type="body" idx="1"/>
          </p:nvPr>
        </p:nvSpPr>
        <p:spPr>
          <a:xfrm>
            <a:off x="405584" y="1210970"/>
            <a:ext cx="8342880" cy="5252525"/>
          </a:xfrm>
          <a:prstGeom prst="rect">
            <a:avLst/>
          </a:prstGeom>
        </p:spPr>
        <p:txBody>
          <a:bodyPr vert="horz" lIns="0" tIns="0" rIns="91440" bIns="45720" rtlCol="0">
            <a:noAutofit/>
          </a:bodyPr>
          <a:lstStyle/>
          <a:p>
            <a:pPr lvl="0"/>
            <a:r>
              <a:rPr lang="nl-NL" dirty="0"/>
              <a:t>Click </a:t>
            </a:r>
            <a:r>
              <a:rPr lang="nl-NL" dirty="0" err="1"/>
              <a:t>to</a:t>
            </a:r>
            <a:r>
              <a:rPr lang="nl-NL" dirty="0"/>
              <a:t> </a:t>
            </a:r>
            <a:r>
              <a:rPr lang="nl-NL" dirty="0" err="1"/>
              <a:t>add</a:t>
            </a:r>
            <a:r>
              <a:rPr lang="nl-NL" dirty="0"/>
              <a:t> </a:t>
            </a:r>
            <a:r>
              <a:rPr lang="nl-NL" dirty="0" err="1"/>
              <a:t>text</a:t>
            </a:r>
            <a:endParaRPr lang="nl-NL" dirty="0"/>
          </a:p>
          <a:p>
            <a:pPr lvl="1"/>
            <a:r>
              <a:rPr lang="nl-NL" dirty="0"/>
              <a:t>Second level</a:t>
            </a:r>
          </a:p>
          <a:p>
            <a:pPr lvl="2"/>
            <a:r>
              <a:rPr lang="nl-NL" dirty="0" err="1"/>
              <a:t>Third</a:t>
            </a:r>
            <a:r>
              <a:rPr lang="nl-NL" dirty="0"/>
              <a:t> level</a:t>
            </a:r>
          </a:p>
          <a:p>
            <a:pPr lvl="3"/>
            <a:r>
              <a:rPr lang="nl-NL" dirty="0" err="1"/>
              <a:t>Fourth</a:t>
            </a:r>
            <a:r>
              <a:rPr lang="nl-NL" dirty="0"/>
              <a:t> level</a:t>
            </a:r>
          </a:p>
          <a:p>
            <a:pPr lvl="4"/>
            <a:r>
              <a:rPr lang="nl-NL" dirty="0" err="1"/>
              <a:t>Fifth</a:t>
            </a:r>
            <a:r>
              <a:rPr lang="nl-NL" dirty="0"/>
              <a:t> level</a:t>
            </a:r>
          </a:p>
          <a:p>
            <a:pPr lvl="5"/>
            <a:r>
              <a:rPr lang="nl-NL" dirty="0"/>
              <a:t>Second level</a:t>
            </a:r>
          </a:p>
          <a:p>
            <a:pPr lvl="6"/>
            <a:r>
              <a:rPr lang="nl-NL" dirty="0" err="1"/>
              <a:t>Third</a:t>
            </a:r>
            <a:r>
              <a:rPr lang="nl-NL" dirty="0"/>
              <a:t> level</a:t>
            </a:r>
          </a:p>
          <a:p>
            <a:pPr lvl="7"/>
            <a:r>
              <a:rPr lang="nl-NL" dirty="0" err="1"/>
              <a:t>Fourth</a:t>
            </a:r>
            <a:r>
              <a:rPr lang="nl-NL" dirty="0"/>
              <a:t> level</a:t>
            </a:r>
          </a:p>
          <a:p>
            <a:pPr lvl="3"/>
            <a:r>
              <a:rPr lang="nl-NL" dirty="0" err="1"/>
              <a:t>Fourth</a:t>
            </a:r>
            <a:r>
              <a:rPr lang="nl-NL" dirty="0"/>
              <a:t> level</a:t>
            </a:r>
          </a:p>
          <a:p>
            <a:pPr lvl="7"/>
            <a:endParaRPr lang="nl-NL" dirty="0"/>
          </a:p>
          <a:p>
            <a:pPr lvl="4"/>
            <a:endParaRPr lang="en-US" dirty="0"/>
          </a:p>
        </p:txBody>
      </p:sp>
      <p:sp>
        <p:nvSpPr>
          <p:cNvPr id="8" name="Rechthoek 7"/>
          <p:cNvSpPr/>
          <p:nvPr/>
        </p:nvSpPr>
        <p:spPr>
          <a:xfrm>
            <a:off x="415290" y="414212"/>
            <a:ext cx="8308086" cy="216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latin typeface="+mn-lt"/>
            </a:endParaRPr>
          </a:p>
        </p:txBody>
      </p:sp>
      <p:grpSp>
        <p:nvGrpSpPr>
          <p:cNvPr id="31" name="Groep 30" hidden="1"/>
          <p:cNvGrpSpPr/>
          <p:nvPr/>
        </p:nvGrpSpPr>
        <p:grpSpPr>
          <a:xfrm>
            <a:off x="-705266" y="23436"/>
            <a:ext cx="3703736" cy="2789305"/>
            <a:chOff x="-705266" y="23436"/>
            <a:chExt cx="3703736" cy="2789305"/>
          </a:xfrm>
        </p:grpSpPr>
        <p:cxnSp>
          <p:nvCxnSpPr>
            <p:cNvPr id="25" name="Rechte verbindingslijn 24"/>
            <p:cNvCxnSpPr/>
            <p:nvPr userDrawn="1"/>
          </p:nvCxnSpPr>
          <p:spPr bwMode="auto">
            <a:xfrm>
              <a:off x="407254" y="23436"/>
              <a:ext cx="0" cy="2789305"/>
            </a:xfrm>
            <a:prstGeom prst="line">
              <a:avLst/>
            </a:prstGeom>
            <a:solidFill>
              <a:schemeClr val="accent1"/>
            </a:solidFill>
            <a:ln w="19050" cap="flat" cmpd="sng" algn="ctr">
              <a:solidFill>
                <a:srgbClr val="999999"/>
              </a:solidFill>
              <a:prstDash val="solid"/>
              <a:round/>
              <a:headEnd type="none" w="med" len="med"/>
              <a:tailEnd type="none" w="med" len="med"/>
            </a:ln>
            <a:effectLst/>
          </p:spPr>
        </p:cxnSp>
        <p:cxnSp>
          <p:nvCxnSpPr>
            <p:cNvPr id="26" name="Rechte verbindingslijn 25"/>
            <p:cNvCxnSpPr/>
            <p:nvPr userDrawn="1"/>
          </p:nvCxnSpPr>
          <p:spPr bwMode="auto">
            <a:xfrm flipH="1">
              <a:off x="-705266" y="854401"/>
              <a:ext cx="3703736" cy="0"/>
            </a:xfrm>
            <a:prstGeom prst="line">
              <a:avLst/>
            </a:prstGeom>
            <a:solidFill>
              <a:schemeClr val="accent1"/>
            </a:solidFill>
            <a:ln w="19050" cap="flat" cmpd="sng" algn="ctr">
              <a:solidFill>
                <a:srgbClr val="999999"/>
              </a:solidFill>
              <a:prstDash val="solid"/>
              <a:round/>
              <a:headEnd type="none" w="med" len="med"/>
              <a:tailEnd type="none" w="med" len="med"/>
            </a:ln>
            <a:effectLst/>
          </p:spPr>
        </p:cxnSp>
        <p:cxnSp>
          <p:nvCxnSpPr>
            <p:cNvPr id="27" name="Rechte verbindingslijn 26"/>
            <p:cNvCxnSpPr/>
            <p:nvPr userDrawn="1"/>
          </p:nvCxnSpPr>
          <p:spPr bwMode="auto">
            <a:xfrm flipH="1">
              <a:off x="-705266" y="1073476"/>
              <a:ext cx="3703736" cy="0"/>
            </a:xfrm>
            <a:prstGeom prst="line">
              <a:avLst/>
            </a:prstGeom>
            <a:solidFill>
              <a:schemeClr val="accent1"/>
            </a:solidFill>
            <a:ln w="19050" cap="flat" cmpd="sng" algn="ctr">
              <a:solidFill>
                <a:srgbClr val="999999"/>
              </a:solidFill>
              <a:prstDash val="solid"/>
              <a:round/>
              <a:headEnd type="none" w="med" len="med"/>
              <a:tailEnd type="none" w="med" len="med"/>
            </a:ln>
            <a:effectLst/>
          </p:spPr>
        </p:cxnSp>
        <p:cxnSp>
          <p:nvCxnSpPr>
            <p:cNvPr id="28" name="Rechte verbindingslijn 27"/>
            <p:cNvCxnSpPr/>
            <p:nvPr userDrawn="1"/>
          </p:nvCxnSpPr>
          <p:spPr bwMode="auto">
            <a:xfrm flipH="1">
              <a:off x="-705266" y="1250260"/>
              <a:ext cx="3703736" cy="0"/>
            </a:xfrm>
            <a:prstGeom prst="line">
              <a:avLst/>
            </a:prstGeom>
            <a:solidFill>
              <a:schemeClr val="accent1"/>
            </a:solidFill>
            <a:ln w="19050" cap="flat" cmpd="sng" algn="ctr">
              <a:solidFill>
                <a:srgbClr val="999999"/>
              </a:solidFill>
              <a:prstDash val="solid"/>
              <a:round/>
              <a:headEnd type="none" w="med" len="med"/>
              <a:tailEnd type="none" w="med" len="med"/>
            </a:ln>
            <a:effectLst/>
          </p:spPr>
        </p:cxnSp>
        <p:cxnSp>
          <p:nvCxnSpPr>
            <p:cNvPr id="29" name="Rechte verbindingslijn 28"/>
            <p:cNvCxnSpPr/>
            <p:nvPr userDrawn="1"/>
          </p:nvCxnSpPr>
          <p:spPr bwMode="auto">
            <a:xfrm flipH="1">
              <a:off x="-705266" y="1712117"/>
              <a:ext cx="3703736" cy="0"/>
            </a:xfrm>
            <a:prstGeom prst="line">
              <a:avLst/>
            </a:prstGeom>
            <a:solidFill>
              <a:schemeClr val="accent1"/>
            </a:solidFill>
            <a:ln w="19050" cap="flat" cmpd="sng" algn="ctr">
              <a:solidFill>
                <a:srgbClr val="999999"/>
              </a:solidFill>
              <a:prstDash val="solid"/>
              <a:round/>
              <a:headEnd type="none" w="med" len="med"/>
              <a:tailEnd type="none" w="med" len="med"/>
            </a:ln>
            <a:effectLst/>
          </p:spPr>
        </p:cxnSp>
        <p:cxnSp>
          <p:nvCxnSpPr>
            <p:cNvPr id="30" name="Rechte verbindingslijn 29"/>
            <p:cNvCxnSpPr/>
            <p:nvPr userDrawn="1"/>
          </p:nvCxnSpPr>
          <p:spPr bwMode="auto">
            <a:xfrm flipH="1">
              <a:off x="-705266" y="1911087"/>
              <a:ext cx="3703736" cy="0"/>
            </a:xfrm>
            <a:prstGeom prst="line">
              <a:avLst/>
            </a:prstGeom>
            <a:solidFill>
              <a:schemeClr val="accent1"/>
            </a:solidFill>
            <a:ln w="19050" cap="flat" cmpd="sng" algn="ctr">
              <a:solidFill>
                <a:srgbClr val="999999"/>
              </a:solidFill>
              <a:prstDash val="solid"/>
              <a:round/>
              <a:headEnd type="none" w="med" len="med"/>
              <a:tailEnd type="none" w="med" len="med"/>
            </a:ln>
            <a:effectLst/>
          </p:spPr>
        </p:cxnSp>
      </p:grpSp>
      <p:sp>
        <p:nvSpPr>
          <p:cNvPr id="5" name="Tijdelijke aanduiding voor voettekst 4"/>
          <p:cNvSpPr>
            <a:spLocks noGrp="1"/>
          </p:cNvSpPr>
          <p:nvPr>
            <p:ph type="ftr" sz="quarter" idx="3"/>
          </p:nvPr>
        </p:nvSpPr>
        <p:spPr>
          <a:xfrm>
            <a:off x="405673" y="414212"/>
            <a:ext cx="3582643" cy="216000"/>
          </a:xfrm>
          <a:prstGeom prst="rect">
            <a:avLst/>
          </a:prstGeom>
        </p:spPr>
        <p:txBody>
          <a:bodyPr vert="horz" lIns="72000" tIns="0" rIns="0" bIns="0" rtlCol="0" anchor="ctr"/>
          <a:lstStyle>
            <a:lvl1pPr algn="l">
              <a:defRPr sz="1000" b="1">
                <a:solidFill>
                  <a:schemeClr val="bg1"/>
                </a:solidFill>
                <a:latin typeface="+mn-lt"/>
              </a:defRPr>
            </a:lvl1pPr>
          </a:lstStyle>
          <a:p>
            <a:r>
              <a:rPr lang="en-GB" dirty="0" smtClean="0"/>
              <a:t>Coaching Skills</a:t>
            </a:r>
            <a:endParaRPr lang="en-GB" dirty="0"/>
          </a:p>
        </p:txBody>
      </p:sp>
      <p:sp>
        <p:nvSpPr>
          <p:cNvPr id="35" name="Tekstvak 34"/>
          <p:cNvSpPr txBox="1"/>
          <p:nvPr/>
        </p:nvSpPr>
        <p:spPr>
          <a:xfrm>
            <a:off x="3923928" y="414213"/>
            <a:ext cx="1296144" cy="216000"/>
          </a:xfrm>
          <a:prstGeom prst="rect">
            <a:avLst/>
          </a:prstGeom>
          <a:noFill/>
        </p:spPr>
        <p:txBody>
          <a:bodyPr wrap="square" rtlCol="0" anchor="ctr">
            <a:noAutofit/>
          </a:bodyPr>
          <a:lstStyle/>
          <a:p>
            <a:pPr algn="ctr"/>
            <a:r>
              <a:rPr lang="en-US" sz="1000" b="1" dirty="0">
                <a:solidFill>
                  <a:schemeClr val="bg1"/>
                </a:solidFill>
                <a:latin typeface="+mn-lt"/>
              </a:rPr>
              <a:t>Tata Steel</a:t>
            </a:r>
          </a:p>
        </p:txBody>
      </p:sp>
      <p:sp>
        <p:nvSpPr>
          <p:cNvPr id="6" name="Tijdelijke aanduiding voor dianummer 5"/>
          <p:cNvSpPr>
            <a:spLocks noGrp="1"/>
          </p:cNvSpPr>
          <p:nvPr>
            <p:ph type="sldNum" sz="quarter" idx="4"/>
          </p:nvPr>
        </p:nvSpPr>
        <p:spPr>
          <a:xfrm>
            <a:off x="8498532" y="414213"/>
            <a:ext cx="262944" cy="216000"/>
          </a:xfrm>
          <a:prstGeom prst="rect">
            <a:avLst/>
          </a:prstGeom>
        </p:spPr>
        <p:txBody>
          <a:bodyPr vert="horz" lIns="0" tIns="45720" rIns="72000" bIns="45720" rtlCol="0" anchor="ctr"/>
          <a:lstStyle>
            <a:lvl1pPr algn="l">
              <a:defRPr sz="1000" b="1">
                <a:solidFill>
                  <a:schemeClr val="bg1"/>
                </a:solidFill>
                <a:latin typeface="+mn-lt"/>
              </a:defRPr>
            </a:lvl1pPr>
          </a:lstStyle>
          <a:p>
            <a:fld id="{7103653F-4628-4CCA-BBFC-10994C39EA7C}" type="slidenum">
              <a:rPr lang="en-US" smtClean="0"/>
              <a:pPr/>
              <a:t>‹#›</a:t>
            </a:fld>
            <a:endParaRPr lang="en-US" dirty="0"/>
          </a:p>
        </p:txBody>
      </p:sp>
      <p:sp>
        <p:nvSpPr>
          <p:cNvPr id="36" name="Tekstvak 35"/>
          <p:cNvSpPr txBox="1"/>
          <p:nvPr/>
        </p:nvSpPr>
        <p:spPr>
          <a:xfrm>
            <a:off x="8130824" y="434985"/>
            <a:ext cx="504056" cy="174455"/>
          </a:xfrm>
          <a:prstGeom prst="rect">
            <a:avLst/>
          </a:prstGeom>
          <a:noFill/>
        </p:spPr>
        <p:txBody>
          <a:bodyPr wrap="square" lIns="0" tIns="0" rIns="0" bIns="0" rtlCol="0" anchor="ctr">
            <a:noAutofit/>
          </a:bodyPr>
          <a:lstStyle/>
          <a:p>
            <a:r>
              <a:rPr lang="en-US" sz="1000" b="1" dirty="0">
                <a:solidFill>
                  <a:schemeClr val="bg1"/>
                </a:solidFill>
                <a:latin typeface="+mn-lt"/>
              </a:rPr>
              <a:t>Slide</a:t>
            </a:r>
          </a:p>
        </p:txBody>
      </p:sp>
    </p:spTree>
    <p:extLst>
      <p:ext uri="{BB962C8B-B14F-4D97-AF65-F5344CB8AC3E}">
        <p14:creationId xmlns:p14="http://schemas.microsoft.com/office/powerpoint/2010/main" val="3713022071"/>
      </p:ext>
    </p:extLst>
  </p:cSld>
  <p:clrMap bg1="lt1" tx1="dk1" bg2="lt2" tx2="dk2" accent1="accent1" accent2="accent2" accent3="accent3" accent4="accent4" accent5="accent5" accent6="accent6" hlink="hlink" folHlink="folHlink"/>
  <p:sldLayoutIdLst>
    <p:sldLayoutId id="2147483701" r:id="rId1"/>
    <p:sldLayoutId id="2147483714" r:id="rId2"/>
    <p:sldLayoutId id="2147483724" r:id="rId3"/>
    <p:sldLayoutId id="2147483713" r:id="rId4"/>
    <p:sldLayoutId id="2147483686" r:id="rId5"/>
    <p:sldLayoutId id="2147483685" r:id="rId6"/>
    <p:sldLayoutId id="2147483682" r:id="rId7"/>
    <p:sldLayoutId id="2147483716" r:id="rId8"/>
    <p:sldLayoutId id="2147483717" r:id="rId9"/>
    <p:sldLayoutId id="2147483698" r:id="rId10"/>
    <p:sldLayoutId id="2147483699" r:id="rId11"/>
    <p:sldLayoutId id="2147483700" r:id="rId12"/>
    <p:sldLayoutId id="2147483719" r:id="rId13"/>
    <p:sldLayoutId id="2147483720" r:id="rId14"/>
    <p:sldLayoutId id="2147483697" r:id="rId15"/>
    <p:sldLayoutId id="2147483721" r:id="rId16"/>
    <p:sldLayoutId id="2147483725" r:id="rId17"/>
    <p:sldLayoutId id="2147483726" r:id="rId18"/>
    <p:sldLayoutId id="2147483727" r:id="rId19"/>
    <p:sldLayoutId id="2147483728" r:id="rId20"/>
    <p:sldLayoutId id="2147483729" r:id="rId21"/>
  </p:sldLayoutIdLst>
  <p:hf hdr="0" dt="0"/>
  <p:txStyles>
    <p:titleStyle>
      <a:lvl1pPr algn="l" defTabSz="914400" rtl="0" eaLnBrk="1" latinLnBrk="0" hangingPunct="1">
        <a:lnSpc>
          <a:spcPts val="1600"/>
        </a:lnSpc>
        <a:spcBef>
          <a:spcPts val="600"/>
        </a:spcBef>
        <a:spcAft>
          <a:spcPts val="600"/>
        </a:spcAft>
        <a:buNone/>
        <a:defRPr sz="1800" b="1" kern="1200" baseline="0">
          <a:solidFill>
            <a:schemeClr val="tx2"/>
          </a:solidFill>
          <a:latin typeface="+mn-lt"/>
          <a:ea typeface="+mj-ea"/>
          <a:cs typeface="+mj-cs"/>
        </a:defRPr>
      </a:lvl1pPr>
    </p:titleStyle>
    <p:bodyStyle>
      <a:lvl1pPr marL="0" indent="0" algn="l" defTabSz="914400" rtl="0" eaLnBrk="1" latinLnBrk="0" hangingPunct="1">
        <a:lnSpc>
          <a:spcPts val="1800"/>
        </a:lnSpc>
        <a:spcBef>
          <a:spcPts val="600"/>
        </a:spcBef>
        <a:spcAft>
          <a:spcPts val="600"/>
        </a:spcAft>
        <a:buClr>
          <a:schemeClr val="accent3"/>
        </a:buClr>
        <a:buFont typeface="Wingdings" panose="05000000000000000000" pitchFamily="2" charset="2"/>
        <a:buNone/>
        <a:defRPr sz="1800" kern="1200" baseline="0">
          <a:solidFill>
            <a:schemeClr val="tx1"/>
          </a:solidFill>
          <a:latin typeface="+mn-lt"/>
          <a:ea typeface="+mn-ea"/>
          <a:cs typeface="+mn-cs"/>
        </a:defRPr>
      </a:lvl1pPr>
      <a:lvl2pPr marL="177800" indent="-177800"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800" kern="1200">
          <a:solidFill>
            <a:schemeClr val="tx1"/>
          </a:solidFill>
          <a:latin typeface="+mn-lt"/>
          <a:ea typeface="+mn-ea"/>
          <a:cs typeface="+mn-cs"/>
        </a:defRPr>
      </a:lvl2pPr>
      <a:lvl3pPr marL="355600" indent="-177800"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600" kern="1200">
          <a:solidFill>
            <a:schemeClr val="tx1"/>
          </a:solidFill>
          <a:latin typeface="+mn-lt"/>
          <a:ea typeface="+mn-ea"/>
          <a:cs typeface="+mn-cs"/>
        </a:defRPr>
      </a:lvl3pPr>
      <a:lvl4pPr marL="533400" indent="-174625"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600" b="0" kern="1200">
          <a:solidFill>
            <a:schemeClr val="tx1"/>
          </a:solidFill>
          <a:latin typeface="+mn-lt"/>
          <a:ea typeface="+mn-ea"/>
          <a:cs typeface="+mn-cs"/>
        </a:defRPr>
      </a:lvl4pPr>
      <a:lvl5pPr marL="720725" indent="-182563"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600" i="0" kern="1200" baseline="0">
          <a:solidFill>
            <a:schemeClr val="tx1"/>
          </a:solidFill>
          <a:latin typeface="+mn-lt"/>
          <a:ea typeface="+mn-ea"/>
          <a:cs typeface="+mn-cs"/>
        </a:defRPr>
      </a:lvl5pPr>
      <a:lvl6pPr marL="0" indent="0" algn="l" defTabSz="914400" rtl="0" eaLnBrk="1" latinLnBrk="0" hangingPunct="1">
        <a:lnSpc>
          <a:spcPts val="1800"/>
        </a:lnSpc>
        <a:spcBef>
          <a:spcPts val="600"/>
        </a:spcBef>
        <a:spcAft>
          <a:spcPts val="600"/>
        </a:spcAft>
        <a:buClr>
          <a:schemeClr val="tx2"/>
        </a:buClr>
        <a:buFont typeface="Wingdings" panose="05000000000000000000" pitchFamily="2" charset="2"/>
        <a:buNone/>
        <a:defRPr sz="1800" kern="1200">
          <a:solidFill>
            <a:schemeClr val="tx1"/>
          </a:solidFill>
          <a:latin typeface="+mn-lt"/>
          <a:ea typeface="+mn-ea"/>
          <a:cs typeface="+mn-cs"/>
        </a:defRPr>
      </a:lvl6pPr>
      <a:lvl7pPr marL="182563" indent="-182563"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800" kern="1200">
          <a:solidFill>
            <a:schemeClr val="tx1"/>
          </a:solidFill>
          <a:latin typeface="+mn-lt"/>
          <a:ea typeface="+mn-ea"/>
          <a:cs typeface="+mn-cs"/>
        </a:defRPr>
      </a:lvl7pPr>
      <a:lvl8pPr marL="355600" indent="-173038" algn="l" defTabSz="914400" rtl="0" eaLnBrk="1" latinLnBrk="0" hangingPunct="1">
        <a:lnSpc>
          <a:spcPts val="1800"/>
        </a:lnSpc>
        <a:spcBef>
          <a:spcPts val="600"/>
        </a:spcBef>
        <a:spcAft>
          <a:spcPts val="600"/>
        </a:spcAft>
        <a:buClr>
          <a:schemeClr val="tx2"/>
        </a:buClr>
        <a:buFont typeface="Wingdings" panose="05000000000000000000" pitchFamily="2" charset="2"/>
        <a:buChar char="§"/>
        <a:tabLst/>
        <a:defRPr sz="1600" b="0" kern="1200" baseline="0">
          <a:solidFill>
            <a:schemeClr val="tx1"/>
          </a:solidFill>
          <a:latin typeface="+mn-lt"/>
          <a:ea typeface="+mn-ea"/>
          <a:cs typeface="+mn-cs"/>
        </a:defRPr>
      </a:lvl8pPr>
      <a:lvl9pPr marL="538163" indent="-182563" algn="l" defTabSz="914400" rtl="0" eaLnBrk="1" latinLnBrk="0" hangingPunct="1">
        <a:lnSpc>
          <a:spcPts val="1800"/>
        </a:lnSpc>
        <a:spcBef>
          <a:spcPts val="600"/>
        </a:spcBef>
        <a:spcAft>
          <a:spcPts val="600"/>
        </a:spcAft>
        <a:buClr>
          <a:schemeClr val="tx2"/>
        </a:buClr>
        <a:buFont typeface="Wingdings" panose="05000000000000000000" pitchFamily="2" charset="2"/>
        <a:buChar char="§"/>
        <a:defRPr sz="1600" kern="1200">
          <a:solidFill>
            <a:schemeClr val="tx1"/>
          </a:solidFill>
          <a:latin typeface="+mn-lt"/>
          <a:ea typeface="+mn-ea"/>
          <a:cs typeface="+mn-cs"/>
        </a:defRPr>
      </a:lvl9pPr>
    </p:bodyStyle>
    <p:otherStyle>
      <a:defPPr>
        <a:defRPr lang="nl-N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9.png"/><Relationship Id="rId7" Type="http://schemas.openxmlformats.org/officeDocument/2006/relationships/image" Target="../media/image13.jpeg"/><Relationship Id="rId2" Type="http://schemas.openxmlformats.org/officeDocument/2006/relationships/notesSlide" Target="../notesSlides/notesSlide2.xml"/><Relationship Id="rId1" Type="http://schemas.openxmlformats.org/officeDocument/2006/relationships/slideLayout" Target="../slideLayouts/slideLayout17.xml"/><Relationship Id="rId6" Type="http://schemas.openxmlformats.org/officeDocument/2006/relationships/image" Target="../media/image12.jpeg"/><Relationship Id="rId11" Type="http://schemas.openxmlformats.org/officeDocument/2006/relationships/image" Target="../media/image17.jpeg"/><Relationship Id="rId5" Type="http://schemas.openxmlformats.org/officeDocument/2006/relationships/image" Target="../media/image11.jpeg"/><Relationship Id="rId10" Type="http://schemas.openxmlformats.org/officeDocument/2006/relationships/image" Target="../media/image16.jpeg"/><Relationship Id="rId4" Type="http://schemas.openxmlformats.org/officeDocument/2006/relationships/image" Target="../media/image10.jpeg"/><Relationship Id="rId9" Type="http://schemas.openxmlformats.org/officeDocument/2006/relationships/image" Target="../media/image15.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9.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3.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4.xml"/><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7.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38.xml"/><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4.xml"/><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6.xml"/><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49.xml"/><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51.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52.xml"/><Relationship Id="rId1" Type="http://schemas.openxmlformats.org/officeDocument/2006/relationships/slideLayout" Target="../slideLayouts/slideLayout3.xml"/></Relationships>
</file>

<file path=ppt/slides/_rels/slide5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53.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54.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55.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6.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7.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58.xml"/><Relationship Id="rId1" Type="http://schemas.openxmlformats.org/officeDocument/2006/relationships/slideLayout" Target="../slideLayouts/slideLayout3.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3.xml"/></Relationships>
</file>

<file path=ppt/slides/_rels/slide61.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30.jpg"/><Relationship Id="rId2" Type="http://schemas.openxmlformats.org/officeDocument/2006/relationships/notesSlide" Target="../notesSlides/notesSlide60.xml"/><Relationship Id="rId1" Type="http://schemas.openxmlformats.org/officeDocument/2006/relationships/slideLayout" Target="../slideLayouts/slideLayout3.xml"/><Relationship Id="rId6" Type="http://schemas.openxmlformats.org/officeDocument/2006/relationships/image" Target="../media/image29.jpg"/><Relationship Id="rId5" Type="http://schemas.openxmlformats.org/officeDocument/2006/relationships/image" Target="../media/image28.jpg"/><Relationship Id="rId4" Type="http://schemas.openxmlformats.org/officeDocument/2006/relationships/image" Target="../media/image27.jpg"/></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61.xml"/><Relationship Id="rId1" Type="http://schemas.openxmlformats.org/officeDocument/2006/relationships/slideLayout" Target="../slideLayouts/slideLayout3.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6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p:cNvPicPr>
            <a:picLocks noGrp="1" noChangeArrowheads="1"/>
          </p:cNvPicPr>
          <p:nvPr>
            <p:ph type="pic" sz="quarter" idx="13"/>
          </p:nvPr>
        </p:nvPicPr>
        <p:blipFill>
          <a:blip r:embed="rId3" cstate="print"/>
          <a:srcRect l="440" r="440"/>
          <a:stretch>
            <a:fillRect/>
          </a:stretch>
        </p:blipFill>
        <p:spPr bwMode="auto">
          <a:prstGeom prst="rect">
            <a:avLst/>
          </a:prstGeom>
          <a:noFill/>
          <a:ln w="9525">
            <a:noFill/>
            <a:miter lim="800000"/>
            <a:headEnd/>
            <a:tailEnd/>
          </a:ln>
        </p:spPr>
      </p:pic>
      <p:sp>
        <p:nvSpPr>
          <p:cNvPr id="4" name="Tijdelijke aanduiding voor tekst 3"/>
          <p:cNvSpPr>
            <a:spLocks noGrp="1"/>
          </p:cNvSpPr>
          <p:nvPr>
            <p:ph type="body" sz="quarter" idx="14"/>
          </p:nvPr>
        </p:nvSpPr>
        <p:spPr/>
        <p:txBody>
          <a:bodyPr/>
          <a:lstStyle/>
          <a:p>
            <a:r>
              <a:rPr lang="en-US" dirty="0"/>
              <a:t>Julie Potter &amp; Sue Martin</a:t>
            </a:r>
          </a:p>
        </p:txBody>
      </p:sp>
      <p:sp>
        <p:nvSpPr>
          <p:cNvPr id="5" name="Tijdelijke aanduiding voor tekst 4"/>
          <p:cNvSpPr>
            <a:spLocks noGrp="1"/>
          </p:cNvSpPr>
          <p:nvPr>
            <p:ph type="body" sz="quarter" idx="15"/>
          </p:nvPr>
        </p:nvSpPr>
        <p:spPr>
          <a:xfrm>
            <a:off x="214282" y="2894661"/>
            <a:ext cx="8311292" cy="375952"/>
          </a:xfrm>
        </p:spPr>
        <p:txBody>
          <a:bodyPr/>
          <a:lstStyle/>
          <a:p>
            <a:r>
              <a:rPr lang="en-US" dirty="0"/>
              <a:t>Coaching Skills – Day 1</a:t>
            </a:r>
          </a:p>
        </p:txBody>
      </p:sp>
      <p:sp>
        <p:nvSpPr>
          <p:cNvPr id="7" name="Tijdelijke aanduiding voor tekst 6"/>
          <p:cNvSpPr>
            <a:spLocks noGrp="1"/>
          </p:cNvSpPr>
          <p:nvPr>
            <p:ph type="body" sz="quarter" idx="16"/>
          </p:nvPr>
        </p:nvSpPr>
        <p:spPr/>
        <p:txBody>
          <a:bodyPr/>
          <a:lstStyle/>
          <a:p>
            <a:endParaRPr lang="en-US" dirty="0"/>
          </a:p>
        </p:txBody>
      </p:sp>
      <p:pic>
        <p:nvPicPr>
          <p:cNvPr id="6" name="Picture 10" descr="PP header wit met logo's"/>
          <p:cNvPicPr>
            <a:picLocks noChangeAspect="1" noChangeArrowheads="1"/>
          </p:cNvPicPr>
          <p:nvPr/>
        </p:nvPicPr>
        <p:blipFill>
          <a:blip r:embed="rId4" cstate="print"/>
          <a:srcRect/>
          <a:stretch>
            <a:fillRect/>
          </a:stretch>
        </p:blipFill>
        <p:spPr bwMode="auto">
          <a:xfrm>
            <a:off x="0" y="-9144"/>
            <a:ext cx="9144000" cy="1974850"/>
          </a:xfrm>
          <a:prstGeom prst="rect">
            <a:avLst/>
          </a:prstGeom>
          <a:noFill/>
        </p:spPr>
      </p:pic>
    </p:spTree>
    <p:extLst>
      <p:ext uri="{BB962C8B-B14F-4D97-AF65-F5344CB8AC3E}">
        <p14:creationId xmlns:p14="http://schemas.microsoft.com/office/powerpoint/2010/main" val="3402366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7" name="Footer Placeholder 3"/>
          <p:cNvSpPr txBox="1">
            <a:spLocks noGrp="1"/>
          </p:cNvSpPr>
          <p:nvPr/>
        </p:nvSpPr>
        <p:spPr bwMode="auto">
          <a:xfrm>
            <a:off x="306388" y="2028828"/>
            <a:ext cx="4911725" cy="215900"/>
          </a:xfrm>
          <a:prstGeom prst="rect">
            <a:avLst/>
          </a:prstGeom>
          <a:noFill/>
          <a:ln w="9525">
            <a:noFill/>
            <a:miter lim="800000"/>
            <a:headEnd/>
            <a:tailEnd/>
          </a:ln>
        </p:spPr>
        <p:txBody>
          <a:bodyPr/>
          <a:lstStyle/>
          <a:p>
            <a:pPr eaLnBrk="1" hangingPunct="1">
              <a:defRPr/>
            </a:pPr>
            <a:r>
              <a:rPr lang="en-GB" sz="2400" b="1" dirty="0">
                <a:solidFill>
                  <a:schemeClr val="tx2"/>
                </a:solidFill>
                <a:latin typeface="+mj-lt"/>
                <a:ea typeface="+mj-ea"/>
                <a:cs typeface="+mj-cs"/>
              </a:rPr>
              <a:t>Your Safety and Comfort</a:t>
            </a:r>
          </a:p>
        </p:txBody>
      </p:sp>
      <p:sp>
        <p:nvSpPr>
          <p:cNvPr id="16387" name="Rectangle 1026"/>
          <p:cNvSpPr>
            <a:spLocks noGrp="1" noChangeArrowheads="1"/>
          </p:cNvSpPr>
          <p:nvPr>
            <p:ph type="title" idx="4294967295"/>
          </p:nvPr>
        </p:nvSpPr>
        <p:spPr>
          <a:xfrm>
            <a:off x="608013" y="4254500"/>
            <a:ext cx="3786187" cy="641350"/>
          </a:xfrm>
        </p:spPr>
        <p:txBody>
          <a:bodyPr/>
          <a:lstStyle/>
          <a:p>
            <a:pPr eaLnBrk="1" hangingPunct="1"/>
            <a:r>
              <a:rPr lang="en-GB" sz="2400" dirty="0"/>
              <a:t>Course Administration</a:t>
            </a:r>
          </a:p>
        </p:txBody>
      </p:sp>
      <p:sp>
        <p:nvSpPr>
          <p:cNvPr id="16388" name="Text Box 1027"/>
          <p:cNvSpPr txBox="1">
            <a:spLocks noChangeArrowheads="1"/>
          </p:cNvSpPr>
          <p:nvPr/>
        </p:nvSpPr>
        <p:spPr bwMode="auto">
          <a:xfrm>
            <a:off x="1889125" y="3917950"/>
            <a:ext cx="184150" cy="336550"/>
          </a:xfrm>
          <a:prstGeom prst="rect">
            <a:avLst/>
          </a:prstGeom>
          <a:noFill/>
          <a:ln w="7938">
            <a:noFill/>
            <a:miter lim="800000"/>
            <a:headEnd/>
            <a:tailEnd/>
          </a:ln>
        </p:spPr>
        <p:txBody>
          <a:bodyPr wrap="none">
            <a:spAutoFit/>
          </a:bodyPr>
          <a:lstStyle/>
          <a:p>
            <a:pPr algn="ctr"/>
            <a:endParaRPr lang="en-US" sz="1600" b="1" dirty="0"/>
          </a:p>
        </p:txBody>
      </p:sp>
      <p:pic>
        <p:nvPicPr>
          <p:cNvPr id="16389" name="Picture 8" descr="http://www.firstsafetysigns.co.uk/WebRoot/BT2/Shops/Store2_002E_Shop1848/45F5/5237/8C52/1E9E/0B60/AC10/3D29/3880/300mmx150mm-Fire-exit-left.gif"/>
          <p:cNvPicPr>
            <a:picLocks noChangeAspect="1" noChangeArrowheads="1"/>
          </p:cNvPicPr>
          <p:nvPr/>
        </p:nvPicPr>
        <p:blipFill>
          <a:blip r:embed="rId3" cstate="print"/>
          <a:srcRect/>
          <a:stretch>
            <a:fillRect/>
          </a:stretch>
        </p:blipFill>
        <p:spPr bwMode="auto">
          <a:xfrm>
            <a:off x="2601913" y="3030542"/>
            <a:ext cx="1412875" cy="709612"/>
          </a:xfrm>
          <a:prstGeom prst="rect">
            <a:avLst/>
          </a:prstGeom>
          <a:noFill/>
          <a:ln w="9525">
            <a:noFill/>
            <a:miter lim="800000"/>
            <a:headEnd/>
            <a:tailEnd/>
          </a:ln>
        </p:spPr>
      </p:pic>
      <p:pic>
        <p:nvPicPr>
          <p:cNvPr id="16390" name="Picture 10" descr="http://nyc.metblogs.com/archives/images/2006/10/restroom.jpg"/>
          <p:cNvPicPr>
            <a:picLocks noChangeAspect="1" noChangeArrowheads="1"/>
          </p:cNvPicPr>
          <p:nvPr/>
        </p:nvPicPr>
        <p:blipFill>
          <a:blip r:embed="rId4" cstate="print"/>
          <a:srcRect/>
          <a:stretch>
            <a:fillRect/>
          </a:stretch>
        </p:blipFill>
        <p:spPr bwMode="auto">
          <a:xfrm>
            <a:off x="4325938" y="2782892"/>
            <a:ext cx="1087437" cy="1084262"/>
          </a:xfrm>
          <a:prstGeom prst="rect">
            <a:avLst/>
          </a:prstGeom>
          <a:noFill/>
          <a:ln w="9525">
            <a:noFill/>
            <a:miter lim="800000"/>
            <a:headEnd/>
            <a:tailEnd/>
          </a:ln>
        </p:spPr>
      </p:pic>
      <p:pic>
        <p:nvPicPr>
          <p:cNvPr id="16391" name="Picture 12" descr="http://www.kwikneasy.co.uk/buy/717452.jpg"/>
          <p:cNvPicPr>
            <a:picLocks noChangeAspect="1" noChangeArrowheads="1"/>
          </p:cNvPicPr>
          <p:nvPr/>
        </p:nvPicPr>
        <p:blipFill>
          <a:blip r:embed="rId5" cstate="print"/>
          <a:srcRect/>
          <a:stretch>
            <a:fillRect/>
          </a:stretch>
        </p:blipFill>
        <p:spPr bwMode="auto">
          <a:xfrm>
            <a:off x="6002338" y="2578104"/>
            <a:ext cx="1303337" cy="1303338"/>
          </a:xfrm>
          <a:prstGeom prst="rect">
            <a:avLst/>
          </a:prstGeom>
          <a:noFill/>
          <a:ln w="9525">
            <a:noFill/>
            <a:miter lim="800000"/>
            <a:headEnd/>
            <a:tailEnd/>
          </a:ln>
        </p:spPr>
      </p:pic>
      <p:pic>
        <p:nvPicPr>
          <p:cNvPr id="16392" name="Picture 16" descr="http://dumais.us/newtown/blog/wp-content/uploads/2012/08/parking.jpg"/>
          <p:cNvPicPr>
            <a:picLocks noChangeAspect="1" noChangeArrowheads="1"/>
          </p:cNvPicPr>
          <p:nvPr/>
        </p:nvPicPr>
        <p:blipFill>
          <a:blip r:embed="rId6" cstate="print"/>
          <a:srcRect/>
          <a:stretch>
            <a:fillRect/>
          </a:stretch>
        </p:blipFill>
        <p:spPr bwMode="auto">
          <a:xfrm>
            <a:off x="5786446" y="5238750"/>
            <a:ext cx="1346200" cy="1122363"/>
          </a:xfrm>
          <a:prstGeom prst="rect">
            <a:avLst/>
          </a:prstGeom>
          <a:noFill/>
          <a:ln w="9525">
            <a:noFill/>
            <a:miter lim="800000"/>
            <a:headEnd/>
            <a:tailEnd/>
          </a:ln>
        </p:spPr>
      </p:pic>
      <p:pic>
        <p:nvPicPr>
          <p:cNvPr id="16393" name="Picture 9" descr="http://www.high-output.com/hot/wp-content/uploads/2009/01/ask-300x299.jpg"/>
          <p:cNvPicPr>
            <a:picLocks noChangeAspect="1" noChangeArrowheads="1"/>
          </p:cNvPicPr>
          <p:nvPr/>
        </p:nvPicPr>
        <p:blipFill>
          <a:blip r:embed="rId7" cstate="print"/>
          <a:srcRect/>
          <a:stretch>
            <a:fillRect/>
          </a:stretch>
        </p:blipFill>
        <p:spPr bwMode="auto">
          <a:xfrm>
            <a:off x="2449513" y="5238750"/>
            <a:ext cx="1096962" cy="1092200"/>
          </a:xfrm>
          <a:prstGeom prst="rect">
            <a:avLst/>
          </a:prstGeom>
          <a:noFill/>
          <a:ln w="9525">
            <a:solidFill>
              <a:schemeClr val="bg2"/>
            </a:solidFill>
            <a:miter lim="800000"/>
            <a:headEnd/>
            <a:tailEnd/>
          </a:ln>
        </p:spPr>
      </p:pic>
      <p:pic>
        <p:nvPicPr>
          <p:cNvPr id="16394" name="Picture 13" descr="http://www.qsuk.com/images/free-compliance-assessment.jpg"/>
          <p:cNvPicPr>
            <a:picLocks noChangeAspect="1" noChangeArrowheads="1"/>
          </p:cNvPicPr>
          <p:nvPr/>
        </p:nvPicPr>
        <p:blipFill>
          <a:blip r:embed="rId8" cstate="print"/>
          <a:srcRect/>
          <a:stretch>
            <a:fillRect/>
          </a:stretch>
        </p:blipFill>
        <p:spPr bwMode="auto">
          <a:xfrm>
            <a:off x="4056063" y="5359400"/>
            <a:ext cx="1249362" cy="938213"/>
          </a:xfrm>
          <a:prstGeom prst="rect">
            <a:avLst/>
          </a:prstGeom>
          <a:noFill/>
          <a:ln w="9525">
            <a:solidFill>
              <a:schemeClr val="bg2"/>
            </a:solidFill>
            <a:miter lim="800000"/>
            <a:headEnd/>
            <a:tailEnd/>
          </a:ln>
        </p:spPr>
      </p:pic>
      <p:pic>
        <p:nvPicPr>
          <p:cNvPr id="16396" name="Picture 17" descr="http://www.ivsnoblesolutions.in/images/register_button.png"/>
          <p:cNvPicPr>
            <a:picLocks noChangeAspect="1" noChangeArrowheads="1"/>
          </p:cNvPicPr>
          <p:nvPr/>
        </p:nvPicPr>
        <p:blipFill>
          <a:blip r:embed="rId9" cstate="print"/>
          <a:srcRect/>
          <a:stretch>
            <a:fillRect/>
          </a:stretch>
        </p:blipFill>
        <p:spPr bwMode="auto">
          <a:xfrm>
            <a:off x="306388" y="5080000"/>
            <a:ext cx="1460500" cy="1298575"/>
          </a:xfrm>
          <a:prstGeom prst="rect">
            <a:avLst/>
          </a:prstGeom>
          <a:noFill/>
          <a:ln w="9525">
            <a:noFill/>
            <a:miter lim="800000"/>
            <a:headEnd/>
            <a:tailEnd/>
          </a:ln>
        </p:spPr>
      </p:pic>
      <p:pic>
        <p:nvPicPr>
          <p:cNvPr id="16397" name="Picture 19" descr="http://www.temporal-interiors.co.uk/images/UNRC005.jpg"/>
          <p:cNvPicPr>
            <a:picLocks noChangeAspect="1" noChangeArrowheads="1"/>
          </p:cNvPicPr>
          <p:nvPr/>
        </p:nvPicPr>
        <p:blipFill>
          <a:blip r:embed="rId10" cstate="print"/>
          <a:srcRect/>
          <a:stretch>
            <a:fillRect/>
          </a:stretch>
        </p:blipFill>
        <p:spPr bwMode="auto">
          <a:xfrm>
            <a:off x="608013" y="2660654"/>
            <a:ext cx="1411287" cy="1411288"/>
          </a:xfrm>
          <a:prstGeom prst="rect">
            <a:avLst/>
          </a:prstGeom>
          <a:noFill/>
          <a:ln w="9525">
            <a:noFill/>
            <a:miter lim="800000"/>
            <a:headEnd/>
            <a:tailEnd/>
          </a:ln>
        </p:spPr>
      </p:pic>
      <p:pic>
        <p:nvPicPr>
          <p:cNvPr id="14" name="Picture 13" descr="Tea.jpg"/>
          <p:cNvPicPr>
            <a:picLocks noChangeAspect="1"/>
          </p:cNvPicPr>
          <p:nvPr/>
        </p:nvPicPr>
        <p:blipFill>
          <a:blip r:embed="rId11" cstate="print"/>
          <a:stretch>
            <a:fillRect/>
          </a:stretch>
        </p:blipFill>
        <p:spPr>
          <a:xfrm>
            <a:off x="7286644" y="2643182"/>
            <a:ext cx="1611000" cy="1214446"/>
          </a:xfrm>
          <a:prstGeom prst="rect">
            <a:avLst/>
          </a:prstGeom>
        </p:spPr>
      </p:pic>
      <p:sp>
        <p:nvSpPr>
          <p:cNvPr id="15" name="Slide Number Placeholder 14"/>
          <p:cNvSpPr>
            <a:spLocks noGrp="1"/>
          </p:cNvSpPr>
          <p:nvPr>
            <p:ph type="sldNum" sz="quarter" idx="12"/>
          </p:nvPr>
        </p:nvSpPr>
        <p:spPr/>
        <p:txBody>
          <a:bodyPr/>
          <a:lstStyle/>
          <a:p>
            <a:pPr>
              <a:defRPr/>
            </a:pPr>
            <a:fld id="{04844E5C-2536-4B42-A055-23776A897398}" type="slidenum">
              <a:rPr lang="en-GB" smtClean="0"/>
              <a:pPr>
                <a:defRPr/>
              </a:pPr>
              <a:t>2</a:t>
            </a:fld>
            <a:endParaRPr lang="en-GB" dirty="0"/>
          </a:p>
        </p:txBody>
      </p:sp>
      <p:sp>
        <p:nvSpPr>
          <p:cNvPr id="16" name="Footer Placeholder 15"/>
          <p:cNvSpPr>
            <a:spLocks noGrp="1"/>
          </p:cNvSpPr>
          <p:nvPr>
            <p:ph type="ftr" sz="quarter" idx="11"/>
          </p:nvPr>
        </p:nvSpPr>
        <p:spPr/>
        <p:txBody>
          <a:bodyPr/>
          <a:lstStyle/>
          <a:p>
            <a:pPr>
              <a:defRPr/>
            </a:pPr>
            <a:r>
              <a:rPr lang="en-GB" dirty="0" smtClean="0"/>
              <a:t>Coaching Skills</a:t>
            </a:r>
            <a:endParaRPr lang="en-GB" dirty="0"/>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a:t>
            </a:r>
          </a:p>
        </p:txBody>
      </p:sp>
      <p:sp>
        <p:nvSpPr>
          <p:cNvPr id="8" name="Slide Number Placeholder 7"/>
          <p:cNvSpPr>
            <a:spLocks noGrp="1"/>
          </p:cNvSpPr>
          <p:nvPr>
            <p:ph type="sldNum" sz="quarter" idx="10"/>
          </p:nvPr>
        </p:nvSpPr>
        <p:spPr/>
        <p:txBody>
          <a:bodyPr/>
          <a:lstStyle/>
          <a:p>
            <a:fld id="{FF825181-A0F3-44A4-B411-DC16F701389D}" type="slidenum">
              <a:rPr lang="en-GB" noProof="0" smtClean="0"/>
              <a:pPr/>
              <a:t>3</a:t>
            </a:fld>
            <a:endParaRPr lang="en-GB" noProof="0" dirty="0"/>
          </a:p>
        </p:txBody>
      </p:sp>
      <p:sp>
        <p:nvSpPr>
          <p:cNvPr id="11" name="Footer Placeholder 10"/>
          <p:cNvSpPr>
            <a:spLocks noGrp="1"/>
          </p:cNvSpPr>
          <p:nvPr>
            <p:ph type="ftr" sz="quarter" idx="11"/>
          </p:nvPr>
        </p:nvSpPr>
        <p:spPr/>
        <p:txBody>
          <a:bodyPr/>
          <a:lstStyle/>
          <a:p>
            <a:r>
              <a:rPr lang="en-US" dirty="0" smtClean="0"/>
              <a:t>Coaching Skills</a:t>
            </a:r>
            <a:endParaRPr lang="en-GB" dirty="0"/>
          </a:p>
        </p:txBody>
      </p:sp>
      <p:sp>
        <p:nvSpPr>
          <p:cNvPr id="6" name="TextBox 5"/>
          <p:cNvSpPr txBox="1"/>
          <p:nvPr/>
        </p:nvSpPr>
        <p:spPr>
          <a:xfrm>
            <a:off x="571472" y="1643050"/>
            <a:ext cx="7643866" cy="830997"/>
          </a:xfrm>
          <a:prstGeom prst="rect">
            <a:avLst/>
          </a:prstGeom>
          <a:noFill/>
        </p:spPr>
        <p:txBody>
          <a:bodyPr wrap="square" rtlCol="0">
            <a:spAutoFit/>
          </a:bodyPr>
          <a:lstStyle/>
          <a:p>
            <a:pPr>
              <a:buFont typeface="Arial" pitchFamily="34" charset="0"/>
              <a:buChar char="•"/>
            </a:pPr>
            <a:r>
              <a:rPr lang="en-GB" sz="2400" dirty="0"/>
              <a:t> What is your Goal – expectations?</a:t>
            </a:r>
          </a:p>
          <a:p>
            <a:pPr>
              <a:buFont typeface="Arial" pitchFamily="34" charset="0"/>
              <a:buChar char="•"/>
            </a:pPr>
            <a:r>
              <a:rPr lang="en-GB" sz="2400" dirty="0"/>
              <a:t> What is your Reality – experience to date?</a:t>
            </a:r>
          </a:p>
        </p:txBody>
      </p:sp>
    </p:spTree>
  </p:cSld>
  <p:clrMapOvr>
    <a:masterClrMapping/>
  </p:clrMapOvr>
  <p:transition>
    <p:fade/>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type="body" idx="1"/>
          </p:nvPr>
        </p:nvSpPr>
        <p:spPr/>
        <p:txBody>
          <a:bodyPr lIns="45720" rIns="45720">
            <a:normAutofit/>
          </a:bodyPr>
          <a:lstStyle/>
          <a:p>
            <a:pPr eaLnBrk="1" hangingPunct="1">
              <a:buFontTx/>
              <a:buNone/>
              <a:defRPr/>
            </a:pPr>
            <a:endParaRPr lang="en-GB" b="1" dirty="0"/>
          </a:p>
          <a:p>
            <a:pPr eaLnBrk="1" hangingPunct="1">
              <a:buFontTx/>
              <a:buNone/>
              <a:defRPr/>
            </a:pPr>
            <a:r>
              <a:rPr lang="en-GB" b="1" dirty="0"/>
              <a:t>Overall Aim: </a:t>
            </a:r>
          </a:p>
          <a:p>
            <a:pPr eaLnBrk="1" hangingPunct="1">
              <a:defRPr/>
            </a:pPr>
            <a:r>
              <a:rPr lang="en-GB" dirty="0"/>
              <a:t>To equip you with the knowledge, skills and confidence to perform effectively as a coach or mentor as part of your work role.</a:t>
            </a:r>
          </a:p>
          <a:p>
            <a:pPr eaLnBrk="1" hangingPunct="1">
              <a:defRPr/>
            </a:pPr>
            <a:endParaRPr lang="en-GB" b="1" dirty="0"/>
          </a:p>
          <a:p>
            <a:pPr eaLnBrk="1" hangingPunct="1">
              <a:defRPr/>
            </a:pPr>
            <a:r>
              <a:rPr lang="en-GB" b="1" dirty="0"/>
              <a:t>Learning Outcomes – Day 1:</a:t>
            </a:r>
          </a:p>
          <a:p>
            <a:pPr eaLnBrk="1" hangingPunct="1">
              <a:buFont typeface="Arial" pitchFamily="34" charset="0"/>
              <a:buChar char="•"/>
              <a:defRPr/>
            </a:pPr>
            <a:r>
              <a:rPr lang="en-GB" b="1" dirty="0"/>
              <a:t> </a:t>
            </a:r>
            <a:r>
              <a:rPr lang="en-GB" dirty="0"/>
              <a:t>Understand the differences between coaching &amp; mentoring and the learning </a:t>
            </a:r>
            <a:br>
              <a:rPr lang="en-GB" dirty="0"/>
            </a:br>
            <a:r>
              <a:rPr lang="en-GB" dirty="0"/>
              <a:t>   situations they are best suited to.</a:t>
            </a:r>
          </a:p>
          <a:p>
            <a:pPr eaLnBrk="1" hangingPunct="1">
              <a:buFont typeface="Arial" pitchFamily="34" charset="0"/>
              <a:buChar char="•"/>
              <a:defRPr/>
            </a:pPr>
            <a:r>
              <a:rPr lang="en-GB" dirty="0"/>
              <a:t> Recognise the importance of self-awareness in the coaching relationship.</a:t>
            </a:r>
          </a:p>
          <a:p>
            <a:pPr eaLnBrk="1" hangingPunct="1">
              <a:buFont typeface="Arial" pitchFamily="34" charset="0"/>
              <a:buChar char="•"/>
              <a:defRPr/>
            </a:pPr>
            <a:r>
              <a:rPr lang="en-GB" dirty="0"/>
              <a:t> Be aware of the skills and qualities needed to be an effective coach. </a:t>
            </a:r>
          </a:p>
          <a:p>
            <a:pPr eaLnBrk="1" hangingPunct="1">
              <a:buFont typeface="Arial" pitchFamily="34" charset="0"/>
              <a:buChar char="•"/>
              <a:defRPr/>
            </a:pPr>
            <a:r>
              <a:rPr lang="en-GB" dirty="0"/>
              <a:t> Identify </a:t>
            </a:r>
            <a:r>
              <a:rPr lang="en-GB" dirty="0" smtClean="0"/>
              <a:t>individual </a:t>
            </a:r>
            <a:r>
              <a:rPr lang="en-GB" dirty="0"/>
              <a:t>barriers to coaching.</a:t>
            </a:r>
          </a:p>
          <a:p>
            <a:pPr eaLnBrk="1" hangingPunct="1">
              <a:buFont typeface="Arial" pitchFamily="34" charset="0"/>
              <a:buChar char="•"/>
              <a:defRPr/>
            </a:pPr>
            <a:r>
              <a:rPr lang="en-GB" dirty="0"/>
              <a:t> Use the GROW model as a framework to a coaching problem.</a:t>
            </a:r>
          </a:p>
        </p:txBody>
      </p:sp>
      <p:sp>
        <p:nvSpPr>
          <p:cNvPr id="19458" name="Rectangle 5"/>
          <p:cNvSpPr>
            <a:spLocks noChangeArrowheads="1"/>
          </p:cNvSpPr>
          <p:nvPr/>
        </p:nvSpPr>
        <p:spPr bwMode="auto">
          <a:xfrm>
            <a:off x="214282" y="357166"/>
            <a:ext cx="7772400" cy="1143000"/>
          </a:xfrm>
          <a:prstGeom prst="rect">
            <a:avLst/>
          </a:prstGeom>
          <a:noFill/>
          <a:ln w="9525">
            <a:noFill/>
            <a:miter lim="800000"/>
            <a:headEnd/>
            <a:tailEnd/>
          </a:ln>
        </p:spPr>
        <p:txBody>
          <a:bodyPr anchor="ctr"/>
          <a:lstStyle/>
          <a:p>
            <a:pPr eaLnBrk="0" hangingPunct="0"/>
            <a:r>
              <a:rPr lang="en-US" sz="2000" b="1" dirty="0">
                <a:solidFill>
                  <a:schemeClr val="tx2"/>
                </a:solidFill>
              </a:rPr>
              <a:t>Aims and Objectives</a:t>
            </a:r>
            <a:endParaRPr lang="en-GB" sz="2000" b="1" dirty="0">
              <a:solidFill>
                <a:schemeClr val="tx2"/>
              </a:solidFill>
            </a:endParaRPr>
          </a:p>
        </p:txBody>
      </p:sp>
      <p:sp>
        <p:nvSpPr>
          <p:cNvPr id="4" name="TextBox 3"/>
          <p:cNvSpPr txBox="1"/>
          <p:nvPr/>
        </p:nvSpPr>
        <p:spPr>
          <a:xfrm>
            <a:off x="500034" y="381308"/>
            <a:ext cx="2786082" cy="261610"/>
          </a:xfrm>
          <a:prstGeom prst="rect">
            <a:avLst/>
          </a:prstGeom>
          <a:noFill/>
        </p:spPr>
        <p:txBody>
          <a:bodyPr wrap="square" rtlCol="0">
            <a:spAutoFit/>
          </a:bodyPr>
          <a:lstStyle/>
          <a:p>
            <a:r>
              <a:rPr lang="en-GB" sz="1100" dirty="0">
                <a:solidFill>
                  <a:schemeClr val="bg1"/>
                </a:solidFill>
              </a:rPr>
              <a:t>Coaching Skills for HRAs</a:t>
            </a:r>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4</a:t>
            </a:fld>
            <a:endParaRPr lang="en-GB" dirty="0"/>
          </a:p>
        </p:txBody>
      </p:sp>
      <p:sp>
        <p:nvSpPr>
          <p:cNvPr id="2" name="Footer Placeholder 1"/>
          <p:cNvSpPr>
            <a:spLocks noGrp="1"/>
          </p:cNvSpPr>
          <p:nvPr>
            <p:ph type="ftr" sz="quarter" idx="11"/>
          </p:nvPr>
        </p:nvSpPr>
        <p:spPr/>
        <p:txBody>
          <a:bodyPr/>
          <a:lstStyle/>
          <a:p>
            <a:pPr>
              <a:defRPr/>
            </a:pPr>
            <a:r>
              <a:rPr lang="en-GB" dirty="0" smtClean="0"/>
              <a:t>Coaching Skills</a:t>
            </a:r>
            <a:endParaRPr lang="en-GB" dirty="0"/>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a:t>Coaching &amp; Mentoring Defined</a:t>
            </a:r>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5</a:t>
            </a:fld>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Coaching &amp; Mentoring Defined</a:t>
            </a:r>
          </a:p>
        </p:txBody>
      </p:sp>
      <p:sp>
        <p:nvSpPr>
          <p:cNvPr id="3" name="Content Placeholder 2"/>
          <p:cNvSpPr>
            <a:spLocks noGrp="1"/>
          </p:cNvSpPr>
          <p:nvPr>
            <p:ph idx="1"/>
          </p:nvPr>
        </p:nvSpPr>
        <p:spPr/>
        <p:txBody>
          <a:bodyPr/>
          <a:lstStyle/>
          <a:p>
            <a:r>
              <a:rPr lang="en-GB" b="1" dirty="0"/>
              <a:t>Activity 1</a:t>
            </a:r>
          </a:p>
          <a:p>
            <a:endParaRPr lang="en-GB" b="1" dirty="0"/>
          </a:p>
          <a:p>
            <a:pPr>
              <a:buFont typeface="Wingdings" pitchFamily="2" charset="2"/>
              <a:buChar char="§"/>
            </a:pPr>
            <a:r>
              <a:rPr lang="en-GB" b="1" dirty="0"/>
              <a:t> </a:t>
            </a:r>
            <a:r>
              <a:rPr lang="en-GB" dirty="0"/>
              <a:t>Working in two groups, discuss and answer the following  questions in your workbook: (one group to answer Q1,3,5 and the other Q2,4,6)</a:t>
            </a:r>
          </a:p>
          <a:p>
            <a:pPr>
              <a:buFont typeface="Wingdings" pitchFamily="2" charset="2"/>
              <a:buChar char="§"/>
            </a:pPr>
            <a:endParaRPr lang="en-GB" dirty="0"/>
          </a:p>
          <a:p>
            <a:pPr marL="342900" indent="-342900">
              <a:buFont typeface="+mj-lt"/>
              <a:buAutoNum type="arabicPeriod"/>
            </a:pPr>
            <a:r>
              <a:rPr lang="en-GB" dirty="0"/>
              <a:t>Define ‘coaching’ using only one sentence.</a:t>
            </a:r>
          </a:p>
          <a:p>
            <a:pPr marL="342900" indent="-342900">
              <a:buFont typeface="+mj-lt"/>
              <a:buAutoNum type="arabicPeriod"/>
            </a:pPr>
            <a:r>
              <a:rPr lang="en-GB" dirty="0"/>
              <a:t>Define ‘mentoring’ using only one sentence .</a:t>
            </a:r>
          </a:p>
          <a:p>
            <a:pPr marL="342900" indent="-342900">
              <a:buFont typeface="+mj-lt"/>
              <a:buAutoNum type="arabicPeriod"/>
            </a:pPr>
            <a:r>
              <a:rPr lang="en-GB" dirty="0"/>
              <a:t>What are the similarities between coaching &amp; mentoring?</a:t>
            </a:r>
          </a:p>
          <a:p>
            <a:pPr marL="342900" indent="-342900">
              <a:buFont typeface="+mj-lt"/>
              <a:buAutoNum type="arabicPeriod"/>
            </a:pPr>
            <a:r>
              <a:rPr lang="en-GB" dirty="0"/>
              <a:t>How do coaching &amp; mentoring differ?</a:t>
            </a:r>
          </a:p>
          <a:p>
            <a:pPr marL="342900" indent="-342900">
              <a:buFont typeface="+mj-lt"/>
              <a:buAutoNum type="arabicPeriod"/>
            </a:pPr>
            <a:r>
              <a:rPr lang="en-GB" dirty="0"/>
              <a:t>What is therapy?</a:t>
            </a:r>
          </a:p>
          <a:p>
            <a:pPr marL="342900" indent="-342900">
              <a:buFont typeface="+mj-lt"/>
              <a:buAutoNum type="arabicPeriod"/>
            </a:pPr>
            <a:r>
              <a:rPr lang="en-GB" dirty="0"/>
              <a:t>What is counselling?</a:t>
            </a:r>
          </a:p>
          <a:p>
            <a:pPr marL="342900" indent="-342900">
              <a:buFont typeface="+mj-lt"/>
              <a:buAutoNum type="arabicPeriod"/>
            </a:pPr>
            <a:endParaRPr lang="en-GB" dirty="0"/>
          </a:p>
          <a:p>
            <a:pPr marL="876300" lvl="3" indent="-342900"/>
            <a:r>
              <a:rPr lang="en-GB" dirty="0"/>
              <a:t>10 minutes to discuss</a:t>
            </a:r>
          </a:p>
          <a:p>
            <a:pPr marL="876300" lvl="3" indent="-342900"/>
            <a:r>
              <a:rPr lang="en-GB" dirty="0"/>
              <a:t>10 minutes to feedback (5 minutes for each group)</a:t>
            </a:r>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6</a:t>
            </a:fld>
            <a:endParaRPr lang="en-GB"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p:cNvSpPr>
            <a:spLocks noGrp="1"/>
          </p:cNvSpPr>
          <p:nvPr>
            <p:ph type="title"/>
          </p:nvPr>
        </p:nvSpPr>
        <p:spPr/>
        <p:txBody>
          <a:bodyPr/>
          <a:lstStyle/>
          <a:p>
            <a:r>
              <a:rPr lang="en-GB" dirty="0"/>
              <a:t>Coaching &amp; Mentoring Defined</a:t>
            </a:r>
          </a:p>
        </p:txBody>
      </p:sp>
      <p:sp>
        <p:nvSpPr>
          <p:cNvPr id="4" name="Footer Placeholder 3"/>
          <p:cNvSpPr>
            <a:spLocks noGrp="1"/>
          </p:cNvSpPr>
          <p:nvPr>
            <p:ph type="ftr" sz="quarter" idx="11"/>
          </p:nvPr>
        </p:nvSpPr>
        <p:spPr/>
        <p:txBody>
          <a:bodyPr/>
          <a:lstStyle/>
          <a:p>
            <a:r>
              <a:rPr lang="en-US" dirty="0" smtClean="0"/>
              <a:t>Coaching Skills</a:t>
            </a:r>
            <a:endParaRPr lang="en-GB" dirty="0"/>
          </a:p>
        </p:txBody>
      </p:sp>
      <p:sp>
        <p:nvSpPr>
          <p:cNvPr id="15" name="Text Placeholder 14"/>
          <p:cNvSpPr>
            <a:spLocks noGrp="1"/>
          </p:cNvSpPr>
          <p:nvPr>
            <p:ph type="body" sz="quarter" idx="14"/>
          </p:nvPr>
        </p:nvSpPr>
        <p:spPr>
          <a:xfrm>
            <a:off x="403200" y="1643050"/>
            <a:ext cx="8334400" cy="360000"/>
          </a:xfrm>
        </p:spPr>
        <p:txBody>
          <a:bodyPr/>
          <a:lstStyle/>
          <a:p>
            <a:pPr algn="ctr"/>
            <a:r>
              <a:rPr lang="en-GB" dirty="0"/>
              <a:t>Coaching </a:t>
            </a:r>
          </a:p>
        </p:txBody>
      </p:sp>
      <p:sp>
        <p:nvSpPr>
          <p:cNvPr id="17" name="Text Placeholder 16"/>
          <p:cNvSpPr>
            <a:spLocks noGrp="1"/>
          </p:cNvSpPr>
          <p:nvPr>
            <p:ph type="body" sz="quarter" idx="18"/>
          </p:nvPr>
        </p:nvSpPr>
        <p:spPr>
          <a:xfrm>
            <a:off x="403200" y="2003050"/>
            <a:ext cx="8334375" cy="957600"/>
          </a:xfrm>
        </p:spPr>
        <p:txBody>
          <a:bodyPr/>
          <a:lstStyle/>
          <a:p>
            <a:r>
              <a:rPr lang="en-GB" sz="2000" dirty="0"/>
              <a:t>"</a:t>
            </a:r>
            <a:r>
              <a:rPr lang="en-GB" dirty="0"/>
              <a:t>a process that enables learning and development to occur and thus performance to improve.” Eric </a:t>
            </a:r>
            <a:r>
              <a:rPr lang="en-GB" dirty="0"/>
              <a:t>Parsloe</a:t>
            </a:r>
            <a:r>
              <a:rPr lang="en-GB" dirty="0"/>
              <a:t>, (1999).</a:t>
            </a:r>
          </a:p>
          <a:p>
            <a:endParaRPr lang="en-GB" sz="2000" dirty="0" smtClean="0"/>
          </a:p>
          <a:p>
            <a:r>
              <a:rPr lang="en-GB" sz="2000" b="1" dirty="0" smtClean="0"/>
              <a:t>Or ….. ‘I </a:t>
            </a:r>
            <a:r>
              <a:rPr lang="en-GB" sz="2000" b="1" dirty="0"/>
              <a:t>have some questions for your </a:t>
            </a:r>
            <a:r>
              <a:rPr lang="en-GB" sz="2000" b="1" dirty="0" smtClean="0"/>
              <a:t>answers’</a:t>
            </a:r>
            <a:endParaRPr lang="en-GB" sz="2000" b="1" dirty="0"/>
          </a:p>
        </p:txBody>
      </p:sp>
      <p:sp>
        <p:nvSpPr>
          <p:cNvPr id="18" name="Text Placeholder 17"/>
          <p:cNvSpPr>
            <a:spLocks noGrp="1"/>
          </p:cNvSpPr>
          <p:nvPr>
            <p:ph type="body" sz="quarter" idx="19"/>
          </p:nvPr>
        </p:nvSpPr>
        <p:spPr>
          <a:xfrm>
            <a:off x="403200" y="3780356"/>
            <a:ext cx="8312179" cy="957600"/>
          </a:xfrm>
        </p:spPr>
        <p:txBody>
          <a:bodyPr/>
          <a:lstStyle/>
          <a:p>
            <a:r>
              <a:rPr lang="en-GB" dirty="0"/>
              <a:t>"off-line help by one person to another in making significant transitions in knowledge, work or thinking” Clutterbuck, D &amp; Megginson, D, </a:t>
            </a:r>
            <a:r>
              <a:rPr lang="en-GB" i="1" dirty="0"/>
              <a:t> </a:t>
            </a:r>
            <a:r>
              <a:rPr lang="en-GB" dirty="0"/>
              <a:t>(1999)</a:t>
            </a:r>
          </a:p>
          <a:p>
            <a:endParaRPr lang="en-GB" dirty="0" smtClean="0">
              <a:solidFill>
                <a:schemeClr val="accent2"/>
              </a:solidFill>
            </a:endParaRPr>
          </a:p>
          <a:p>
            <a:r>
              <a:rPr lang="en-GB" b="1" dirty="0" smtClean="0"/>
              <a:t>Or ….. ‘I have </a:t>
            </a:r>
            <a:r>
              <a:rPr lang="en-GB" b="1" dirty="0"/>
              <a:t>some answers for your </a:t>
            </a:r>
            <a:r>
              <a:rPr lang="en-GB" b="1" dirty="0" smtClean="0"/>
              <a:t>questions’</a:t>
            </a:r>
            <a:endParaRPr lang="en-GB" b="1" dirty="0"/>
          </a:p>
          <a:p>
            <a:endParaRPr lang="en-GB" dirty="0"/>
          </a:p>
        </p:txBody>
      </p:sp>
      <p:sp>
        <p:nvSpPr>
          <p:cNvPr id="19" name="Text Placeholder 18"/>
          <p:cNvSpPr>
            <a:spLocks noGrp="1"/>
          </p:cNvSpPr>
          <p:nvPr>
            <p:ph type="body" sz="quarter" idx="20"/>
          </p:nvPr>
        </p:nvSpPr>
        <p:spPr>
          <a:xfrm>
            <a:off x="403225" y="5495736"/>
            <a:ext cx="8334375" cy="957600"/>
          </a:xfrm>
        </p:spPr>
        <p:txBody>
          <a:bodyPr/>
          <a:lstStyle/>
          <a:p>
            <a:r>
              <a:rPr lang="en-GB" dirty="0"/>
              <a:t>Seeks to resolve the deeper underlying issues that are the cause of serious problems like poor motivation, low self-esteem and poor job performance.</a:t>
            </a:r>
          </a:p>
        </p:txBody>
      </p:sp>
      <p:sp>
        <p:nvSpPr>
          <p:cNvPr id="20" name="Text Placeholder 19"/>
          <p:cNvSpPr>
            <a:spLocks noGrp="1"/>
          </p:cNvSpPr>
          <p:nvPr>
            <p:ph type="body" sz="quarter" idx="21"/>
          </p:nvPr>
        </p:nvSpPr>
        <p:spPr>
          <a:xfrm>
            <a:off x="403200" y="3310414"/>
            <a:ext cx="8334400" cy="360000"/>
          </a:xfrm>
        </p:spPr>
        <p:txBody>
          <a:bodyPr/>
          <a:lstStyle/>
          <a:p>
            <a:pPr algn="ctr"/>
            <a:r>
              <a:rPr lang="en-GB" dirty="0"/>
              <a:t>Mentoring </a:t>
            </a:r>
          </a:p>
        </p:txBody>
      </p:sp>
      <p:sp>
        <p:nvSpPr>
          <p:cNvPr id="21" name="Text Placeholder 20"/>
          <p:cNvSpPr>
            <a:spLocks noGrp="1"/>
          </p:cNvSpPr>
          <p:nvPr>
            <p:ph type="body" sz="quarter" idx="22"/>
          </p:nvPr>
        </p:nvSpPr>
        <p:spPr>
          <a:xfrm>
            <a:off x="403225" y="5135736"/>
            <a:ext cx="8334400" cy="360000"/>
          </a:xfrm>
        </p:spPr>
        <p:txBody>
          <a:bodyPr/>
          <a:lstStyle/>
          <a:p>
            <a:pPr algn="ctr"/>
            <a:r>
              <a:rPr lang="en-GB" dirty="0"/>
              <a:t>Therapy/Counselling</a:t>
            </a:r>
          </a:p>
        </p:txBody>
      </p:sp>
      <p:sp>
        <p:nvSpPr>
          <p:cNvPr id="13" name="Slide Number Placeholder 12"/>
          <p:cNvSpPr>
            <a:spLocks noGrp="1"/>
          </p:cNvSpPr>
          <p:nvPr>
            <p:ph type="sldNum" sz="quarter" idx="10"/>
          </p:nvPr>
        </p:nvSpPr>
        <p:spPr/>
        <p:txBody>
          <a:bodyPr/>
          <a:lstStyle/>
          <a:p>
            <a:fld id="{14F0EA9C-9A66-449F-ADB7-A564C6102AA8}" type="slidenum">
              <a:rPr lang="en-GB" noProof="0" smtClean="0"/>
              <a:pPr/>
              <a:t>7</a:t>
            </a:fld>
            <a:endParaRPr lang="en-GB" noProof="0" dirty="0"/>
          </a:p>
        </p:txBody>
      </p:sp>
    </p:spTree>
  </p:cSld>
  <p:clrMapOvr>
    <a:masterClrMapping/>
  </p:clrMapOvr>
  <p:transition>
    <p:fade/>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Coaching &amp; Mentoring Defined - Similarities</a:t>
            </a:r>
          </a:p>
        </p:txBody>
      </p:sp>
      <p:sp>
        <p:nvSpPr>
          <p:cNvPr id="12" name="Vertical Text Placeholder 11"/>
          <p:cNvSpPr>
            <a:spLocks noGrp="1"/>
          </p:cNvSpPr>
          <p:nvPr>
            <p:ph type="body" orient="vert" idx="1"/>
          </p:nvPr>
        </p:nvSpPr>
        <p:spPr/>
        <p:txBody>
          <a:bodyPr/>
          <a:lstStyle/>
          <a:p>
            <a:r>
              <a:rPr lang="en-GB" sz="1600" dirty="0"/>
              <a:t>…facilitate the exploration of needs, motivations, desires, skills and thought processes to assist the individual in making real, lasting change.</a:t>
            </a:r>
          </a:p>
          <a:p>
            <a:r>
              <a:rPr lang="en-GB" sz="1600" dirty="0"/>
              <a:t>…use questioning techniques to facilitate Individual’s  own thought processes in order to identify solutions and actions rather than take a wholly directive approach</a:t>
            </a:r>
          </a:p>
          <a:p>
            <a:r>
              <a:rPr lang="en-GB" sz="1600" dirty="0"/>
              <a:t>…support the individual in setting appropriate goals and methods of assessing progress in relation to these goals</a:t>
            </a:r>
          </a:p>
          <a:p>
            <a:r>
              <a:rPr lang="en-GB" sz="1600" dirty="0"/>
              <a:t>…observe, listen and ask questions to understand the individual’s situation</a:t>
            </a:r>
          </a:p>
          <a:p>
            <a:r>
              <a:rPr lang="en-GB" sz="1600" dirty="0"/>
              <a:t>…creatively apply tools and techniques which may include one-to-one training, facilitating, counselling &amp; networking.</a:t>
            </a:r>
          </a:p>
          <a:p>
            <a:r>
              <a:rPr lang="en-GB" sz="1600" dirty="0"/>
              <a:t>…encourage a commitment to action and the development of lasting personal growth &amp; change.</a:t>
            </a:r>
          </a:p>
          <a:p>
            <a:r>
              <a:rPr lang="en-GB" sz="1600" dirty="0"/>
              <a:t>…maintain unconditional positive regard for the individual, is at all times supportive and non-judgemental, of views, lifestyle and aspirations.</a:t>
            </a:r>
          </a:p>
          <a:p>
            <a:r>
              <a:rPr lang="en-GB" sz="1600" dirty="0"/>
              <a:t>…ensure that clients develop personal competencies and do not develop unhealthy dependencies on the coaching or mentoring relationship.</a:t>
            </a:r>
          </a:p>
          <a:p>
            <a:endParaRPr lang="en-GB" sz="1600" dirty="0"/>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8</a:t>
            </a:fld>
            <a:endParaRPr lang="en-GB" dirty="0"/>
          </a:p>
        </p:txBody>
      </p:sp>
      <p:sp>
        <p:nvSpPr>
          <p:cNvPr id="13" name="Vertical Text Placeholder 12"/>
          <p:cNvSpPr>
            <a:spLocks noGrp="1"/>
          </p:cNvSpPr>
          <p:nvPr>
            <p:ph type="body" orient="vert" idx="13"/>
          </p:nvPr>
        </p:nvSpPr>
        <p:spPr/>
        <p:txBody>
          <a:bodyPr/>
          <a:lstStyle/>
          <a:p>
            <a:r>
              <a:rPr lang="en-GB" dirty="0"/>
              <a:t>Both coaching and mentoring …………</a:t>
            </a:r>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Coaching &amp; Mentoring Defined - Differences</a:t>
            </a:r>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9</a:t>
            </a:fld>
            <a:endParaRPr lang="en-GB" dirty="0"/>
          </a:p>
        </p:txBody>
      </p:sp>
      <p:sp>
        <p:nvSpPr>
          <p:cNvPr id="7" name="Vertical Text Placeholder 6"/>
          <p:cNvSpPr>
            <a:spLocks noGrp="1"/>
          </p:cNvSpPr>
          <p:nvPr>
            <p:ph type="body" orient="vert" idx="13"/>
          </p:nvPr>
        </p:nvSpPr>
        <p:spPr/>
        <p:txBody>
          <a:bodyPr/>
          <a:lstStyle/>
          <a:p>
            <a:r>
              <a:rPr lang="en-GB" dirty="0"/>
              <a:t>Coaching</a:t>
            </a:r>
          </a:p>
        </p:txBody>
      </p:sp>
      <p:sp>
        <p:nvSpPr>
          <p:cNvPr id="8" name="Vertical Text Placeholder 7"/>
          <p:cNvSpPr>
            <a:spLocks noGrp="1"/>
          </p:cNvSpPr>
          <p:nvPr>
            <p:ph type="body" orient="vert" idx="14"/>
          </p:nvPr>
        </p:nvSpPr>
        <p:spPr/>
        <p:txBody>
          <a:bodyPr/>
          <a:lstStyle/>
          <a:p>
            <a:pPr>
              <a:lnSpc>
                <a:spcPct val="100000"/>
              </a:lnSpc>
              <a:spcBef>
                <a:spcPts val="0"/>
              </a:spcBef>
              <a:spcAft>
                <a:spcPts val="0"/>
              </a:spcAft>
              <a:buFont typeface="Wingdings" pitchFamily="2" charset="2"/>
              <a:buChar char="§"/>
            </a:pPr>
            <a:r>
              <a:rPr lang="en-GB" dirty="0"/>
              <a:t> Short Term – Time Bound</a:t>
            </a:r>
          </a:p>
          <a:p>
            <a:pPr algn="just">
              <a:lnSpc>
                <a:spcPct val="100000"/>
              </a:lnSpc>
              <a:spcBef>
                <a:spcPts val="0"/>
              </a:spcBef>
              <a:spcAft>
                <a:spcPts val="0"/>
              </a:spcAft>
            </a:pPr>
            <a:r>
              <a:rPr lang="en-GB" sz="1400" dirty="0"/>
              <a:t>A coach can successfully be involved with a coachee for a short period of time, maybe even just a few sessions. The coaching lasts for as long as is needed, depending on the purpose of the coaching relationship</a:t>
            </a:r>
            <a:r>
              <a:rPr lang="en-GB" dirty="0"/>
              <a:t>.</a:t>
            </a:r>
          </a:p>
          <a:p>
            <a:pPr algn="just">
              <a:lnSpc>
                <a:spcPct val="100000"/>
              </a:lnSpc>
              <a:spcBef>
                <a:spcPts val="0"/>
              </a:spcBef>
              <a:spcAft>
                <a:spcPts val="0"/>
              </a:spcAft>
            </a:pPr>
            <a:endParaRPr lang="en-GB" dirty="0"/>
          </a:p>
          <a:p>
            <a:pPr>
              <a:lnSpc>
                <a:spcPct val="100000"/>
              </a:lnSpc>
              <a:spcBef>
                <a:spcPts val="0"/>
              </a:spcBef>
              <a:spcAft>
                <a:spcPts val="0"/>
              </a:spcAft>
              <a:buFont typeface="Wingdings" pitchFamily="2" charset="2"/>
              <a:buChar char="§"/>
            </a:pPr>
            <a:r>
              <a:rPr lang="en-GB" dirty="0"/>
              <a:t> Task Based</a:t>
            </a:r>
          </a:p>
          <a:p>
            <a:pPr algn="just">
              <a:lnSpc>
                <a:spcPct val="100000"/>
              </a:lnSpc>
              <a:spcBef>
                <a:spcPts val="0"/>
              </a:spcBef>
              <a:spcAft>
                <a:spcPts val="0"/>
              </a:spcAft>
            </a:pPr>
            <a:r>
              <a:rPr lang="en-GB" sz="1400" dirty="0"/>
              <a:t>The focus is on concrete issues, such as managing more effectively, speaking more articulately, and learning how to think strategically. This requires a content expert (coach) who is capable of teaching the coachee how to develop these skills.</a:t>
            </a:r>
          </a:p>
          <a:p>
            <a:pPr algn="just">
              <a:lnSpc>
                <a:spcPct val="100000"/>
              </a:lnSpc>
              <a:spcBef>
                <a:spcPts val="0"/>
              </a:spcBef>
              <a:spcAft>
                <a:spcPts val="0"/>
              </a:spcAft>
            </a:pPr>
            <a:endParaRPr lang="en-GB" sz="1400" dirty="0"/>
          </a:p>
          <a:p>
            <a:pPr>
              <a:lnSpc>
                <a:spcPct val="100000"/>
              </a:lnSpc>
              <a:spcBef>
                <a:spcPts val="0"/>
              </a:spcBef>
              <a:spcAft>
                <a:spcPts val="0"/>
              </a:spcAft>
              <a:buFont typeface="Wingdings" pitchFamily="2" charset="2"/>
              <a:buChar char="§"/>
            </a:pPr>
            <a:r>
              <a:rPr lang="en-GB" dirty="0"/>
              <a:t>  Performance Driven – Non Directive</a:t>
            </a:r>
          </a:p>
          <a:p>
            <a:pPr algn="just">
              <a:lnSpc>
                <a:spcPct val="100000"/>
              </a:lnSpc>
              <a:spcBef>
                <a:spcPts val="0"/>
              </a:spcBef>
              <a:spcAft>
                <a:spcPts val="0"/>
              </a:spcAft>
            </a:pPr>
            <a:r>
              <a:rPr lang="en-GB" sz="1400" dirty="0"/>
              <a:t>The purpose of coaching is to improve the individual's performance on the job. This involves either enhancing current skills or acquiring new skills. Once the coachee successfully acquires the skills, the coach is no longer needed.</a:t>
            </a:r>
          </a:p>
          <a:p>
            <a:endParaRPr lang="en-GB" dirty="0"/>
          </a:p>
        </p:txBody>
      </p:sp>
      <p:sp>
        <p:nvSpPr>
          <p:cNvPr id="9" name="Vertical Text Placeholder 8"/>
          <p:cNvSpPr>
            <a:spLocks noGrp="1"/>
          </p:cNvSpPr>
          <p:nvPr>
            <p:ph type="body" orient="vert" idx="15"/>
          </p:nvPr>
        </p:nvSpPr>
        <p:spPr/>
        <p:txBody>
          <a:bodyPr vert="horz" lIns="0" tIns="108000" rIns="72000" bIns="72000" rtlCol="0">
            <a:noAutofit/>
          </a:bodyPr>
          <a:lstStyle/>
          <a:p>
            <a:pPr>
              <a:spcBef>
                <a:spcPts val="0"/>
              </a:spcBef>
              <a:spcAft>
                <a:spcPts val="0"/>
              </a:spcAft>
              <a:buFont typeface="Wingdings" pitchFamily="2" charset="2"/>
              <a:buChar char="§"/>
            </a:pPr>
            <a:r>
              <a:rPr lang="en-GB" dirty="0"/>
              <a:t> Long Term</a:t>
            </a:r>
          </a:p>
          <a:p>
            <a:pPr algn="just">
              <a:spcBef>
                <a:spcPts val="0"/>
              </a:spcBef>
              <a:spcAft>
                <a:spcPts val="0"/>
              </a:spcAft>
            </a:pPr>
            <a:r>
              <a:rPr lang="en-GB" sz="1400" dirty="0"/>
              <a:t>Requires time in which both parties can learn about one another and build a climate of trust creating an environment in which the mentee can feel secure in sharing issues that impact success. Mentoring relationships typically last nine months to a year.</a:t>
            </a:r>
          </a:p>
          <a:p>
            <a:pPr algn="just">
              <a:spcBef>
                <a:spcPts val="0"/>
              </a:spcBef>
              <a:spcAft>
                <a:spcPts val="0"/>
              </a:spcAft>
            </a:pPr>
            <a:endParaRPr lang="en-GB" sz="1400" dirty="0"/>
          </a:p>
          <a:p>
            <a:pPr>
              <a:spcBef>
                <a:spcPts val="0"/>
              </a:spcBef>
              <a:spcAft>
                <a:spcPts val="0"/>
              </a:spcAft>
              <a:buFont typeface="Wingdings" pitchFamily="2" charset="2"/>
              <a:buChar char="§"/>
            </a:pPr>
            <a:r>
              <a:rPr lang="en-GB" dirty="0"/>
              <a:t> Relationship Based</a:t>
            </a:r>
          </a:p>
          <a:p>
            <a:pPr algn="just">
              <a:spcBef>
                <a:spcPts val="0"/>
              </a:spcBef>
              <a:spcAft>
                <a:spcPts val="0"/>
              </a:spcAft>
            </a:pPr>
            <a:r>
              <a:rPr lang="en-GB" sz="1400" dirty="0"/>
              <a:t>The mentee shares issues affecting professional and personal success. Learning goals or competencies may be used as a basis for creating the relationship but goes beyond this to include work/life balance, self-confidence, self-perception, and how the personal influences the professional.</a:t>
            </a:r>
          </a:p>
          <a:p>
            <a:pPr>
              <a:spcBef>
                <a:spcPts val="0"/>
              </a:spcBef>
              <a:spcAft>
                <a:spcPts val="0"/>
              </a:spcAft>
            </a:pPr>
            <a:endParaRPr lang="en-GB" dirty="0"/>
          </a:p>
          <a:p>
            <a:pPr>
              <a:spcBef>
                <a:spcPts val="0"/>
              </a:spcBef>
              <a:spcAft>
                <a:spcPts val="0"/>
              </a:spcAft>
              <a:buFont typeface="Wingdings" pitchFamily="2" charset="2"/>
              <a:buChar char="§"/>
            </a:pPr>
            <a:r>
              <a:rPr lang="en-GB" dirty="0"/>
              <a:t>Development Driven - Directive</a:t>
            </a:r>
          </a:p>
          <a:p>
            <a:pPr algn="just">
              <a:spcBef>
                <a:spcPts val="0"/>
              </a:spcBef>
              <a:spcAft>
                <a:spcPts val="0"/>
              </a:spcAft>
            </a:pPr>
            <a:r>
              <a:rPr lang="en-GB" sz="1400" dirty="0"/>
              <a:t>Its purpose is to develop the individual not only for the current job, but also for the future. This distinction differentiates the role of the immediate manager and that of the mentor.</a:t>
            </a:r>
          </a:p>
        </p:txBody>
      </p:sp>
      <p:sp>
        <p:nvSpPr>
          <p:cNvPr id="10" name="Vertical Text Placeholder 9"/>
          <p:cNvSpPr>
            <a:spLocks noGrp="1"/>
          </p:cNvSpPr>
          <p:nvPr>
            <p:ph type="body" orient="vert" idx="16"/>
          </p:nvPr>
        </p:nvSpPr>
        <p:spPr/>
        <p:txBody>
          <a:bodyPr/>
          <a:lstStyle/>
          <a:p>
            <a:r>
              <a:rPr lang="en-GB" dirty="0"/>
              <a:t>Mentoring </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p:cNvSpPr>
            <a:spLocks noGrp="1"/>
          </p:cNvSpPr>
          <p:nvPr>
            <p:ph type="title"/>
          </p:nvPr>
        </p:nvSpPr>
        <p:spPr/>
        <p:txBody>
          <a:bodyPr/>
          <a:lstStyle/>
          <a:p>
            <a:r>
              <a:rPr lang="en-GB" dirty="0"/>
              <a:t>Coaching &amp; Mentoring Defined</a:t>
            </a:r>
          </a:p>
        </p:txBody>
      </p:sp>
      <p:sp>
        <p:nvSpPr>
          <p:cNvPr id="10" name="Vertical Text Placeholder 9"/>
          <p:cNvSpPr>
            <a:spLocks noGrp="1"/>
          </p:cNvSpPr>
          <p:nvPr>
            <p:ph type="body" orient="vert" idx="1"/>
          </p:nvPr>
        </p:nvSpPr>
        <p:spPr/>
        <p:txBody>
          <a:bodyPr/>
          <a:lstStyle/>
          <a:p>
            <a:r>
              <a:rPr lang="en-GB" b="1" dirty="0"/>
              <a:t>Discuss:</a:t>
            </a:r>
          </a:p>
          <a:p>
            <a:pPr>
              <a:buFont typeface="Wingdings" pitchFamily="2" charset="2"/>
              <a:buChar char="§"/>
            </a:pPr>
            <a:r>
              <a:rPr lang="en-GB" dirty="0"/>
              <a:t> The strengths and weaknesses of coaching &amp; mentoring as a development solution and how they compare to other development strategies.</a:t>
            </a:r>
          </a:p>
          <a:p>
            <a:pPr>
              <a:buFont typeface="Wingdings" pitchFamily="2" charset="2"/>
              <a:buChar char="§"/>
            </a:pPr>
            <a:endParaRPr lang="en-GB" dirty="0"/>
          </a:p>
          <a:p>
            <a:pPr lvl="4"/>
            <a:r>
              <a:rPr lang="en-GB" sz="2000" dirty="0"/>
              <a:t>Think of some other development strategies typically used within your organisation</a:t>
            </a:r>
          </a:p>
          <a:p>
            <a:pPr lvl="4"/>
            <a:r>
              <a:rPr lang="en-GB" sz="2000" dirty="0"/>
              <a:t>What are their strengths and weaknesses?</a:t>
            </a:r>
          </a:p>
          <a:p>
            <a:pPr lvl="4"/>
            <a:r>
              <a:rPr lang="en-GB" sz="2000" dirty="0"/>
              <a:t>How do they compare to coaching &amp; mentoring?</a:t>
            </a:r>
          </a:p>
          <a:p>
            <a:pPr lvl="4"/>
            <a:endParaRPr lang="en-GB" dirty="0"/>
          </a:p>
          <a:p>
            <a:endParaRPr lang="en-GB" b="1" dirty="0"/>
          </a:p>
        </p:txBody>
      </p:sp>
      <p:sp>
        <p:nvSpPr>
          <p:cNvPr id="3" name="Footer Placeholder 2"/>
          <p:cNvSpPr>
            <a:spLocks noGrp="1"/>
          </p:cNvSpPr>
          <p:nvPr>
            <p:ph type="ftr" sz="quarter" idx="11"/>
          </p:nvPr>
        </p:nvSpPr>
        <p:spPr/>
        <p:txBody>
          <a:bodyPr/>
          <a:lstStyle/>
          <a:p>
            <a:r>
              <a:rPr lang="en-US" dirty="0" smtClean="0"/>
              <a:t>Coaching Skills</a:t>
            </a:r>
            <a:endParaRPr lang="en-US" dirty="0"/>
          </a:p>
        </p:txBody>
      </p:sp>
      <p:sp>
        <p:nvSpPr>
          <p:cNvPr id="4" name="Slide Number Placeholder 3"/>
          <p:cNvSpPr>
            <a:spLocks noGrp="1"/>
          </p:cNvSpPr>
          <p:nvPr>
            <p:ph type="sldNum" sz="quarter" idx="12"/>
          </p:nvPr>
        </p:nvSpPr>
        <p:spPr/>
        <p:txBody>
          <a:bodyPr/>
          <a:lstStyle/>
          <a:p>
            <a:fld id="{4FE0908C-D037-4276-B023-3DE644EA2E36}" type="slidenum">
              <a:rPr lang="en-US" smtClean="0"/>
              <a:pPr/>
              <a:t>10</a:t>
            </a:fld>
            <a:endParaRPr lang="en-US" dirty="0"/>
          </a:p>
        </p:txBody>
      </p:sp>
      <p:sp>
        <p:nvSpPr>
          <p:cNvPr id="11" name="Vertical Text Placeholder 10"/>
          <p:cNvSpPr>
            <a:spLocks noGrp="1"/>
          </p:cNvSpPr>
          <p:nvPr>
            <p:ph type="body" orient="vert" idx="13"/>
          </p:nvPr>
        </p:nvSpPr>
        <p:spPr/>
        <p:txBody>
          <a:bodyPr/>
          <a:lstStyle/>
          <a:p>
            <a:r>
              <a:rPr lang="en-GB" dirty="0"/>
              <a:t>Coaching &amp; mentoring vs. other development  strategies</a:t>
            </a: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Coaching &amp; Mentoring Defined</a:t>
            </a:r>
          </a:p>
        </p:txBody>
      </p:sp>
      <p:sp>
        <p:nvSpPr>
          <p:cNvPr id="3" name="Vertical Text Placeholder 2"/>
          <p:cNvSpPr>
            <a:spLocks noGrp="1"/>
          </p:cNvSpPr>
          <p:nvPr>
            <p:ph type="body" orient="vert" idx="1"/>
          </p:nvPr>
        </p:nvSpPr>
        <p:spPr/>
        <p:txBody>
          <a:bodyPr/>
          <a:lstStyle/>
          <a:p>
            <a:r>
              <a:rPr lang="en-GB" b="1" u="sng" dirty="0"/>
              <a:t>Activity  - Development </a:t>
            </a:r>
            <a:r>
              <a:rPr lang="en-GB" b="1" u="sng" dirty="0" smtClean="0"/>
              <a:t>Needs (page </a:t>
            </a:r>
            <a:r>
              <a:rPr lang="en-GB" b="1" u="sng" dirty="0"/>
              <a:t>4 of </a:t>
            </a:r>
            <a:r>
              <a:rPr lang="en-GB" b="1" u="sng" dirty="0" smtClean="0"/>
              <a:t>workbook)</a:t>
            </a:r>
            <a:endParaRPr lang="en-GB" b="1" u="sng" dirty="0"/>
          </a:p>
          <a:p>
            <a:endParaRPr lang="en-GB" dirty="0"/>
          </a:p>
          <a:p>
            <a:endParaRPr lang="en-GB" dirty="0"/>
          </a:p>
          <a:p>
            <a:pPr>
              <a:buFont typeface="Wingdings" pitchFamily="2" charset="2"/>
              <a:buChar char="§"/>
            </a:pPr>
            <a:r>
              <a:rPr lang="en-GB" dirty="0"/>
              <a:t> Identify types of development need that an individual might have?</a:t>
            </a:r>
          </a:p>
          <a:p>
            <a:endParaRPr lang="en-GB" dirty="0"/>
          </a:p>
          <a:p>
            <a:pPr>
              <a:buFont typeface="Wingdings" pitchFamily="2" charset="2"/>
              <a:buChar char="§"/>
            </a:pPr>
            <a:r>
              <a:rPr lang="en-GB" dirty="0"/>
              <a:t> Which are most suited to coaching and which to mentoring  and why?</a:t>
            </a:r>
          </a:p>
          <a:p>
            <a:pPr>
              <a:buFont typeface="Wingdings" pitchFamily="2" charset="2"/>
              <a:buChar char="§"/>
            </a:pPr>
            <a:endParaRPr lang="en-GB" dirty="0"/>
          </a:p>
          <a:p>
            <a:pPr lvl="2"/>
            <a:r>
              <a:rPr lang="en-GB" dirty="0"/>
              <a:t>10 minute discussion in your groups</a:t>
            </a:r>
          </a:p>
          <a:p>
            <a:pPr lvl="2"/>
            <a:r>
              <a:rPr lang="en-GB" dirty="0"/>
              <a:t>Be prepared to share your discussion</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11</a:t>
            </a:fld>
            <a:endParaRPr lang="en-US" dirty="0"/>
          </a:p>
        </p:txBody>
      </p:sp>
      <p:sp>
        <p:nvSpPr>
          <p:cNvPr id="6" name="Vertical Text Placeholder 5"/>
          <p:cNvSpPr>
            <a:spLocks noGrp="1"/>
          </p:cNvSpPr>
          <p:nvPr>
            <p:ph type="body" orient="vert" idx="13"/>
          </p:nvPr>
        </p:nvSpPr>
        <p:spPr/>
        <p:txBody>
          <a:bodyPr/>
          <a:lstStyle/>
          <a:p>
            <a:r>
              <a:rPr lang="en-GB" dirty="0"/>
              <a:t>Development Solutions</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Break</a:t>
            </a:r>
          </a:p>
        </p:txBody>
      </p:sp>
      <p:pic>
        <p:nvPicPr>
          <p:cNvPr id="6" name="Picture 5" descr="Tea.jpg"/>
          <p:cNvPicPr>
            <a:picLocks noChangeAspect="1"/>
          </p:cNvPicPr>
          <p:nvPr/>
        </p:nvPicPr>
        <p:blipFill>
          <a:blip r:embed="rId3" cstate="print"/>
          <a:stretch>
            <a:fillRect/>
          </a:stretch>
        </p:blipFill>
        <p:spPr>
          <a:xfrm>
            <a:off x="3286116" y="2786058"/>
            <a:ext cx="2703948" cy="2038361"/>
          </a:xfrm>
          <a:prstGeom prst="rect">
            <a:avLst/>
          </a:prstGeom>
        </p:spPr>
      </p:pic>
    </p:spTree>
    <p:extLst>
      <p:ext uri="{BB962C8B-B14F-4D97-AF65-F5344CB8AC3E}">
        <p14:creationId xmlns:p14="http://schemas.microsoft.com/office/powerpoint/2010/main" val="35082627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to consider</a:t>
            </a:r>
            <a:r>
              <a:rPr lang="en-GB" dirty="0" smtClean="0"/>
              <a:t>…… (Hidden slide)</a:t>
            </a:r>
            <a:endParaRPr lang="en-GB" dirty="0"/>
          </a:p>
        </p:txBody>
      </p:sp>
      <p:sp>
        <p:nvSpPr>
          <p:cNvPr id="3" name="Footer Placeholder 2"/>
          <p:cNvSpPr>
            <a:spLocks noGrp="1"/>
          </p:cNvSpPr>
          <p:nvPr>
            <p:ph type="ftr" sz="quarter" idx="11"/>
          </p:nvPr>
        </p:nvSpPr>
        <p:spPr/>
        <p:txBody>
          <a:bodyPr/>
          <a:lstStyle/>
          <a:p>
            <a:r>
              <a:rPr lang="en-US" dirty="0" smtClean="0"/>
              <a:t>Coaching Skills</a:t>
            </a:r>
            <a:endParaRPr lang="en-US" dirty="0"/>
          </a:p>
        </p:txBody>
      </p:sp>
      <p:sp>
        <p:nvSpPr>
          <p:cNvPr id="4" name="Slide Number Placeholder 3"/>
          <p:cNvSpPr>
            <a:spLocks noGrp="1"/>
          </p:cNvSpPr>
          <p:nvPr>
            <p:ph type="sldNum" sz="quarter" idx="12"/>
          </p:nvPr>
        </p:nvSpPr>
        <p:spPr/>
        <p:txBody>
          <a:bodyPr/>
          <a:lstStyle/>
          <a:p>
            <a:fld id="{4FE0908C-D037-4276-B023-3DE644EA2E36}" type="slidenum">
              <a:rPr lang="en-US" smtClean="0"/>
              <a:pPr/>
              <a:t>13</a:t>
            </a:fld>
            <a:endParaRPr lang="en-US" dirty="0"/>
          </a:p>
        </p:txBody>
      </p:sp>
      <p:sp>
        <p:nvSpPr>
          <p:cNvPr id="5" name="Vertical Text Placeholder 4"/>
          <p:cNvSpPr>
            <a:spLocks noGrp="1"/>
          </p:cNvSpPr>
          <p:nvPr>
            <p:ph type="body" orient="vert" idx="13"/>
          </p:nvPr>
        </p:nvSpPr>
        <p:spPr/>
        <p:txBody>
          <a:bodyPr/>
          <a:lstStyle/>
          <a:p>
            <a:r>
              <a:rPr lang="en-GB" dirty="0"/>
              <a:t>Coaching</a:t>
            </a:r>
          </a:p>
        </p:txBody>
      </p:sp>
      <p:sp>
        <p:nvSpPr>
          <p:cNvPr id="6" name="Vertical Text Placeholder 5"/>
          <p:cNvSpPr>
            <a:spLocks noGrp="1"/>
          </p:cNvSpPr>
          <p:nvPr>
            <p:ph type="body" orient="vert" idx="14"/>
          </p:nvPr>
        </p:nvSpPr>
        <p:spPr/>
        <p:txBody>
          <a:bodyPr/>
          <a:lstStyle/>
          <a:p>
            <a:pPr>
              <a:buFont typeface="Wingdings" pitchFamily="2" charset="2"/>
              <a:buChar char="§"/>
            </a:pPr>
            <a:r>
              <a:rPr lang="en-GB" dirty="0">
                <a:solidFill>
                  <a:schemeClr val="bg2"/>
                </a:solidFill>
              </a:rPr>
              <a:t> When seeking to develop employees in specific competencies </a:t>
            </a:r>
            <a:r>
              <a:rPr lang="en-GB" strike="sngStrike" dirty="0">
                <a:solidFill>
                  <a:schemeClr val="bg2"/>
                </a:solidFill>
              </a:rPr>
              <a:t>using </a:t>
            </a:r>
            <a:r>
              <a:rPr lang="en-GB" dirty="0">
                <a:solidFill>
                  <a:schemeClr val="bg2"/>
                </a:solidFill>
              </a:rPr>
              <a:t>performance management tools and involving the immediate manager</a:t>
            </a:r>
          </a:p>
          <a:p>
            <a:pPr>
              <a:buFont typeface="Wingdings" pitchFamily="2" charset="2"/>
              <a:buChar char="§"/>
            </a:pPr>
            <a:r>
              <a:rPr lang="en-GB" dirty="0">
                <a:solidFill>
                  <a:schemeClr val="bg2"/>
                </a:solidFill>
              </a:rPr>
              <a:t> You have talented employees who are not meeting expectations</a:t>
            </a:r>
          </a:p>
          <a:p>
            <a:pPr>
              <a:buFont typeface="Wingdings" pitchFamily="2" charset="2"/>
              <a:buChar char="§"/>
            </a:pPr>
            <a:r>
              <a:rPr lang="en-GB" dirty="0">
                <a:solidFill>
                  <a:schemeClr val="bg2"/>
                </a:solidFill>
              </a:rPr>
              <a:t>When introducing a new system or program</a:t>
            </a:r>
          </a:p>
          <a:p>
            <a:pPr>
              <a:buFont typeface="Wingdings" pitchFamily="2" charset="2"/>
              <a:buChar char="§"/>
            </a:pPr>
            <a:r>
              <a:rPr lang="en-GB" dirty="0">
                <a:solidFill>
                  <a:schemeClr val="bg2"/>
                </a:solidFill>
              </a:rPr>
              <a:t> When you have a small group of individuals (5-8) in need of increased competency in specific areas</a:t>
            </a:r>
          </a:p>
          <a:p>
            <a:pPr>
              <a:buFont typeface="Wingdings" pitchFamily="2" charset="2"/>
              <a:buChar char="§"/>
            </a:pPr>
            <a:r>
              <a:rPr lang="en-GB" dirty="0">
                <a:solidFill>
                  <a:schemeClr val="bg2"/>
                </a:solidFill>
              </a:rPr>
              <a:t>When a leader or executive needs assistance in acquiring a new skill as an additional responsibility</a:t>
            </a:r>
          </a:p>
          <a:p>
            <a:endParaRPr lang="en-GB" dirty="0"/>
          </a:p>
        </p:txBody>
      </p:sp>
      <p:sp>
        <p:nvSpPr>
          <p:cNvPr id="7" name="Vertical Text Placeholder 6"/>
          <p:cNvSpPr>
            <a:spLocks noGrp="1"/>
          </p:cNvSpPr>
          <p:nvPr>
            <p:ph type="body" orient="vert" idx="15"/>
          </p:nvPr>
        </p:nvSpPr>
        <p:spPr/>
        <p:txBody>
          <a:bodyPr/>
          <a:lstStyle/>
          <a:p>
            <a:pPr>
              <a:buFont typeface="Wingdings" pitchFamily="2" charset="2"/>
              <a:buChar char="§"/>
            </a:pPr>
            <a:r>
              <a:rPr lang="en-GB" strike="sngStrike" dirty="0">
                <a:solidFill>
                  <a:schemeClr val="bg2"/>
                </a:solidFill>
              </a:rPr>
              <a:t>When seeking to develop its leaders or talent pool as part of succession planning</a:t>
            </a:r>
          </a:p>
          <a:p>
            <a:pPr>
              <a:buFont typeface="Wingdings" pitchFamily="2" charset="2"/>
              <a:buChar char="§"/>
            </a:pPr>
            <a:r>
              <a:rPr lang="en-GB" dirty="0">
                <a:solidFill>
                  <a:schemeClr val="bg2"/>
                </a:solidFill>
              </a:rPr>
              <a:t>Development of diverse employees to remove barriers that hinder their success</a:t>
            </a:r>
          </a:p>
          <a:p>
            <a:pPr>
              <a:buFont typeface="Wingdings" pitchFamily="2" charset="2"/>
              <a:buChar char="§"/>
            </a:pPr>
            <a:r>
              <a:rPr lang="en-GB" dirty="0">
                <a:solidFill>
                  <a:schemeClr val="bg2"/>
                </a:solidFill>
              </a:rPr>
              <a:t> Development of employees in ways that are additional to the acquisition of specific skills/competencies</a:t>
            </a:r>
          </a:p>
          <a:p>
            <a:pPr>
              <a:buFont typeface="Wingdings" pitchFamily="2" charset="2"/>
              <a:buChar char="§"/>
            </a:pPr>
            <a:r>
              <a:rPr lang="en-GB" dirty="0">
                <a:solidFill>
                  <a:schemeClr val="bg2"/>
                </a:solidFill>
              </a:rPr>
              <a:t> Retain internal expertise and experience residing in its baby boomer employees for future generations</a:t>
            </a:r>
          </a:p>
          <a:p>
            <a:pPr>
              <a:buFont typeface="Wingdings" pitchFamily="2" charset="2"/>
              <a:buChar char="§"/>
            </a:pPr>
            <a:r>
              <a:rPr lang="en-GB" dirty="0">
                <a:solidFill>
                  <a:schemeClr val="bg2"/>
                </a:solidFill>
              </a:rPr>
              <a:t>Creating  a workforce that balances the professional and the personal</a:t>
            </a:r>
          </a:p>
          <a:p>
            <a:endParaRPr lang="en-GB" dirty="0"/>
          </a:p>
        </p:txBody>
      </p:sp>
      <p:sp>
        <p:nvSpPr>
          <p:cNvPr id="8" name="Vertical Text Placeholder 7"/>
          <p:cNvSpPr>
            <a:spLocks noGrp="1"/>
          </p:cNvSpPr>
          <p:nvPr>
            <p:ph type="body" orient="vert" idx="16"/>
          </p:nvPr>
        </p:nvSpPr>
        <p:spPr/>
        <p:txBody>
          <a:bodyPr/>
          <a:lstStyle/>
          <a:p>
            <a:r>
              <a:rPr lang="en-GB" dirty="0"/>
              <a:t>Mentoring</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2000"/>
                                        <p:tgtEl>
                                          <p:spTgt spid="5">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txEl>
                                              <p:pRg st="0" end="0"/>
                                            </p:txEl>
                                          </p:spTgt>
                                        </p:tgtEl>
                                        <p:attrNameLst>
                                          <p:attrName>style.visibility</p:attrName>
                                        </p:attrNameLst>
                                      </p:cBhvr>
                                      <p:to>
                                        <p:strVal val="visible"/>
                                      </p:to>
                                    </p:set>
                                    <p:animEffect transition="in" filter="fade">
                                      <p:cBhvr>
                                        <p:cTn id="10" dur="2000"/>
                                        <p:tgtEl>
                                          <p:spTgt spid="5">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bg/>
                                          </p:spTgt>
                                        </p:tgtEl>
                                        <p:attrNameLst>
                                          <p:attrName>style.visibility</p:attrName>
                                        </p:attrNameLst>
                                      </p:cBhvr>
                                      <p:to>
                                        <p:strVal val="visible"/>
                                      </p:to>
                                    </p:set>
                                    <p:animEffect transition="in" filter="fade">
                                      <p:cBhvr>
                                        <p:cTn id="13" dur="2000"/>
                                        <p:tgtEl>
                                          <p:spTgt spid="8">
                                            <p:bg/>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2000"/>
                                        <p:tgtEl>
                                          <p:spTgt spid="8">
                                            <p:txEl>
                                              <p:pRg st="0" end="0"/>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6">
                                            <p:txEl>
                                              <p:pRg st="0" end="0"/>
                                            </p:txEl>
                                          </p:spTgt>
                                        </p:tgtEl>
                                        <p:attrNameLst>
                                          <p:attrName>style.visibility</p:attrName>
                                        </p:attrNameLst>
                                      </p:cBhvr>
                                      <p:to>
                                        <p:strVal val="visible"/>
                                      </p:to>
                                    </p:set>
                                    <p:animEffect transition="in" filter="fade">
                                      <p:cBhvr>
                                        <p:cTn id="21" dur="2000"/>
                                        <p:tgtEl>
                                          <p:spTgt spid="6">
                                            <p:txEl>
                                              <p:pRg st="0" end="0"/>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xEl>
                                              <p:pRg st="1" end="1"/>
                                            </p:txEl>
                                          </p:spTgt>
                                        </p:tgtEl>
                                        <p:attrNameLst>
                                          <p:attrName>style.visibility</p:attrName>
                                        </p:attrNameLst>
                                      </p:cBhvr>
                                      <p:to>
                                        <p:strVal val="visible"/>
                                      </p:to>
                                    </p:set>
                                    <p:animEffect transition="in" filter="fade">
                                      <p:cBhvr>
                                        <p:cTn id="24" dur="2000"/>
                                        <p:tgtEl>
                                          <p:spTgt spid="6">
                                            <p:txEl>
                                              <p:pRg st="1" end="1"/>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fade">
                                      <p:cBhvr>
                                        <p:cTn id="27" dur="2000"/>
                                        <p:tgtEl>
                                          <p:spTgt spid="6">
                                            <p:txEl>
                                              <p:pRg st="2" end="2"/>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6">
                                            <p:txEl>
                                              <p:pRg st="3" end="3"/>
                                            </p:txEl>
                                          </p:spTgt>
                                        </p:tgtEl>
                                        <p:attrNameLst>
                                          <p:attrName>style.visibility</p:attrName>
                                        </p:attrNameLst>
                                      </p:cBhvr>
                                      <p:to>
                                        <p:strVal val="visible"/>
                                      </p:to>
                                    </p:set>
                                    <p:animEffect transition="in" filter="fade">
                                      <p:cBhvr>
                                        <p:cTn id="30" dur="2000"/>
                                        <p:tgtEl>
                                          <p:spTgt spid="6">
                                            <p:txEl>
                                              <p:pRg st="3" end="3"/>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6">
                                            <p:txEl>
                                              <p:pRg st="4" end="4"/>
                                            </p:txEl>
                                          </p:spTgt>
                                        </p:tgtEl>
                                        <p:attrNameLst>
                                          <p:attrName>style.visibility</p:attrName>
                                        </p:attrNameLst>
                                      </p:cBhvr>
                                      <p:to>
                                        <p:strVal val="visible"/>
                                      </p:to>
                                    </p:set>
                                    <p:animEffect transition="in" filter="fade">
                                      <p:cBhvr>
                                        <p:cTn id="33" dur="2000"/>
                                        <p:tgtEl>
                                          <p:spTgt spid="6">
                                            <p:txEl>
                                              <p:pRg st="4" end="4"/>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7">
                                            <p:txEl>
                                              <p:pRg st="0" end="0"/>
                                            </p:txEl>
                                          </p:spTgt>
                                        </p:tgtEl>
                                        <p:attrNameLst>
                                          <p:attrName>style.visibility</p:attrName>
                                        </p:attrNameLst>
                                      </p:cBhvr>
                                      <p:to>
                                        <p:strVal val="visible"/>
                                      </p:to>
                                    </p:set>
                                    <p:animEffect transition="in" filter="fade">
                                      <p:cBhvr>
                                        <p:cTn id="38" dur="2000"/>
                                        <p:tgtEl>
                                          <p:spTgt spid="7">
                                            <p:txEl>
                                              <p:pRg st="0" end="0"/>
                                            </p:txEl>
                                          </p:spTgt>
                                        </p:tgtEl>
                                      </p:cBhvr>
                                    </p:animEffect>
                                  </p:childTnLst>
                                </p:cTn>
                              </p:par>
                              <p:par>
                                <p:cTn id="39" presetID="10" presetClass="entr" presetSubtype="0" fill="hold" grpId="0" nodeType="withEffect">
                                  <p:stCondLst>
                                    <p:cond delay="0"/>
                                  </p:stCondLst>
                                  <p:childTnLst>
                                    <p:set>
                                      <p:cBhvr>
                                        <p:cTn id="40" dur="1" fill="hold">
                                          <p:stCondLst>
                                            <p:cond delay="0"/>
                                          </p:stCondLst>
                                        </p:cTn>
                                        <p:tgtEl>
                                          <p:spTgt spid="7">
                                            <p:txEl>
                                              <p:pRg st="1" end="1"/>
                                            </p:txEl>
                                          </p:spTgt>
                                        </p:tgtEl>
                                        <p:attrNameLst>
                                          <p:attrName>style.visibility</p:attrName>
                                        </p:attrNameLst>
                                      </p:cBhvr>
                                      <p:to>
                                        <p:strVal val="visible"/>
                                      </p:to>
                                    </p:set>
                                    <p:animEffect transition="in" filter="fade">
                                      <p:cBhvr>
                                        <p:cTn id="41" dur="2000"/>
                                        <p:tgtEl>
                                          <p:spTgt spid="7">
                                            <p:txEl>
                                              <p:pRg st="1" end="1"/>
                                            </p:txEl>
                                          </p:spTgt>
                                        </p:tgtEl>
                                      </p:cBhvr>
                                    </p:animEffect>
                                  </p:childTnLst>
                                </p:cTn>
                              </p:par>
                              <p:par>
                                <p:cTn id="42" presetID="10" presetClass="entr" presetSubtype="0" fill="hold" grpId="0" nodeType="withEffect">
                                  <p:stCondLst>
                                    <p:cond delay="0"/>
                                  </p:stCondLst>
                                  <p:childTnLst>
                                    <p:set>
                                      <p:cBhvr>
                                        <p:cTn id="43" dur="1" fill="hold">
                                          <p:stCondLst>
                                            <p:cond delay="0"/>
                                          </p:stCondLst>
                                        </p:cTn>
                                        <p:tgtEl>
                                          <p:spTgt spid="7">
                                            <p:txEl>
                                              <p:pRg st="2" end="2"/>
                                            </p:txEl>
                                          </p:spTgt>
                                        </p:tgtEl>
                                        <p:attrNameLst>
                                          <p:attrName>style.visibility</p:attrName>
                                        </p:attrNameLst>
                                      </p:cBhvr>
                                      <p:to>
                                        <p:strVal val="visible"/>
                                      </p:to>
                                    </p:set>
                                    <p:animEffect transition="in" filter="fade">
                                      <p:cBhvr>
                                        <p:cTn id="44" dur="2000"/>
                                        <p:tgtEl>
                                          <p:spTgt spid="7">
                                            <p:txEl>
                                              <p:pRg st="2" end="2"/>
                                            </p:tx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7">
                                            <p:txEl>
                                              <p:pRg st="3" end="3"/>
                                            </p:txEl>
                                          </p:spTgt>
                                        </p:tgtEl>
                                        <p:attrNameLst>
                                          <p:attrName>style.visibility</p:attrName>
                                        </p:attrNameLst>
                                      </p:cBhvr>
                                      <p:to>
                                        <p:strVal val="visible"/>
                                      </p:to>
                                    </p:set>
                                    <p:animEffect transition="in" filter="fade">
                                      <p:cBhvr>
                                        <p:cTn id="47" dur="2000"/>
                                        <p:tgtEl>
                                          <p:spTgt spid="7">
                                            <p:txEl>
                                              <p:pRg st="3" end="3"/>
                                            </p:tx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txEl>
                                              <p:pRg st="4" end="4"/>
                                            </p:txEl>
                                          </p:spTgt>
                                        </p:tgtEl>
                                        <p:attrNameLst>
                                          <p:attrName>style.visibility</p:attrName>
                                        </p:attrNameLst>
                                      </p:cBhvr>
                                      <p:to>
                                        <p:strVal val="visible"/>
                                      </p:to>
                                    </p:set>
                                    <p:animEffect transition="in" filter="fade">
                                      <p:cBhvr>
                                        <p:cTn id="50" dur="20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P spid="6" grpId="0" build="p"/>
      <p:bldP spid="7" grpId="0" build="p"/>
      <p:bldP spid="8"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a:t>Self Awareness</a:t>
            </a:r>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14</a:t>
            </a:fld>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Self-Awareness</a:t>
            </a:r>
          </a:p>
        </p:txBody>
      </p:sp>
      <p:sp>
        <p:nvSpPr>
          <p:cNvPr id="7" name="Vertical Text Placeholder 6"/>
          <p:cNvSpPr>
            <a:spLocks noGrp="1"/>
          </p:cNvSpPr>
          <p:nvPr>
            <p:ph type="body" orient="vert" idx="1"/>
          </p:nvPr>
        </p:nvSpPr>
        <p:spPr/>
        <p:txBody>
          <a:bodyPr/>
          <a:lstStyle/>
          <a:p>
            <a:endParaRPr lang="en-GB" dirty="0"/>
          </a:p>
          <a:p>
            <a:pPr>
              <a:buFont typeface="Wingdings" pitchFamily="2" charset="2"/>
              <a:buChar char="§"/>
            </a:pPr>
            <a:r>
              <a:rPr lang="en-GB" dirty="0"/>
              <a:t> Why is self-awareness important in coaching relationships?</a:t>
            </a:r>
          </a:p>
          <a:p>
            <a:pPr lvl="3"/>
            <a:r>
              <a:rPr lang="en-GB" dirty="0"/>
              <a:t>For the Coach?</a:t>
            </a:r>
          </a:p>
          <a:p>
            <a:pPr lvl="3"/>
            <a:r>
              <a:rPr lang="en-GB" dirty="0"/>
              <a:t>For the Coachee?</a:t>
            </a:r>
          </a:p>
          <a:p>
            <a:pPr lvl="3"/>
            <a:endParaRPr lang="en-GB" dirty="0"/>
          </a:p>
          <a:p>
            <a:pPr lvl="3">
              <a:buNone/>
            </a:pPr>
            <a:endParaRPr lang="en-GB" dirty="0"/>
          </a:p>
          <a:p>
            <a:pPr>
              <a:buFont typeface="Wingdings" pitchFamily="2" charset="2"/>
              <a:buChar char="§"/>
            </a:pPr>
            <a:r>
              <a:rPr lang="en-GB" dirty="0"/>
              <a:t> What methods of self assessment are available?</a:t>
            </a:r>
          </a:p>
          <a:p>
            <a:pPr lvl="3">
              <a:buFont typeface="Arial" pitchFamily="34" charset="0"/>
              <a:buChar char="•"/>
            </a:pPr>
            <a:r>
              <a:rPr lang="en-GB" dirty="0"/>
              <a:t>Learning Styles</a:t>
            </a:r>
          </a:p>
          <a:p>
            <a:pPr lvl="3">
              <a:buFont typeface="Arial" pitchFamily="34" charset="0"/>
              <a:buChar char="•"/>
            </a:pPr>
            <a:r>
              <a:rPr lang="en-GB" dirty="0"/>
              <a:t>Personality Profiles</a:t>
            </a:r>
          </a:p>
          <a:p>
            <a:pPr lvl="3">
              <a:buFont typeface="Arial" pitchFamily="34" charset="0"/>
              <a:buChar char="•"/>
            </a:pPr>
            <a:r>
              <a:rPr lang="en-GB" dirty="0"/>
              <a:t>Team Roles</a:t>
            </a:r>
          </a:p>
          <a:p>
            <a:pPr lvl="3">
              <a:buFont typeface="Arial" pitchFamily="34" charset="0"/>
              <a:buChar char="•"/>
            </a:pPr>
            <a:r>
              <a:rPr lang="en-GB" dirty="0"/>
              <a:t>360</a:t>
            </a:r>
          </a:p>
          <a:p>
            <a:pPr lvl="3">
              <a:buFont typeface="Arial" pitchFamily="34" charset="0"/>
              <a:buChar char="•"/>
            </a:pPr>
            <a:r>
              <a:rPr lang="en-GB" dirty="0"/>
              <a:t>Johari Window</a:t>
            </a:r>
          </a:p>
          <a:p>
            <a:endParaRPr lang="en-GB" dirty="0"/>
          </a:p>
          <a:p>
            <a:pPr lvl="3"/>
            <a:endParaRPr lang="en-GB" dirty="0"/>
          </a:p>
          <a:p>
            <a:pPr lvl="1">
              <a:buNone/>
            </a:pPr>
            <a:r>
              <a:rPr lang="en-GB" dirty="0"/>
              <a:t> </a:t>
            </a:r>
          </a:p>
          <a:p>
            <a:pPr lvl="3"/>
            <a:endParaRPr lang="en-GB" dirty="0"/>
          </a:p>
          <a:p>
            <a:pPr lvl="1"/>
            <a:endParaRPr lang="en-GB" dirty="0"/>
          </a:p>
          <a:p>
            <a:pPr lvl="3">
              <a:buNone/>
            </a:pPr>
            <a:endParaRPr lang="en-GB" dirty="0"/>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04844E5C-2536-4B42-A055-23776A897398}" type="slidenum">
              <a:rPr lang="en-GB" smtClean="0"/>
              <a:pPr>
                <a:defRPr/>
              </a:pPr>
              <a:t>15</a:t>
            </a:fld>
            <a:endParaRPr lang="en-GB" dirty="0"/>
          </a:p>
        </p:txBody>
      </p:sp>
      <p:sp>
        <p:nvSpPr>
          <p:cNvPr id="8" name="Vertical Text Placeholder 7"/>
          <p:cNvSpPr>
            <a:spLocks noGrp="1"/>
          </p:cNvSpPr>
          <p:nvPr>
            <p:ph type="body" orient="vert" idx="13"/>
          </p:nvPr>
        </p:nvSpPr>
        <p:spPr/>
        <p:txBody>
          <a:bodyPr/>
          <a:lstStyle/>
          <a:p>
            <a:r>
              <a:rPr lang="en-GB" dirty="0"/>
              <a:t>Discuss……..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7" end="7"/>
                                            </p:txEl>
                                          </p:spTgt>
                                        </p:tgtEl>
                                        <p:attrNameLst>
                                          <p:attrName>style.visibility</p:attrName>
                                        </p:attrNameLst>
                                      </p:cBhvr>
                                      <p:to>
                                        <p:strVal val="visible"/>
                                      </p:to>
                                    </p:set>
                                    <p:animEffect transition="in" filter="fade">
                                      <p:cBhvr>
                                        <p:cTn id="7" dur="2000"/>
                                        <p:tgtEl>
                                          <p:spTgt spid="7">
                                            <p:txEl>
                                              <p:pRg st="7" end="7"/>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8" end="8"/>
                                            </p:txEl>
                                          </p:spTgt>
                                        </p:tgtEl>
                                        <p:attrNameLst>
                                          <p:attrName>style.visibility</p:attrName>
                                        </p:attrNameLst>
                                      </p:cBhvr>
                                      <p:to>
                                        <p:strVal val="visible"/>
                                      </p:to>
                                    </p:set>
                                    <p:animEffect transition="in" filter="fade">
                                      <p:cBhvr>
                                        <p:cTn id="10" dur="2000"/>
                                        <p:tgtEl>
                                          <p:spTgt spid="7">
                                            <p:txEl>
                                              <p:pRg st="8" end="8"/>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9" end="9"/>
                                            </p:txEl>
                                          </p:spTgt>
                                        </p:tgtEl>
                                        <p:attrNameLst>
                                          <p:attrName>style.visibility</p:attrName>
                                        </p:attrNameLst>
                                      </p:cBhvr>
                                      <p:to>
                                        <p:strVal val="visible"/>
                                      </p:to>
                                    </p:set>
                                    <p:animEffect transition="in" filter="fade">
                                      <p:cBhvr>
                                        <p:cTn id="13" dur="2000"/>
                                        <p:tgtEl>
                                          <p:spTgt spid="7">
                                            <p:txEl>
                                              <p:pRg st="9" end="9"/>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7">
                                            <p:txEl>
                                              <p:pRg st="10" end="10"/>
                                            </p:txEl>
                                          </p:spTgt>
                                        </p:tgtEl>
                                        <p:attrNameLst>
                                          <p:attrName>style.visibility</p:attrName>
                                        </p:attrNameLst>
                                      </p:cBhvr>
                                      <p:to>
                                        <p:strVal val="visible"/>
                                      </p:to>
                                    </p:set>
                                    <p:animEffect transition="in" filter="fade">
                                      <p:cBhvr>
                                        <p:cTn id="16" dur="2000"/>
                                        <p:tgtEl>
                                          <p:spTgt spid="7">
                                            <p:txEl>
                                              <p:pRg st="10" end="10"/>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7">
                                            <p:txEl>
                                              <p:pRg st="11" end="11"/>
                                            </p:txEl>
                                          </p:spTgt>
                                        </p:tgtEl>
                                        <p:attrNameLst>
                                          <p:attrName>style.visibility</p:attrName>
                                        </p:attrNameLst>
                                      </p:cBhvr>
                                      <p:to>
                                        <p:strVal val="visible"/>
                                      </p:to>
                                    </p:set>
                                    <p:animEffect transition="in" filter="fade">
                                      <p:cBhvr>
                                        <p:cTn id="19" dur="2000"/>
                                        <p:tgtEl>
                                          <p:spTgt spid="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Self-Awareness</a:t>
            </a:r>
            <a:endParaRPr lang="en-GB" dirty="0"/>
          </a:p>
        </p:txBody>
      </p:sp>
      <p:sp>
        <p:nvSpPr>
          <p:cNvPr id="6" name="Vertical Text Placeholder 5"/>
          <p:cNvSpPr>
            <a:spLocks noGrp="1"/>
          </p:cNvSpPr>
          <p:nvPr>
            <p:ph type="body" orient="vert" idx="1"/>
          </p:nvPr>
        </p:nvSpPr>
        <p:spPr/>
        <p:txBody>
          <a:bodyPr/>
          <a:lstStyle/>
          <a:p>
            <a:endParaRPr lang="en-GB" dirty="0"/>
          </a:p>
          <a:p>
            <a:pPr>
              <a:buFont typeface="Wingdings" pitchFamily="2" charset="2"/>
              <a:buChar char="§"/>
            </a:pPr>
            <a:r>
              <a:rPr lang="en-GB" dirty="0"/>
              <a:t>Kolb</a:t>
            </a:r>
          </a:p>
          <a:p>
            <a:pPr>
              <a:buFont typeface="Wingdings" pitchFamily="2" charset="2"/>
              <a:buChar char="§"/>
            </a:pPr>
            <a:r>
              <a:rPr lang="en-GB" dirty="0"/>
              <a:t>Honey &amp; Munford</a:t>
            </a:r>
          </a:p>
          <a:p>
            <a:pPr>
              <a:buFont typeface="Wingdings" pitchFamily="2" charset="2"/>
              <a:buChar char="§"/>
            </a:pPr>
            <a:r>
              <a:rPr lang="en-GB" dirty="0"/>
              <a:t> VAK</a:t>
            </a:r>
          </a:p>
          <a:p>
            <a:pPr>
              <a:buFont typeface="Wingdings" pitchFamily="2" charset="2"/>
              <a:buChar char="§"/>
            </a:pPr>
            <a:r>
              <a:rPr lang="en-GB" dirty="0"/>
              <a:t> Multiple Intelligences</a:t>
            </a:r>
          </a:p>
          <a:p>
            <a:pPr>
              <a:buFont typeface="Wingdings" pitchFamily="2" charset="2"/>
              <a:buChar char="§"/>
            </a:pPr>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16</a:t>
            </a:fld>
            <a:endParaRPr lang="en-US" dirty="0"/>
          </a:p>
        </p:txBody>
      </p:sp>
      <p:sp>
        <p:nvSpPr>
          <p:cNvPr id="10" name="Vertical Text Placeholder 9"/>
          <p:cNvSpPr>
            <a:spLocks noGrp="1"/>
          </p:cNvSpPr>
          <p:nvPr>
            <p:ph type="body" orient="vert" idx="13"/>
          </p:nvPr>
        </p:nvSpPr>
        <p:spPr/>
        <p:txBody>
          <a:bodyPr/>
          <a:lstStyle/>
          <a:p>
            <a:r>
              <a:rPr lang="en-GB" dirty="0"/>
              <a:t>Learning Style Models</a:t>
            </a:r>
          </a:p>
        </p:txBody>
      </p:sp>
      <p:pic>
        <p:nvPicPr>
          <p:cNvPr id="7" name="Picture 6" descr="kolb's_learning_styles_businessballs.jpg"/>
          <p:cNvPicPr/>
          <p:nvPr/>
        </p:nvPicPr>
        <p:blipFill>
          <a:blip r:embed="rId3" cstate="print"/>
          <a:srcRect r="2598"/>
          <a:stretch>
            <a:fillRect/>
          </a:stretch>
        </p:blipFill>
        <p:spPr>
          <a:xfrm>
            <a:off x="3786182" y="2143116"/>
            <a:ext cx="5357818" cy="4313235"/>
          </a:xfrm>
          <a:prstGeom prst="rect">
            <a:avLst/>
          </a:prstGeom>
          <a:ln>
            <a:noFill/>
          </a:ln>
        </p:spPr>
      </p:pic>
      <p:sp>
        <p:nvSpPr>
          <p:cNvPr id="12" name="TextBox 11"/>
          <p:cNvSpPr txBox="1"/>
          <p:nvPr/>
        </p:nvSpPr>
        <p:spPr>
          <a:xfrm>
            <a:off x="142844" y="4929198"/>
            <a:ext cx="3857652" cy="1477328"/>
          </a:xfrm>
          <a:prstGeom prst="rect">
            <a:avLst/>
          </a:prstGeom>
          <a:noFill/>
          <a:ln>
            <a:solidFill>
              <a:schemeClr val="tx1"/>
            </a:solidFill>
            <a:prstDash val="sysDash"/>
          </a:ln>
        </p:spPr>
        <p:txBody>
          <a:bodyPr wrap="square" rtlCol="0">
            <a:spAutoFit/>
          </a:bodyPr>
          <a:lstStyle/>
          <a:p>
            <a:r>
              <a:rPr lang="en-GB" b="1" u="sng" dirty="0"/>
              <a:t>Activity  – VAK Questionnaire – page 7</a:t>
            </a:r>
          </a:p>
          <a:p>
            <a:endParaRPr lang="en-GB" b="1" u="sng" dirty="0"/>
          </a:p>
          <a:p>
            <a:r>
              <a:rPr lang="en-GB" dirty="0" smtClean="0"/>
              <a:t>Reflect on learnings from answering the questionnaire</a:t>
            </a:r>
            <a:endParaRPr lang="en-GB"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Awareness</a:t>
            </a:r>
          </a:p>
        </p:txBody>
      </p:sp>
      <p:sp>
        <p:nvSpPr>
          <p:cNvPr id="3" name="Vertical Text Placeholder 2"/>
          <p:cNvSpPr>
            <a:spLocks noGrp="1"/>
          </p:cNvSpPr>
          <p:nvPr>
            <p:ph type="body" orient="vert" idx="1"/>
          </p:nvPr>
        </p:nvSpPr>
        <p:spPr/>
        <p:txBody>
          <a:bodyPr/>
          <a:lstStyle/>
          <a:p>
            <a:r>
              <a:rPr lang="en-GB" b="1" u="sng" dirty="0"/>
              <a:t>The Lily Pond (Self-talk)</a:t>
            </a:r>
          </a:p>
          <a:p>
            <a:pPr>
              <a:buFont typeface="Wingdings" pitchFamily="2" charset="2"/>
              <a:buChar char="§"/>
            </a:pPr>
            <a:endParaRPr lang="en-GB" dirty="0"/>
          </a:p>
          <a:p>
            <a:pPr>
              <a:lnSpc>
                <a:spcPct val="100000"/>
              </a:lnSpc>
              <a:buFont typeface="Wingdings" pitchFamily="2" charset="2"/>
              <a:buChar char="§"/>
            </a:pPr>
            <a:r>
              <a:rPr lang="en-GB" dirty="0"/>
              <a:t>Behaviours – what is seen on the surface</a:t>
            </a:r>
          </a:p>
          <a:p>
            <a:pPr>
              <a:lnSpc>
                <a:spcPct val="100000"/>
              </a:lnSpc>
              <a:buFont typeface="Wingdings" pitchFamily="2" charset="2"/>
              <a:buChar char="§"/>
            </a:pPr>
            <a:r>
              <a:rPr lang="en-GB" dirty="0"/>
              <a:t> Attitudes  </a:t>
            </a:r>
          </a:p>
          <a:p>
            <a:pPr>
              <a:lnSpc>
                <a:spcPct val="100000"/>
              </a:lnSpc>
              <a:buFont typeface="Wingdings" pitchFamily="2" charset="2"/>
              <a:buChar char="§"/>
            </a:pPr>
            <a:r>
              <a:rPr lang="en-GB" dirty="0"/>
              <a:t> Values</a:t>
            </a:r>
          </a:p>
          <a:p>
            <a:pPr>
              <a:lnSpc>
                <a:spcPct val="100000"/>
              </a:lnSpc>
              <a:buFont typeface="Wingdings" pitchFamily="2" charset="2"/>
              <a:buChar char="§"/>
            </a:pPr>
            <a:r>
              <a:rPr lang="en-GB" dirty="0"/>
              <a:t> Beliefs</a:t>
            </a:r>
          </a:p>
          <a:p>
            <a:pPr>
              <a:lnSpc>
                <a:spcPct val="100000"/>
              </a:lnSpc>
              <a:buFont typeface="Wingdings" pitchFamily="2" charset="2"/>
              <a:buChar char="§"/>
            </a:pPr>
            <a:endParaRPr lang="en-GB" dirty="0"/>
          </a:p>
          <a:p>
            <a:pPr>
              <a:lnSpc>
                <a:spcPct val="100000"/>
              </a:lnSpc>
            </a:pPr>
            <a:r>
              <a:rPr lang="en-GB" u="sng" dirty="0"/>
              <a:t>Activity  –  Values Elicitation</a:t>
            </a:r>
          </a:p>
          <a:p>
            <a:pPr>
              <a:lnSpc>
                <a:spcPct val="100000"/>
              </a:lnSpc>
              <a:spcBef>
                <a:spcPts val="0"/>
              </a:spcBef>
              <a:spcAft>
                <a:spcPts val="0"/>
              </a:spcAft>
              <a:buFont typeface="Arial" pitchFamily="34" charset="0"/>
              <a:buChar char="•"/>
            </a:pPr>
            <a:r>
              <a:rPr lang="en-GB" dirty="0"/>
              <a:t> What do you value in your life? Answer Mayne’s </a:t>
            </a:r>
          </a:p>
          <a:p>
            <a:pPr>
              <a:lnSpc>
                <a:spcPct val="100000"/>
              </a:lnSpc>
              <a:spcBef>
                <a:spcPts val="0"/>
              </a:spcBef>
              <a:spcAft>
                <a:spcPts val="0"/>
              </a:spcAft>
            </a:pPr>
            <a:r>
              <a:rPr lang="en-GB" dirty="0"/>
              <a:t>7 empowering questions </a:t>
            </a:r>
          </a:p>
          <a:p>
            <a:pPr>
              <a:lnSpc>
                <a:spcPct val="100000"/>
              </a:lnSpc>
              <a:spcBef>
                <a:spcPts val="0"/>
              </a:spcBef>
              <a:spcAft>
                <a:spcPts val="0"/>
              </a:spcAft>
              <a:buFont typeface="Arial" pitchFamily="34" charset="0"/>
              <a:buChar char="•"/>
            </a:pPr>
            <a:r>
              <a:rPr lang="en-GB" dirty="0"/>
              <a:t> What do you value in work? </a:t>
            </a:r>
          </a:p>
          <a:p>
            <a:pPr>
              <a:buFont typeface="Arial" pitchFamily="34" charset="0"/>
              <a:buChar char="•"/>
            </a:pPr>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17</a:t>
            </a:fld>
            <a:endParaRPr lang="en-US" dirty="0"/>
          </a:p>
        </p:txBody>
      </p:sp>
      <p:sp>
        <p:nvSpPr>
          <p:cNvPr id="6" name="Vertical Text Placeholder 5"/>
          <p:cNvSpPr>
            <a:spLocks noGrp="1"/>
          </p:cNvSpPr>
          <p:nvPr>
            <p:ph type="body" orient="vert" idx="13"/>
          </p:nvPr>
        </p:nvSpPr>
        <p:spPr/>
        <p:txBody>
          <a:bodyPr/>
          <a:lstStyle/>
          <a:p>
            <a:r>
              <a:rPr lang="en-GB" dirty="0"/>
              <a:t>Beliefs &amp; Values</a:t>
            </a:r>
          </a:p>
        </p:txBody>
      </p:sp>
      <p:pic>
        <p:nvPicPr>
          <p:cNvPr id="7" name="Picture 6" descr="Values.gif"/>
          <p:cNvPicPr>
            <a:picLocks noChangeAspect="1"/>
          </p:cNvPicPr>
          <p:nvPr/>
        </p:nvPicPr>
        <p:blipFill>
          <a:blip r:embed="rId3" cstate="print"/>
          <a:stretch>
            <a:fillRect/>
          </a:stretch>
        </p:blipFill>
        <p:spPr>
          <a:xfrm>
            <a:off x="5643570" y="2143116"/>
            <a:ext cx="2952755" cy="4272071"/>
          </a:xfrm>
          <a:prstGeom prst="rect">
            <a:avLst/>
          </a:prstGeom>
        </p:spPr>
      </p:pic>
      <p:sp>
        <p:nvSpPr>
          <p:cNvPr id="8" name="TextBox 7"/>
          <p:cNvSpPr txBox="1"/>
          <p:nvPr/>
        </p:nvSpPr>
        <p:spPr>
          <a:xfrm>
            <a:off x="306733" y="5949280"/>
            <a:ext cx="6673622" cy="923330"/>
          </a:xfrm>
          <a:prstGeom prst="rect">
            <a:avLst/>
          </a:prstGeom>
          <a:noFill/>
        </p:spPr>
        <p:txBody>
          <a:bodyPr wrap="none" rtlCol="0">
            <a:spAutoFit/>
          </a:bodyPr>
          <a:lstStyle/>
          <a:p>
            <a:r>
              <a:rPr lang="en-GB" dirty="0"/>
              <a:t>Benefits = Value, beliefs &amp; attitudes translate into</a:t>
            </a:r>
            <a:br>
              <a:rPr lang="en-GB" dirty="0"/>
            </a:br>
            <a:r>
              <a:rPr lang="en-GB" dirty="0"/>
              <a:t>how you behave. If you understand what’s</a:t>
            </a:r>
            <a:br>
              <a:rPr lang="en-GB" dirty="0"/>
            </a:br>
            <a:r>
              <a:rPr lang="en-GB" dirty="0"/>
              <a:t>important to you, it helps you understand what your values are.</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Self-Awareness</a:t>
            </a:r>
            <a:endParaRPr lang="en-GB" dirty="0"/>
          </a:p>
        </p:txBody>
      </p:sp>
      <p:sp>
        <p:nvSpPr>
          <p:cNvPr id="3" name="Vertical Text Placeholder 2"/>
          <p:cNvSpPr>
            <a:spLocks noGrp="1"/>
          </p:cNvSpPr>
          <p:nvPr>
            <p:ph type="body" orient="vert" idx="1"/>
          </p:nvPr>
        </p:nvSpPr>
        <p:spPr/>
        <p:txBody>
          <a:bodyPr/>
          <a:lstStyle/>
          <a:p>
            <a:pPr>
              <a:lnSpc>
                <a:spcPct val="90000"/>
              </a:lnSpc>
            </a:pPr>
            <a:r>
              <a:rPr lang="en-GB" dirty="0">
                <a:cs typeface="Calibri" pitchFamily="34" charset="0"/>
              </a:rPr>
              <a:t>The name, JOHARI Window, makes it sound like a complicated tool. </a:t>
            </a:r>
          </a:p>
          <a:p>
            <a:pPr>
              <a:lnSpc>
                <a:spcPct val="90000"/>
              </a:lnSpc>
            </a:pPr>
            <a:r>
              <a:rPr lang="en-GB" dirty="0" smtClean="0">
                <a:cs typeface="Calibri" pitchFamily="34" charset="0"/>
              </a:rPr>
              <a:t>In </a:t>
            </a:r>
            <a:r>
              <a:rPr lang="en-GB" dirty="0">
                <a:cs typeface="Calibri" pitchFamily="34" charset="0"/>
              </a:rPr>
              <a:t>reality, Joseph </a:t>
            </a:r>
            <a:r>
              <a:rPr lang="en-GB" dirty="0">
                <a:cs typeface="Calibri" pitchFamily="34" charset="0"/>
              </a:rPr>
              <a:t>Luft</a:t>
            </a:r>
            <a:r>
              <a:rPr lang="en-GB" dirty="0">
                <a:cs typeface="Calibri" pitchFamily="34" charset="0"/>
              </a:rPr>
              <a:t> and Harrington </a:t>
            </a:r>
            <a:r>
              <a:rPr lang="en-GB" dirty="0">
                <a:cs typeface="Calibri" pitchFamily="34" charset="0"/>
              </a:rPr>
              <a:t>Ingham</a:t>
            </a:r>
            <a:r>
              <a:rPr lang="en-GB" dirty="0">
                <a:cs typeface="Calibri" pitchFamily="34" charset="0"/>
              </a:rPr>
              <a:t> created the memorable name for their model by combining their first names, Joe and Harry. </a:t>
            </a:r>
          </a:p>
          <a:p>
            <a:pPr>
              <a:lnSpc>
                <a:spcPct val="90000"/>
              </a:lnSpc>
            </a:pPr>
            <a:r>
              <a:rPr lang="en-GB" dirty="0" smtClean="0">
                <a:cs typeface="Calibri" pitchFamily="34" charset="0"/>
              </a:rPr>
              <a:t>It </a:t>
            </a:r>
            <a:r>
              <a:rPr lang="en-GB" dirty="0">
                <a:cs typeface="Calibri" pitchFamily="34" charset="0"/>
              </a:rPr>
              <a:t>was first used in 1955 and since then has become a widely used model for understanding and training in a variety of self-awareness dependent activities such as: personal development, communications, interpersonal relationships, group dynamics, team development and inter-group relationships.</a:t>
            </a:r>
          </a:p>
          <a:p>
            <a:r>
              <a:rPr lang="en-US" dirty="0" smtClean="0">
                <a:cs typeface="Calibri" pitchFamily="34" charset="0"/>
              </a:rPr>
              <a:t>Model </a:t>
            </a:r>
            <a:r>
              <a:rPr lang="en-US" dirty="0">
                <a:cs typeface="Calibri" pitchFamily="34" charset="0"/>
              </a:rPr>
              <a:t>depicts communication windows through which feedback is given and received</a:t>
            </a:r>
          </a:p>
          <a:p>
            <a:r>
              <a:rPr lang="en-US" dirty="0">
                <a:cs typeface="Calibri" pitchFamily="34" charset="0"/>
              </a:rPr>
              <a:t> </a:t>
            </a:r>
            <a:r>
              <a:rPr lang="en-US" dirty="0" smtClean="0">
                <a:cs typeface="Calibri" pitchFamily="34" charset="0"/>
              </a:rPr>
              <a:t>Through </a:t>
            </a:r>
            <a:r>
              <a:rPr lang="en-US" dirty="0">
                <a:cs typeface="Calibri" pitchFamily="34" charset="0"/>
              </a:rPr>
              <a:t>feedback and disclosure, you can reveal more about yourself to others and learn more about yourself from others</a:t>
            </a:r>
          </a:p>
          <a:p>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18</a:t>
            </a:fld>
            <a:endParaRPr lang="en-US" dirty="0"/>
          </a:p>
        </p:txBody>
      </p:sp>
      <p:sp>
        <p:nvSpPr>
          <p:cNvPr id="6" name="Vertical Text Placeholder 5"/>
          <p:cNvSpPr>
            <a:spLocks noGrp="1"/>
          </p:cNvSpPr>
          <p:nvPr>
            <p:ph type="body" orient="vert" idx="13"/>
          </p:nvPr>
        </p:nvSpPr>
        <p:spPr/>
        <p:txBody>
          <a:bodyPr/>
          <a:lstStyle/>
          <a:p>
            <a:r>
              <a:rPr lang="en-GB" dirty="0" smtClean="0"/>
              <a:t>Johari Window</a:t>
            </a:r>
            <a:endParaRPr lang="en-GB" dirty="0"/>
          </a:p>
        </p:txBody>
      </p:sp>
    </p:spTree>
    <p:extLst>
      <p:ext uri="{BB962C8B-B14F-4D97-AF65-F5344CB8AC3E}">
        <p14:creationId xmlns:p14="http://schemas.microsoft.com/office/powerpoint/2010/main" val="99402993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Self Awareness</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19</a:t>
            </a:fld>
            <a:endParaRPr lang="en-US" dirty="0"/>
          </a:p>
        </p:txBody>
      </p:sp>
      <p:sp>
        <p:nvSpPr>
          <p:cNvPr id="6" name="Vertical Text Placeholder 5"/>
          <p:cNvSpPr>
            <a:spLocks noGrp="1"/>
          </p:cNvSpPr>
          <p:nvPr>
            <p:ph type="body" orient="vert" idx="13"/>
          </p:nvPr>
        </p:nvSpPr>
        <p:spPr/>
        <p:txBody>
          <a:bodyPr/>
          <a:lstStyle/>
          <a:p>
            <a:r>
              <a:rPr lang="en-GB" dirty="0" smtClean="0"/>
              <a:t>Johari Window - </a:t>
            </a:r>
            <a:r>
              <a:rPr lang="en-US" dirty="0">
                <a:latin typeface="Calibri" pitchFamily="34" charset="0"/>
                <a:cs typeface="Calibri" pitchFamily="34" charset="0"/>
              </a:rPr>
              <a:t>The Open-Receptive </a:t>
            </a:r>
            <a:r>
              <a:rPr lang="en-US" dirty="0" smtClean="0">
                <a:latin typeface="Calibri" pitchFamily="34" charset="0"/>
                <a:cs typeface="Calibri" pitchFamily="34" charset="0"/>
              </a:rPr>
              <a:t>Person</a:t>
            </a:r>
            <a:endParaRPr lang="en-US" dirty="0">
              <a:latin typeface="Calibri" pitchFamily="34" charset="0"/>
              <a:cs typeface="Calibri" pitchFamily="34" charset="0"/>
            </a:endParaRPr>
          </a:p>
        </p:txBody>
      </p:sp>
      <p:graphicFrame>
        <p:nvGraphicFramePr>
          <p:cNvPr id="10" name="Group 4"/>
          <p:cNvGraphicFramePr>
            <a:graphicFrameLocks noGrp="1"/>
          </p:cNvGraphicFramePr>
          <p:nvPr>
            <p:extLst>
              <p:ext uri="{D42A27DB-BD31-4B8C-83A1-F6EECF244321}">
                <p14:modId xmlns:p14="http://schemas.microsoft.com/office/powerpoint/2010/main" val="2934860363"/>
              </p:ext>
            </p:extLst>
          </p:nvPr>
        </p:nvGraphicFramePr>
        <p:xfrm>
          <a:off x="2123728" y="2138360"/>
          <a:ext cx="6637747" cy="4458992"/>
        </p:xfrm>
        <a:graphic>
          <a:graphicData uri="http://schemas.openxmlformats.org/drawingml/2006/table">
            <a:tbl>
              <a:tblPr/>
              <a:tblGrid>
                <a:gridCol w="5121526"/>
                <a:gridCol w="1516221"/>
              </a:tblGrid>
              <a:tr h="2923010">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Open/Public</a:t>
                      </a:r>
                    </a:p>
                  </a:txBody>
                  <a:tcPr marL="91434" marR="91434"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0C0C0"/>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Blind Spot</a:t>
                      </a:r>
                    </a:p>
                  </a:txBody>
                  <a:tcPr marL="91434" marR="91434"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1535982">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Hidden/Facade Area</a:t>
                      </a:r>
                    </a:p>
                  </a:txBody>
                  <a:tcPr marL="91434" marR="91434"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Unknown</a:t>
                      </a:r>
                    </a:p>
                  </a:txBody>
                  <a:tcPr marL="91434" marR="91434"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0C0C0"/>
                    </a:solidFill>
                  </a:tcPr>
                </a:tc>
              </a:tr>
            </a:tbl>
          </a:graphicData>
        </a:graphic>
      </p:graphicFrame>
      <p:sp>
        <p:nvSpPr>
          <p:cNvPr id="11" name="Text Box 15"/>
          <p:cNvSpPr txBox="1">
            <a:spLocks noChangeArrowheads="1"/>
          </p:cNvSpPr>
          <p:nvPr/>
        </p:nvSpPr>
        <p:spPr bwMode="auto">
          <a:xfrm>
            <a:off x="3305464" y="1700808"/>
            <a:ext cx="1472686"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Known To Self</a:t>
            </a:r>
          </a:p>
        </p:txBody>
      </p:sp>
      <p:sp>
        <p:nvSpPr>
          <p:cNvPr id="12" name="Text Box 16"/>
          <p:cNvSpPr txBox="1">
            <a:spLocks noChangeArrowheads="1"/>
          </p:cNvSpPr>
          <p:nvPr/>
        </p:nvSpPr>
        <p:spPr bwMode="auto">
          <a:xfrm>
            <a:off x="408100" y="2803375"/>
            <a:ext cx="1732741"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Known To Others</a:t>
            </a:r>
          </a:p>
        </p:txBody>
      </p:sp>
      <p:sp>
        <p:nvSpPr>
          <p:cNvPr id="13" name="Text Box 17"/>
          <p:cNvSpPr txBox="1">
            <a:spLocks noChangeArrowheads="1"/>
          </p:cNvSpPr>
          <p:nvPr/>
        </p:nvSpPr>
        <p:spPr bwMode="auto">
          <a:xfrm>
            <a:off x="179512" y="5013176"/>
            <a:ext cx="1951906"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Unknown To Others</a:t>
            </a:r>
          </a:p>
        </p:txBody>
      </p:sp>
      <p:sp>
        <p:nvSpPr>
          <p:cNvPr id="14" name="Text Box 18"/>
          <p:cNvSpPr txBox="1">
            <a:spLocks noChangeArrowheads="1"/>
          </p:cNvSpPr>
          <p:nvPr/>
        </p:nvSpPr>
        <p:spPr bwMode="auto">
          <a:xfrm>
            <a:off x="6048501" y="1700808"/>
            <a:ext cx="1691851"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Unknown To Self</a:t>
            </a:r>
          </a:p>
        </p:txBody>
      </p:sp>
      <p:sp>
        <p:nvSpPr>
          <p:cNvPr id="15" name="TextBox 14"/>
          <p:cNvSpPr txBox="1"/>
          <p:nvPr/>
        </p:nvSpPr>
        <p:spPr>
          <a:xfrm>
            <a:off x="2339752" y="2204864"/>
            <a:ext cx="4680520" cy="2862322"/>
          </a:xfrm>
          <a:prstGeom prst="rect">
            <a:avLst/>
          </a:prstGeom>
          <a:solidFill>
            <a:schemeClr val="bg1">
              <a:lumMod val="75000"/>
            </a:schemeClr>
          </a:solidFill>
        </p:spPr>
        <p:txBody>
          <a:bodyPr wrap="square" rtlCol="0">
            <a:spAutoFit/>
          </a:bodyPr>
          <a:lstStyle/>
          <a:p>
            <a:pPr>
              <a:defRPr/>
            </a:pPr>
            <a:r>
              <a:rPr lang="en-US" dirty="0">
                <a:cs typeface="Arial" charset="0"/>
              </a:rPr>
              <a:t>The open-receptive person has a large public area, reflecting someone who is open about him/herself and receptive to feedback from others. This is the person who has a clear self-image and enough confidence in who he/she is to be visible to others. If in a management role, the open-receptive person has employees who tend to feel respected and encouraged to grow.</a:t>
            </a:r>
          </a:p>
          <a:p>
            <a:endParaRPr lang="en-GB" dirty="0"/>
          </a:p>
        </p:txBody>
      </p:sp>
    </p:spTree>
    <p:extLst>
      <p:ext uri="{BB962C8B-B14F-4D97-AF65-F5344CB8AC3E}">
        <p14:creationId xmlns:p14="http://schemas.microsoft.com/office/powerpoint/2010/main" val="1150939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4627" name="Group 3"/>
          <p:cNvGraphicFramePr>
            <a:graphicFrameLocks noGrp="1"/>
          </p:cNvGraphicFramePr>
          <p:nvPr>
            <p:extLst>
              <p:ext uri="{D42A27DB-BD31-4B8C-83A1-F6EECF244321}">
                <p14:modId xmlns:p14="http://schemas.microsoft.com/office/powerpoint/2010/main" val="2395588866"/>
              </p:ext>
            </p:extLst>
          </p:nvPr>
        </p:nvGraphicFramePr>
        <p:xfrm>
          <a:off x="2057548" y="2258144"/>
          <a:ext cx="6665828" cy="4267200"/>
        </p:xfrm>
        <a:graphic>
          <a:graphicData uri="http://schemas.openxmlformats.org/drawingml/2006/table">
            <a:tbl>
              <a:tblPr/>
              <a:tblGrid>
                <a:gridCol w="5082279"/>
                <a:gridCol w="1583549"/>
              </a:tblGrid>
              <a:tr h="1073150">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Open/Public</a:t>
                      </a:r>
                    </a:p>
                  </a:txBody>
                  <a:tcPr marL="91434" marR="91434"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0C0C0"/>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Blind Spot</a:t>
                      </a:r>
                    </a:p>
                  </a:txBody>
                  <a:tcPr marL="91434" marR="91434"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3194050">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Hidden/Facade Area</a:t>
                      </a:r>
                    </a:p>
                  </a:txBody>
                  <a:tcPr marL="91434" marR="91434"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Unknown</a:t>
                      </a:r>
                    </a:p>
                  </a:txBody>
                  <a:tcPr marL="91434" marR="91434"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0C0C0"/>
                    </a:solidFill>
                  </a:tcPr>
                </a:tc>
              </a:tr>
            </a:tbl>
          </a:graphicData>
        </a:graphic>
      </p:graphicFrame>
      <p:sp>
        <p:nvSpPr>
          <p:cNvPr id="23566" name="Text Box 14"/>
          <p:cNvSpPr txBox="1">
            <a:spLocks noChangeArrowheads="1"/>
          </p:cNvSpPr>
          <p:nvPr/>
        </p:nvSpPr>
        <p:spPr bwMode="auto">
          <a:xfrm>
            <a:off x="3048091" y="1877145"/>
            <a:ext cx="1472686"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Known To Self</a:t>
            </a:r>
          </a:p>
        </p:txBody>
      </p:sp>
      <p:sp>
        <p:nvSpPr>
          <p:cNvPr id="23567" name="Text Box 15"/>
          <p:cNvSpPr txBox="1">
            <a:spLocks noChangeArrowheads="1"/>
          </p:cNvSpPr>
          <p:nvPr/>
        </p:nvSpPr>
        <p:spPr bwMode="auto">
          <a:xfrm>
            <a:off x="381249" y="2639144"/>
            <a:ext cx="1732741"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Known To Others</a:t>
            </a:r>
          </a:p>
        </p:txBody>
      </p:sp>
      <p:sp>
        <p:nvSpPr>
          <p:cNvPr id="23568" name="Text Box 16"/>
          <p:cNvSpPr txBox="1">
            <a:spLocks noChangeArrowheads="1"/>
          </p:cNvSpPr>
          <p:nvPr/>
        </p:nvSpPr>
        <p:spPr bwMode="auto">
          <a:xfrm>
            <a:off x="228857" y="4467944"/>
            <a:ext cx="1951906"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Unknown To Others</a:t>
            </a:r>
          </a:p>
        </p:txBody>
      </p:sp>
      <p:sp>
        <p:nvSpPr>
          <p:cNvPr id="23569" name="Text Box 17"/>
          <p:cNvSpPr txBox="1">
            <a:spLocks noChangeArrowheads="1"/>
          </p:cNvSpPr>
          <p:nvPr/>
        </p:nvSpPr>
        <p:spPr bwMode="auto">
          <a:xfrm>
            <a:off x="5791128" y="1877145"/>
            <a:ext cx="1691851"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Unknown To Self</a:t>
            </a:r>
          </a:p>
        </p:txBody>
      </p:sp>
      <p:sp>
        <p:nvSpPr>
          <p:cNvPr id="4" name="Title 3"/>
          <p:cNvSpPr>
            <a:spLocks noGrp="1"/>
          </p:cNvSpPr>
          <p:nvPr>
            <p:ph type="title"/>
          </p:nvPr>
        </p:nvSpPr>
        <p:spPr/>
        <p:txBody>
          <a:bodyPr/>
          <a:lstStyle/>
          <a:p>
            <a:r>
              <a:rPr lang="en-GB" dirty="0" smtClean="0"/>
              <a:t>Self-Awareness</a:t>
            </a:r>
            <a:endParaRPr lang="en-GB" dirty="0"/>
          </a:p>
        </p:txBody>
      </p:sp>
      <p:sp>
        <p:nvSpPr>
          <p:cNvPr id="2" name="Footer Placeholder 1"/>
          <p:cNvSpPr>
            <a:spLocks noGrp="1"/>
          </p:cNvSpPr>
          <p:nvPr>
            <p:ph type="ftr" sz="quarter" idx="11"/>
          </p:nvPr>
        </p:nvSpPr>
        <p:spPr/>
        <p:txBody>
          <a:bodyPr/>
          <a:lstStyle/>
          <a:p>
            <a:r>
              <a:rPr lang="en-US" dirty="0" smtClean="0"/>
              <a:t>Coaching Skills</a:t>
            </a:r>
            <a:endParaRPr lang="en-US" dirty="0"/>
          </a:p>
        </p:txBody>
      </p:sp>
      <p:sp>
        <p:nvSpPr>
          <p:cNvPr id="3" name="Slide Number Placeholder 2"/>
          <p:cNvSpPr>
            <a:spLocks noGrp="1"/>
          </p:cNvSpPr>
          <p:nvPr>
            <p:ph type="sldNum" sz="quarter" idx="12"/>
          </p:nvPr>
        </p:nvSpPr>
        <p:spPr/>
        <p:txBody>
          <a:bodyPr/>
          <a:lstStyle/>
          <a:p>
            <a:fld id="{4FE0908C-D037-4276-B023-3DE644EA2E36}" type="slidenum">
              <a:rPr lang="en-US" smtClean="0"/>
              <a:pPr/>
              <a:t>20</a:t>
            </a:fld>
            <a:endParaRPr lang="en-US" dirty="0"/>
          </a:p>
        </p:txBody>
      </p:sp>
      <p:sp>
        <p:nvSpPr>
          <p:cNvPr id="5" name="Vertical Text Placeholder 4"/>
          <p:cNvSpPr>
            <a:spLocks noGrp="1"/>
          </p:cNvSpPr>
          <p:nvPr>
            <p:ph type="body" orient="vert" idx="13"/>
          </p:nvPr>
        </p:nvSpPr>
        <p:spPr/>
        <p:txBody>
          <a:bodyPr/>
          <a:lstStyle/>
          <a:p>
            <a:r>
              <a:rPr lang="en-GB" dirty="0" smtClean="0"/>
              <a:t>Johari Window – The Pumper</a:t>
            </a:r>
            <a:endParaRPr lang="en-GB" dirty="0"/>
          </a:p>
        </p:txBody>
      </p:sp>
      <p:sp>
        <p:nvSpPr>
          <p:cNvPr id="14" name="TextBox 13"/>
          <p:cNvSpPr txBox="1"/>
          <p:nvPr/>
        </p:nvSpPr>
        <p:spPr>
          <a:xfrm>
            <a:off x="2268623" y="3573016"/>
            <a:ext cx="4759143" cy="2308324"/>
          </a:xfrm>
          <a:prstGeom prst="rect">
            <a:avLst/>
          </a:prstGeom>
          <a:solidFill>
            <a:schemeClr val="tx1"/>
          </a:solidFill>
        </p:spPr>
        <p:txBody>
          <a:bodyPr wrap="square" rtlCol="0">
            <a:spAutoFit/>
          </a:bodyPr>
          <a:lstStyle/>
          <a:p>
            <a:pPr>
              <a:defRPr/>
            </a:pPr>
            <a:r>
              <a:rPr lang="en-US" dirty="0">
                <a:solidFill>
                  <a:schemeClr val="bg1"/>
                </a:solidFill>
                <a:cs typeface="Arial" charset="0"/>
              </a:rPr>
              <a:t>The pumper has a large hidden area, reflecting someone who keeps information with him/herself. This is a person who is always asking for information and giving little in return – the game player. If the pumper is in a management role, employees tend to feel defensive with and resentful of this individual.</a:t>
            </a:r>
          </a:p>
        </p:txBody>
      </p:sp>
    </p:spTree>
    <p:extLst>
      <p:ext uri="{BB962C8B-B14F-4D97-AF65-F5344CB8AC3E}">
        <p14:creationId xmlns:p14="http://schemas.microsoft.com/office/powerpoint/2010/main" val="1489413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6675" name="Group 3"/>
          <p:cNvGraphicFramePr>
            <a:graphicFrameLocks noGrp="1"/>
          </p:cNvGraphicFramePr>
          <p:nvPr>
            <p:extLst>
              <p:ext uri="{D42A27DB-BD31-4B8C-83A1-F6EECF244321}">
                <p14:modId xmlns:p14="http://schemas.microsoft.com/office/powerpoint/2010/main" val="1497696982"/>
              </p:ext>
            </p:extLst>
          </p:nvPr>
        </p:nvGraphicFramePr>
        <p:xfrm>
          <a:off x="2057548" y="2190328"/>
          <a:ext cx="6440984" cy="4191000"/>
        </p:xfrm>
        <a:graphic>
          <a:graphicData uri="http://schemas.openxmlformats.org/drawingml/2006/table">
            <a:tbl>
              <a:tblPr/>
              <a:tblGrid>
                <a:gridCol w="1538145"/>
                <a:gridCol w="4902839"/>
              </a:tblGrid>
              <a:tr h="2834746">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Open/</a:t>
                      </a:r>
                    </a:p>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Public</a:t>
                      </a:r>
                    </a:p>
                  </a:txBody>
                  <a:tcPr marL="91434" marR="91434"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0C0C0"/>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Blind Spot</a:t>
                      </a:r>
                    </a:p>
                  </a:txBody>
                  <a:tcPr marL="91434" marR="91434"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1356254">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Hidden/</a:t>
                      </a:r>
                    </a:p>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Facade Area</a:t>
                      </a:r>
                    </a:p>
                  </a:txBody>
                  <a:tcPr marL="91434" marR="91434"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Unknown</a:t>
                      </a:r>
                    </a:p>
                  </a:txBody>
                  <a:tcPr marL="91434" marR="91434"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0C0C0"/>
                    </a:solidFill>
                  </a:tcPr>
                </a:tc>
              </a:tr>
            </a:tbl>
          </a:graphicData>
        </a:graphic>
      </p:graphicFrame>
      <p:sp>
        <p:nvSpPr>
          <p:cNvPr id="24590" name="Text Box 14"/>
          <p:cNvSpPr txBox="1">
            <a:spLocks noChangeArrowheads="1"/>
          </p:cNvSpPr>
          <p:nvPr/>
        </p:nvSpPr>
        <p:spPr bwMode="auto">
          <a:xfrm>
            <a:off x="2057548" y="1726792"/>
            <a:ext cx="1472686"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Known To Self</a:t>
            </a:r>
          </a:p>
        </p:txBody>
      </p:sp>
      <p:sp>
        <p:nvSpPr>
          <p:cNvPr id="24591" name="Text Box 15"/>
          <p:cNvSpPr txBox="1">
            <a:spLocks noChangeArrowheads="1"/>
          </p:cNvSpPr>
          <p:nvPr/>
        </p:nvSpPr>
        <p:spPr bwMode="auto">
          <a:xfrm>
            <a:off x="381249" y="2190328"/>
            <a:ext cx="1732741"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Known To Others</a:t>
            </a:r>
          </a:p>
        </p:txBody>
      </p:sp>
      <p:sp>
        <p:nvSpPr>
          <p:cNvPr id="24592" name="Text Box 16"/>
          <p:cNvSpPr txBox="1">
            <a:spLocks noChangeArrowheads="1"/>
          </p:cNvSpPr>
          <p:nvPr/>
        </p:nvSpPr>
        <p:spPr bwMode="auto">
          <a:xfrm>
            <a:off x="152661" y="4323929"/>
            <a:ext cx="1951906"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Unknown To Others</a:t>
            </a:r>
          </a:p>
        </p:txBody>
      </p:sp>
      <p:sp>
        <p:nvSpPr>
          <p:cNvPr id="24593" name="Text Box 17"/>
          <p:cNvSpPr txBox="1">
            <a:spLocks noChangeArrowheads="1"/>
          </p:cNvSpPr>
          <p:nvPr/>
        </p:nvSpPr>
        <p:spPr bwMode="auto">
          <a:xfrm>
            <a:off x="5292080" y="1750440"/>
            <a:ext cx="1691851"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Unknown To Self</a:t>
            </a:r>
          </a:p>
        </p:txBody>
      </p:sp>
      <p:sp>
        <p:nvSpPr>
          <p:cNvPr id="5" name="Title 4"/>
          <p:cNvSpPr>
            <a:spLocks noGrp="1"/>
          </p:cNvSpPr>
          <p:nvPr>
            <p:ph type="title"/>
          </p:nvPr>
        </p:nvSpPr>
        <p:spPr/>
        <p:txBody>
          <a:bodyPr/>
          <a:lstStyle/>
          <a:p>
            <a:r>
              <a:rPr lang="en-GB" dirty="0" smtClean="0"/>
              <a:t>Self-Awareness</a:t>
            </a:r>
            <a:endParaRPr lang="en-GB" dirty="0"/>
          </a:p>
        </p:txBody>
      </p:sp>
      <p:sp>
        <p:nvSpPr>
          <p:cNvPr id="2" name="Footer Placeholder 1"/>
          <p:cNvSpPr>
            <a:spLocks noGrp="1"/>
          </p:cNvSpPr>
          <p:nvPr>
            <p:ph type="ftr" sz="quarter" idx="11"/>
          </p:nvPr>
        </p:nvSpPr>
        <p:spPr/>
        <p:txBody>
          <a:bodyPr/>
          <a:lstStyle/>
          <a:p>
            <a:r>
              <a:rPr lang="en-US" dirty="0" smtClean="0"/>
              <a:t>Coaching Skills</a:t>
            </a:r>
            <a:endParaRPr lang="en-US" dirty="0"/>
          </a:p>
        </p:txBody>
      </p:sp>
      <p:sp>
        <p:nvSpPr>
          <p:cNvPr id="3" name="Slide Number Placeholder 2"/>
          <p:cNvSpPr>
            <a:spLocks noGrp="1"/>
          </p:cNvSpPr>
          <p:nvPr>
            <p:ph type="sldNum" sz="quarter" idx="12"/>
          </p:nvPr>
        </p:nvSpPr>
        <p:spPr/>
        <p:txBody>
          <a:bodyPr/>
          <a:lstStyle/>
          <a:p>
            <a:fld id="{4FE0908C-D037-4276-B023-3DE644EA2E36}" type="slidenum">
              <a:rPr lang="en-US" smtClean="0"/>
              <a:pPr/>
              <a:t>21</a:t>
            </a:fld>
            <a:endParaRPr lang="en-US" dirty="0"/>
          </a:p>
        </p:txBody>
      </p:sp>
      <p:sp>
        <p:nvSpPr>
          <p:cNvPr id="7" name="Vertical Text Placeholder 6"/>
          <p:cNvSpPr>
            <a:spLocks noGrp="1"/>
          </p:cNvSpPr>
          <p:nvPr>
            <p:ph type="body" orient="vert" idx="13"/>
          </p:nvPr>
        </p:nvSpPr>
        <p:spPr/>
        <p:txBody>
          <a:bodyPr/>
          <a:lstStyle/>
          <a:p>
            <a:r>
              <a:rPr lang="en-GB" dirty="0" smtClean="0"/>
              <a:t>Johari Window – The Blabbermouth</a:t>
            </a:r>
            <a:endParaRPr lang="en-GB" dirty="0"/>
          </a:p>
        </p:txBody>
      </p:sp>
      <p:sp>
        <p:nvSpPr>
          <p:cNvPr id="13" name="TextBox 12"/>
          <p:cNvSpPr txBox="1"/>
          <p:nvPr/>
        </p:nvSpPr>
        <p:spPr>
          <a:xfrm>
            <a:off x="3701289" y="2348880"/>
            <a:ext cx="4759143" cy="2585323"/>
          </a:xfrm>
          <a:prstGeom prst="rect">
            <a:avLst/>
          </a:prstGeom>
          <a:solidFill>
            <a:schemeClr val="tx1"/>
          </a:solidFill>
        </p:spPr>
        <p:txBody>
          <a:bodyPr wrap="square" rtlCol="0">
            <a:spAutoFit/>
          </a:bodyPr>
          <a:lstStyle/>
          <a:p>
            <a:pPr>
              <a:defRPr/>
            </a:pPr>
            <a:r>
              <a:rPr lang="en-US" dirty="0">
                <a:solidFill>
                  <a:schemeClr val="bg1"/>
                </a:solidFill>
                <a:cs typeface="Arial" charset="0"/>
              </a:rPr>
              <a:t>The blabbermouth has a large blind area, reflecting someone who talks a lot but does not listen too well. This is the person who is pre-occupied with him/herself and doesn't know when to keep quiet. If the blabbermouth is in a management role, employees tend to get annoyed with this person and eventually will either actively or passively learn to shut him/her up.</a:t>
            </a:r>
          </a:p>
        </p:txBody>
      </p:sp>
    </p:spTree>
    <p:extLst>
      <p:ext uri="{BB962C8B-B14F-4D97-AF65-F5344CB8AC3E}">
        <p14:creationId xmlns:p14="http://schemas.microsoft.com/office/powerpoint/2010/main" val="883354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58723" name="Group 3"/>
          <p:cNvGraphicFramePr>
            <a:graphicFrameLocks noGrp="1"/>
          </p:cNvGraphicFramePr>
          <p:nvPr>
            <p:extLst>
              <p:ext uri="{D42A27DB-BD31-4B8C-83A1-F6EECF244321}">
                <p14:modId xmlns:p14="http://schemas.microsoft.com/office/powerpoint/2010/main" val="2819878021"/>
              </p:ext>
            </p:extLst>
          </p:nvPr>
        </p:nvGraphicFramePr>
        <p:xfrm>
          <a:off x="2057548" y="2114128"/>
          <a:ext cx="6114852" cy="4267200"/>
        </p:xfrm>
        <a:graphic>
          <a:graphicData uri="http://schemas.openxmlformats.org/drawingml/2006/table">
            <a:tbl>
              <a:tblPr/>
              <a:tblGrid>
                <a:gridCol w="1186463"/>
                <a:gridCol w="4928389"/>
              </a:tblGrid>
              <a:tr h="1073150">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Open/</a:t>
                      </a:r>
                    </a:p>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Public</a:t>
                      </a:r>
                    </a:p>
                  </a:txBody>
                  <a:tcPr marL="91434" marR="91434"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C0C0C0"/>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Blind Spot</a:t>
                      </a:r>
                    </a:p>
                  </a:txBody>
                  <a:tcPr marL="91434" marR="91434"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tx1"/>
                    </a:solidFill>
                  </a:tcPr>
                </a:tc>
              </a:tr>
              <a:tr h="3194050">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bg1"/>
                          </a:solidFill>
                          <a:effectLst/>
                          <a:latin typeface="Arial" charset="0"/>
                          <a:ea typeface="Arial Unicode MS" pitchFamily="34" charset="-128"/>
                          <a:cs typeface="Arial Unicode MS" pitchFamily="34" charset="-128"/>
                        </a:rPr>
                        <a:t>Hidden/Facade Area</a:t>
                      </a:r>
                    </a:p>
                  </a:txBody>
                  <a:tcPr marL="91434" marR="91434" anchor="ctr" anchorCtr="1"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tx1"/>
                    </a:solidFill>
                  </a:tcPr>
                </a:tc>
                <a:tc>
                  <a:txBody>
                    <a:bodyPr/>
                    <a:lstStyle/>
                    <a:p>
                      <a:pPr marL="0" marR="0" lvl="0" indent="0" algn="ctr" defTabSz="914400" rtl="0" eaLnBrk="1" fontAlgn="base" latinLnBrk="0" hangingPunct="1">
                        <a:lnSpc>
                          <a:spcPct val="100000"/>
                        </a:lnSpc>
                        <a:spcBef>
                          <a:spcPct val="20000"/>
                        </a:spcBef>
                        <a:spcAft>
                          <a:spcPct val="0"/>
                        </a:spcAft>
                        <a:buClr>
                          <a:schemeClr val="bg2"/>
                        </a:buClr>
                        <a:buSzPct val="75000"/>
                        <a:buFont typeface="Wingdings" pitchFamily="2" charset="2"/>
                        <a:buNone/>
                        <a:tabLst/>
                      </a:pPr>
                      <a:r>
                        <a:rPr kumimoji="0" lang="en-US" sz="1600" b="1" i="0" u="none" strike="noStrike" cap="none" normalizeH="0" baseline="0" dirty="0" smtClean="0">
                          <a:ln>
                            <a:noFill/>
                          </a:ln>
                          <a:solidFill>
                            <a:schemeClr val="tx1"/>
                          </a:solidFill>
                          <a:effectLst/>
                          <a:latin typeface="Arial" charset="0"/>
                        </a:rPr>
                        <a:t>Unknown</a:t>
                      </a:r>
                    </a:p>
                  </a:txBody>
                  <a:tcPr marL="91434" marR="91434" anchor="ctr" anchorCtr="1"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C0C0C0"/>
                    </a:solidFill>
                  </a:tcPr>
                </a:tc>
              </a:tr>
            </a:tbl>
          </a:graphicData>
        </a:graphic>
      </p:graphicFrame>
      <p:sp>
        <p:nvSpPr>
          <p:cNvPr id="25614" name="Text Box 14"/>
          <p:cNvSpPr txBox="1">
            <a:spLocks noChangeArrowheads="1"/>
          </p:cNvSpPr>
          <p:nvPr/>
        </p:nvSpPr>
        <p:spPr bwMode="auto">
          <a:xfrm>
            <a:off x="1905159" y="1733129"/>
            <a:ext cx="1472686"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Known To Self</a:t>
            </a:r>
          </a:p>
        </p:txBody>
      </p:sp>
      <p:sp>
        <p:nvSpPr>
          <p:cNvPr id="25615" name="Text Box 15"/>
          <p:cNvSpPr txBox="1">
            <a:spLocks noChangeArrowheads="1"/>
          </p:cNvSpPr>
          <p:nvPr/>
        </p:nvSpPr>
        <p:spPr bwMode="auto">
          <a:xfrm>
            <a:off x="381249" y="2495128"/>
            <a:ext cx="1732741"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Known To Others</a:t>
            </a:r>
          </a:p>
        </p:txBody>
      </p:sp>
      <p:sp>
        <p:nvSpPr>
          <p:cNvPr id="25616" name="Text Box 16"/>
          <p:cNvSpPr txBox="1">
            <a:spLocks noChangeArrowheads="1"/>
          </p:cNvSpPr>
          <p:nvPr/>
        </p:nvSpPr>
        <p:spPr bwMode="auto">
          <a:xfrm>
            <a:off x="152661" y="4628729"/>
            <a:ext cx="1951906"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Unknown To Others</a:t>
            </a:r>
          </a:p>
        </p:txBody>
      </p:sp>
      <p:sp>
        <p:nvSpPr>
          <p:cNvPr id="25617" name="Text Box 17"/>
          <p:cNvSpPr txBox="1">
            <a:spLocks noChangeArrowheads="1"/>
          </p:cNvSpPr>
          <p:nvPr/>
        </p:nvSpPr>
        <p:spPr bwMode="auto">
          <a:xfrm>
            <a:off x="4419610" y="1733129"/>
            <a:ext cx="1691851" cy="316528"/>
          </a:xfrm>
          <a:prstGeom prst="rect">
            <a:avLst/>
          </a:prstGeom>
          <a:noFill/>
          <a:ln w="9525">
            <a:noFill/>
            <a:miter lim="800000"/>
            <a:headEnd/>
            <a:tailEnd/>
          </a:ln>
        </p:spPr>
        <p:txBody>
          <a:bodyPr wrap="none" lIns="91431" tIns="45716" rIns="91431" bIns="45716">
            <a:spAutoFit/>
          </a:bodyPr>
          <a:lstStyle/>
          <a:p>
            <a:pPr eaLnBrk="1" hangingPunct="1"/>
            <a:r>
              <a:rPr lang="en-US" sz="1428" b="1" dirty="0">
                <a:cs typeface="Arial" charset="0"/>
              </a:rPr>
              <a:t>Unknown To Self</a:t>
            </a:r>
          </a:p>
        </p:txBody>
      </p:sp>
      <p:sp>
        <p:nvSpPr>
          <p:cNvPr id="6" name="Title 5"/>
          <p:cNvSpPr>
            <a:spLocks noGrp="1"/>
          </p:cNvSpPr>
          <p:nvPr>
            <p:ph type="title"/>
          </p:nvPr>
        </p:nvSpPr>
        <p:spPr/>
        <p:txBody>
          <a:bodyPr/>
          <a:lstStyle/>
          <a:p>
            <a:r>
              <a:rPr lang="en-GB" dirty="0" smtClean="0"/>
              <a:t>Self-Awareness</a:t>
            </a:r>
            <a:endParaRPr lang="en-GB" dirty="0"/>
          </a:p>
        </p:txBody>
      </p:sp>
      <p:sp>
        <p:nvSpPr>
          <p:cNvPr id="2" name="Footer Placeholder 1"/>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22</a:t>
            </a:fld>
            <a:endParaRPr lang="en-US" dirty="0"/>
          </a:p>
        </p:txBody>
      </p:sp>
      <p:sp>
        <p:nvSpPr>
          <p:cNvPr id="8" name="Vertical Text Placeholder 7"/>
          <p:cNvSpPr>
            <a:spLocks noGrp="1"/>
          </p:cNvSpPr>
          <p:nvPr>
            <p:ph type="body" orient="vert" idx="13"/>
          </p:nvPr>
        </p:nvSpPr>
        <p:spPr/>
        <p:txBody>
          <a:bodyPr/>
          <a:lstStyle/>
          <a:p>
            <a:r>
              <a:rPr lang="en-GB" dirty="0" smtClean="0"/>
              <a:t>Johari Window – The Hermit</a:t>
            </a:r>
            <a:endParaRPr lang="en-GB" dirty="0"/>
          </a:p>
        </p:txBody>
      </p:sp>
      <p:sp>
        <p:nvSpPr>
          <p:cNvPr id="9" name="TextBox 8"/>
          <p:cNvSpPr txBox="1"/>
          <p:nvPr/>
        </p:nvSpPr>
        <p:spPr>
          <a:xfrm>
            <a:off x="3275856" y="3573016"/>
            <a:ext cx="4794555" cy="2031325"/>
          </a:xfrm>
          <a:prstGeom prst="rect">
            <a:avLst/>
          </a:prstGeom>
          <a:solidFill>
            <a:schemeClr val="bg1">
              <a:lumMod val="75000"/>
            </a:schemeClr>
          </a:solidFill>
        </p:spPr>
        <p:txBody>
          <a:bodyPr wrap="square" rtlCol="0">
            <a:spAutoFit/>
          </a:bodyPr>
          <a:lstStyle/>
          <a:p>
            <a:pPr>
              <a:defRPr/>
            </a:pPr>
            <a:r>
              <a:rPr lang="en-US" dirty="0">
                <a:cs typeface="Arial" charset="0"/>
              </a:rPr>
              <a:t>The hermit has a large unknown area, reflecting a lack of self-knowledge and understanding. This is a person you can’t figure out. The hermit’s behavior tends to be unpredictable and security-oriented. If in a management role, employees tend to feel insecure and confused about expectations.</a:t>
            </a:r>
          </a:p>
        </p:txBody>
      </p:sp>
    </p:spTree>
    <p:extLst>
      <p:ext uri="{BB962C8B-B14F-4D97-AF65-F5344CB8AC3E}">
        <p14:creationId xmlns:p14="http://schemas.microsoft.com/office/powerpoint/2010/main" val="1459938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Johari Window</a:t>
            </a:r>
            <a:endParaRPr lang="en-GB" dirty="0"/>
          </a:p>
        </p:txBody>
      </p:sp>
      <p:sp>
        <p:nvSpPr>
          <p:cNvPr id="3" name="Vertical Text Placeholder 2"/>
          <p:cNvSpPr>
            <a:spLocks noGrp="1"/>
          </p:cNvSpPr>
          <p:nvPr>
            <p:ph type="body" orient="vert" idx="1"/>
          </p:nvPr>
        </p:nvSpPr>
        <p:spPr/>
        <p:txBody>
          <a:bodyPr/>
          <a:lstStyle/>
          <a:p>
            <a:endParaRPr lang="en-GB" dirty="0" smtClean="0"/>
          </a:p>
          <a:p>
            <a:endParaRPr lang="en-GB" dirty="0"/>
          </a:p>
          <a:p>
            <a:r>
              <a:rPr lang="en-GB" dirty="0" smtClean="0"/>
              <a:t>Group discussion – in what circumstances </a:t>
            </a:r>
            <a:r>
              <a:rPr lang="en-GB" dirty="0" smtClean="0"/>
              <a:t>might particular </a:t>
            </a:r>
            <a:r>
              <a:rPr lang="en-GB" dirty="0" smtClean="0"/>
              <a:t>areas of the window be dominant and what could be the </a:t>
            </a:r>
            <a:r>
              <a:rPr lang="en-GB" dirty="0" smtClean="0"/>
              <a:t>consequences</a:t>
            </a:r>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23</a:t>
            </a:fld>
            <a:endParaRPr lang="en-US" dirty="0"/>
          </a:p>
        </p:txBody>
      </p:sp>
      <p:sp>
        <p:nvSpPr>
          <p:cNvPr id="6" name="Vertical Text Placeholder 5"/>
          <p:cNvSpPr>
            <a:spLocks noGrp="1"/>
          </p:cNvSpPr>
          <p:nvPr>
            <p:ph type="body" orient="vert" idx="13"/>
          </p:nvPr>
        </p:nvSpPr>
        <p:spPr/>
        <p:txBody>
          <a:bodyPr/>
          <a:lstStyle/>
          <a:p>
            <a:r>
              <a:rPr lang="en-GB" dirty="0" smtClean="0"/>
              <a:t>Activity</a:t>
            </a:r>
            <a:endParaRPr lang="en-GB" dirty="0"/>
          </a:p>
        </p:txBody>
      </p:sp>
    </p:spTree>
    <p:extLst>
      <p:ext uri="{BB962C8B-B14F-4D97-AF65-F5344CB8AC3E}">
        <p14:creationId xmlns:p14="http://schemas.microsoft.com/office/powerpoint/2010/main" val="23791677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24</a:t>
            </a:fld>
            <a:endParaRPr lang="en-US" dirty="0"/>
          </a:p>
        </p:txBody>
      </p:sp>
      <p:sp>
        <p:nvSpPr>
          <p:cNvPr id="6" name="Vertical Text Placeholder 5"/>
          <p:cNvSpPr>
            <a:spLocks noGrp="1"/>
          </p:cNvSpPr>
          <p:nvPr>
            <p:ph type="body" orient="vert" idx="13"/>
          </p:nvPr>
        </p:nvSpPr>
        <p:spPr>
          <a:xfrm>
            <a:off x="405673" y="789950"/>
            <a:ext cx="8317230" cy="369741"/>
          </a:xfrm>
        </p:spPr>
        <p:txBody>
          <a:bodyPr/>
          <a:lstStyle/>
          <a:p>
            <a:r>
              <a:rPr lang="en-GB" dirty="0"/>
              <a:t>Team Development Model (by Patrick </a:t>
            </a:r>
            <a:r>
              <a:rPr lang="en-GB" dirty="0"/>
              <a:t>Lencioni</a:t>
            </a:r>
            <a:r>
              <a:rPr lang="en-GB" dirty="0"/>
              <a:t> </a:t>
            </a:r>
            <a:r>
              <a:rPr lang="en-GB" dirty="0" smtClean="0"/>
              <a:t>2002</a:t>
            </a:r>
            <a:r>
              <a:rPr lang="en-GB" dirty="0"/>
              <a:t>)</a:t>
            </a:r>
            <a:endParaRPr lang="en-GB" dirty="0"/>
          </a:p>
        </p:txBody>
      </p:sp>
      <p:sp>
        <p:nvSpPr>
          <p:cNvPr id="20" name="TextBox 19"/>
          <p:cNvSpPr txBox="1"/>
          <p:nvPr/>
        </p:nvSpPr>
        <p:spPr>
          <a:xfrm>
            <a:off x="251520" y="6093296"/>
            <a:ext cx="8994770" cy="646331"/>
          </a:xfrm>
          <a:prstGeom prst="rect">
            <a:avLst/>
          </a:prstGeom>
          <a:noFill/>
        </p:spPr>
        <p:txBody>
          <a:bodyPr wrap="none" rtlCol="0">
            <a:spAutoFit/>
          </a:bodyPr>
          <a:lstStyle/>
          <a:p>
            <a:r>
              <a:rPr lang="en-GB" dirty="0"/>
              <a:t>The way to top performance has five levels and each must be completed to move onto</a:t>
            </a:r>
            <a:br>
              <a:rPr lang="en-GB" dirty="0"/>
            </a:br>
            <a:r>
              <a:rPr lang="en-GB" dirty="0"/>
              <a:t>the next one.</a:t>
            </a:r>
          </a:p>
        </p:txBody>
      </p:sp>
      <p:sp>
        <p:nvSpPr>
          <p:cNvPr id="12" name="TextBox 11"/>
          <p:cNvSpPr txBox="1"/>
          <p:nvPr/>
        </p:nvSpPr>
        <p:spPr>
          <a:xfrm>
            <a:off x="4889792" y="1988840"/>
            <a:ext cx="3544560" cy="1200329"/>
          </a:xfrm>
          <a:prstGeom prst="rect">
            <a:avLst/>
          </a:prstGeom>
          <a:noFill/>
        </p:spPr>
        <p:txBody>
          <a:bodyPr wrap="none" rtlCol="0">
            <a:spAutoFit/>
          </a:bodyPr>
          <a:lstStyle/>
          <a:p>
            <a:r>
              <a:rPr lang="en-GB" dirty="0" smtClean="0"/>
              <a:t>How will you use your increased</a:t>
            </a:r>
            <a:br>
              <a:rPr lang="en-GB" dirty="0" smtClean="0"/>
            </a:br>
            <a:r>
              <a:rPr lang="en-GB" dirty="0" smtClean="0"/>
              <a:t>  knowledge of self-awareness to</a:t>
            </a:r>
            <a:br>
              <a:rPr lang="en-GB" dirty="0" smtClean="0"/>
            </a:br>
            <a:r>
              <a:rPr lang="en-GB" dirty="0" smtClean="0"/>
              <a:t>     improve relationships within </a:t>
            </a:r>
            <a:br>
              <a:rPr lang="en-GB" dirty="0" smtClean="0"/>
            </a:br>
            <a:r>
              <a:rPr lang="en-GB" dirty="0" smtClean="0"/>
              <a:t>         your teams?</a:t>
            </a:r>
          </a:p>
        </p:txBody>
      </p:sp>
      <p:graphicFrame>
        <p:nvGraphicFramePr>
          <p:cNvPr id="2" name="Diagram 1"/>
          <p:cNvGraphicFramePr/>
          <p:nvPr>
            <p:extLst>
              <p:ext uri="{D42A27DB-BD31-4B8C-83A1-F6EECF244321}">
                <p14:modId xmlns:p14="http://schemas.microsoft.com/office/powerpoint/2010/main" val="475718448"/>
              </p:ext>
            </p:extLst>
          </p:nvPr>
        </p:nvGraphicFramePr>
        <p:xfrm>
          <a:off x="1187624" y="16255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1823092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Lunch</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25</a:t>
            </a:fld>
            <a:endParaRPr lang="en-US" dirty="0"/>
          </a:p>
        </p:txBody>
      </p:sp>
      <p:pic>
        <p:nvPicPr>
          <p:cNvPr id="10" name="Picture 9" descr="lunch3.jpg"/>
          <p:cNvPicPr>
            <a:picLocks noChangeAspect="1"/>
          </p:cNvPicPr>
          <p:nvPr/>
        </p:nvPicPr>
        <p:blipFill>
          <a:blip r:embed="rId3" cstate="print"/>
          <a:stretch>
            <a:fillRect/>
          </a:stretch>
        </p:blipFill>
        <p:spPr>
          <a:xfrm>
            <a:off x="2500298" y="2428868"/>
            <a:ext cx="4052911" cy="2691628"/>
          </a:xfrm>
          <a:prstGeom prst="rect">
            <a:avLst/>
          </a:prstGeom>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sz="2800" dirty="0"/>
              <a:t>Skills &amp; Qualities of an Effective Coach/Mentor</a:t>
            </a:r>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26</a:t>
            </a:fld>
            <a:endParaRPr lang="en-GB" dirty="0"/>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&amp; Qualities of a Good Coach/Mentor</a:t>
            </a:r>
          </a:p>
        </p:txBody>
      </p:sp>
      <p:sp>
        <p:nvSpPr>
          <p:cNvPr id="3" name="Vertical Text Placeholder 2"/>
          <p:cNvSpPr>
            <a:spLocks noGrp="1"/>
          </p:cNvSpPr>
          <p:nvPr>
            <p:ph type="body" orient="vert" idx="1"/>
          </p:nvPr>
        </p:nvSpPr>
        <p:spPr/>
        <p:txBody>
          <a:bodyPr/>
          <a:lstStyle/>
          <a:p>
            <a:r>
              <a:rPr lang="en-GB" b="1" dirty="0">
                <a:latin typeface="+mj-lt"/>
                <a:ea typeface="BatangChe" pitchFamily="49" charset="-127"/>
              </a:rPr>
              <a:t>Connor &amp; </a:t>
            </a:r>
            <a:r>
              <a:rPr lang="en-GB" b="1" dirty="0">
                <a:latin typeface="+mj-lt"/>
                <a:ea typeface="BatangChe" pitchFamily="49" charset="-127"/>
              </a:rPr>
              <a:t>Pakora</a:t>
            </a:r>
            <a:r>
              <a:rPr lang="en-GB" b="1" dirty="0">
                <a:latin typeface="+mj-lt"/>
                <a:ea typeface="BatangChe" pitchFamily="49" charset="-127"/>
              </a:rPr>
              <a:t> (2012) identify the following core qualities for coaches &amp; mentors:</a:t>
            </a:r>
          </a:p>
          <a:p>
            <a:r>
              <a:rPr lang="en-GB" b="1" i="1" dirty="0">
                <a:latin typeface="+mj-lt"/>
                <a:ea typeface="BatangChe" pitchFamily="49" charset="-127"/>
              </a:rPr>
              <a:t>	Supportive</a:t>
            </a:r>
            <a:r>
              <a:rPr lang="en-GB" b="1" i="1" dirty="0">
                <a:latin typeface="+mj-lt"/>
              </a:rPr>
              <a:t> 		Networker</a:t>
            </a:r>
          </a:p>
          <a:p>
            <a:r>
              <a:rPr lang="en-GB" b="1" i="1" dirty="0">
                <a:latin typeface="+mj-lt"/>
              </a:rPr>
              <a:t>	Sounding Board 	Challenging</a:t>
            </a:r>
            <a:endParaRPr lang="en-GB" dirty="0">
              <a:latin typeface="+mj-lt"/>
            </a:endParaRPr>
          </a:p>
          <a:p>
            <a:r>
              <a:rPr lang="en-GB" b="1" i="1" dirty="0">
                <a:latin typeface="+mj-lt"/>
              </a:rPr>
              <a:t>	Networker 		Respected</a:t>
            </a:r>
            <a:endParaRPr lang="en-GB" dirty="0">
              <a:latin typeface="+mj-lt"/>
            </a:endParaRPr>
          </a:p>
          <a:p>
            <a:r>
              <a:rPr lang="en-GB" b="1" i="1" dirty="0">
                <a:latin typeface="+mj-lt"/>
              </a:rPr>
              <a:t>	Assertive 		Open</a:t>
            </a:r>
            <a:endParaRPr lang="en-GB" dirty="0">
              <a:latin typeface="+mj-lt"/>
            </a:endParaRPr>
          </a:p>
          <a:p>
            <a:r>
              <a:rPr lang="en-GB" b="1" i="1" dirty="0">
                <a:latin typeface="+mj-lt"/>
              </a:rPr>
              <a:t>	Transparent 		Creative</a:t>
            </a:r>
            <a:endParaRPr lang="en-GB" dirty="0">
              <a:latin typeface="+mj-lt"/>
            </a:endParaRPr>
          </a:p>
          <a:p>
            <a:r>
              <a:rPr lang="en-GB" b="1" i="1" dirty="0">
                <a:latin typeface="+mj-lt"/>
              </a:rPr>
              <a:t>	Visible 			Interpersonally skilled</a:t>
            </a:r>
            <a:endParaRPr lang="en-GB" dirty="0">
              <a:latin typeface="+mj-lt"/>
            </a:endParaRPr>
          </a:p>
          <a:p>
            <a:r>
              <a:rPr lang="en-GB" b="1" i="1" dirty="0">
                <a:latin typeface="+mj-lt"/>
              </a:rPr>
              <a:t>	Strategic 		Kind</a:t>
            </a:r>
            <a:endParaRPr lang="en-GB" dirty="0">
              <a:latin typeface="+mj-lt"/>
            </a:endParaRPr>
          </a:p>
          <a:p>
            <a:r>
              <a:rPr lang="en-GB" b="1" i="1" dirty="0">
                <a:latin typeface="+mj-lt"/>
              </a:rPr>
              <a:t>	Genuine		Just 				</a:t>
            </a:r>
          </a:p>
          <a:p>
            <a:r>
              <a:rPr lang="en-GB" sz="1600" u="sng" dirty="0">
                <a:latin typeface="+mj-lt"/>
              </a:rPr>
              <a:t>Activity  – Skills &amp; Qualities of a Good Coach/Mentor</a:t>
            </a:r>
          </a:p>
          <a:p>
            <a:pPr>
              <a:buFont typeface="Arial" pitchFamily="34" charset="0"/>
              <a:buChar char="•"/>
            </a:pPr>
            <a:r>
              <a:rPr lang="en-GB" sz="1600" dirty="0">
                <a:latin typeface="+mj-lt"/>
              </a:rPr>
              <a:t> Review the </a:t>
            </a:r>
            <a:r>
              <a:rPr lang="en-GB" sz="1600" dirty="0" smtClean="0">
                <a:latin typeface="+mj-lt"/>
              </a:rPr>
              <a:t>list to determine the qualities that</a:t>
            </a:r>
            <a:r>
              <a:rPr lang="en-GB" sz="1600" dirty="0">
                <a:latin typeface="+mj-lt"/>
              </a:rPr>
              <a:t> </a:t>
            </a:r>
            <a:r>
              <a:rPr lang="en-GB" sz="1600" dirty="0" smtClean="0">
                <a:latin typeface="+mj-lt"/>
              </a:rPr>
              <a:t>you </a:t>
            </a:r>
            <a:r>
              <a:rPr lang="en-GB" sz="1600" dirty="0">
                <a:latin typeface="+mj-lt"/>
              </a:rPr>
              <a:t>need to develop </a:t>
            </a:r>
            <a:r>
              <a:rPr lang="en-GB" sz="1600" dirty="0" smtClean="0">
                <a:latin typeface="+mj-lt"/>
              </a:rPr>
              <a:t>further. (5 minutes)</a:t>
            </a:r>
          </a:p>
          <a:p>
            <a:pPr>
              <a:buFont typeface="Arial" pitchFamily="34" charset="0"/>
              <a:buChar char="•"/>
            </a:pPr>
            <a:r>
              <a:rPr lang="en-GB" sz="1600" dirty="0" smtClean="0">
                <a:latin typeface="+mj-lt"/>
              </a:rPr>
              <a:t> Consider how you can develop one of these qualities yourself. (10 minutes)</a:t>
            </a:r>
            <a:endParaRPr lang="en-GB" sz="1600" dirty="0">
              <a:latin typeface="+mj-lt"/>
            </a:endParaRP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27</a:t>
            </a:fld>
            <a:endParaRPr lang="en-US" dirty="0"/>
          </a:p>
        </p:txBody>
      </p:sp>
      <p:sp>
        <p:nvSpPr>
          <p:cNvPr id="6" name="Vertical Text Placeholder 5"/>
          <p:cNvSpPr>
            <a:spLocks noGrp="1"/>
          </p:cNvSpPr>
          <p:nvPr>
            <p:ph type="body" orient="vert" idx="13"/>
          </p:nvPr>
        </p:nvSpPr>
        <p:spPr/>
        <p:txBody>
          <a:bodyPr/>
          <a:lstStyle/>
          <a:p>
            <a:r>
              <a:rPr lang="en-GB" dirty="0"/>
              <a:t>Core </a:t>
            </a:r>
            <a:r>
              <a:rPr lang="en-GB" dirty="0" smtClean="0"/>
              <a:t>Qualities</a:t>
            </a:r>
            <a:endParaRPr lang="en-GB" dirty="0"/>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&amp; Qualities of a Good Coach/Mentor</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28</a:t>
            </a:fld>
            <a:endParaRPr lang="en-US" dirty="0"/>
          </a:p>
        </p:txBody>
      </p:sp>
      <p:sp>
        <p:nvSpPr>
          <p:cNvPr id="6" name="Vertical Text Placeholder 5"/>
          <p:cNvSpPr>
            <a:spLocks noGrp="1"/>
          </p:cNvSpPr>
          <p:nvPr>
            <p:ph type="body" orient="vert" idx="13"/>
          </p:nvPr>
        </p:nvSpPr>
        <p:spPr/>
        <p:txBody>
          <a:bodyPr/>
          <a:lstStyle/>
          <a:p>
            <a:r>
              <a:rPr lang="en-GB" dirty="0"/>
              <a:t>Mentoring Styles:  What's Yours</a:t>
            </a:r>
            <a:r>
              <a:rPr lang="en-GB" dirty="0" smtClean="0"/>
              <a:t>?         (HIDDEN SLIDE)</a:t>
            </a:r>
            <a:endParaRPr lang="en-GB" dirty="0"/>
          </a:p>
        </p:txBody>
      </p:sp>
      <p:graphicFrame>
        <p:nvGraphicFramePr>
          <p:cNvPr id="8" name="Diagram 7"/>
          <p:cNvGraphicFramePr/>
          <p:nvPr/>
        </p:nvGraphicFramePr>
        <p:xfrm>
          <a:off x="785786" y="2214554"/>
          <a:ext cx="7572428"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extBox 8"/>
          <p:cNvSpPr txBox="1"/>
          <p:nvPr/>
        </p:nvSpPr>
        <p:spPr>
          <a:xfrm>
            <a:off x="3714744" y="1785926"/>
            <a:ext cx="2143140" cy="369332"/>
          </a:xfrm>
          <a:prstGeom prst="rect">
            <a:avLst/>
          </a:prstGeom>
          <a:noFill/>
        </p:spPr>
        <p:txBody>
          <a:bodyPr wrap="square" rtlCol="0">
            <a:spAutoFit/>
          </a:bodyPr>
          <a:lstStyle/>
          <a:p>
            <a:r>
              <a:rPr lang="en-GB" u="sng" dirty="0"/>
              <a:t>Excludes Mentee</a:t>
            </a:r>
          </a:p>
        </p:txBody>
      </p:sp>
      <p:sp>
        <p:nvSpPr>
          <p:cNvPr id="10" name="TextBox 9"/>
          <p:cNvSpPr txBox="1"/>
          <p:nvPr/>
        </p:nvSpPr>
        <p:spPr>
          <a:xfrm>
            <a:off x="3714744" y="6357958"/>
            <a:ext cx="2000264" cy="369332"/>
          </a:xfrm>
          <a:prstGeom prst="rect">
            <a:avLst/>
          </a:prstGeom>
          <a:noFill/>
        </p:spPr>
        <p:txBody>
          <a:bodyPr wrap="square" rtlCol="0">
            <a:spAutoFit/>
          </a:bodyPr>
          <a:lstStyle/>
          <a:p>
            <a:r>
              <a:rPr lang="en-GB" u="sng" dirty="0"/>
              <a:t>Includes Mentee</a:t>
            </a:r>
          </a:p>
        </p:txBody>
      </p:sp>
      <p:sp>
        <p:nvSpPr>
          <p:cNvPr id="11" name="TextBox 10"/>
          <p:cNvSpPr txBox="1"/>
          <p:nvPr/>
        </p:nvSpPr>
        <p:spPr>
          <a:xfrm>
            <a:off x="214314" y="4000504"/>
            <a:ext cx="2071670" cy="369332"/>
          </a:xfrm>
          <a:prstGeom prst="rect">
            <a:avLst/>
          </a:prstGeom>
          <a:noFill/>
        </p:spPr>
        <p:txBody>
          <a:bodyPr wrap="square" rtlCol="0">
            <a:spAutoFit/>
          </a:bodyPr>
          <a:lstStyle/>
          <a:p>
            <a:r>
              <a:rPr lang="en-GB" u="sng" dirty="0"/>
              <a:t>Problem Centred</a:t>
            </a:r>
          </a:p>
        </p:txBody>
      </p:sp>
      <p:sp>
        <p:nvSpPr>
          <p:cNvPr id="12" name="TextBox 11"/>
          <p:cNvSpPr txBox="1"/>
          <p:nvPr/>
        </p:nvSpPr>
        <p:spPr>
          <a:xfrm>
            <a:off x="7143768" y="4071942"/>
            <a:ext cx="2143140" cy="369332"/>
          </a:xfrm>
          <a:prstGeom prst="rect">
            <a:avLst/>
          </a:prstGeom>
          <a:noFill/>
        </p:spPr>
        <p:txBody>
          <a:bodyPr wrap="square" rtlCol="0">
            <a:spAutoFit/>
          </a:bodyPr>
          <a:lstStyle/>
          <a:p>
            <a:r>
              <a:rPr lang="en-GB" u="sng" dirty="0"/>
              <a:t> Mentee Centred</a:t>
            </a:r>
          </a:p>
        </p:txBody>
      </p:sp>
      <p:sp>
        <p:nvSpPr>
          <p:cNvPr id="13" name="TextBox 12"/>
          <p:cNvSpPr txBox="1"/>
          <p:nvPr/>
        </p:nvSpPr>
        <p:spPr>
          <a:xfrm>
            <a:off x="285720" y="1928802"/>
            <a:ext cx="3429024" cy="369332"/>
          </a:xfrm>
          <a:prstGeom prst="rect">
            <a:avLst/>
          </a:prstGeom>
          <a:noFill/>
        </p:spPr>
        <p:txBody>
          <a:bodyPr wrap="square" rtlCol="0">
            <a:spAutoFit/>
          </a:bodyPr>
          <a:lstStyle/>
          <a:p>
            <a:r>
              <a:rPr lang="en-GB" b="1" u="sng" dirty="0"/>
              <a:t>Activity </a:t>
            </a: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a:xfrm>
            <a:off x="434046" y="2780928"/>
            <a:ext cx="8332788" cy="1080120"/>
          </a:xfrm>
        </p:spPr>
        <p:txBody>
          <a:bodyPr/>
          <a:lstStyle/>
          <a:p>
            <a:r>
              <a:rPr lang="en-GB" sz="2400" dirty="0"/>
              <a:t>Eight Supportive Behaviours Every Coach Should </a:t>
            </a:r>
            <a:r>
              <a:rPr lang="en-GB" sz="2400" dirty="0" smtClean="0"/>
              <a:t>Use</a:t>
            </a:r>
            <a:br>
              <a:rPr lang="en-GB" sz="2400" dirty="0" smtClean="0"/>
            </a:br>
            <a:r>
              <a:rPr lang="en-GB" sz="2400" dirty="0"/>
              <a:t/>
            </a:r>
            <a:br>
              <a:rPr lang="en-GB" sz="2400" dirty="0"/>
            </a:br>
            <a:endParaRPr lang="en-GB" sz="2400" dirty="0"/>
          </a:p>
        </p:txBody>
      </p:sp>
      <p:sp>
        <p:nvSpPr>
          <p:cNvPr id="4" name="Footer Placeholder 3"/>
          <p:cNvSpPr>
            <a:spLocks noGrp="1"/>
          </p:cNvSpPr>
          <p:nvPr>
            <p:ph type="ftr" sz="quarter" idx="11"/>
          </p:nvPr>
        </p:nvSpPr>
        <p:spPr/>
        <p:txBody>
          <a:bodyPr/>
          <a:lstStyle/>
          <a:p>
            <a:pPr>
              <a:defRPr/>
            </a:pPr>
            <a:r>
              <a:rPr lang="en-GB" dirty="0" smtClean="0">
                <a:solidFill>
                  <a:srgbClr val="FFFFFF"/>
                </a:solidFill>
              </a:rPr>
              <a:t>Coaching Skills</a:t>
            </a:r>
            <a:endParaRPr lang="en-GB" dirty="0">
              <a:solidFill>
                <a:srgbClr val="FFFFFF"/>
              </a:solidFill>
            </a:endParaRPr>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solidFill>
                  <a:srgbClr val="FFFFFF"/>
                </a:solidFill>
              </a:rPr>
              <a:pPr>
                <a:defRPr/>
              </a:pPr>
              <a:t>29</a:t>
            </a:fld>
            <a:endParaRPr lang="en-GB" dirty="0">
              <a:solidFill>
                <a:srgbClr val="FFFFFF"/>
              </a:solidFill>
            </a:endParaRPr>
          </a:p>
        </p:txBody>
      </p:sp>
    </p:spTree>
    <p:extLst>
      <p:ext uri="{BB962C8B-B14F-4D97-AF65-F5344CB8AC3E}">
        <p14:creationId xmlns:p14="http://schemas.microsoft.com/office/powerpoint/2010/main" val="124829455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Skills &amp; Qualities of a Good Coach/Mentor</a:t>
            </a:r>
          </a:p>
        </p:txBody>
      </p:sp>
      <p:sp>
        <p:nvSpPr>
          <p:cNvPr id="3" name="Vertical Text Placeholder 2"/>
          <p:cNvSpPr>
            <a:spLocks noGrp="1"/>
          </p:cNvSpPr>
          <p:nvPr>
            <p:ph type="body" orient="vert" idx="1"/>
          </p:nvPr>
        </p:nvSpPr>
        <p:spPr/>
        <p:txBody>
          <a:bodyPr/>
          <a:lstStyle/>
          <a:p>
            <a:r>
              <a:rPr lang="en-GB" dirty="0" smtClean="0"/>
              <a:t>Open discussion as to </a:t>
            </a:r>
            <a:r>
              <a:rPr lang="en-GB" dirty="0"/>
              <a:t>why </a:t>
            </a:r>
            <a:r>
              <a:rPr lang="en-GB" dirty="0" smtClean="0"/>
              <a:t>these </a:t>
            </a:r>
            <a:r>
              <a:rPr lang="en-GB" dirty="0"/>
              <a:t>coaching behaviours </a:t>
            </a:r>
            <a:r>
              <a:rPr lang="en-GB" dirty="0" smtClean="0"/>
              <a:t>are </a:t>
            </a:r>
            <a:r>
              <a:rPr lang="en-GB" dirty="0"/>
              <a:t>important in getting the most out of the coaching relationship.</a:t>
            </a:r>
          </a:p>
          <a:p>
            <a:endParaRPr lang="en-GB" dirty="0"/>
          </a:p>
          <a:p>
            <a:pPr>
              <a:buFont typeface="Wingdings" pitchFamily="2" charset="2"/>
              <a:buChar char="§"/>
            </a:pPr>
            <a:r>
              <a:rPr lang="en-US" dirty="0"/>
              <a:t>Receptive – active listening; putting people at ease</a:t>
            </a:r>
          </a:p>
          <a:p>
            <a:pPr>
              <a:buFont typeface="Wingdings" pitchFamily="2" charset="2"/>
              <a:buChar char="§"/>
            </a:pPr>
            <a:r>
              <a:rPr lang="en-US" dirty="0"/>
              <a:t>Discrete – confidentiality; must have the trust/confidence of the coachee</a:t>
            </a:r>
          </a:p>
          <a:p>
            <a:pPr>
              <a:buFont typeface="Wingdings" pitchFamily="2" charset="2"/>
              <a:buChar char="§"/>
            </a:pPr>
            <a:r>
              <a:rPr lang="en-US" dirty="0"/>
              <a:t>Open-minded -  willing to consider alternatives/thinking outside the box</a:t>
            </a:r>
          </a:p>
          <a:p>
            <a:pPr>
              <a:buFont typeface="Wingdings" pitchFamily="2" charset="2"/>
              <a:buChar char="§"/>
            </a:pPr>
            <a:r>
              <a:rPr lang="en-US" dirty="0" smtClean="0"/>
              <a:t>Non-judgmental </a:t>
            </a:r>
            <a:r>
              <a:rPr lang="en-US" dirty="0"/>
              <a:t>– understanding that beliefs and values are individual</a:t>
            </a:r>
          </a:p>
          <a:p>
            <a:pPr>
              <a:buFont typeface="Wingdings" pitchFamily="2" charset="2"/>
              <a:buChar char="§"/>
            </a:pPr>
            <a:r>
              <a:rPr lang="en-US" dirty="0"/>
              <a:t>Perceptive  - know how the other person is felling and able to react appropriately</a:t>
            </a:r>
          </a:p>
          <a:p>
            <a:pPr>
              <a:buFont typeface="Wingdings" pitchFamily="2" charset="2"/>
              <a:buChar char="§"/>
            </a:pPr>
            <a:r>
              <a:rPr lang="en-US" dirty="0"/>
              <a:t>Empowering – get them to do the work and come up with the solutions</a:t>
            </a:r>
          </a:p>
          <a:p>
            <a:pPr>
              <a:buFont typeface="Wingdings" pitchFamily="2" charset="2"/>
              <a:buChar char="§"/>
            </a:pPr>
            <a:r>
              <a:rPr lang="en-US" dirty="0"/>
              <a:t>Challenging – help the coachee by challenging their negative assumptions</a:t>
            </a:r>
          </a:p>
          <a:p>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30</a:t>
            </a:fld>
            <a:endParaRPr lang="en-US" dirty="0"/>
          </a:p>
        </p:txBody>
      </p:sp>
      <p:sp>
        <p:nvSpPr>
          <p:cNvPr id="6" name="Vertical Text Placeholder 5"/>
          <p:cNvSpPr>
            <a:spLocks noGrp="1"/>
          </p:cNvSpPr>
          <p:nvPr>
            <p:ph type="body" orient="vert" idx="13"/>
          </p:nvPr>
        </p:nvSpPr>
        <p:spPr/>
        <p:txBody>
          <a:bodyPr/>
          <a:lstStyle/>
          <a:p>
            <a:r>
              <a:rPr lang="en-GB" dirty="0"/>
              <a:t>Broader Behaviours</a:t>
            </a:r>
          </a:p>
        </p:txBody>
      </p:sp>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a:t>Barriers to </a:t>
            </a:r>
            <a:r>
              <a:rPr lang="en-GB" dirty="0" smtClean="0"/>
              <a:t>Coaching</a:t>
            </a:r>
            <a:endParaRPr lang="en-GB" sz="1400" dirty="0"/>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31</a:t>
            </a:fld>
            <a:endParaRPr lang="en-GB" dirty="0"/>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Coaching</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32</a:t>
            </a:fld>
            <a:endParaRPr lang="en-US" dirty="0"/>
          </a:p>
        </p:txBody>
      </p:sp>
      <p:sp>
        <p:nvSpPr>
          <p:cNvPr id="6" name="Vertical Text Placeholder 5"/>
          <p:cNvSpPr>
            <a:spLocks noGrp="1"/>
          </p:cNvSpPr>
          <p:nvPr>
            <p:ph type="body" orient="vert" idx="13"/>
          </p:nvPr>
        </p:nvSpPr>
        <p:spPr/>
        <p:txBody>
          <a:bodyPr/>
          <a:lstStyle/>
          <a:p>
            <a:r>
              <a:rPr lang="en-GB" dirty="0"/>
              <a:t>Individual Factors – Blockers &amp; Bridges</a:t>
            </a:r>
          </a:p>
        </p:txBody>
      </p:sp>
      <p:graphicFrame>
        <p:nvGraphicFramePr>
          <p:cNvPr id="8" name="Table 7"/>
          <p:cNvGraphicFramePr>
            <a:graphicFrameLocks noGrp="1"/>
          </p:cNvGraphicFramePr>
          <p:nvPr/>
        </p:nvGraphicFramePr>
        <p:xfrm>
          <a:off x="428596" y="1714488"/>
          <a:ext cx="8286808" cy="4786346"/>
        </p:xfrm>
        <a:graphic>
          <a:graphicData uri="http://schemas.openxmlformats.org/drawingml/2006/table">
            <a:tbl>
              <a:tblPr/>
              <a:tblGrid>
                <a:gridCol w="4143404">
                  <a:extLst>
                    <a:ext uri="{9D8B030D-6E8A-4147-A177-3AD203B41FA5}">
                      <a16:colId xmlns="" xmlns:a16="http://schemas.microsoft.com/office/drawing/2014/main" val="20000"/>
                    </a:ext>
                  </a:extLst>
                </a:gridCol>
                <a:gridCol w="4143404">
                  <a:extLst>
                    <a:ext uri="{9D8B030D-6E8A-4147-A177-3AD203B41FA5}">
                      <a16:colId xmlns="" xmlns:a16="http://schemas.microsoft.com/office/drawing/2014/main" val="20001"/>
                    </a:ext>
                  </a:extLst>
                </a:gridCol>
              </a:tblGrid>
              <a:tr h="341882">
                <a:tc gridSpan="2">
                  <a:txBody>
                    <a:bodyPr/>
                    <a:lstStyle/>
                    <a:p>
                      <a:pPr algn="ctr">
                        <a:lnSpc>
                          <a:spcPct val="115000"/>
                        </a:lnSpc>
                        <a:spcAft>
                          <a:spcPts val="0"/>
                        </a:spcAft>
                      </a:pPr>
                      <a:r>
                        <a:rPr lang="en-GB" sz="1800" b="1" u="sng" dirty="0">
                          <a:solidFill>
                            <a:srgbClr val="FFFFFF"/>
                          </a:solidFill>
                          <a:latin typeface="Calibri"/>
                          <a:ea typeface="Calibri"/>
                          <a:cs typeface="Calibri"/>
                        </a:rPr>
                        <a:t>Individual Factors</a:t>
                      </a:r>
                      <a:endParaRPr lang="en-GB"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4F81BD"/>
                    </a:solidFill>
                  </a:tcPr>
                </a:tc>
                <a:tc hMerge="1">
                  <a:txBody>
                    <a:bodyPr/>
                    <a:lstStyle/>
                    <a:p>
                      <a:endParaRPr lang="en-GB"/>
                    </a:p>
                  </a:txBody>
                  <a:tcPr/>
                </a:tc>
                <a:extLst>
                  <a:ext uri="{0D108BD9-81ED-4DB2-BD59-A6C34878D82A}">
                    <a16:rowId xmlns="" xmlns:a16="http://schemas.microsoft.com/office/drawing/2014/main" val="10000"/>
                  </a:ext>
                </a:extLst>
              </a:tr>
              <a:tr h="4444464">
                <a:tc>
                  <a:txBody>
                    <a:bodyPr/>
                    <a:lstStyle/>
                    <a:p>
                      <a:pPr>
                        <a:lnSpc>
                          <a:spcPct val="115000"/>
                        </a:lnSpc>
                        <a:spcAft>
                          <a:spcPts val="0"/>
                        </a:spcAft>
                      </a:pPr>
                      <a:r>
                        <a:rPr lang="en-GB" sz="1800" b="1" u="sng" dirty="0">
                          <a:latin typeface="Calibri"/>
                          <a:ea typeface="Calibri"/>
                          <a:cs typeface="Calibri"/>
                        </a:rPr>
                        <a:t>Blockers</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Lack of ambition</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Believes no change is necessary</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Intolerance of ambiguity</a:t>
                      </a:r>
                    </a:p>
                    <a:p>
                      <a:pPr marL="342900" lvl="0" indent="-342900">
                        <a:lnSpc>
                          <a:spcPct val="115000"/>
                        </a:lnSpc>
                        <a:spcAft>
                          <a:spcPts val="0"/>
                        </a:spcAft>
                        <a:buFont typeface="Symbol"/>
                        <a:buNone/>
                      </a:pP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Fear of failure</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Lack of confidence</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Rigid view of self and potential</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‘Too old to learn’</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Can’t won’t let go of old attitudes</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Denial of others/differing views</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Risk averse</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Lack of support</a:t>
                      </a:r>
                      <a:endParaRPr lang="en-GB"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GB" sz="1800" b="1" u="sng" dirty="0">
                          <a:latin typeface="Calibri"/>
                          <a:ea typeface="Calibri"/>
                          <a:cs typeface="Calibri"/>
                        </a:rPr>
                        <a:t>Bridges</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Ambitious for own development</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Sees change as the norm</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Understands that things are not always black or white</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Sees failure as a learning experience</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Confident in ability to develop</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Belief in ability to realise potential</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‘Lifelong learner’</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Embraces the future</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Curious about others/differing views</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Copes well with risk</a:t>
                      </a:r>
                      <a:endParaRPr lang="en-GB" sz="1600" dirty="0">
                        <a:latin typeface="Calibri"/>
                        <a:ea typeface="Calibri"/>
                        <a:cs typeface="Times New Roman"/>
                      </a:endParaRPr>
                    </a:p>
                    <a:p>
                      <a:pPr marL="342900" lvl="0" indent="-342900">
                        <a:lnSpc>
                          <a:spcPct val="115000"/>
                        </a:lnSpc>
                        <a:spcAft>
                          <a:spcPts val="0"/>
                        </a:spcAft>
                        <a:buFont typeface="Symbol"/>
                        <a:buChar char=""/>
                      </a:pPr>
                      <a:r>
                        <a:rPr lang="en-GB" sz="1800" dirty="0">
                          <a:latin typeface="Calibri"/>
                          <a:ea typeface="Calibri"/>
                          <a:cs typeface="Calibri"/>
                        </a:rPr>
                        <a:t>Active support of superiors, peers</a:t>
                      </a:r>
                      <a:endParaRPr lang="en-GB" sz="16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1"/>
                  </a:ext>
                </a:extLst>
              </a:tr>
            </a:tbl>
          </a:graphicData>
        </a:graphic>
      </p:graphicFrame>
      <p:sp>
        <p:nvSpPr>
          <p:cNvPr id="3" name="TextBox 2"/>
          <p:cNvSpPr txBox="1"/>
          <p:nvPr/>
        </p:nvSpPr>
        <p:spPr>
          <a:xfrm>
            <a:off x="4643438" y="6215082"/>
            <a:ext cx="4352025" cy="584775"/>
          </a:xfrm>
          <a:prstGeom prst="rect">
            <a:avLst/>
          </a:prstGeom>
          <a:noFill/>
        </p:spPr>
        <p:txBody>
          <a:bodyPr wrap="none" rtlCol="0">
            <a:spAutoFit/>
          </a:bodyPr>
          <a:lstStyle/>
          <a:p>
            <a:r>
              <a:rPr lang="en-GB" sz="1400" dirty="0" smtClean="0">
                <a:solidFill>
                  <a:schemeClr val="tx2"/>
                </a:solidFill>
              </a:rPr>
              <a:t>These character traits are easy to coach.</a:t>
            </a:r>
          </a:p>
          <a:p>
            <a:r>
              <a:rPr lang="en-GB" sz="1400" dirty="0" smtClean="0">
                <a:solidFill>
                  <a:schemeClr val="tx2"/>
                </a:solidFill>
              </a:rPr>
              <a:t>Your perfect coachee will have these characteristics</a:t>
            </a:r>
            <a:r>
              <a:rPr lang="en-GB" dirty="0" smtClean="0"/>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Coaching </a:t>
            </a:r>
          </a:p>
        </p:txBody>
      </p:sp>
      <p:sp>
        <p:nvSpPr>
          <p:cNvPr id="3" name="Vertical Text Placeholder 2"/>
          <p:cNvSpPr>
            <a:spLocks noGrp="1"/>
          </p:cNvSpPr>
          <p:nvPr>
            <p:ph type="body" orient="vert" idx="1"/>
          </p:nvPr>
        </p:nvSpPr>
        <p:spPr/>
        <p:txBody>
          <a:bodyPr/>
          <a:lstStyle/>
          <a:p>
            <a:pPr>
              <a:buFont typeface="Wingdings" pitchFamily="2" charset="2"/>
              <a:buChar char="§"/>
            </a:pPr>
            <a:r>
              <a:rPr lang="en-GB" dirty="0" smtClean="0"/>
              <a:t>Most </a:t>
            </a:r>
            <a:r>
              <a:rPr lang="en-GB" dirty="0"/>
              <a:t>of the time you won’t meet the perfect coachee!</a:t>
            </a:r>
          </a:p>
          <a:p>
            <a:pPr>
              <a:buFont typeface="Wingdings" pitchFamily="2" charset="2"/>
              <a:buChar char="§"/>
            </a:pPr>
            <a:endParaRPr lang="en-GB" dirty="0"/>
          </a:p>
          <a:p>
            <a:r>
              <a:rPr lang="en-GB" b="1" u="sng" dirty="0"/>
              <a:t>Activity  - Developing coping methods for difficult character </a:t>
            </a:r>
            <a:r>
              <a:rPr lang="en-GB" b="1" u="sng" dirty="0" smtClean="0"/>
              <a:t>type </a:t>
            </a:r>
            <a:r>
              <a:rPr lang="en-GB" b="1" u="sng" dirty="0"/>
              <a:t>(</a:t>
            </a:r>
            <a:r>
              <a:rPr lang="en-GB" b="1" u="sng" dirty="0" smtClean="0"/>
              <a:t>page 24)</a:t>
            </a:r>
            <a:endParaRPr lang="en-GB" b="1" u="sng" dirty="0"/>
          </a:p>
          <a:p>
            <a:endParaRPr lang="en-GB" b="1" u="sng" dirty="0"/>
          </a:p>
          <a:p>
            <a:r>
              <a:rPr lang="en-GB" dirty="0" smtClean="0"/>
              <a:t>15 </a:t>
            </a:r>
            <a:r>
              <a:rPr lang="en-GB" dirty="0"/>
              <a:t>minutes</a:t>
            </a:r>
          </a:p>
          <a:p>
            <a:pPr>
              <a:buFont typeface="Wingdings" pitchFamily="2" charset="2"/>
              <a:buChar char="§"/>
            </a:pPr>
            <a:r>
              <a:rPr lang="en-GB" dirty="0"/>
              <a:t> In </a:t>
            </a:r>
            <a:r>
              <a:rPr lang="en-GB" dirty="0" smtClean="0"/>
              <a:t>groups, consider </a:t>
            </a:r>
            <a:r>
              <a:rPr lang="en-GB" dirty="0"/>
              <a:t>the traits of each of the difficult character types</a:t>
            </a:r>
          </a:p>
          <a:p>
            <a:pPr>
              <a:buFont typeface="Wingdings" pitchFamily="2" charset="2"/>
              <a:buChar char="§"/>
            </a:pPr>
            <a:r>
              <a:rPr lang="en-GB" dirty="0"/>
              <a:t> What coping methods could you </a:t>
            </a:r>
            <a:r>
              <a:rPr lang="en-GB" dirty="0" smtClean="0"/>
              <a:t>use </a:t>
            </a:r>
            <a:r>
              <a:rPr lang="en-GB" dirty="0"/>
              <a:t>if you were to come across these types in </a:t>
            </a:r>
            <a:r>
              <a:rPr lang="en-GB" dirty="0" smtClean="0"/>
              <a:t/>
            </a:r>
            <a:br>
              <a:rPr lang="en-GB" dirty="0" smtClean="0"/>
            </a:br>
            <a:r>
              <a:rPr lang="en-GB" dirty="0" smtClean="0"/>
              <a:t>   a </a:t>
            </a:r>
            <a:r>
              <a:rPr lang="en-GB" dirty="0"/>
              <a:t>coaching situation?</a:t>
            </a:r>
          </a:p>
          <a:p>
            <a:pPr>
              <a:buFont typeface="Wingdings" pitchFamily="2" charset="2"/>
              <a:buChar char="§"/>
            </a:pPr>
            <a:r>
              <a:rPr lang="en-GB" dirty="0"/>
              <a:t> Be prepared to share these methods with the rest of the group </a:t>
            </a:r>
            <a:r>
              <a:rPr lang="en-GB" dirty="0" smtClean="0"/>
              <a:t/>
            </a:r>
            <a:br>
              <a:rPr lang="en-GB" dirty="0" smtClean="0"/>
            </a:br>
            <a:endParaRPr lang="en-GB" dirty="0" smtClean="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33</a:t>
            </a:fld>
            <a:endParaRPr lang="en-US" dirty="0"/>
          </a:p>
        </p:txBody>
      </p:sp>
      <p:sp>
        <p:nvSpPr>
          <p:cNvPr id="6" name="Vertical Text Placeholder 5"/>
          <p:cNvSpPr>
            <a:spLocks noGrp="1"/>
          </p:cNvSpPr>
          <p:nvPr>
            <p:ph type="body" orient="vert" idx="13"/>
          </p:nvPr>
        </p:nvSpPr>
        <p:spPr/>
        <p:txBody>
          <a:bodyPr/>
          <a:lstStyle/>
          <a:p>
            <a:r>
              <a:rPr lang="en-GB" dirty="0"/>
              <a:t>Character Types</a:t>
            </a:r>
          </a:p>
        </p:txBody>
      </p:sp>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Coaching</a:t>
            </a:r>
          </a:p>
        </p:txBody>
      </p:sp>
      <p:sp>
        <p:nvSpPr>
          <p:cNvPr id="3" name="Vertical Text Placeholder 2"/>
          <p:cNvSpPr>
            <a:spLocks noGrp="1"/>
          </p:cNvSpPr>
          <p:nvPr>
            <p:ph type="body" orient="vert" idx="1"/>
          </p:nvPr>
        </p:nvSpPr>
        <p:spPr/>
        <p:txBody>
          <a:bodyPr/>
          <a:lstStyle/>
          <a:p>
            <a:r>
              <a:rPr lang="en-GB" dirty="0"/>
              <a:t> </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34</a:t>
            </a:fld>
            <a:endParaRPr lang="en-US" dirty="0"/>
          </a:p>
        </p:txBody>
      </p:sp>
      <p:sp>
        <p:nvSpPr>
          <p:cNvPr id="6" name="Vertical Text Placeholder 5"/>
          <p:cNvSpPr>
            <a:spLocks noGrp="1"/>
          </p:cNvSpPr>
          <p:nvPr>
            <p:ph type="body" orient="vert" idx="13"/>
          </p:nvPr>
        </p:nvSpPr>
        <p:spPr>
          <a:xfrm>
            <a:off x="406146" y="1142984"/>
            <a:ext cx="8317230" cy="369741"/>
          </a:xfrm>
        </p:spPr>
        <p:txBody>
          <a:bodyPr/>
          <a:lstStyle/>
          <a:p>
            <a:r>
              <a:rPr lang="en-GB" dirty="0"/>
              <a:t>Locus of Control – Julian Rotter</a:t>
            </a:r>
          </a:p>
        </p:txBody>
      </p:sp>
      <p:sp>
        <p:nvSpPr>
          <p:cNvPr id="7" name="Left-Right Arrow 6"/>
          <p:cNvSpPr/>
          <p:nvPr/>
        </p:nvSpPr>
        <p:spPr>
          <a:xfrm>
            <a:off x="2714612" y="1785926"/>
            <a:ext cx="3571900" cy="1285884"/>
          </a:xfrm>
          <a:prstGeom prst="leftRightArrow">
            <a:avLst/>
          </a:prstGeom>
          <a:ln/>
        </p:spPr>
        <p:style>
          <a:lnRef idx="0">
            <a:schemeClr val="accent5"/>
          </a:lnRef>
          <a:fillRef idx="3">
            <a:schemeClr val="accent5"/>
          </a:fillRef>
          <a:effectRef idx="3">
            <a:schemeClr val="accent5"/>
          </a:effectRef>
          <a:fontRef idx="minor">
            <a:schemeClr val="lt1"/>
          </a:fontRef>
        </p:style>
        <p:txBody>
          <a:bodyPr rtlCol="0" anchor="ctr"/>
          <a:lstStyle/>
          <a:p>
            <a:pPr algn="ctr"/>
            <a:r>
              <a:rPr lang="en-GB" dirty="0"/>
              <a:t>Locus of Control</a:t>
            </a:r>
          </a:p>
        </p:txBody>
      </p:sp>
      <p:sp>
        <p:nvSpPr>
          <p:cNvPr id="8" name="TextBox 7"/>
          <p:cNvSpPr txBox="1"/>
          <p:nvPr/>
        </p:nvSpPr>
        <p:spPr>
          <a:xfrm>
            <a:off x="500034" y="1643050"/>
            <a:ext cx="2000264" cy="369332"/>
          </a:xfrm>
          <a:prstGeom prst="rect">
            <a:avLst/>
          </a:prstGeom>
          <a:noFill/>
        </p:spPr>
        <p:txBody>
          <a:bodyPr wrap="square" rtlCol="0">
            <a:spAutoFit/>
          </a:bodyPr>
          <a:lstStyle/>
          <a:p>
            <a:pPr algn="ctr"/>
            <a:r>
              <a:rPr lang="en-GB" b="1" dirty="0"/>
              <a:t>Internal </a:t>
            </a:r>
          </a:p>
        </p:txBody>
      </p:sp>
      <p:sp>
        <p:nvSpPr>
          <p:cNvPr id="9" name="TextBox 8"/>
          <p:cNvSpPr txBox="1"/>
          <p:nvPr/>
        </p:nvSpPr>
        <p:spPr>
          <a:xfrm>
            <a:off x="6357950" y="1643050"/>
            <a:ext cx="2428892" cy="1200329"/>
          </a:xfrm>
          <a:prstGeom prst="rect">
            <a:avLst/>
          </a:prstGeom>
          <a:noFill/>
        </p:spPr>
        <p:txBody>
          <a:bodyPr wrap="square" rtlCol="0">
            <a:spAutoFit/>
          </a:bodyPr>
          <a:lstStyle/>
          <a:p>
            <a:pPr algn="ctr"/>
            <a:r>
              <a:rPr lang="en-GB" b="1" dirty="0"/>
              <a:t>External</a:t>
            </a:r>
          </a:p>
          <a:p>
            <a:pPr algn="ctr"/>
            <a:r>
              <a:rPr lang="en-GB" dirty="0"/>
              <a:t>The consequences of my behaviour are outside of my control</a:t>
            </a:r>
          </a:p>
        </p:txBody>
      </p:sp>
      <p:sp>
        <p:nvSpPr>
          <p:cNvPr id="10" name="Down Arrow 9"/>
          <p:cNvSpPr/>
          <p:nvPr/>
        </p:nvSpPr>
        <p:spPr>
          <a:xfrm>
            <a:off x="1071538" y="2924944"/>
            <a:ext cx="857256" cy="1857388"/>
          </a:xfrm>
          <a:prstGeom prst="downArrow">
            <a:avLst/>
          </a:prstGeom>
          <a:ln/>
        </p:spPr>
        <p:style>
          <a:lnRef idx="0">
            <a:schemeClr val="accent4"/>
          </a:lnRef>
          <a:fillRef idx="3">
            <a:schemeClr val="accent4"/>
          </a:fillRef>
          <a:effectRef idx="3">
            <a:schemeClr val="accent4"/>
          </a:effectRef>
          <a:fontRef idx="minor">
            <a:schemeClr val="lt1"/>
          </a:fontRef>
        </p:style>
        <p:txBody>
          <a:bodyPr rtlCol="0" anchor="ctr"/>
          <a:lstStyle/>
          <a:p>
            <a:pPr algn="ctr"/>
            <a:endParaRPr lang="en-GB" dirty="0"/>
          </a:p>
        </p:txBody>
      </p:sp>
      <p:sp>
        <p:nvSpPr>
          <p:cNvPr id="11" name="Down Arrow 10"/>
          <p:cNvSpPr/>
          <p:nvPr/>
        </p:nvSpPr>
        <p:spPr>
          <a:xfrm>
            <a:off x="7215206" y="2924944"/>
            <a:ext cx="857256" cy="1857388"/>
          </a:xfrm>
          <a:prstGeom prst="downArrow">
            <a:avLst/>
          </a:prstGeom>
          <a:ln/>
        </p:spPr>
        <p:style>
          <a:lnRef idx="0">
            <a:schemeClr val="accent2"/>
          </a:lnRef>
          <a:fillRef idx="3">
            <a:schemeClr val="accent2"/>
          </a:fillRef>
          <a:effectRef idx="3">
            <a:schemeClr val="accent2"/>
          </a:effectRef>
          <a:fontRef idx="minor">
            <a:schemeClr val="lt1"/>
          </a:fontRef>
        </p:style>
        <p:txBody>
          <a:bodyPr rtlCol="0" anchor="ctr"/>
          <a:lstStyle/>
          <a:p>
            <a:pPr algn="ctr"/>
            <a:endParaRPr lang="en-GB" dirty="0"/>
          </a:p>
        </p:txBody>
      </p:sp>
      <p:sp>
        <p:nvSpPr>
          <p:cNvPr id="13" name="TextBox 12"/>
          <p:cNvSpPr txBox="1"/>
          <p:nvPr/>
        </p:nvSpPr>
        <p:spPr>
          <a:xfrm>
            <a:off x="142844" y="4797152"/>
            <a:ext cx="4714908" cy="1754326"/>
          </a:xfrm>
          <a:prstGeom prst="rect">
            <a:avLst/>
          </a:prstGeom>
          <a:noFill/>
        </p:spPr>
        <p:txBody>
          <a:bodyPr wrap="square" rtlCol="0">
            <a:spAutoFit/>
          </a:bodyPr>
          <a:lstStyle/>
          <a:p>
            <a:pPr>
              <a:buFont typeface="Arial" pitchFamily="34" charset="0"/>
              <a:buChar char="•"/>
            </a:pPr>
            <a:r>
              <a:rPr lang="en-GB" dirty="0"/>
              <a:t> better academic achievement</a:t>
            </a:r>
          </a:p>
          <a:p>
            <a:pPr>
              <a:buFont typeface="Arial" pitchFamily="34" charset="0"/>
              <a:buChar char="•"/>
            </a:pPr>
            <a:r>
              <a:rPr lang="en-GB" dirty="0"/>
              <a:t> better interpersonal relationships</a:t>
            </a:r>
          </a:p>
          <a:p>
            <a:pPr>
              <a:buFont typeface="Arial" pitchFamily="34" charset="0"/>
              <a:buChar char="•"/>
            </a:pPr>
            <a:r>
              <a:rPr lang="en-GB" dirty="0"/>
              <a:t> greater efforts to learn</a:t>
            </a:r>
          </a:p>
          <a:p>
            <a:pPr>
              <a:buFont typeface="Arial" pitchFamily="34" charset="0"/>
              <a:buChar char="•"/>
            </a:pPr>
            <a:r>
              <a:rPr lang="en-GB" dirty="0"/>
              <a:t> positive attitude to exercise</a:t>
            </a:r>
          </a:p>
          <a:p>
            <a:pPr>
              <a:buFont typeface="Arial" pitchFamily="34" charset="0"/>
              <a:buChar char="•"/>
            </a:pPr>
            <a:r>
              <a:rPr lang="en-GB" dirty="0"/>
              <a:t> lower cigarette smoking</a:t>
            </a:r>
          </a:p>
          <a:p>
            <a:pPr>
              <a:buFont typeface="Arial" pitchFamily="34" charset="0"/>
              <a:buChar char="•"/>
            </a:pPr>
            <a:r>
              <a:rPr lang="en-GB" dirty="0"/>
              <a:t> lower hypertension &amp; heart attacks</a:t>
            </a:r>
          </a:p>
        </p:txBody>
      </p:sp>
      <p:sp>
        <p:nvSpPr>
          <p:cNvPr id="15" name="TextBox 14"/>
          <p:cNvSpPr txBox="1"/>
          <p:nvPr/>
        </p:nvSpPr>
        <p:spPr>
          <a:xfrm>
            <a:off x="357158" y="2000240"/>
            <a:ext cx="2357454" cy="923330"/>
          </a:xfrm>
          <a:prstGeom prst="rect">
            <a:avLst/>
          </a:prstGeom>
          <a:noFill/>
        </p:spPr>
        <p:txBody>
          <a:bodyPr wrap="square" rtlCol="0">
            <a:spAutoFit/>
          </a:bodyPr>
          <a:lstStyle/>
          <a:p>
            <a:pPr algn="ctr"/>
            <a:r>
              <a:rPr lang="en-GB" dirty="0"/>
              <a:t>I control the consequences of my behaviour</a:t>
            </a:r>
          </a:p>
        </p:txBody>
      </p:sp>
      <p:sp>
        <p:nvSpPr>
          <p:cNvPr id="16" name="TextBox 15"/>
          <p:cNvSpPr txBox="1"/>
          <p:nvPr/>
        </p:nvSpPr>
        <p:spPr>
          <a:xfrm>
            <a:off x="4214810" y="4797152"/>
            <a:ext cx="4714908" cy="1754326"/>
          </a:xfrm>
          <a:prstGeom prst="rect">
            <a:avLst/>
          </a:prstGeom>
          <a:noFill/>
        </p:spPr>
        <p:txBody>
          <a:bodyPr wrap="square" rtlCol="0">
            <a:spAutoFit/>
          </a:bodyPr>
          <a:lstStyle/>
          <a:p>
            <a:pPr algn="r">
              <a:buFont typeface="Arial" pitchFamily="34" charset="0"/>
              <a:buChar char="•"/>
            </a:pPr>
            <a:r>
              <a:rPr lang="en-GB" dirty="0"/>
              <a:t> more resigned to conditions “as they are”</a:t>
            </a:r>
          </a:p>
          <a:p>
            <a:pPr algn="r">
              <a:buFont typeface="Arial" pitchFamily="34" charset="0"/>
              <a:buChar char="•"/>
            </a:pPr>
            <a:r>
              <a:rPr lang="en-GB" dirty="0"/>
              <a:t> lower efforts to deal with health</a:t>
            </a:r>
          </a:p>
          <a:p>
            <a:pPr algn="r">
              <a:buFont typeface="Arial" pitchFamily="34" charset="0"/>
              <a:buChar char="•"/>
            </a:pPr>
            <a:r>
              <a:rPr lang="en-GB" dirty="0"/>
              <a:t> lower levels of psych adjustment but only in non responsive environments</a:t>
            </a:r>
          </a:p>
          <a:p>
            <a:pPr algn="r">
              <a:buFont typeface="Arial" pitchFamily="34" charset="0"/>
              <a:buChar char="•"/>
            </a:pPr>
            <a:r>
              <a:rPr lang="en-GB" dirty="0"/>
              <a:t> positive attitude to exercise</a:t>
            </a:r>
          </a:p>
          <a:p>
            <a:pPr algn="r">
              <a:buFont typeface="Arial" pitchFamily="34" charset="0"/>
              <a:buChar char="•"/>
            </a:pPr>
            <a:r>
              <a:rPr lang="en-GB" dirty="0"/>
              <a:t> greater sense of satisfaction</a:t>
            </a:r>
          </a:p>
        </p:txBody>
      </p:sp>
      <p:sp>
        <p:nvSpPr>
          <p:cNvPr id="12" name="TextBox 11"/>
          <p:cNvSpPr txBox="1"/>
          <p:nvPr/>
        </p:nvSpPr>
        <p:spPr>
          <a:xfrm>
            <a:off x="2502413" y="3630919"/>
            <a:ext cx="4519186" cy="369332"/>
          </a:xfrm>
          <a:prstGeom prst="rect">
            <a:avLst/>
          </a:prstGeom>
          <a:noFill/>
        </p:spPr>
        <p:txBody>
          <a:bodyPr wrap="none" rtlCol="0">
            <a:spAutoFit/>
          </a:bodyPr>
          <a:lstStyle/>
          <a:p>
            <a:r>
              <a:rPr lang="en-GB" b="1" u="sng" dirty="0" smtClean="0">
                <a:solidFill>
                  <a:schemeClr val="tx2"/>
                </a:solidFill>
              </a:rPr>
              <a:t>How will this help you to coach others?</a:t>
            </a:r>
          </a:p>
        </p:txBody>
      </p:sp>
      <p:sp>
        <p:nvSpPr>
          <p:cNvPr id="14" name="TextBox 13"/>
          <p:cNvSpPr txBox="1"/>
          <p:nvPr/>
        </p:nvSpPr>
        <p:spPr>
          <a:xfrm>
            <a:off x="357158" y="6551478"/>
            <a:ext cx="6455613" cy="369332"/>
          </a:xfrm>
          <a:prstGeom prst="rect">
            <a:avLst/>
          </a:prstGeom>
          <a:noFill/>
        </p:spPr>
        <p:txBody>
          <a:bodyPr wrap="none" rtlCol="0">
            <a:spAutoFit/>
          </a:bodyPr>
          <a:lstStyle/>
          <a:p>
            <a:r>
              <a:rPr lang="en-GB" b="1" dirty="0" smtClean="0">
                <a:solidFill>
                  <a:schemeClr val="tx2"/>
                </a:solidFill>
              </a:rPr>
              <a:t>Pre-work: What did you learn about yourself (15 minutes)</a:t>
            </a: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Barriers to Coaching </a:t>
            </a:r>
          </a:p>
        </p:txBody>
      </p:sp>
      <p:sp>
        <p:nvSpPr>
          <p:cNvPr id="3" name="Vertical Text Placeholder 2"/>
          <p:cNvSpPr>
            <a:spLocks noGrp="1"/>
          </p:cNvSpPr>
          <p:nvPr>
            <p:ph type="body" orient="vert" idx="1"/>
          </p:nvPr>
        </p:nvSpPr>
        <p:spPr/>
        <p:txBody>
          <a:bodyPr/>
          <a:lstStyle/>
          <a:p>
            <a:pPr>
              <a:buFont typeface="Wingdings" pitchFamily="2" charset="2"/>
              <a:buChar char="§"/>
            </a:pPr>
            <a:r>
              <a:rPr lang="en-GB" dirty="0"/>
              <a:t> Is everyone coachable?</a:t>
            </a:r>
          </a:p>
          <a:p>
            <a:pPr>
              <a:buFont typeface="Wingdings" pitchFamily="2" charset="2"/>
              <a:buChar char="§"/>
            </a:pPr>
            <a:r>
              <a:rPr lang="en-GB" dirty="0"/>
              <a:t> Would you refuse to coach someone based on their coachability?</a:t>
            </a:r>
          </a:p>
          <a:p>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35</a:t>
            </a:fld>
            <a:endParaRPr lang="en-US" dirty="0"/>
          </a:p>
        </p:txBody>
      </p:sp>
      <p:sp>
        <p:nvSpPr>
          <p:cNvPr id="6" name="Vertical Text Placeholder 5"/>
          <p:cNvSpPr>
            <a:spLocks noGrp="1"/>
          </p:cNvSpPr>
          <p:nvPr>
            <p:ph type="body" orient="vert" idx="13"/>
          </p:nvPr>
        </p:nvSpPr>
        <p:spPr/>
        <p:txBody>
          <a:bodyPr/>
          <a:lstStyle/>
          <a:p>
            <a:r>
              <a:rPr lang="en-GB" dirty="0" smtClean="0"/>
              <a:t>Coachabilty                                (HIDDEN SLIDE)</a:t>
            </a:r>
            <a:endParaRPr lang="en-GB" dirty="0"/>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sz="2800" dirty="0" smtClean="0"/>
              <a:t>Introducing the Grow Model (Video)</a:t>
            </a:r>
            <a:endParaRPr lang="en-GB" sz="2800" dirty="0"/>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36</a:t>
            </a:fld>
            <a:endParaRPr lang="en-GB"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824" y="692696"/>
            <a:ext cx="8327552" cy="219074"/>
          </a:xfrm>
        </p:spPr>
        <p:txBody>
          <a:bodyPr/>
          <a:lstStyle/>
          <a:p>
            <a:r>
              <a:rPr lang="en-GB" dirty="0" smtClean="0"/>
              <a:t>Introducing the GROW Model</a:t>
            </a:r>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37</a:t>
            </a:fld>
            <a:endParaRPr lang="en-US" dirty="0"/>
          </a:p>
        </p:txBody>
      </p:sp>
      <p:sp>
        <p:nvSpPr>
          <p:cNvPr id="6" name="Vertical Text Placeholder 5"/>
          <p:cNvSpPr>
            <a:spLocks noGrp="1"/>
          </p:cNvSpPr>
          <p:nvPr>
            <p:ph type="body" orient="vert" idx="13"/>
          </p:nvPr>
        </p:nvSpPr>
        <p:spPr>
          <a:xfrm>
            <a:off x="437768" y="980728"/>
            <a:ext cx="8317230" cy="369741"/>
          </a:xfrm>
        </p:spPr>
        <p:txBody>
          <a:bodyPr/>
          <a:lstStyle/>
          <a:p>
            <a:r>
              <a:rPr lang="en-GB" dirty="0"/>
              <a:t>Coaching Framework</a:t>
            </a:r>
          </a:p>
        </p:txBody>
      </p:sp>
      <p:graphicFrame>
        <p:nvGraphicFramePr>
          <p:cNvPr id="9" name="Table 8"/>
          <p:cNvGraphicFramePr>
            <a:graphicFrameLocks noGrp="1"/>
          </p:cNvGraphicFramePr>
          <p:nvPr>
            <p:extLst>
              <p:ext uri="{D42A27DB-BD31-4B8C-83A1-F6EECF244321}">
                <p14:modId xmlns:p14="http://schemas.microsoft.com/office/powerpoint/2010/main" val="237430828"/>
              </p:ext>
            </p:extLst>
          </p:nvPr>
        </p:nvGraphicFramePr>
        <p:xfrm>
          <a:off x="405673" y="1515249"/>
          <a:ext cx="8166855" cy="5100649"/>
        </p:xfrm>
        <a:graphic>
          <a:graphicData uri="http://schemas.openxmlformats.org/drawingml/2006/table">
            <a:tbl>
              <a:tblPr/>
              <a:tblGrid>
                <a:gridCol w="1180339">
                  <a:extLst>
                    <a:ext uri="{9D8B030D-6E8A-4147-A177-3AD203B41FA5}">
                      <a16:colId xmlns="" xmlns:a16="http://schemas.microsoft.com/office/drawing/2014/main" val="20000"/>
                    </a:ext>
                  </a:extLst>
                </a:gridCol>
                <a:gridCol w="6986516">
                  <a:extLst>
                    <a:ext uri="{9D8B030D-6E8A-4147-A177-3AD203B41FA5}">
                      <a16:colId xmlns="" xmlns:a16="http://schemas.microsoft.com/office/drawing/2014/main" val="20001"/>
                    </a:ext>
                  </a:extLst>
                </a:gridCol>
              </a:tblGrid>
              <a:tr h="1042095">
                <a:tc>
                  <a:txBody>
                    <a:bodyPr/>
                    <a:lstStyle/>
                    <a:p>
                      <a:pPr algn="ctr">
                        <a:lnSpc>
                          <a:spcPct val="115000"/>
                        </a:lnSpc>
                        <a:spcAft>
                          <a:spcPts val="0"/>
                        </a:spcAft>
                        <a:tabLst>
                          <a:tab pos="2143125" algn="l"/>
                        </a:tabLst>
                      </a:pP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c>
                  <a:txBody>
                    <a:bodyPr/>
                    <a:lstStyle/>
                    <a:p>
                      <a:pPr algn="just">
                        <a:lnSpc>
                          <a:spcPct val="115000"/>
                        </a:lnSpc>
                        <a:spcAft>
                          <a:spcPts val="0"/>
                        </a:spcAft>
                        <a:tabLst>
                          <a:tab pos="2143125" algn="l"/>
                        </a:tabLst>
                      </a:pPr>
                      <a:r>
                        <a:rPr lang="en-GB" sz="1600" dirty="0">
                          <a:latin typeface="Calibri"/>
                          <a:ea typeface="Calibri"/>
                          <a:cs typeface="Calibri"/>
                        </a:rPr>
                        <a:t>Goal: Define and agree the goal or outcome to be achieved.   You should assist the coachee in defining a goal that is SMART.  Ask questions like</a:t>
                      </a:r>
                      <a:r>
                        <a:rPr lang="en-GB" sz="1600" dirty="0" smtClean="0">
                          <a:latin typeface="Calibri"/>
                          <a:ea typeface="Calibri"/>
                          <a:cs typeface="Calibri"/>
                        </a:rPr>
                        <a:t>:-</a:t>
                      </a:r>
                    </a:p>
                    <a:p>
                      <a:pPr algn="just">
                        <a:lnSpc>
                          <a:spcPct val="115000"/>
                        </a:lnSpc>
                        <a:spcAft>
                          <a:spcPts val="0"/>
                        </a:spcAft>
                        <a:tabLst>
                          <a:tab pos="2143125" algn="l"/>
                        </a:tabLst>
                      </a:pPr>
                      <a:endParaRPr lang="en-GB" sz="1600" dirty="0" smtClean="0">
                        <a:latin typeface="Calibri"/>
                        <a:ea typeface="Calibri"/>
                        <a:cs typeface="Calibri"/>
                      </a:endParaRPr>
                    </a:p>
                    <a:p>
                      <a:pPr algn="just">
                        <a:lnSpc>
                          <a:spcPct val="115000"/>
                        </a:lnSpc>
                        <a:spcAft>
                          <a:spcPts val="0"/>
                        </a:spcAft>
                        <a:tabLst>
                          <a:tab pos="2143125" algn="l"/>
                        </a:tabLst>
                      </a:pPr>
                      <a:endParaRPr lang="en-GB" sz="1600" dirty="0" smtClean="0">
                        <a:latin typeface="Calibri"/>
                        <a:ea typeface="Calibri"/>
                        <a:cs typeface="Times New Roman"/>
                      </a:endParaRPr>
                    </a:p>
                    <a:p>
                      <a:pPr algn="just">
                        <a:lnSpc>
                          <a:spcPct val="115000"/>
                        </a:lnSpc>
                        <a:spcAft>
                          <a:spcPts val="0"/>
                        </a:spcAft>
                        <a:tabLst>
                          <a:tab pos="2143125" algn="l"/>
                        </a:tabLst>
                      </a:pPr>
                      <a:endParaRPr lang="en-GB" sz="1600" dirty="0" smtClean="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0"/>
                  </a:ext>
                </a:extLst>
              </a:tr>
              <a:tr h="1057582">
                <a:tc>
                  <a:txBody>
                    <a:bodyPr/>
                    <a:lstStyle/>
                    <a:p>
                      <a:pPr algn="ctr">
                        <a:lnSpc>
                          <a:spcPct val="115000"/>
                        </a:lnSpc>
                        <a:spcAft>
                          <a:spcPts val="0"/>
                        </a:spcAft>
                        <a:tabLst>
                          <a:tab pos="2143125" algn="l"/>
                        </a:tabLst>
                      </a:pP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c>
                  <a:txBody>
                    <a:bodyPr/>
                    <a:lstStyle/>
                    <a:p>
                      <a:pPr algn="just">
                        <a:lnSpc>
                          <a:spcPct val="115000"/>
                        </a:lnSpc>
                        <a:spcAft>
                          <a:spcPts val="0"/>
                        </a:spcAft>
                        <a:tabLst>
                          <a:tab pos="2143125" algn="l"/>
                        </a:tabLst>
                      </a:pPr>
                      <a:r>
                        <a:rPr lang="en-GB" sz="1600" dirty="0">
                          <a:latin typeface="Calibri"/>
                          <a:ea typeface="Calibri"/>
                          <a:cs typeface="Calibri"/>
                        </a:rPr>
                        <a:t>Reality:  Examine the current reality.  In order to reach your </a:t>
                      </a:r>
                      <a:r>
                        <a:rPr lang="en-GB" sz="1600" dirty="0" smtClean="0">
                          <a:latin typeface="Calibri"/>
                          <a:ea typeface="Calibri"/>
                          <a:cs typeface="Calibri"/>
                        </a:rPr>
                        <a:t>goal </a:t>
                      </a:r>
                      <a:r>
                        <a:rPr lang="en-GB" sz="1600" dirty="0">
                          <a:latin typeface="Calibri"/>
                          <a:ea typeface="Calibri"/>
                          <a:cs typeface="Calibri"/>
                        </a:rPr>
                        <a:t>you must </a:t>
                      </a:r>
                      <a:r>
                        <a:rPr lang="en-GB" sz="1600" dirty="0" smtClean="0">
                          <a:latin typeface="Calibri"/>
                          <a:ea typeface="Calibri"/>
                          <a:cs typeface="Calibri"/>
                        </a:rPr>
                        <a:t>fully</a:t>
                      </a:r>
                      <a:br>
                        <a:rPr lang="en-GB" sz="1600" dirty="0" smtClean="0">
                          <a:latin typeface="Calibri"/>
                          <a:ea typeface="Calibri"/>
                          <a:cs typeface="Calibri"/>
                        </a:rPr>
                      </a:br>
                      <a:r>
                        <a:rPr lang="en-GB" sz="1600" dirty="0" smtClean="0">
                          <a:latin typeface="Calibri"/>
                          <a:ea typeface="Calibri"/>
                          <a:cs typeface="Calibri"/>
                        </a:rPr>
                        <a:t>consider </a:t>
                      </a:r>
                      <a:r>
                        <a:rPr lang="en-GB" sz="1600" dirty="0">
                          <a:latin typeface="Calibri"/>
                          <a:ea typeface="Calibri"/>
                          <a:cs typeface="Calibri"/>
                        </a:rPr>
                        <a:t>your </a:t>
                      </a:r>
                      <a:r>
                        <a:rPr lang="en-GB" sz="1600" dirty="0" smtClean="0">
                          <a:latin typeface="Calibri"/>
                          <a:ea typeface="Calibri"/>
                          <a:cs typeface="Calibri"/>
                        </a:rPr>
                        <a:t>starting </a:t>
                      </a:r>
                      <a:r>
                        <a:rPr lang="en-GB" sz="1600" dirty="0">
                          <a:latin typeface="Calibri"/>
                          <a:ea typeface="Calibri"/>
                          <a:cs typeface="Calibri"/>
                        </a:rPr>
                        <a:t>point. Ask questions like</a:t>
                      </a:r>
                      <a:r>
                        <a:rPr lang="en-GB" sz="1600" dirty="0" smtClean="0">
                          <a:latin typeface="Calibri"/>
                          <a:ea typeface="Calibri"/>
                          <a:cs typeface="Calibri"/>
                        </a:rPr>
                        <a:t>:-</a:t>
                      </a:r>
                    </a:p>
                    <a:p>
                      <a:pPr algn="just">
                        <a:lnSpc>
                          <a:spcPct val="115000"/>
                        </a:lnSpc>
                        <a:spcAft>
                          <a:spcPts val="0"/>
                        </a:spcAft>
                        <a:tabLst>
                          <a:tab pos="2143125" algn="l"/>
                        </a:tabLst>
                      </a:pPr>
                      <a:endParaRPr lang="en-GB" sz="1600" dirty="0" smtClean="0">
                        <a:latin typeface="Calibri"/>
                        <a:ea typeface="Calibri"/>
                        <a:cs typeface="Calibri"/>
                      </a:endParaRPr>
                    </a:p>
                    <a:p>
                      <a:pPr algn="just">
                        <a:lnSpc>
                          <a:spcPct val="115000"/>
                        </a:lnSpc>
                        <a:spcAft>
                          <a:spcPts val="0"/>
                        </a:spcAft>
                        <a:tabLst>
                          <a:tab pos="2143125" algn="l"/>
                        </a:tabLst>
                      </a:pPr>
                      <a:endParaRPr lang="en-GB" sz="1600" dirty="0" smtClean="0">
                        <a:latin typeface="Calibri"/>
                        <a:ea typeface="Calibri"/>
                        <a:cs typeface="Times New Roman"/>
                      </a:endParaRPr>
                    </a:p>
                    <a:p>
                      <a:pPr algn="just">
                        <a:lnSpc>
                          <a:spcPct val="115000"/>
                        </a:lnSpc>
                        <a:spcAft>
                          <a:spcPts val="0"/>
                        </a:spcAft>
                        <a:tabLst>
                          <a:tab pos="2143125" algn="l"/>
                        </a:tabLst>
                      </a:pP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1"/>
                  </a:ext>
                </a:extLst>
              </a:tr>
              <a:tr h="1304883">
                <a:tc>
                  <a:txBody>
                    <a:bodyPr/>
                    <a:lstStyle/>
                    <a:p>
                      <a:pPr algn="ctr">
                        <a:lnSpc>
                          <a:spcPct val="115000"/>
                        </a:lnSpc>
                        <a:spcAft>
                          <a:spcPts val="0"/>
                        </a:spcAft>
                        <a:tabLst>
                          <a:tab pos="2143125" algn="l"/>
                        </a:tabLst>
                      </a:pP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c>
                  <a:txBody>
                    <a:bodyPr/>
                    <a:lstStyle/>
                    <a:p>
                      <a:pPr algn="just">
                        <a:lnSpc>
                          <a:spcPct val="115000"/>
                        </a:lnSpc>
                        <a:spcAft>
                          <a:spcPts val="0"/>
                        </a:spcAft>
                        <a:tabLst>
                          <a:tab pos="2143125" algn="l"/>
                        </a:tabLst>
                      </a:pPr>
                      <a:r>
                        <a:rPr lang="en-GB" sz="1600" dirty="0">
                          <a:latin typeface="Calibri"/>
                          <a:ea typeface="Calibri"/>
                          <a:cs typeface="Calibri"/>
                        </a:rPr>
                        <a:t>Options: Explore the options.  Determine what the possible options are for reaching the goal.  Ask questions like</a:t>
                      </a:r>
                      <a:r>
                        <a:rPr lang="en-GB" sz="1600" dirty="0" smtClean="0">
                          <a:latin typeface="Calibri"/>
                          <a:ea typeface="Calibri"/>
                          <a:cs typeface="Calibri"/>
                        </a:rPr>
                        <a:t>:-</a:t>
                      </a:r>
                    </a:p>
                    <a:p>
                      <a:pPr algn="just">
                        <a:lnSpc>
                          <a:spcPct val="115000"/>
                        </a:lnSpc>
                        <a:spcAft>
                          <a:spcPts val="0"/>
                        </a:spcAft>
                        <a:tabLst>
                          <a:tab pos="2143125" algn="l"/>
                        </a:tabLst>
                      </a:pP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2"/>
                  </a:ext>
                </a:extLst>
              </a:tr>
              <a:tr h="1057582">
                <a:tc>
                  <a:txBody>
                    <a:bodyPr/>
                    <a:lstStyle/>
                    <a:p>
                      <a:pPr algn="ctr">
                        <a:lnSpc>
                          <a:spcPct val="115000"/>
                        </a:lnSpc>
                        <a:spcAft>
                          <a:spcPts val="0"/>
                        </a:spcAft>
                        <a:tabLst>
                          <a:tab pos="2143125" algn="l"/>
                        </a:tabLst>
                      </a:pP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c>
                  <a:txBody>
                    <a:bodyPr/>
                    <a:lstStyle/>
                    <a:p>
                      <a:pPr algn="just">
                        <a:lnSpc>
                          <a:spcPct val="115000"/>
                        </a:lnSpc>
                        <a:spcAft>
                          <a:spcPts val="0"/>
                        </a:spcAft>
                        <a:tabLst>
                          <a:tab pos="2143125" algn="l"/>
                        </a:tabLst>
                      </a:pPr>
                      <a:r>
                        <a:rPr lang="en-GB" sz="1600" dirty="0">
                          <a:latin typeface="Calibri"/>
                          <a:ea typeface="Calibri"/>
                          <a:cs typeface="Calibri"/>
                        </a:rPr>
                        <a:t>Will:  Gain commitment to specific actions.  Ask questions like</a:t>
                      </a:r>
                      <a:r>
                        <a:rPr lang="en-GB" sz="1600" dirty="0" smtClean="0">
                          <a:latin typeface="Calibri"/>
                          <a:ea typeface="Calibri"/>
                          <a:cs typeface="Calibri"/>
                        </a:rPr>
                        <a:t>:-</a:t>
                      </a:r>
                      <a:endParaRPr lang="en-GB" sz="1400" dirty="0">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3"/>
                  </a:ext>
                </a:extLst>
              </a:tr>
            </a:tbl>
          </a:graphicData>
        </a:graphic>
      </p:graphicFrame>
      <p:graphicFrame>
        <p:nvGraphicFramePr>
          <p:cNvPr id="3" name="Table 2"/>
          <p:cNvGraphicFramePr>
            <a:graphicFrameLocks noGrp="1"/>
          </p:cNvGraphicFramePr>
          <p:nvPr>
            <p:extLst>
              <p:ext uri="{D42A27DB-BD31-4B8C-83A1-F6EECF244321}">
                <p14:modId xmlns:p14="http://schemas.microsoft.com/office/powerpoint/2010/main" val="3612755065"/>
              </p:ext>
            </p:extLst>
          </p:nvPr>
        </p:nvGraphicFramePr>
        <p:xfrm>
          <a:off x="395824" y="1556792"/>
          <a:ext cx="1156376" cy="5139668"/>
        </p:xfrm>
        <a:graphic>
          <a:graphicData uri="http://schemas.openxmlformats.org/drawingml/2006/table">
            <a:tbl>
              <a:tblPr/>
              <a:tblGrid>
                <a:gridCol w="1156376"/>
              </a:tblGrid>
              <a:tr h="1368152">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G</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r>
              <a:tr h="1368152">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R</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r>
              <a:tr h="1296144">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O</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r>
              <a:tr h="1107220">
                <a:tc>
                  <a:txBody>
                    <a:bodyPr/>
                    <a:lstStyle/>
                    <a:p>
                      <a:pPr algn="ctr">
                        <a:lnSpc>
                          <a:spcPct val="115000"/>
                        </a:lnSpc>
                        <a:spcAft>
                          <a:spcPts val="0"/>
                        </a:spcAft>
                        <a:tabLst>
                          <a:tab pos="2143125" algn="l"/>
                        </a:tabLst>
                      </a:pPr>
                      <a:r>
                        <a:rPr lang="en-GB" sz="6000" dirty="0">
                          <a:solidFill>
                            <a:schemeClr val="bg1"/>
                          </a:solidFill>
                          <a:latin typeface="Calibri"/>
                          <a:ea typeface="Calibri"/>
                          <a:cs typeface="Calibri"/>
                        </a:rPr>
                        <a:t>W</a:t>
                      </a:r>
                      <a:endParaRPr lang="en-GB" sz="1400" dirty="0">
                        <a:solidFill>
                          <a:schemeClr val="bg1"/>
                        </a:solidFill>
                        <a:latin typeface="Calibri"/>
                        <a:ea typeface="Calibri"/>
                        <a:cs typeface="Times New Roman"/>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tx2"/>
                    </a:solidFill>
                  </a:tcPr>
                </a:tc>
              </a:tr>
            </a:tbl>
          </a:graphicData>
        </a:graphic>
      </p:graphicFrame>
      <p:sp>
        <p:nvSpPr>
          <p:cNvPr id="7" name="Rectangle 6"/>
          <p:cNvSpPr/>
          <p:nvPr/>
        </p:nvSpPr>
        <p:spPr>
          <a:xfrm>
            <a:off x="1979712" y="2132856"/>
            <a:ext cx="6120680" cy="729430"/>
          </a:xfrm>
          <a:prstGeom prst="rect">
            <a:avLst/>
          </a:prstGeom>
        </p:spPr>
        <p:txBody>
          <a:bodyPr wrap="square">
            <a:spAutoFit/>
          </a:bodyPr>
          <a:lstStyle/>
          <a:p>
            <a:pPr marL="342900" lvl="0" indent="-342900" algn="just">
              <a:lnSpc>
                <a:spcPct val="115000"/>
              </a:lnSpc>
              <a:spcAft>
                <a:spcPts val="0"/>
              </a:spcAft>
              <a:buFont typeface="Symbol"/>
              <a:buChar char=""/>
              <a:tabLst>
                <a:tab pos="2143125" algn="l"/>
              </a:tabLst>
            </a:pPr>
            <a:r>
              <a:rPr lang="en-GB" dirty="0">
                <a:latin typeface="Calibri"/>
                <a:ea typeface="Calibri"/>
                <a:cs typeface="Calibri"/>
              </a:rPr>
              <a:t>How will you know the goal is </a:t>
            </a:r>
            <a:r>
              <a:rPr lang="en-GB" dirty="0" smtClean="0">
                <a:latin typeface="Calibri"/>
                <a:ea typeface="Calibri"/>
                <a:cs typeface="Calibri"/>
              </a:rPr>
              <a:t>achieved?</a:t>
            </a:r>
            <a:endParaRPr lang="en-GB" sz="1600" dirty="0" smtClean="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dirty="0">
                <a:latin typeface="Calibri"/>
                <a:ea typeface="Calibri"/>
                <a:cs typeface="Calibri"/>
              </a:rPr>
              <a:t>Describe what you ideal outcome is in this situation?</a:t>
            </a:r>
            <a:endParaRPr lang="en-GB" sz="1600" dirty="0">
              <a:latin typeface="Calibri"/>
              <a:ea typeface="Calibri"/>
              <a:cs typeface="Times New Roman"/>
            </a:endParaRPr>
          </a:p>
        </p:txBody>
      </p:sp>
      <p:sp>
        <p:nvSpPr>
          <p:cNvPr id="8" name="Rectangle 7"/>
          <p:cNvSpPr/>
          <p:nvPr/>
        </p:nvSpPr>
        <p:spPr>
          <a:xfrm>
            <a:off x="1979712" y="3570937"/>
            <a:ext cx="4572000" cy="729430"/>
          </a:xfrm>
          <a:prstGeom prst="rect">
            <a:avLst/>
          </a:prstGeom>
        </p:spPr>
        <p:txBody>
          <a:bodyPr>
            <a:spAutoFit/>
          </a:bodyPr>
          <a:lstStyle/>
          <a:p>
            <a:pPr marL="342900" lvl="0" indent="-342900" algn="just">
              <a:lnSpc>
                <a:spcPct val="115000"/>
              </a:lnSpc>
              <a:spcAft>
                <a:spcPts val="0"/>
              </a:spcAft>
              <a:buFont typeface="Symbol"/>
              <a:buChar char=""/>
              <a:tabLst>
                <a:tab pos="2143125" algn="l"/>
              </a:tabLst>
            </a:pPr>
            <a:r>
              <a:rPr lang="en-GB" dirty="0">
                <a:latin typeface="Calibri"/>
                <a:ea typeface="Calibri"/>
                <a:cs typeface="Calibri"/>
              </a:rPr>
              <a:t>Where are you in relation to your goal?</a:t>
            </a:r>
            <a:endParaRPr lang="en-GB" sz="16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dirty="0">
                <a:latin typeface="Calibri"/>
                <a:ea typeface="Calibri"/>
                <a:cs typeface="Calibri"/>
              </a:rPr>
              <a:t>What is going well right now?</a:t>
            </a:r>
            <a:endParaRPr lang="en-GB" sz="1600" dirty="0">
              <a:latin typeface="Calibri"/>
              <a:ea typeface="Calibri"/>
              <a:cs typeface="Times New Roman"/>
            </a:endParaRPr>
          </a:p>
        </p:txBody>
      </p:sp>
      <p:sp>
        <p:nvSpPr>
          <p:cNvPr id="10" name="Rectangle 9"/>
          <p:cNvSpPr/>
          <p:nvPr/>
        </p:nvSpPr>
        <p:spPr>
          <a:xfrm>
            <a:off x="1979712" y="4839014"/>
            <a:ext cx="4572000" cy="729430"/>
          </a:xfrm>
          <a:prstGeom prst="rect">
            <a:avLst/>
          </a:prstGeom>
        </p:spPr>
        <p:txBody>
          <a:bodyPr>
            <a:spAutoFit/>
          </a:bodyPr>
          <a:lstStyle/>
          <a:p>
            <a:pPr marL="342900" lvl="0" indent="-342900" algn="just">
              <a:lnSpc>
                <a:spcPct val="115000"/>
              </a:lnSpc>
              <a:spcAft>
                <a:spcPts val="0"/>
              </a:spcAft>
              <a:buFont typeface="Symbol"/>
              <a:buChar char=""/>
              <a:tabLst>
                <a:tab pos="2143125" algn="l"/>
              </a:tabLst>
            </a:pPr>
            <a:r>
              <a:rPr lang="en-GB" dirty="0">
                <a:latin typeface="Calibri"/>
                <a:ea typeface="Calibri"/>
                <a:cs typeface="Calibri"/>
              </a:rPr>
              <a:t>What else could you do?</a:t>
            </a:r>
            <a:endParaRPr lang="en-GB" sz="16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dirty="0">
                <a:latin typeface="Calibri"/>
                <a:ea typeface="Calibri"/>
                <a:cs typeface="Calibri"/>
              </a:rPr>
              <a:t>Give me 5 options?</a:t>
            </a:r>
            <a:endParaRPr lang="en-GB" sz="1600" dirty="0">
              <a:latin typeface="Calibri"/>
              <a:ea typeface="Calibri"/>
              <a:cs typeface="Times New Roman"/>
            </a:endParaRPr>
          </a:p>
        </p:txBody>
      </p:sp>
      <p:sp>
        <p:nvSpPr>
          <p:cNvPr id="11" name="Rectangle 10"/>
          <p:cNvSpPr/>
          <p:nvPr/>
        </p:nvSpPr>
        <p:spPr>
          <a:xfrm>
            <a:off x="1979712" y="5915497"/>
            <a:ext cx="4572000" cy="729430"/>
          </a:xfrm>
          <a:prstGeom prst="rect">
            <a:avLst/>
          </a:prstGeom>
        </p:spPr>
        <p:txBody>
          <a:bodyPr>
            <a:spAutoFit/>
          </a:bodyPr>
          <a:lstStyle/>
          <a:p>
            <a:pPr marL="342900" lvl="0" indent="-342900" algn="just">
              <a:lnSpc>
                <a:spcPct val="115000"/>
              </a:lnSpc>
              <a:spcAft>
                <a:spcPts val="0"/>
              </a:spcAft>
              <a:buFont typeface="Symbol"/>
              <a:buChar char=""/>
              <a:tabLst>
                <a:tab pos="2143125" algn="l"/>
              </a:tabLst>
            </a:pPr>
            <a:r>
              <a:rPr lang="en-GB" dirty="0">
                <a:latin typeface="Calibri"/>
                <a:ea typeface="Calibri"/>
                <a:cs typeface="Calibri"/>
              </a:rPr>
              <a:t>What will you do now, and when?</a:t>
            </a:r>
            <a:endParaRPr lang="en-GB" sz="1600" dirty="0">
              <a:latin typeface="Calibri"/>
              <a:ea typeface="Calibri"/>
              <a:cs typeface="Times New Roman"/>
            </a:endParaRPr>
          </a:p>
          <a:p>
            <a:pPr marL="342900" lvl="0" indent="-342900" algn="just">
              <a:lnSpc>
                <a:spcPct val="115000"/>
              </a:lnSpc>
              <a:spcAft>
                <a:spcPts val="0"/>
              </a:spcAft>
              <a:buFont typeface="Symbol"/>
              <a:buChar char=""/>
              <a:tabLst>
                <a:tab pos="2143125" algn="l"/>
              </a:tabLst>
            </a:pPr>
            <a:r>
              <a:rPr lang="en-GB" dirty="0">
                <a:latin typeface="Calibri"/>
                <a:ea typeface="Calibri"/>
                <a:cs typeface="Calibri"/>
              </a:rPr>
              <a:t>How will you keep yourself motivated?</a:t>
            </a:r>
            <a:endParaRPr lang="en-GB" sz="1600" dirty="0">
              <a:latin typeface="Calibri"/>
              <a:ea typeface="Calibri"/>
              <a:cs typeface="Times New Rom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P spid="11"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Coaching</a:t>
            </a:r>
            <a:endParaRPr lang="en-GB" dirty="0"/>
          </a:p>
        </p:txBody>
      </p:sp>
      <p:sp>
        <p:nvSpPr>
          <p:cNvPr id="3" name="Vertical Text Placeholder 2"/>
          <p:cNvSpPr>
            <a:spLocks noGrp="1"/>
          </p:cNvSpPr>
          <p:nvPr>
            <p:ph type="body" orient="vert" idx="1"/>
          </p:nvPr>
        </p:nvSpPr>
        <p:spPr>
          <a:xfrm>
            <a:off x="405584" y="1586673"/>
            <a:ext cx="8318832" cy="2346383"/>
          </a:xfrm>
        </p:spPr>
        <p:txBody>
          <a:bodyPr/>
          <a:lstStyle/>
          <a:p>
            <a:endParaRPr lang="en-GB" dirty="0"/>
          </a:p>
          <a:p>
            <a:pPr>
              <a:buFont typeface="Arial" pitchFamily="34" charset="0"/>
              <a:buChar char="•"/>
            </a:pPr>
            <a:endParaRPr lang="en-GB" dirty="0"/>
          </a:p>
          <a:p>
            <a:endParaRPr lang="en-GB" dirty="0"/>
          </a:p>
          <a:p>
            <a:endParaRPr lang="en-GB" b="1" u="sng"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38</a:t>
            </a:fld>
            <a:endParaRPr lang="en-US" dirty="0"/>
          </a:p>
        </p:txBody>
      </p:sp>
      <p:sp>
        <p:nvSpPr>
          <p:cNvPr id="6" name="Vertical Text Placeholder 5"/>
          <p:cNvSpPr>
            <a:spLocks noGrp="1"/>
          </p:cNvSpPr>
          <p:nvPr>
            <p:ph type="body" orient="vert" idx="13"/>
          </p:nvPr>
        </p:nvSpPr>
        <p:spPr/>
        <p:txBody>
          <a:bodyPr/>
          <a:lstStyle/>
          <a:p>
            <a:r>
              <a:rPr lang="en-GB" dirty="0" smtClean="0"/>
              <a:t>The Grow Model in Action……</a:t>
            </a:r>
            <a:endParaRPr lang="en-GB" dirty="0"/>
          </a:p>
        </p:txBody>
      </p:sp>
      <p:sp>
        <p:nvSpPr>
          <p:cNvPr id="7" name="TextBox 6"/>
          <p:cNvSpPr txBox="1"/>
          <p:nvPr/>
        </p:nvSpPr>
        <p:spPr>
          <a:xfrm>
            <a:off x="539552" y="1844824"/>
            <a:ext cx="2808312" cy="369332"/>
          </a:xfrm>
          <a:prstGeom prst="rect">
            <a:avLst/>
          </a:prstGeom>
          <a:noFill/>
        </p:spPr>
        <p:txBody>
          <a:bodyPr wrap="square" rtlCol="0">
            <a:spAutoFit/>
          </a:bodyPr>
          <a:lstStyle/>
          <a:p>
            <a:r>
              <a:rPr lang="en-GB" dirty="0" smtClean="0"/>
              <a:t>Video</a:t>
            </a:r>
            <a:endParaRPr lang="en-GB" dirty="0" smtClean="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Coaching.jpg"/>
          <p:cNvPicPr>
            <a:picLocks noChangeAspect="1"/>
          </p:cNvPicPr>
          <p:nvPr/>
        </p:nvPicPr>
        <p:blipFill>
          <a:blip r:embed="rId3" cstate="print"/>
          <a:stretch>
            <a:fillRect/>
          </a:stretch>
        </p:blipFill>
        <p:spPr>
          <a:xfrm>
            <a:off x="5464596" y="3675487"/>
            <a:ext cx="3571900" cy="3065881"/>
          </a:xfrm>
          <a:prstGeom prst="rect">
            <a:avLst/>
          </a:prstGeom>
        </p:spPr>
      </p:pic>
      <p:sp>
        <p:nvSpPr>
          <p:cNvPr id="2" name="Title 1"/>
          <p:cNvSpPr>
            <a:spLocks noGrp="1"/>
          </p:cNvSpPr>
          <p:nvPr>
            <p:ph type="title"/>
          </p:nvPr>
        </p:nvSpPr>
        <p:spPr/>
        <p:txBody>
          <a:bodyPr/>
          <a:lstStyle/>
          <a:p>
            <a:r>
              <a:rPr lang="en-GB" dirty="0"/>
              <a:t>Coaching Practice</a:t>
            </a:r>
          </a:p>
        </p:txBody>
      </p:sp>
      <p:sp>
        <p:nvSpPr>
          <p:cNvPr id="3" name="Vertical Text Placeholder 2"/>
          <p:cNvSpPr>
            <a:spLocks noGrp="1"/>
          </p:cNvSpPr>
          <p:nvPr>
            <p:ph type="body" orient="vert" idx="1"/>
          </p:nvPr>
        </p:nvSpPr>
        <p:spPr/>
        <p:txBody>
          <a:bodyPr/>
          <a:lstStyle/>
          <a:p>
            <a:r>
              <a:rPr lang="en-GB" dirty="0"/>
              <a:t>Practice using </a:t>
            </a:r>
            <a:r>
              <a:rPr lang="en-GB" dirty="0" smtClean="0"/>
              <a:t>the ‘GROW’ </a:t>
            </a:r>
            <a:r>
              <a:rPr lang="en-GB" dirty="0"/>
              <a:t>model to address a challenge that you are currently facing.  </a:t>
            </a:r>
          </a:p>
          <a:p>
            <a:endParaRPr lang="en-GB" dirty="0"/>
          </a:p>
          <a:p>
            <a:pPr>
              <a:buFont typeface="Wingdings" pitchFamily="2" charset="2"/>
              <a:buChar char="§"/>
            </a:pPr>
            <a:r>
              <a:rPr lang="en-GB" dirty="0"/>
              <a:t> What is your goal</a:t>
            </a:r>
            <a:r>
              <a:rPr lang="en-GB" dirty="0" smtClean="0"/>
              <a:t>? (use example from your pre-work)</a:t>
            </a:r>
            <a:endParaRPr lang="en-GB" dirty="0"/>
          </a:p>
          <a:p>
            <a:pPr>
              <a:buFont typeface="Wingdings" pitchFamily="2" charset="2"/>
              <a:buChar char="§"/>
            </a:pPr>
            <a:r>
              <a:rPr lang="en-GB" dirty="0"/>
              <a:t> Where are you now in relation to your goal?</a:t>
            </a:r>
          </a:p>
          <a:p>
            <a:pPr>
              <a:buFont typeface="Wingdings" pitchFamily="2" charset="2"/>
              <a:buChar char="§"/>
            </a:pPr>
            <a:r>
              <a:rPr lang="en-GB" dirty="0"/>
              <a:t> What options do you have to help you reach your goal?</a:t>
            </a:r>
          </a:p>
          <a:p>
            <a:pPr>
              <a:buFont typeface="Wingdings" pitchFamily="2" charset="2"/>
              <a:buChar char="§"/>
            </a:pPr>
            <a:r>
              <a:rPr lang="en-GB" dirty="0"/>
              <a:t> How will you stay on track/maintain motivation?</a:t>
            </a:r>
          </a:p>
          <a:p>
            <a:pPr marL="285750" indent="-285750">
              <a:buFontTx/>
              <a:buChar char="-"/>
            </a:pPr>
            <a:endParaRPr lang="en-GB" dirty="0" smtClean="0"/>
          </a:p>
          <a:p>
            <a:pPr marL="285750" indent="-285750">
              <a:buFontTx/>
              <a:buChar char="-"/>
            </a:pPr>
            <a:r>
              <a:rPr lang="en-GB" dirty="0" smtClean="0"/>
              <a:t>10 minutes per </a:t>
            </a:r>
            <a:r>
              <a:rPr lang="en-GB" dirty="0" smtClean="0"/>
              <a:t>scenario</a:t>
            </a:r>
            <a:endParaRPr lang="en-GB" dirty="0" smtClean="0"/>
          </a:p>
          <a:p>
            <a:pPr marL="285750" indent="-285750">
              <a:buFontTx/>
              <a:buChar char="-"/>
            </a:pPr>
            <a:r>
              <a:rPr lang="en-GB" dirty="0" smtClean="0"/>
              <a:t>Discussions around ‘How did you feel?’ – 10 minutes</a:t>
            </a:r>
            <a:endParaRPr lang="en-GB" dirty="0"/>
          </a:p>
          <a:p>
            <a:endParaRPr lang="en-GB" b="1" u="sng"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39</a:t>
            </a:fld>
            <a:endParaRPr lang="en-US" dirty="0"/>
          </a:p>
        </p:txBody>
      </p:sp>
      <p:sp>
        <p:nvSpPr>
          <p:cNvPr id="6" name="Vertical Text Placeholder 5"/>
          <p:cNvSpPr>
            <a:spLocks noGrp="1"/>
          </p:cNvSpPr>
          <p:nvPr>
            <p:ph type="body" orient="vert" idx="13"/>
          </p:nvPr>
        </p:nvSpPr>
        <p:spPr/>
        <p:txBody>
          <a:bodyPr/>
          <a:lstStyle/>
          <a:p>
            <a:r>
              <a:rPr lang="en-GB" dirty="0" smtClean="0"/>
              <a:t>Activity in pairs</a:t>
            </a:r>
            <a:endParaRPr lang="en-GB" dirty="0"/>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type="body" idx="1"/>
          </p:nvPr>
        </p:nvSpPr>
        <p:spPr/>
        <p:txBody>
          <a:bodyPr lIns="45720" rIns="45720">
            <a:normAutofit/>
          </a:bodyPr>
          <a:lstStyle/>
          <a:p>
            <a:pPr eaLnBrk="1" hangingPunct="1">
              <a:buFontTx/>
              <a:buNone/>
              <a:defRPr/>
            </a:pPr>
            <a:endParaRPr lang="en-GB" b="1" dirty="0"/>
          </a:p>
          <a:p>
            <a:pPr eaLnBrk="1" hangingPunct="1">
              <a:buFontTx/>
              <a:buNone/>
              <a:defRPr/>
            </a:pPr>
            <a:r>
              <a:rPr lang="en-GB" b="1" dirty="0"/>
              <a:t>Overall Aim: </a:t>
            </a:r>
          </a:p>
          <a:p>
            <a:pPr eaLnBrk="1" hangingPunct="1">
              <a:defRPr/>
            </a:pPr>
            <a:r>
              <a:rPr lang="en-GB" dirty="0"/>
              <a:t>To equip </a:t>
            </a:r>
            <a:r>
              <a:rPr lang="en-GB" dirty="0" smtClean="0"/>
              <a:t>you with </a:t>
            </a:r>
            <a:r>
              <a:rPr lang="en-GB" dirty="0"/>
              <a:t>the knowledge, skills and confidence to perform effectively as a coach or mentor as part of their work role.</a:t>
            </a:r>
          </a:p>
          <a:p>
            <a:pPr eaLnBrk="1" hangingPunct="1">
              <a:defRPr/>
            </a:pPr>
            <a:endParaRPr lang="en-GB" b="1" dirty="0"/>
          </a:p>
          <a:p>
            <a:pPr eaLnBrk="1" hangingPunct="1">
              <a:defRPr/>
            </a:pPr>
            <a:r>
              <a:rPr lang="en-GB" b="1" dirty="0"/>
              <a:t>Recap Learning Outcomes – Day 1:</a:t>
            </a:r>
          </a:p>
          <a:p>
            <a:pPr eaLnBrk="1" hangingPunct="1">
              <a:buFont typeface="Arial" pitchFamily="34" charset="0"/>
              <a:buChar char="•"/>
              <a:defRPr/>
            </a:pPr>
            <a:r>
              <a:rPr lang="en-GB" b="1" dirty="0"/>
              <a:t> </a:t>
            </a:r>
            <a:r>
              <a:rPr lang="en-GB" dirty="0"/>
              <a:t>Understand the differences between coaching &amp; mentoring and the learning situations they are best suited to.</a:t>
            </a:r>
          </a:p>
          <a:p>
            <a:pPr eaLnBrk="1" hangingPunct="1">
              <a:buFont typeface="Arial" pitchFamily="34" charset="0"/>
              <a:buChar char="•"/>
              <a:defRPr/>
            </a:pPr>
            <a:r>
              <a:rPr lang="en-GB" dirty="0"/>
              <a:t> Recognise the importance of self-awareness in the coaching relationship.</a:t>
            </a:r>
          </a:p>
          <a:p>
            <a:pPr eaLnBrk="1" hangingPunct="1">
              <a:buFont typeface="Arial" pitchFamily="34" charset="0"/>
              <a:buChar char="•"/>
              <a:defRPr/>
            </a:pPr>
            <a:r>
              <a:rPr lang="en-GB" dirty="0"/>
              <a:t> Be aware of the skills and qualities needed to be an effective coach. </a:t>
            </a:r>
          </a:p>
          <a:p>
            <a:pPr eaLnBrk="1" hangingPunct="1">
              <a:buFont typeface="Arial" pitchFamily="34" charset="0"/>
              <a:buChar char="•"/>
              <a:defRPr/>
            </a:pPr>
            <a:r>
              <a:rPr lang="en-GB" dirty="0"/>
              <a:t> Identify individuals and organisational barriers to coaching.</a:t>
            </a:r>
          </a:p>
          <a:p>
            <a:pPr eaLnBrk="1" hangingPunct="1">
              <a:buFont typeface="Arial" pitchFamily="34" charset="0"/>
              <a:buChar char="•"/>
              <a:defRPr/>
            </a:pPr>
            <a:r>
              <a:rPr lang="en-GB" dirty="0"/>
              <a:t> Use the GROW model as a framework to a coaching problem</a:t>
            </a:r>
            <a:r>
              <a:rPr lang="en-GB" dirty="0" smtClean="0"/>
              <a:t>.</a:t>
            </a:r>
            <a:br>
              <a:rPr lang="en-GB" dirty="0" smtClean="0"/>
            </a:br>
            <a:endParaRPr lang="en-GB" dirty="0" smtClean="0"/>
          </a:p>
        </p:txBody>
      </p:sp>
      <p:sp>
        <p:nvSpPr>
          <p:cNvPr id="19458" name="Rectangle 5"/>
          <p:cNvSpPr>
            <a:spLocks noChangeArrowheads="1"/>
          </p:cNvSpPr>
          <p:nvPr/>
        </p:nvSpPr>
        <p:spPr bwMode="auto">
          <a:xfrm>
            <a:off x="214282" y="357166"/>
            <a:ext cx="7772400" cy="1143000"/>
          </a:xfrm>
          <a:prstGeom prst="rect">
            <a:avLst/>
          </a:prstGeom>
          <a:noFill/>
          <a:ln w="9525">
            <a:noFill/>
            <a:miter lim="800000"/>
            <a:headEnd/>
            <a:tailEnd/>
          </a:ln>
        </p:spPr>
        <p:txBody>
          <a:bodyPr anchor="ctr"/>
          <a:lstStyle/>
          <a:p>
            <a:pPr eaLnBrk="0" hangingPunct="0"/>
            <a:r>
              <a:rPr lang="en-US" sz="2000" b="1" dirty="0">
                <a:solidFill>
                  <a:schemeClr val="tx2"/>
                </a:solidFill>
              </a:rPr>
              <a:t>Aims and Objectives</a:t>
            </a:r>
            <a:endParaRPr lang="en-GB" sz="2000" b="1" dirty="0">
              <a:solidFill>
                <a:schemeClr val="tx2"/>
              </a:solidFill>
            </a:endParaRPr>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40</a:t>
            </a:fld>
            <a:endParaRPr lang="en-GB" dirty="0"/>
          </a:p>
        </p:txBody>
      </p:sp>
      <p:sp>
        <p:nvSpPr>
          <p:cNvPr id="6" name="Footer Placeholder 5"/>
          <p:cNvSpPr>
            <a:spLocks noGrp="1"/>
          </p:cNvSpPr>
          <p:nvPr>
            <p:ph type="ftr" sz="quarter" idx="11"/>
          </p:nvPr>
        </p:nvSpPr>
        <p:spPr>
          <a:xfrm>
            <a:off x="405584" y="414213"/>
            <a:ext cx="3582643" cy="216000"/>
          </a:xfrm>
        </p:spPr>
        <p:txBody>
          <a:bodyPr/>
          <a:lstStyle/>
          <a:p>
            <a:pPr>
              <a:defRPr/>
            </a:pPr>
            <a:r>
              <a:rPr lang="en-GB" dirty="0" smtClean="0"/>
              <a:t>Coaching Skills</a:t>
            </a:r>
            <a:endParaRPr lang="en-GB" dirty="0"/>
          </a:p>
        </p:txBody>
      </p:sp>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type="body" idx="1"/>
          </p:nvPr>
        </p:nvSpPr>
        <p:spPr/>
        <p:txBody>
          <a:bodyPr lIns="45720" rIns="45720">
            <a:normAutofit/>
          </a:bodyPr>
          <a:lstStyle/>
          <a:p>
            <a:pPr eaLnBrk="1" hangingPunct="1">
              <a:buFontTx/>
              <a:buNone/>
              <a:defRPr/>
            </a:pPr>
            <a:endParaRPr lang="en-GB" b="1" dirty="0"/>
          </a:p>
          <a:p>
            <a:pPr eaLnBrk="1" hangingPunct="1">
              <a:buFontTx/>
              <a:buNone/>
              <a:defRPr/>
            </a:pPr>
            <a:r>
              <a:rPr lang="en-GB" b="1" dirty="0"/>
              <a:t>Overall Aim: </a:t>
            </a:r>
          </a:p>
          <a:p>
            <a:pPr eaLnBrk="1" hangingPunct="1">
              <a:defRPr/>
            </a:pPr>
            <a:r>
              <a:rPr lang="en-GB" dirty="0"/>
              <a:t>To equip </a:t>
            </a:r>
            <a:r>
              <a:rPr lang="en-GB" dirty="0" smtClean="0"/>
              <a:t>you with </a:t>
            </a:r>
            <a:r>
              <a:rPr lang="en-GB" dirty="0"/>
              <a:t>the knowledge, skills and confidence to perform effectively as a coach or mentor as part of their work role.</a:t>
            </a:r>
          </a:p>
          <a:p>
            <a:pPr eaLnBrk="1" hangingPunct="1">
              <a:defRPr/>
            </a:pPr>
            <a:endParaRPr lang="en-GB" b="1" dirty="0"/>
          </a:p>
          <a:p>
            <a:pPr eaLnBrk="1" hangingPunct="1">
              <a:defRPr/>
            </a:pPr>
            <a:r>
              <a:rPr lang="en-GB" b="1" dirty="0"/>
              <a:t>Learning Outcomes – Day 2:</a:t>
            </a:r>
          </a:p>
          <a:p>
            <a:pPr eaLnBrk="1" hangingPunct="1">
              <a:buFont typeface="Arial" pitchFamily="34" charset="0"/>
              <a:buChar char="•"/>
              <a:defRPr/>
            </a:pPr>
            <a:r>
              <a:rPr lang="en-GB" b="1" dirty="0"/>
              <a:t> </a:t>
            </a:r>
            <a:r>
              <a:rPr lang="en-GB" dirty="0"/>
              <a:t>Know what to prepare for a formal coaching/mentoring session.</a:t>
            </a:r>
          </a:p>
          <a:p>
            <a:pPr eaLnBrk="1" hangingPunct="1">
              <a:buFont typeface="Arial" pitchFamily="34" charset="0"/>
              <a:buChar char="•"/>
              <a:defRPr/>
            </a:pPr>
            <a:r>
              <a:rPr lang="en-GB" dirty="0"/>
              <a:t> Understand the communication process and how interference occurs.</a:t>
            </a:r>
          </a:p>
          <a:p>
            <a:pPr eaLnBrk="1" hangingPunct="1">
              <a:buFont typeface="Arial" pitchFamily="34" charset="0"/>
              <a:buChar char="•"/>
              <a:defRPr/>
            </a:pPr>
            <a:r>
              <a:rPr lang="en-GB" dirty="0"/>
              <a:t> Use coaching in feedback.</a:t>
            </a:r>
          </a:p>
          <a:p>
            <a:pPr eaLnBrk="1" hangingPunct="1">
              <a:buFont typeface="Arial" pitchFamily="34" charset="0"/>
              <a:buChar char="•"/>
              <a:defRPr/>
            </a:pPr>
            <a:r>
              <a:rPr lang="en-GB" dirty="0"/>
              <a:t> Recognise different questioning techniques</a:t>
            </a:r>
          </a:p>
          <a:p>
            <a:pPr eaLnBrk="1" hangingPunct="1">
              <a:buFont typeface="Arial" pitchFamily="34" charset="0"/>
              <a:buChar char="•"/>
              <a:defRPr/>
            </a:pPr>
            <a:r>
              <a:rPr lang="en-GB" dirty="0"/>
              <a:t> Realise the impact of active listening.</a:t>
            </a:r>
          </a:p>
          <a:p>
            <a:pPr eaLnBrk="1" hangingPunct="1">
              <a:buFont typeface="Arial" pitchFamily="34" charset="0"/>
              <a:buChar char="•"/>
              <a:defRPr/>
            </a:pPr>
            <a:r>
              <a:rPr lang="en-GB" dirty="0"/>
              <a:t> Practice some coaching frameworks</a:t>
            </a:r>
          </a:p>
          <a:p>
            <a:pPr eaLnBrk="1" hangingPunct="1">
              <a:buFont typeface="Arial" pitchFamily="34" charset="0"/>
              <a:buChar char="•"/>
              <a:defRPr/>
            </a:pPr>
            <a:endParaRPr lang="en-GB" dirty="0"/>
          </a:p>
        </p:txBody>
      </p:sp>
      <p:sp>
        <p:nvSpPr>
          <p:cNvPr id="19458" name="Rectangle 5"/>
          <p:cNvSpPr>
            <a:spLocks noChangeArrowheads="1"/>
          </p:cNvSpPr>
          <p:nvPr/>
        </p:nvSpPr>
        <p:spPr bwMode="auto">
          <a:xfrm>
            <a:off x="214282" y="357166"/>
            <a:ext cx="7772400" cy="1143000"/>
          </a:xfrm>
          <a:prstGeom prst="rect">
            <a:avLst/>
          </a:prstGeom>
          <a:noFill/>
          <a:ln w="9525">
            <a:noFill/>
            <a:miter lim="800000"/>
            <a:headEnd/>
            <a:tailEnd/>
          </a:ln>
        </p:spPr>
        <p:txBody>
          <a:bodyPr anchor="ctr"/>
          <a:lstStyle/>
          <a:p>
            <a:pPr eaLnBrk="0" hangingPunct="0"/>
            <a:r>
              <a:rPr lang="en-US" sz="2000" b="1" dirty="0" smtClean="0">
                <a:solidFill>
                  <a:schemeClr val="tx2"/>
                </a:solidFill>
              </a:rPr>
              <a:t>Day 2 - Aims </a:t>
            </a:r>
            <a:r>
              <a:rPr lang="en-US" sz="2000" b="1" dirty="0">
                <a:solidFill>
                  <a:schemeClr val="tx2"/>
                </a:solidFill>
              </a:rPr>
              <a:t>and Objectives</a:t>
            </a:r>
            <a:endParaRPr lang="en-GB" sz="2000" b="1" dirty="0">
              <a:solidFill>
                <a:schemeClr val="tx2"/>
              </a:solidFill>
            </a:endParaRPr>
          </a:p>
        </p:txBody>
      </p:sp>
      <p:sp>
        <p:nvSpPr>
          <p:cNvPr id="4" name="TextBox 3"/>
          <p:cNvSpPr txBox="1"/>
          <p:nvPr/>
        </p:nvSpPr>
        <p:spPr>
          <a:xfrm>
            <a:off x="500034" y="381308"/>
            <a:ext cx="2786082" cy="261610"/>
          </a:xfrm>
          <a:prstGeom prst="rect">
            <a:avLst/>
          </a:prstGeom>
          <a:noFill/>
        </p:spPr>
        <p:txBody>
          <a:bodyPr wrap="square" rtlCol="0">
            <a:spAutoFit/>
          </a:bodyPr>
          <a:lstStyle/>
          <a:p>
            <a:r>
              <a:rPr lang="en-GB" sz="1100" dirty="0">
                <a:solidFill>
                  <a:schemeClr val="bg1"/>
                </a:solidFill>
              </a:rPr>
              <a:t>Coaching Skills for HRAs</a:t>
            </a:r>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41</a:t>
            </a:fld>
            <a:endParaRPr lang="en-GB" dirty="0"/>
          </a:p>
        </p:txBody>
      </p:sp>
      <p:sp>
        <p:nvSpPr>
          <p:cNvPr id="6" name="Footer Placeholder 5"/>
          <p:cNvSpPr>
            <a:spLocks noGrp="1"/>
          </p:cNvSpPr>
          <p:nvPr>
            <p:ph type="ftr" sz="quarter" idx="11"/>
          </p:nvPr>
        </p:nvSpPr>
        <p:spPr/>
        <p:txBody>
          <a:bodyPr/>
          <a:lstStyle/>
          <a:p>
            <a:pPr>
              <a:defRPr/>
            </a:pPr>
            <a:r>
              <a:rPr lang="en-GB" dirty="0" smtClean="0"/>
              <a:t>Coaching Skills</a:t>
            </a:r>
            <a:endParaRPr lang="en-GB" dirty="0"/>
          </a:p>
        </p:txBody>
      </p:sp>
    </p:spTree>
    <p:extLst>
      <p:ext uri="{BB962C8B-B14F-4D97-AF65-F5344CB8AC3E}">
        <p14:creationId xmlns:p14="http://schemas.microsoft.com/office/powerpoint/2010/main" val="3801600895"/>
      </p:ext>
    </p:extLst>
  </p:cSld>
  <p:clrMapOvr>
    <a:masterClrMapping/>
  </p:clrMapOv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2"/>
          <p:cNvPicPr>
            <a:picLocks noGrp="1" noChangeArrowheads="1"/>
          </p:cNvPicPr>
          <p:nvPr>
            <p:ph type="pic" sz="quarter" idx="13"/>
          </p:nvPr>
        </p:nvPicPr>
        <p:blipFill>
          <a:blip r:embed="rId3" cstate="print"/>
          <a:srcRect l="440" r="440"/>
          <a:stretch>
            <a:fillRect/>
          </a:stretch>
        </p:blipFill>
        <p:spPr bwMode="auto">
          <a:prstGeom prst="rect">
            <a:avLst/>
          </a:prstGeom>
          <a:noFill/>
          <a:ln w="9525">
            <a:noFill/>
            <a:miter lim="800000"/>
            <a:headEnd/>
            <a:tailEnd/>
          </a:ln>
        </p:spPr>
      </p:pic>
      <p:sp>
        <p:nvSpPr>
          <p:cNvPr id="4" name="Tijdelijke aanduiding voor tekst 3"/>
          <p:cNvSpPr>
            <a:spLocks noGrp="1"/>
          </p:cNvSpPr>
          <p:nvPr>
            <p:ph type="body" sz="quarter" idx="14"/>
          </p:nvPr>
        </p:nvSpPr>
        <p:spPr/>
        <p:txBody>
          <a:bodyPr/>
          <a:lstStyle/>
          <a:p>
            <a:r>
              <a:rPr lang="en-US" dirty="0"/>
              <a:t>Julie Potter</a:t>
            </a:r>
          </a:p>
        </p:txBody>
      </p:sp>
      <p:sp>
        <p:nvSpPr>
          <p:cNvPr id="5" name="Tijdelijke aanduiding voor tekst 4"/>
          <p:cNvSpPr>
            <a:spLocks noGrp="1"/>
          </p:cNvSpPr>
          <p:nvPr>
            <p:ph type="body" sz="quarter" idx="15"/>
          </p:nvPr>
        </p:nvSpPr>
        <p:spPr>
          <a:xfrm>
            <a:off x="214282" y="2894661"/>
            <a:ext cx="8311292" cy="375952"/>
          </a:xfrm>
        </p:spPr>
        <p:txBody>
          <a:bodyPr/>
          <a:lstStyle/>
          <a:p>
            <a:r>
              <a:rPr lang="en-US" dirty="0"/>
              <a:t>Coaching </a:t>
            </a:r>
            <a:r>
              <a:rPr lang="en-US" dirty="0" smtClean="0"/>
              <a:t>Skills – </a:t>
            </a:r>
            <a:r>
              <a:rPr lang="en-US" dirty="0"/>
              <a:t>Day 2</a:t>
            </a:r>
          </a:p>
        </p:txBody>
      </p:sp>
      <p:sp>
        <p:nvSpPr>
          <p:cNvPr id="7" name="Tijdelijke aanduiding voor tekst 6"/>
          <p:cNvSpPr>
            <a:spLocks noGrp="1"/>
          </p:cNvSpPr>
          <p:nvPr>
            <p:ph type="body" sz="quarter" idx="16"/>
          </p:nvPr>
        </p:nvSpPr>
        <p:spPr/>
        <p:txBody>
          <a:bodyPr/>
          <a:lstStyle/>
          <a:p>
            <a:endParaRPr lang="en-US" dirty="0"/>
          </a:p>
        </p:txBody>
      </p:sp>
      <p:pic>
        <p:nvPicPr>
          <p:cNvPr id="6" name="Picture 10" descr="PP header wit met logo's"/>
          <p:cNvPicPr>
            <a:picLocks noChangeAspect="1" noChangeArrowheads="1"/>
          </p:cNvPicPr>
          <p:nvPr/>
        </p:nvPicPr>
        <p:blipFill>
          <a:blip r:embed="rId4" cstate="print"/>
          <a:srcRect/>
          <a:stretch>
            <a:fillRect/>
          </a:stretch>
        </p:blipFill>
        <p:spPr bwMode="auto">
          <a:xfrm>
            <a:off x="0" y="-9144"/>
            <a:ext cx="9144000" cy="1974850"/>
          </a:xfrm>
          <a:prstGeom prst="rect">
            <a:avLst/>
          </a:prstGeom>
          <a:noFill/>
        </p:spPr>
      </p:pic>
    </p:spTree>
    <p:extLst>
      <p:ext uri="{BB962C8B-B14F-4D97-AF65-F5344CB8AC3E}">
        <p14:creationId xmlns:p14="http://schemas.microsoft.com/office/powerpoint/2010/main" val="3402366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type="body" idx="1"/>
          </p:nvPr>
        </p:nvSpPr>
        <p:spPr/>
        <p:txBody>
          <a:bodyPr lIns="45720" rIns="45720">
            <a:normAutofit/>
          </a:bodyPr>
          <a:lstStyle/>
          <a:p>
            <a:pPr eaLnBrk="1" hangingPunct="1">
              <a:buFontTx/>
              <a:buNone/>
              <a:defRPr/>
            </a:pPr>
            <a:endParaRPr lang="en-GB" b="1" dirty="0"/>
          </a:p>
          <a:p>
            <a:pPr eaLnBrk="1" hangingPunct="1">
              <a:buFontTx/>
              <a:buNone/>
              <a:defRPr/>
            </a:pPr>
            <a:r>
              <a:rPr lang="en-GB" b="1" dirty="0"/>
              <a:t>Overall Aim: </a:t>
            </a:r>
          </a:p>
          <a:p>
            <a:pPr eaLnBrk="1" hangingPunct="1">
              <a:defRPr/>
            </a:pPr>
            <a:r>
              <a:rPr lang="en-GB" dirty="0"/>
              <a:t>To equip </a:t>
            </a:r>
            <a:r>
              <a:rPr lang="en-GB" dirty="0" smtClean="0"/>
              <a:t>you with </a:t>
            </a:r>
            <a:r>
              <a:rPr lang="en-GB" dirty="0"/>
              <a:t>the knowledge, skills and confidence to perform effectively as a coach or mentor as part of their work role.</a:t>
            </a:r>
          </a:p>
          <a:p>
            <a:pPr eaLnBrk="1" hangingPunct="1">
              <a:defRPr/>
            </a:pPr>
            <a:endParaRPr lang="en-GB" b="1" dirty="0"/>
          </a:p>
          <a:p>
            <a:pPr eaLnBrk="1" hangingPunct="1">
              <a:defRPr/>
            </a:pPr>
            <a:r>
              <a:rPr lang="en-GB" b="1" dirty="0"/>
              <a:t>Learning Outcomes – Day 2:</a:t>
            </a:r>
          </a:p>
          <a:p>
            <a:pPr eaLnBrk="1" hangingPunct="1">
              <a:buFont typeface="Arial" pitchFamily="34" charset="0"/>
              <a:buChar char="•"/>
              <a:defRPr/>
            </a:pPr>
            <a:r>
              <a:rPr lang="en-GB" b="1" dirty="0"/>
              <a:t> </a:t>
            </a:r>
            <a:r>
              <a:rPr lang="en-GB" dirty="0"/>
              <a:t>Know what to prepare for a formal coaching/mentoring session.</a:t>
            </a:r>
          </a:p>
          <a:p>
            <a:pPr eaLnBrk="1" hangingPunct="1">
              <a:buFont typeface="Arial" pitchFamily="34" charset="0"/>
              <a:buChar char="•"/>
              <a:defRPr/>
            </a:pPr>
            <a:r>
              <a:rPr lang="en-GB" dirty="0"/>
              <a:t> Understand the communication process and how interference occurs.</a:t>
            </a:r>
          </a:p>
          <a:p>
            <a:pPr eaLnBrk="1" hangingPunct="1">
              <a:buFont typeface="Arial" pitchFamily="34" charset="0"/>
              <a:buChar char="•"/>
              <a:defRPr/>
            </a:pPr>
            <a:r>
              <a:rPr lang="en-GB" dirty="0"/>
              <a:t> Use coaching in feedback.</a:t>
            </a:r>
          </a:p>
          <a:p>
            <a:pPr eaLnBrk="1" hangingPunct="1">
              <a:buFont typeface="Arial" pitchFamily="34" charset="0"/>
              <a:buChar char="•"/>
              <a:defRPr/>
            </a:pPr>
            <a:r>
              <a:rPr lang="en-GB" dirty="0"/>
              <a:t> Recognise different questioning techniques</a:t>
            </a:r>
          </a:p>
          <a:p>
            <a:pPr eaLnBrk="1" hangingPunct="1">
              <a:buFont typeface="Arial" pitchFamily="34" charset="0"/>
              <a:buChar char="•"/>
              <a:defRPr/>
            </a:pPr>
            <a:r>
              <a:rPr lang="en-GB" dirty="0"/>
              <a:t> Realise the impact of active listening.</a:t>
            </a:r>
          </a:p>
          <a:p>
            <a:pPr eaLnBrk="1" hangingPunct="1">
              <a:buFont typeface="Arial" pitchFamily="34" charset="0"/>
              <a:buChar char="•"/>
              <a:defRPr/>
            </a:pPr>
            <a:r>
              <a:rPr lang="en-GB" dirty="0"/>
              <a:t> Practice some coaching frameworks</a:t>
            </a:r>
          </a:p>
          <a:p>
            <a:pPr eaLnBrk="1" hangingPunct="1">
              <a:buFont typeface="Arial" pitchFamily="34" charset="0"/>
              <a:buChar char="•"/>
              <a:defRPr/>
            </a:pPr>
            <a:endParaRPr lang="en-GB" dirty="0"/>
          </a:p>
        </p:txBody>
      </p:sp>
      <p:sp>
        <p:nvSpPr>
          <p:cNvPr id="19458" name="Rectangle 5"/>
          <p:cNvSpPr>
            <a:spLocks noChangeArrowheads="1"/>
          </p:cNvSpPr>
          <p:nvPr/>
        </p:nvSpPr>
        <p:spPr bwMode="auto">
          <a:xfrm>
            <a:off x="214282" y="357166"/>
            <a:ext cx="7772400" cy="1143000"/>
          </a:xfrm>
          <a:prstGeom prst="rect">
            <a:avLst/>
          </a:prstGeom>
          <a:noFill/>
          <a:ln w="9525">
            <a:noFill/>
            <a:miter lim="800000"/>
            <a:headEnd/>
            <a:tailEnd/>
          </a:ln>
        </p:spPr>
        <p:txBody>
          <a:bodyPr anchor="ctr"/>
          <a:lstStyle/>
          <a:p>
            <a:pPr eaLnBrk="0" hangingPunct="0"/>
            <a:r>
              <a:rPr lang="en-US" sz="2000" b="1" dirty="0">
                <a:solidFill>
                  <a:schemeClr val="tx2"/>
                </a:solidFill>
              </a:rPr>
              <a:t>Aims and Objectives</a:t>
            </a:r>
            <a:endParaRPr lang="en-GB" sz="2000" b="1" dirty="0">
              <a:solidFill>
                <a:schemeClr val="tx2"/>
              </a:solidFill>
            </a:endParaRPr>
          </a:p>
        </p:txBody>
      </p:sp>
      <p:sp>
        <p:nvSpPr>
          <p:cNvPr id="4" name="TextBox 3"/>
          <p:cNvSpPr txBox="1"/>
          <p:nvPr/>
        </p:nvSpPr>
        <p:spPr>
          <a:xfrm>
            <a:off x="500034" y="381308"/>
            <a:ext cx="2786082" cy="261610"/>
          </a:xfrm>
          <a:prstGeom prst="rect">
            <a:avLst/>
          </a:prstGeom>
          <a:noFill/>
        </p:spPr>
        <p:txBody>
          <a:bodyPr wrap="square" rtlCol="0">
            <a:spAutoFit/>
          </a:bodyPr>
          <a:lstStyle/>
          <a:p>
            <a:r>
              <a:rPr lang="en-GB" sz="1100" dirty="0">
                <a:solidFill>
                  <a:schemeClr val="bg1"/>
                </a:solidFill>
              </a:rPr>
              <a:t>Coaching Skills for HRAs</a:t>
            </a:r>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43</a:t>
            </a:fld>
            <a:endParaRPr lang="en-GB" dirty="0"/>
          </a:p>
        </p:txBody>
      </p:sp>
      <p:sp>
        <p:nvSpPr>
          <p:cNvPr id="6" name="Footer Placeholder 5"/>
          <p:cNvSpPr>
            <a:spLocks noGrp="1"/>
          </p:cNvSpPr>
          <p:nvPr>
            <p:ph type="ftr" sz="quarter" idx="11"/>
          </p:nvPr>
        </p:nvSpPr>
        <p:spPr/>
        <p:txBody>
          <a:bodyPr/>
          <a:lstStyle/>
          <a:p>
            <a:pPr>
              <a:defRPr/>
            </a:pPr>
            <a:r>
              <a:rPr lang="en-GB" dirty="0" smtClean="0"/>
              <a:t>Coaching Skills</a:t>
            </a:r>
            <a:endParaRPr lang="en-GB" dirty="0"/>
          </a:p>
        </p:txBody>
      </p:sp>
    </p:spTree>
  </p:cSld>
  <p:clrMapOvr>
    <a:masterClrMapping/>
  </p:clrMapOv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sz="2800" dirty="0"/>
              <a:t>Effective Coaching/Mentoring Considerations</a:t>
            </a:r>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44</a:t>
            </a:fld>
            <a:endParaRPr lang="en-GB" dirty="0"/>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dirty="0"/>
              <a:t>Effective Coaching/Mentoring </a:t>
            </a:r>
            <a:r>
              <a:rPr lang="en-GB" dirty="0" smtClean="0"/>
              <a:t>Considerations</a:t>
            </a:r>
            <a:endParaRPr lang="en-GB" dirty="0"/>
          </a:p>
        </p:txBody>
      </p:sp>
      <p:sp>
        <p:nvSpPr>
          <p:cNvPr id="7" name="Vertical Text Placeholder 6"/>
          <p:cNvSpPr>
            <a:spLocks noGrp="1"/>
          </p:cNvSpPr>
          <p:nvPr>
            <p:ph type="body" orient="vert" idx="1"/>
          </p:nvPr>
        </p:nvSpPr>
        <p:spPr/>
        <p:txBody>
          <a:bodyPr/>
          <a:lstStyle/>
          <a:p>
            <a:r>
              <a:rPr lang="en-GB" b="1" dirty="0" smtClean="0"/>
              <a:t>Group Discussion </a:t>
            </a:r>
            <a:endParaRPr lang="en-GB" b="1" dirty="0"/>
          </a:p>
          <a:p>
            <a:r>
              <a:rPr lang="en-GB" b="1" dirty="0" smtClean="0"/>
              <a:t>Consider </a:t>
            </a:r>
            <a:r>
              <a:rPr lang="en-GB" b="1" dirty="0"/>
              <a:t>the needs of both the coach/mentor and coachee/mentee:</a:t>
            </a:r>
          </a:p>
          <a:p>
            <a:endParaRPr lang="en-GB" b="1" dirty="0"/>
          </a:p>
          <a:p>
            <a:pPr>
              <a:buFont typeface="Arial" pitchFamily="34" charset="0"/>
              <a:buChar char="•"/>
            </a:pPr>
            <a:r>
              <a:rPr lang="en-GB" dirty="0"/>
              <a:t> Location/Environment</a:t>
            </a:r>
          </a:p>
          <a:p>
            <a:pPr>
              <a:buFont typeface="Arial" pitchFamily="34" charset="0"/>
              <a:buChar char="•"/>
            </a:pPr>
            <a:r>
              <a:rPr lang="en-GB" dirty="0" smtClean="0"/>
              <a:t> Session </a:t>
            </a:r>
            <a:r>
              <a:rPr lang="en-GB" dirty="0"/>
              <a:t>timings and frequency</a:t>
            </a:r>
          </a:p>
          <a:p>
            <a:pPr>
              <a:buFont typeface="Arial" pitchFamily="34" charset="0"/>
              <a:buChar char="•"/>
            </a:pPr>
            <a:r>
              <a:rPr lang="en-GB" dirty="0"/>
              <a:t> Tools</a:t>
            </a:r>
          </a:p>
          <a:p>
            <a:pPr>
              <a:buFont typeface="Arial" pitchFamily="34" charset="0"/>
              <a:buChar char="•"/>
            </a:pPr>
            <a:r>
              <a:rPr lang="en-GB" dirty="0"/>
              <a:t> Note Taking</a:t>
            </a:r>
          </a:p>
          <a:p>
            <a:pPr>
              <a:buFont typeface="Arial" pitchFamily="34" charset="0"/>
              <a:buChar char="•"/>
            </a:pPr>
            <a:r>
              <a:rPr lang="en-GB" dirty="0"/>
              <a:t> Confidentiality</a:t>
            </a:r>
          </a:p>
          <a:p>
            <a:pPr>
              <a:buFont typeface="Arial" pitchFamily="34" charset="0"/>
              <a:buChar char="•"/>
            </a:pPr>
            <a:r>
              <a:rPr lang="en-GB" dirty="0"/>
              <a:t> Model/Framework</a:t>
            </a:r>
          </a:p>
          <a:p>
            <a:pPr>
              <a:buFont typeface="Arial" pitchFamily="34" charset="0"/>
              <a:buChar char="•"/>
            </a:pPr>
            <a:r>
              <a:rPr lang="en-GB" dirty="0"/>
              <a:t> Ending the relationship</a:t>
            </a:r>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04844E5C-2536-4B42-A055-23776A897398}" type="slidenum">
              <a:rPr lang="en-GB" smtClean="0"/>
              <a:pPr>
                <a:defRPr/>
              </a:pPr>
              <a:t>45</a:t>
            </a:fld>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smtClean="0"/>
              <a:t>Communication</a:t>
            </a:r>
            <a:endParaRPr lang="en-GB" sz="1400" dirty="0"/>
          </a:p>
        </p:txBody>
      </p:sp>
      <p:sp>
        <p:nvSpPr>
          <p:cNvPr id="4" name="Footer Placeholder 3"/>
          <p:cNvSpPr>
            <a:spLocks noGrp="1"/>
          </p:cNvSpPr>
          <p:nvPr>
            <p:ph type="ftr" sz="quarter" idx="11"/>
          </p:nvPr>
        </p:nvSpPr>
        <p:spPr/>
        <p:txBody>
          <a:bodyPr/>
          <a:lstStyle/>
          <a:p>
            <a:pPr>
              <a:defRPr/>
            </a:pPr>
            <a:r>
              <a:rPr lang="en-GB" dirty="0" smtClean="0"/>
              <a:t>Coaching Skills</a:t>
            </a:r>
            <a:endParaRPr lang="en-GB" dirty="0"/>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46</a:t>
            </a:fld>
            <a:endParaRPr lang="en-GB"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9101" y="736337"/>
            <a:ext cx="4151312" cy="5872426"/>
          </a:xfrm>
        </p:spPr>
        <p:txBody>
          <a:bodyPr/>
          <a:lstStyle/>
          <a:p>
            <a:pPr>
              <a:buNone/>
            </a:pPr>
            <a:r>
              <a:rPr lang="en-GB" sz="1800" dirty="0"/>
              <a:t>Last weekend I was driving along a country road on my way to visit a friend.  As I approached a sharp bend a car careered round the corner on the wrong side of the road.  The driver just about managed to corrected his position narrowly missing me and as he approached shouted at me out of his window</a:t>
            </a:r>
            <a:r>
              <a:rPr lang="en-GB" sz="1800" b="1" i="1" dirty="0"/>
              <a:t>…..”PIG!!!”</a:t>
            </a:r>
          </a:p>
          <a:p>
            <a:pPr>
              <a:buNone/>
            </a:pPr>
            <a:endParaRPr lang="en-GB" sz="1800" dirty="0"/>
          </a:p>
          <a:p>
            <a:pPr>
              <a:buNone/>
            </a:pPr>
            <a:r>
              <a:rPr lang="en-GB" sz="1800" b="1" i="1" dirty="0"/>
              <a:t>“ROAD HOG!!!!” </a:t>
            </a:r>
            <a:r>
              <a:rPr lang="en-GB" sz="1800" dirty="0"/>
              <a:t>I shouted back angrily and looked in my mirror as he disappeared at speed.  What a damn cheek I thought as I entered the bend, probably going a little too fast……</a:t>
            </a:r>
          </a:p>
          <a:p>
            <a:pPr>
              <a:buNone/>
            </a:pPr>
            <a:endParaRPr lang="en-GB" sz="1800" dirty="0"/>
          </a:p>
          <a:p>
            <a:pPr>
              <a:buNone/>
            </a:pPr>
            <a:r>
              <a:rPr lang="en-GB" sz="1800" dirty="0"/>
              <a:t>……It was then that I hit the pig standing in the middle of the road!</a:t>
            </a:r>
          </a:p>
        </p:txBody>
      </p:sp>
      <p:sp>
        <p:nvSpPr>
          <p:cNvPr id="4" name="Slide Number Placeholder 3"/>
          <p:cNvSpPr>
            <a:spLocks noGrp="1"/>
          </p:cNvSpPr>
          <p:nvPr>
            <p:ph type="sldNum" sz="quarter" idx="4294967295"/>
          </p:nvPr>
        </p:nvSpPr>
        <p:spPr>
          <a:xfrm>
            <a:off x="8459788" y="377825"/>
            <a:ext cx="503237" cy="215900"/>
          </a:xfrm>
          <a:prstGeom prst="rect">
            <a:avLst/>
          </a:prstGeom>
        </p:spPr>
        <p:txBody>
          <a:bodyPr/>
          <a:lstStyle/>
          <a:p>
            <a:fld id="{FF825181-A0F3-44A4-B411-DC16F701389D}" type="slidenum">
              <a:rPr lang="en-GB" noProof="0" smtClean="0"/>
              <a:pPr/>
              <a:t>47</a:t>
            </a:fld>
            <a:endParaRPr lang="en-GB" noProof="0" dirty="0"/>
          </a:p>
        </p:txBody>
      </p:sp>
      <p:pic>
        <p:nvPicPr>
          <p:cNvPr id="64514" name="Picture 2" descr="http://massrealestat.remaxexecutivere.netdna-cdn.com/wp-content/uploads/2010/05/Ugly-pig-e1273091534939.jpeg"/>
          <p:cNvPicPr>
            <a:picLocks noChangeAspect="1" noChangeArrowheads="1"/>
          </p:cNvPicPr>
          <p:nvPr/>
        </p:nvPicPr>
        <p:blipFill>
          <a:blip r:embed="rId3" cstate="print"/>
          <a:srcRect/>
          <a:stretch>
            <a:fillRect/>
          </a:stretch>
        </p:blipFill>
        <p:spPr bwMode="auto">
          <a:xfrm>
            <a:off x="4572000" y="0"/>
            <a:ext cx="4578783" cy="6858001"/>
          </a:xfrm>
          <a:prstGeom prst="rect">
            <a:avLst/>
          </a:prstGeom>
          <a:noFill/>
        </p:spPr>
      </p:pic>
      <p:sp>
        <p:nvSpPr>
          <p:cNvPr id="12" name="Rectangle 11"/>
          <p:cNvSpPr/>
          <p:nvPr/>
        </p:nvSpPr>
        <p:spPr>
          <a:xfrm>
            <a:off x="214282" y="214290"/>
            <a:ext cx="4357718" cy="42862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Footer Placeholder 5"/>
          <p:cNvSpPr>
            <a:spLocks noGrp="1"/>
          </p:cNvSpPr>
          <p:nvPr>
            <p:ph type="ftr" sz="quarter" idx="11"/>
          </p:nvPr>
        </p:nvSpPr>
        <p:spPr/>
        <p:txBody>
          <a:bodyPr/>
          <a:lstStyle/>
          <a:p>
            <a:r>
              <a:rPr lang="en-US" noProof="0" dirty="0" smtClean="0"/>
              <a:t>Coaching Skills</a:t>
            </a:r>
            <a:endParaRPr lang="en-GB" noProof="0" dirty="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ntr" presetSubtype="0" fill="hold" grpId="0" nodeType="clickEffect">
                                  <p:stCondLst>
                                    <p:cond delay="0"/>
                                  </p:stCondLst>
                                  <p:iterate type="lt">
                                    <p:tmPct val="50000"/>
                                  </p:iterate>
                                  <p:childTnLst>
                                    <p:set>
                                      <p:cBhvr>
                                        <p:cTn id="6" dur="1" fill="hold">
                                          <p:stCondLst>
                                            <p:cond delay="0"/>
                                          </p:stCondLst>
                                        </p:cTn>
                                        <p:tgtEl>
                                          <p:spTgt spid="3">
                                            <p:txEl>
                                              <p:pRg st="0" end="0"/>
                                            </p:txEl>
                                          </p:spTgt>
                                        </p:tgtEl>
                                        <p:attrNameLst>
                                          <p:attrName>style.visibility</p:attrName>
                                        </p:attrNameLst>
                                      </p:cBhvr>
                                      <p:to>
                                        <p:strVal val="visible"/>
                                      </p:to>
                                    </p:set>
                                    <p:anim calcmode="discrete" valueType="clr">
                                      <p:cBhvr override="childStyle">
                                        <p:cTn id="7" dur="80"/>
                                        <p:tgtEl>
                                          <p:spTgt spid="3">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8" dur="80"/>
                                        <p:tgtEl>
                                          <p:spTgt spid="3">
                                            <p:txEl>
                                              <p:pRg st="0" end="0"/>
                                            </p:txEl>
                                          </p:spTgt>
                                        </p:tgtEl>
                                        <p:attrNameLst>
                                          <p:attrName>fillcolor</p:attrName>
                                        </p:attrNameLst>
                                      </p:cBhvr>
                                      <p:tavLst>
                                        <p:tav tm="0">
                                          <p:val>
                                            <p:clrVal>
                                              <a:schemeClr val="accent2"/>
                                            </p:clrVal>
                                          </p:val>
                                        </p:tav>
                                        <p:tav tm="50000">
                                          <p:val>
                                            <p:clrVal>
                                              <a:schemeClr val="hlink"/>
                                            </p:clrVal>
                                          </p:val>
                                        </p:tav>
                                      </p:tavLst>
                                    </p:anim>
                                    <p:set>
                                      <p:cBhvr>
                                        <p:cTn id="9" dur="80"/>
                                        <p:tgtEl>
                                          <p:spTgt spid="3">
                                            <p:txEl>
                                              <p:pRg st="0" end="0"/>
                                            </p:txEl>
                                          </p:spTgt>
                                        </p:tgtEl>
                                        <p:attrNameLst>
                                          <p:attrName>fill.type</p:attrName>
                                        </p:attrNameLst>
                                      </p:cBhvr>
                                      <p:to>
                                        <p:strVal val="solid"/>
                                      </p:to>
                                    </p:set>
                                  </p:childTnLst>
                                </p:cTn>
                              </p:par>
                            </p:childTnLst>
                          </p:cTn>
                        </p:par>
                      </p:childTnLst>
                    </p:cTn>
                  </p:par>
                  <p:par>
                    <p:cTn id="10" fill="hold">
                      <p:stCondLst>
                        <p:cond delay="indefinite"/>
                      </p:stCondLst>
                      <p:childTnLst>
                        <p:par>
                          <p:cTn id="11" fill="hold">
                            <p:stCondLst>
                              <p:cond delay="0"/>
                            </p:stCondLst>
                            <p:childTnLst>
                              <p:par>
                                <p:cTn id="12" presetID="27" presetClass="entr" presetSubtype="0" fill="hold" grpId="0" nodeType="clickEffect">
                                  <p:stCondLst>
                                    <p:cond delay="0"/>
                                  </p:stCondLst>
                                  <p:iterate type="lt">
                                    <p:tmPct val="50000"/>
                                  </p:iterate>
                                  <p:childTnLst>
                                    <p:set>
                                      <p:cBhvr>
                                        <p:cTn id="13" dur="1" fill="hold">
                                          <p:stCondLst>
                                            <p:cond delay="0"/>
                                          </p:stCondLst>
                                        </p:cTn>
                                        <p:tgtEl>
                                          <p:spTgt spid="3">
                                            <p:txEl>
                                              <p:pRg st="2" end="2"/>
                                            </p:txEl>
                                          </p:spTgt>
                                        </p:tgtEl>
                                        <p:attrNameLst>
                                          <p:attrName>style.visibility</p:attrName>
                                        </p:attrNameLst>
                                      </p:cBhvr>
                                      <p:to>
                                        <p:strVal val="visible"/>
                                      </p:to>
                                    </p:set>
                                    <p:anim calcmode="discrete" valueType="clr">
                                      <p:cBhvr override="childStyle">
                                        <p:cTn id="14" dur="80"/>
                                        <p:tgtEl>
                                          <p:spTgt spid="3">
                                            <p:txEl>
                                              <p:pRg st="2" end="2"/>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3">
                                            <p:txEl>
                                              <p:pRg st="2" end="2"/>
                                            </p:txEl>
                                          </p:spTgt>
                                        </p:tgtEl>
                                        <p:attrNameLst>
                                          <p:attrName>fillcolor</p:attrName>
                                        </p:attrNameLst>
                                      </p:cBhvr>
                                      <p:tavLst>
                                        <p:tav tm="0">
                                          <p:val>
                                            <p:clrVal>
                                              <a:schemeClr val="accent2"/>
                                            </p:clrVal>
                                          </p:val>
                                        </p:tav>
                                        <p:tav tm="50000">
                                          <p:val>
                                            <p:clrVal>
                                              <a:schemeClr val="hlink"/>
                                            </p:clrVal>
                                          </p:val>
                                        </p:tav>
                                      </p:tavLst>
                                    </p:anim>
                                    <p:set>
                                      <p:cBhvr>
                                        <p:cTn id="16" dur="80"/>
                                        <p:tgtEl>
                                          <p:spTgt spid="3">
                                            <p:txEl>
                                              <p:pRg st="2" end="2"/>
                                            </p:txEl>
                                          </p:spTgt>
                                        </p:tgtEl>
                                        <p:attrNameLst>
                                          <p:attrName>fill.type</p:attrName>
                                        </p:attrNameLst>
                                      </p:cBhvr>
                                      <p:to>
                                        <p:strVal val="solid"/>
                                      </p:to>
                                    </p:set>
                                  </p:childTnLst>
                                </p:cTn>
                              </p:par>
                            </p:childTnLst>
                          </p:cTn>
                        </p:par>
                      </p:childTnLst>
                    </p:cTn>
                  </p:par>
                  <p:par>
                    <p:cTn id="17" fill="hold">
                      <p:stCondLst>
                        <p:cond delay="indefinite"/>
                      </p:stCondLst>
                      <p:childTnLst>
                        <p:par>
                          <p:cTn id="18" fill="hold">
                            <p:stCondLst>
                              <p:cond delay="0"/>
                            </p:stCondLst>
                            <p:childTnLst>
                              <p:par>
                                <p:cTn id="19" presetID="27" presetClass="entr" presetSubtype="0" fill="hold" grpId="0" nodeType="clickEffect">
                                  <p:stCondLst>
                                    <p:cond delay="0"/>
                                  </p:stCondLst>
                                  <p:iterate type="lt">
                                    <p:tmPct val="50000"/>
                                  </p:iterate>
                                  <p:childTnLst>
                                    <p:set>
                                      <p:cBhvr>
                                        <p:cTn id="20" dur="1" fill="hold">
                                          <p:stCondLst>
                                            <p:cond delay="0"/>
                                          </p:stCondLst>
                                        </p:cTn>
                                        <p:tgtEl>
                                          <p:spTgt spid="3">
                                            <p:txEl>
                                              <p:pRg st="4" end="4"/>
                                            </p:txEl>
                                          </p:spTgt>
                                        </p:tgtEl>
                                        <p:attrNameLst>
                                          <p:attrName>style.visibility</p:attrName>
                                        </p:attrNameLst>
                                      </p:cBhvr>
                                      <p:to>
                                        <p:strVal val="visible"/>
                                      </p:to>
                                    </p:set>
                                    <p:anim calcmode="discrete" valueType="clr">
                                      <p:cBhvr override="childStyle">
                                        <p:cTn id="21" dur="80"/>
                                        <p:tgtEl>
                                          <p:spTgt spid="3">
                                            <p:txEl>
                                              <p:pRg st="4" end="4"/>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22" dur="80"/>
                                        <p:tgtEl>
                                          <p:spTgt spid="3">
                                            <p:txEl>
                                              <p:pRg st="4" end="4"/>
                                            </p:txEl>
                                          </p:spTgt>
                                        </p:tgtEl>
                                        <p:attrNameLst>
                                          <p:attrName>fillcolor</p:attrName>
                                        </p:attrNameLst>
                                      </p:cBhvr>
                                      <p:tavLst>
                                        <p:tav tm="0">
                                          <p:val>
                                            <p:clrVal>
                                              <a:schemeClr val="accent2"/>
                                            </p:clrVal>
                                          </p:val>
                                        </p:tav>
                                        <p:tav tm="50000">
                                          <p:val>
                                            <p:clrVal>
                                              <a:schemeClr val="hlink"/>
                                            </p:clrVal>
                                          </p:val>
                                        </p:tav>
                                      </p:tavLst>
                                    </p:anim>
                                    <p:set>
                                      <p:cBhvr>
                                        <p:cTn id="23" dur="80"/>
                                        <p:tgtEl>
                                          <p:spTgt spid="3">
                                            <p:txEl>
                                              <p:pRg st="4" end="4"/>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 name="Rounded Rectangle 44"/>
          <p:cNvSpPr/>
          <p:nvPr/>
        </p:nvSpPr>
        <p:spPr>
          <a:xfrm>
            <a:off x="71438" y="1643050"/>
            <a:ext cx="9001156" cy="3857652"/>
          </a:xfrm>
          <a:prstGeom prst="roundRect">
            <a:avLst/>
          </a:prstGeom>
          <a:solidFill>
            <a:schemeClr val="bg1"/>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p:txBody>
          <a:bodyPr/>
          <a:lstStyle/>
          <a:p>
            <a:r>
              <a:rPr lang="en-GB" dirty="0"/>
              <a:t>Communication Process</a:t>
            </a:r>
          </a:p>
        </p:txBody>
      </p:sp>
      <p:sp>
        <p:nvSpPr>
          <p:cNvPr id="4" name="Footer Placeholder 3"/>
          <p:cNvSpPr>
            <a:spLocks noGrp="1"/>
          </p:cNvSpPr>
          <p:nvPr>
            <p:ph type="ftr" sz="quarter" idx="11"/>
          </p:nvPr>
        </p:nvSpPr>
        <p:spPr/>
        <p:txBody>
          <a:bodyPr/>
          <a:lstStyle/>
          <a:p>
            <a:r>
              <a:rPr lang="en-US" noProof="0" dirty="0" smtClean="0"/>
              <a:t>Coaching Skills</a:t>
            </a:r>
            <a:endParaRPr lang="en-GB" noProof="0" dirty="0"/>
          </a:p>
        </p:txBody>
      </p:sp>
      <p:sp>
        <p:nvSpPr>
          <p:cNvPr id="7" name="Oval 6"/>
          <p:cNvSpPr/>
          <p:nvPr/>
        </p:nvSpPr>
        <p:spPr>
          <a:xfrm>
            <a:off x="285720" y="2678901"/>
            <a:ext cx="1357322" cy="1214446"/>
          </a:xfrm>
          <a:prstGeom prst="ellipse">
            <a:avLst/>
          </a:prstGeom>
          <a:ln/>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400" dirty="0"/>
              <a:t>Sender</a:t>
            </a:r>
          </a:p>
        </p:txBody>
      </p:sp>
      <p:sp>
        <p:nvSpPr>
          <p:cNvPr id="8" name="Oval 7"/>
          <p:cNvSpPr/>
          <p:nvPr/>
        </p:nvSpPr>
        <p:spPr>
          <a:xfrm>
            <a:off x="7358082" y="2678901"/>
            <a:ext cx="1357322" cy="1214446"/>
          </a:xfrm>
          <a:prstGeom prst="ellipse">
            <a:avLst/>
          </a:prstGeom>
          <a:ln/>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400" dirty="0"/>
              <a:t>Receiver</a:t>
            </a:r>
          </a:p>
        </p:txBody>
      </p:sp>
      <p:cxnSp>
        <p:nvCxnSpPr>
          <p:cNvPr id="10" name="Straight Arrow Connector 9"/>
          <p:cNvCxnSpPr/>
          <p:nvPr/>
        </p:nvCxnSpPr>
        <p:spPr>
          <a:xfrm>
            <a:off x="1643042" y="3295648"/>
            <a:ext cx="357190" cy="1588"/>
          </a:xfrm>
          <a:prstGeom prst="straightConnector1">
            <a:avLst/>
          </a:prstGeom>
          <a:ln>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2857488" y="3295648"/>
            <a:ext cx="500066" cy="1588"/>
          </a:xfrm>
          <a:prstGeom prst="straightConnector1">
            <a:avLst/>
          </a:prstGeom>
          <a:ln>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2" name="Straight Arrow Connector 11"/>
          <p:cNvCxnSpPr/>
          <p:nvPr/>
        </p:nvCxnSpPr>
        <p:spPr>
          <a:xfrm>
            <a:off x="6786578" y="3286124"/>
            <a:ext cx="590552" cy="20636"/>
          </a:xfrm>
          <a:prstGeom prst="straightConnector1">
            <a:avLst/>
          </a:prstGeom>
          <a:ln>
            <a:solidFill>
              <a:schemeClr val="tx2"/>
            </a:solidFill>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5286380" y="3295648"/>
            <a:ext cx="678661" cy="1588"/>
          </a:xfrm>
          <a:prstGeom prst="straightConnector1">
            <a:avLst/>
          </a:prstGeom>
          <a:ln>
            <a:solidFill>
              <a:schemeClr val="tx2"/>
            </a:solidFill>
            <a:tailEnd type="arrow"/>
          </a:ln>
        </p:spPr>
        <p:style>
          <a:lnRef idx="1">
            <a:schemeClr val="accent1"/>
          </a:lnRef>
          <a:fillRef idx="0">
            <a:schemeClr val="accent1"/>
          </a:fillRef>
          <a:effectRef idx="0">
            <a:schemeClr val="accent1"/>
          </a:effectRef>
          <a:fontRef idx="minor">
            <a:schemeClr val="tx1"/>
          </a:fontRef>
        </p:style>
      </p:cxnSp>
      <p:sp>
        <p:nvSpPr>
          <p:cNvPr id="14" name="Rectangle 13"/>
          <p:cNvSpPr/>
          <p:nvPr/>
        </p:nvSpPr>
        <p:spPr>
          <a:xfrm>
            <a:off x="1964513" y="2964653"/>
            <a:ext cx="1000132" cy="642942"/>
          </a:xfrm>
          <a:prstGeom prst="rect">
            <a:avLst/>
          </a:prstGeom>
          <a:ln/>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400" dirty="0"/>
              <a:t>Encoding</a:t>
            </a:r>
          </a:p>
        </p:txBody>
      </p:sp>
      <p:sp>
        <p:nvSpPr>
          <p:cNvPr id="15" name="Rectangle 14"/>
          <p:cNvSpPr/>
          <p:nvPr/>
        </p:nvSpPr>
        <p:spPr>
          <a:xfrm>
            <a:off x="5965041" y="2964653"/>
            <a:ext cx="1000132" cy="642942"/>
          </a:xfrm>
          <a:prstGeom prst="rect">
            <a:avLst/>
          </a:prstGeom>
          <a:ln/>
        </p:spPr>
        <p:style>
          <a:lnRef idx="0">
            <a:schemeClr val="accent5"/>
          </a:lnRef>
          <a:fillRef idx="3">
            <a:schemeClr val="accent5"/>
          </a:fillRef>
          <a:effectRef idx="3">
            <a:schemeClr val="accent5"/>
          </a:effectRef>
          <a:fontRef idx="minor">
            <a:schemeClr val="lt1"/>
          </a:fontRef>
        </p:style>
        <p:txBody>
          <a:bodyPr rtlCol="0" anchor="ctr"/>
          <a:lstStyle/>
          <a:p>
            <a:pPr algn="ctr"/>
            <a:r>
              <a:rPr lang="en-GB" sz="1400" dirty="0"/>
              <a:t>Decoding</a:t>
            </a:r>
          </a:p>
        </p:txBody>
      </p:sp>
      <p:sp>
        <p:nvSpPr>
          <p:cNvPr id="16" name="Right Arrow 15"/>
          <p:cNvSpPr/>
          <p:nvPr/>
        </p:nvSpPr>
        <p:spPr>
          <a:xfrm>
            <a:off x="3357554" y="2786058"/>
            <a:ext cx="2286016" cy="1000132"/>
          </a:xfrm>
          <a:prstGeom prst="rightArrow">
            <a:avLst/>
          </a:prstGeom>
          <a:ln/>
        </p:spPr>
        <p:style>
          <a:lnRef idx="0">
            <a:schemeClr val="accent5"/>
          </a:lnRef>
          <a:fillRef idx="3">
            <a:schemeClr val="accent5"/>
          </a:fillRef>
          <a:effectRef idx="3">
            <a:schemeClr val="accent5"/>
          </a:effectRef>
          <a:fontRef idx="minor">
            <a:schemeClr val="lt1"/>
          </a:fontRef>
        </p:style>
        <p:txBody>
          <a:bodyPr rtlCol="0" anchor="ctr"/>
          <a:lstStyle/>
          <a:p>
            <a:pPr algn="ctr"/>
            <a:r>
              <a:rPr lang="en-GB" dirty="0"/>
              <a:t>Channel</a:t>
            </a:r>
          </a:p>
        </p:txBody>
      </p:sp>
      <p:sp>
        <p:nvSpPr>
          <p:cNvPr id="43" name="Curved Up Arrow 42"/>
          <p:cNvSpPr/>
          <p:nvPr/>
        </p:nvSpPr>
        <p:spPr>
          <a:xfrm flipH="1">
            <a:off x="928662" y="4071942"/>
            <a:ext cx="7143800" cy="785818"/>
          </a:xfrm>
          <a:prstGeom prst="curvedUp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4" name="TextBox 43"/>
          <p:cNvSpPr txBox="1"/>
          <p:nvPr/>
        </p:nvSpPr>
        <p:spPr>
          <a:xfrm>
            <a:off x="3428992" y="4631304"/>
            <a:ext cx="2071702" cy="369332"/>
          </a:xfrm>
          <a:prstGeom prst="rect">
            <a:avLst/>
          </a:prstGeom>
          <a:noFill/>
        </p:spPr>
        <p:txBody>
          <a:bodyPr wrap="square" rtlCol="0">
            <a:spAutoFit/>
          </a:bodyPr>
          <a:lstStyle/>
          <a:p>
            <a:pPr algn="ctr"/>
            <a:r>
              <a:rPr lang="en-GB" dirty="0"/>
              <a:t>Feedback</a:t>
            </a:r>
          </a:p>
        </p:txBody>
      </p:sp>
      <p:sp>
        <p:nvSpPr>
          <p:cNvPr id="46" name="TextBox 45"/>
          <p:cNvSpPr txBox="1"/>
          <p:nvPr/>
        </p:nvSpPr>
        <p:spPr>
          <a:xfrm>
            <a:off x="642910" y="1785926"/>
            <a:ext cx="1643074" cy="369332"/>
          </a:xfrm>
          <a:prstGeom prst="rect">
            <a:avLst/>
          </a:prstGeom>
          <a:noFill/>
        </p:spPr>
        <p:txBody>
          <a:bodyPr wrap="square" rtlCol="0">
            <a:spAutoFit/>
          </a:bodyPr>
          <a:lstStyle/>
          <a:p>
            <a:r>
              <a:rPr lang="en-GB" dirty="0"/>
              <a:t>Context</a:t>
            </a:r>
          </a:p>
        </p:txBody>
      </p:sp>
      <p:sp>
        <p:nvSpPr>
          <p:cNvPr id="49" name="TextBox 48"/>
          <p:cNvSpPr txBox="1"/>
          <p:nvPr/>
        </p:nvSpPr>
        <p:spPr>
          <a:xfrm>
            <a:off x="1571604" y="3000372"/>
            <a:ext cx="500066" cy="261610"/>
          </a:xfrm>
          <a:prstGeom prst="rect">
            <a:avLst/>
          </a:prstGeom>
          <a:noFill/>
        </p:spPr>
        <p:txBody>
          <a:bodyPr wrap="square" rtlCol="0">
            <a:spAutoFit/>
          </a:bodyPr>
          <a:lstStyle/>
          <a:p>
            <a:r>
              <a:rPr lang="en-GB" sz="1100" dirty="0"/>
              <a:t>Msg</a:t>
            </a:r>
          </a:p>
        </p:txBody>
      </p:sp>
      <p:sp>
        <p:nvSpPr>
          <p:cNvPr id="51" name="TextBox 50"/>
          <p:cNvSpPr txBox="1"/>
          <p:nvPr/>
        </p:nvSpPr>
        <p:spPr>
          <a:xfrm>
            <a:off x="2928926" y="3000372"/>
            <a:ext cx="500066" cy="261610"/>
          </a:xfrm>
          <a:prstGeom prst="rect">
            <a:avLst/>
          </a:prstGeom>
          <a:noFill/>
        </p:spPr>
        <p:txBody>
          <a:bodyPr wrap="square" rtlCol="0">
            <a:spAutoFit/>
          </a:bodyPr>
          <a:lstStyle/>
          <a:p>
            <a:r>
              <a:rPr lang="en-GB" sz="1100" dirty="0"/>
              <a:t>Msg</a:t>
            </a:r>
          </a:p>
        </p:txBody>
      </p:sp>
      <p:sp>
        <p:nvSpPr>
          <p:cNvPr id="52" name="TextBox 51"/>
          <p:cNvSpPr txBox="1"/>
          <p:nvPr/>
        </p:nvSpPr>
        <p:spPr>
          <a:xfrm>
            <a:off x="5500694" y="3000372"/>
            <a:ext cx="500066" cy="261610"/>
          </a:xfrm>
          <a:prstGeom prst="rect">
            <a:avLst/>
          </a:prstGeom>
          <a:noFill/>
        </p:spPr>
        <p:txBody>
          <a:bodyPr wrap="square" rtlCol="0">
            <a:spAutoFit/>
          </a:bodyPr>
          <a:lstStyle/>
          <a:p>
            <a:r>
              <a:rPr lang="en-GB" sz="1100" dirty="0"/>
              <a:t>Msg</a:t>
            </a:r>
          </a:p>
        </p:txBody>
      </p:sp>
      <p:sp>
        <p:nvSpPr>
          <p:cNvPr id="53" name="TextBox 52"/>
          <p:cNvSpPr txBox="1"/>
          <p:nvPr/>
        </p:nvSpPr>
        <p:spPr>
          <a:xfrm>
            <a:off x="6929454" y="3000372"/>
            <a:ext cx="500066" cy="261610"/>
          </a:xfrm>
          <a:prstGeom prst="rect">
            <a:avLst/>
          </a:prstGeom>
          <a:noFill/>
        </p:spPr>
        <p:txBody>
          <a:bodyPr wrap="square" rtlCol="0">
            <a:spAutoFit/>
          </a:bodyPr>
          <a:lstStyle/>
          <a:p>
            <a:r>
              <a:rPr lang="en-GB" sz="1100" dirty="0"/>
              <a:t>Msg</a:t>
            </a:r>
          </a:p>
        </p:txBody>
      </p:sp>
      <p:sp>
        <p:nvSpPr>
          <p:cNvPr id="54" name="TextBox 53"/>
          <p:cNvSpPr txBox="1"/>
          <p:nvPr/>
        </p:nvSpPr>
        <p:spPr>
          <a:xfrm>
            <a:off x="6929454" y="6433026"/>
            <a:ext cx="3000396" cy="307777"/>
          </a:xfrm>
          <a:prstGeom prst="rect">
            <a:avLst/>
          </a:prstGeom>
          <a:noFill/>
        </p:spPr>
        <p:txBody>
          <a:bodyPr wrap="square" rtlCol="0">
            <a:spAutoFit/>
          </a:bodyPr>
          <a:lstStyle/>
          <a:p>
            <a:r>
              <a:rPr lang="en-GB" sz="1400" dirty="0"/>
              <a:t>Shannon &amp; Weaver 1949</a:t>
            </a:r>
          </a:p>
        </p:txBody>
      </p:sp>
      <p:sp>
        <p:nvSpPr>
          <p:cNvPr id="22" name="Slide Number Placeholder 21"/>
          <p:cNvSpPr>
            <a:spLocks noGrp="1"/>
          </p:cNvSpPr>
          <p:nvPr>
            <p:ph type="sldNum" sz="quarter" idx="12"/>
          </p:nvPr>
        </p:nvSpPr>
        <p:spPr/>
        <p:txBody>
          <a:bodyPr/>
          <a:lstStyle/>
          <a:p>
            <a:fld id="{71F61DF0-078F-4286-9355-A91B2CE6AC56}" type="slidenum">
              <a:rPr lang="en-US" smtClean="0"/>
              <a:pPr/>
              <a:t>48</a:t>
            </a:fld>
            <a:endParaRPr lang="en-US" dirty="0"/>
          </a:p>
        </p:txBody>
      </p:sp>
      <p:cxnSp>
        <p:nvCxnSpPr>
          <p:cNvPr id="20" name="Straight Arrow Connector 19"/>
          <p:cNvCxnSpPr/>
          <p:nvPr/>
        </p:nvCxnSpPr>
        <p:spPr>
          <a:xfrm flipV="1">
            <a:off x="4243404" y="3786190"/>
            <a:ext cx="1757356" cy="2318175"/>
          </a:xfrm>
          <a:prstGeom prst="straightConnector1">
            <a:avLst/>
          </a:prstGeom>
          <a:ln w="57150">
            <a:solidFill>
              <a:schemeClr val="tx2"/>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flipV="1">
            <a:off x="2411760" y="3786190"/>
            <a:ext cx="1440160" cy="2286016"/>
          </a:xfrm>
          <a:prstGeom prst="straightConnector1">
            <a:avLst/>
          </a:prstGeom>
          <a:ln w="57150">
            <a:solidFill>
              <a:schemeClr val="tx2"/>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p:cNvSpPr txBox="1"/>
          <p:nvPr/>
        </p:nvSpPr>
        <p:spPr>
          <a:xfrm>
            <a:off x="2660274" y="6104365"/>
            <a:ext cx="3147015" cy="646331"/>
          </a:xfrm>
          <a:prstGeom prst="rect">
            <a:avLst/>
          </a:prstGeom>
          <a:noFill/>
        </p:spPr>
        <p:txBody>
          <a:bodyPr wrap="none" rtlCol="0">
            <a:spAutoFit/>
          </a:bodyPr>
          <a:lstStyle/>
          <a:p>
            <a:r>
              <a:rPr lang="en-GB" dirty="0" smtClean="0"/>
              <a:t>What can go wrong here and</a:t>
            </a:r>
            <a:br>
              <a:rPr lang="en-GB" dirty="0" smtClean="0"/>
            </a:br>
            <a:r>
              <a:rPr lang="en-GB" dirty="0" smtClean="0"/>
              <a:t>how do we overcome it?</a:t>
            </a:r>
          </a:p>
        </p:txBody>
      </p:sp>
    </p:spTree>
  </p:cSld>
  <p:clrMapOvr>
    <a:masterClrMapping/>
  </p:clrMapOvr>
  <p:transition/>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Communication</a:t>
            </a:r>
          </a:p>
        </p:txBody>
      </p:sp>
      <p:sp>
        <p:nvSpPr>
          <p:cNvPr id="3" name="Vertical Text Placeholder 2"/>
          <p:cNvSpPr>
            <a:spLocks noGrp="1"/>
          </p:cNvSpPr>
          <p:nvPr>
            <p:ph type="body" orient="vert" idx="1"/>
          </p:nvPr>
        </p:nvSpPr>
        <p:spPr>
          <a:xfrm>
            <a:off x="442644" y="1579784"/>
            <a:ext cx="8593852" cy="4856613"/>
          </a:xfrm>
        </p:spPr>
        <p:txBody>
          <a:bodyPr/>
          <a:lstStyle/>
          <a:p>
            <a:pPr lvl="0"/>
            <a:r>
              <a:rPr lang="en-GB" b="1" dirty="0"/>
              <a:t>So, why does the message so often get distorted</a:t>
            </a:r>
            <a:r>
              <a:rPr lang="en-GB" b="1" dirty="0" smtClean="0"/>
              <a:t>?</a:t>
            </a:r>
            <a:br>
              <a:rPr lang="en-GB" b="1" dirty="0" smtClean="0"/>
            </a:br>
            <a:r>
              <a:rPr lang="en-GB" b="1" dirty="0" smtClean="0"/>
              <a:t/>
            </a:r>
            <a:br>
              <a:rPr lang="en-GB" b="1" dirty="0" smtClean="0"/>
            </a:br>
            <a:r>
              <a:rPr lang="en-GB" dirty="0" smtClean="0">
                <a:latin typeface="Arial" pitchFamily="34" charset="0"/>
                <a:cs typeface="Arial" pitchFamily="34" charset="0"/>
              </a:rPr>
              <a:t> </a:t>
            </a:r>
          </a:p>
          <a:p>
            <a:pPr lvl="0">
              <a:buFont typeface="Arial" pitchFamily="34" charset="0"/>
              <a:buChar char="•"/>
            </a:pPr>
            <a:r>
              <a:rPr lang="en-GB" dirty="0" smtClean="0">
                <a:latin typeface="Arial" pitchFamily="34" charset="0"/>
                <a:cs typeface="Arial" pitchFamily="34" charset="0"/>
              </a:rPr>
              <a:t>The use of jargon</a:t>
            </a:r>
          </a:p>
          <a:p>
            <a:pPr lvl="0">
              <a:buFont typeface="Arial" pitchFamily="34" charset="0"/>
              <a:buChar char="•"/>
            </a:pPr>
            <a:r>
              <a:rPr lang="en-GB" dirty="0" smtClean="0">
                <a:latin typeface="Arial" pitchFamily="34" charset="0"/>
                <a:cs typeface="Arial" pitchFamily="34" charset="0"/>
              </a:rPr>
              <a:t>Sender &amp; receiver in different moods and message taken can be distorted</a:t>
            </a:r>
          </a:p>
          <a:p>
            <a:pPr lvl="0">
              <a:buFont typeface="Arial" pitchFamily="34" charset="0"/>
              <a:buChar char="•"/>
            </a:pPr>
            <a:r>
              <a:rPr lang="en-GB" dirty="0" smtClean="0">
                <a:latin typeface="Arial" pitchFamily="34" charset="0"/>
                <a:cs typeface="Arial" pitchFamily="34" charset="0"/>
              </a:rPr>
              <a:t>Emotional </a:t>
            </a:r>
            <a:r>
              <a:rPr lang="en-GB" dirty="0">
                <a:latin typeface="Arial" pitchFamily="34" charset="0"/>
                <a:cs typeface="Arial" pitchFamily="34" charset="0"/>
              </a:rPr>
              <a:t>barriers and </a:t>
            </a:r>
            <a:r>
              <a:rPr lang="en-GB" dirty="0" smtClean="0">
                <a:latin typeface="Arial" pitchFamily="34" charset="0"/>
                <a:cs typeface="Arial" pitchFamily="34" charset="0"/>
              </a:rPr>
              <a:t>taboos </a:t>
            </a:r>
            <a:endParaRPr lang="en-GB" dirty="0">
              <a:latin typeface="Arial" pitchFamily="34" charset="0"/>
              <a:cs typeface="Arial" pitchFamily="34" charset="0"/>
            </a:endParaRPr>
          </a:p>
          <a:p>
            <a:pPr lvl="0">
              <a:buFont typeface="Arial" pitchFamily="34" charset="0"/>
              <a:buChar char="•"/>
            </a:pPr>
            <a:r>
              <a:rPr lang="en-GB" dirty="0">
                <a:latin typeface="Arial" pitchFamily="34" charset="0"/>
                <a:cs typeface="Arial" pitchFamily="34" charset="0"/>
              </a:rPr>
              <a:t>Lack of attention, interest, distractions, or irrelevance to the </a:t>
            </a:r>
            <a:r>
              <a:rPr lang="en-GB" dirty="0" smtClean="0">
                <a:latin typeface="Arial" pitchFamily="34" charset="0"/>
                <a:cs typeface="Arial" pitchFamily="34" charset="0"/>
              </a:rPr>
              <a:t>receiver </a:t>
            </a:r>
            <a:endParaRPr lang="en-GB" dirty="0">
              <a:latin typeface="Arial" pitchFamily="34" charset="0"/>
              <a:cs typeface="Arial" pitchFamily="34" charset="0"/>
            </a:endParaRPr>
          </a:p>
          <a:p>
            <a:pPr lvl="0">
              <a:buFont typeface="Arial" pitchFamily="34" charset="0"/>
              <a:buChar char="•"/>
            </a:pPr>
            <a:r>
              <a:rPr lang="en-GB" dirty="0">
                <a:latin typeface="Arial" pitchFamily="34" charset="0"/>
                <a:cs typeface="Arial" pitchFamily="34" charset="0"/>
              </a:rPr>
              <a:t>Differences in perception and </a:t>
            </a:r>
            <a:r>
              <a:rPr lang="en-GB" dirty="0" smtClean="0">
                <a:latin typeface="Arial" pitchFamily="34" charset="0"/>
                <a:cs typeface="Arial" pitchFamily="34" charset="0"/>
              </a:rPr>
              <a:t>viewpoint</a:t>
            </a:r>
            <a:endParaRPr lang="en-GB" dirty="0">
              <a:latin typeface="Arial" pitchFamily="34" charset="0"/>
              <a:cs typeface="Arial" pitchFamily="34" charset="0"/>
            </a:endParaRPr>
          </a:p>
          <a:p>
            <a:pPr lvl="0">
              <a:buFont typeface="Arial" pitchFamily="34" charset="0"/>
              <a:buChar char="•"/>
            </a:pPr>
            <a:r>
              <a:rPr lang="en-GB" dirty="0">
                <a:latin typeface="Arial" pitchFamily="34" charset="0"/>
                <a:cs typeface="Arial" pitchFamily="34" charset="0"/>
              </a:rPr>
              <a:t>Physical disabilities such as hearing problems or speech </a:t>
            </a:r>
            <a:r>
              <a:rPr lang="en-GB" dirty="0" smtClean="0">
                <a:latin typeface="Arial" pitchFamily="34" charset="0"/>
                <a:cs typeface="Arial" pitchFamily="34" charset="0"/>
              </a:rPr>
              <a:t>difficulties</a:t>
            </a:r>
            <a:endParaRPr lang="en-GB" dirty="0">
              <a:latin typeface="Arial" pitchFamily="34" charset="0"/>
              <a:cs typeface="Arial" pitchFamily="34" charset="0"/>
            </a:endParaRPr>
          </a:p>
          <a:p>
            <a:pPr lvl="0">
              <a:buFont typeface="Arial" pitchFamily="34" charset="0"/>
              <a:buChar char="•"/>
            </a:pPr>
            <a:r>
              <a:rPr lang="en-GB" dirty="0">
                <a:latin typeface="Arial" pitchFamily="34" charset="0"/>
                <a:cs typeface="Arial" pitchFamily="34" charset="0"/>
              </a:rPr>
              <a:t>Physical barriers to non-verbal </a:t>
            </a:r>
            <a:r>
              <a:rPr lang="en-GB" dirty="0" smtClean="0">
                <a:latin typeface="Arial" pitchFamily="34" charset="0"/>
                <a:cs typeface="Arial" pitchFamily="34" charset="0"/>
              </a:rPr>
              <a:t>communication </a:t>
            </a:r>
            <a:endParaRPr lang="en-GB" dirty="0">
              <a:latin typeface="Arial" pitchFamily="34" charset="0"/>
              <a:cs typeface="Arial" pitchFamily="34" charset="0"/>
            </a:endParaRPr>
          </a:p>
          <a:p>
            <a:pPr lvl="0">
              <a:buFont typeface="Arial" pitchFamily="34" charset="0"/>
              <a:buChar char="•"/>
            </a:pPr>
            <a:r>
              <a:rPr lang="en-GB" dirty="0">
                <a:latin typeface="Arial" pitchFamily="34" charset="0"/>
                <a:cs typeface="Arial" pitchFamily="34" charset="0"/>
              </a:rPr>
              <a:t>Language differences and the difficulty in understanding unfamiliar </a:t>
            </a:r>
            <a:r>
              <a:rPr lang="en-GB" dirty="0" smtClean="0">
                <a:latin typeface="Arial" pitchFamily="34" charset="0"/>
                <a:cs typeface="Arial" pitchFamily="34" charset="0"/>
              </a:rPr>
              <a:t>accents</a:t>
            </a:r>
            <a:endParaRPr lang="en-GB" dirty="0">
              <a:latin typeface="Arial" pitchFamily="34" charset="0"/>
              <a:cs typeface="Arial" pitchFamily="34" charset="0"/>
            </a:endParaRPr>
          </a:p>
          <a:p>
            <a:pPr lvl="0">
              <a:buFont typeface="Arial" pitchFamily="34" charset="0"/>
              <a:buChar char="•"/>
            </a:pPr>
            <a:r>
              <a:rPr lang="en-GB" dirty="0">
                <a:latin typeface="Arial" pitchFamily="34" charset="0"/>
                <a:cs typeface="Arial" pitchFamily="34" charset="0"/>
              </a:rPr>
              <a:t>Expectations and prejudices which may lead to false assumptions or </a:t>
            </a:r>
            <a:r>
              <a:rPr lang="en-GB" dirty="0" smtClean="0">
                <a:latin typeface="Arial" pitchFamily="34" charset="0"/>
                <a:cs typeface="Arial" pitchFamily="34" charset="0"/>
              </a:rPr>
              <a:t>stereotyping</a:t>
            </a:r>
            <a:r>
              <a:rPr lang="en-GB" dirty="0">
                <a:latin typeface="Arial" pitchFamily="34" charset="0"/>
                <a:cs typeface="Arial" pitchFamily="34" charset="0"/>
              </a:rPr>
              <a:t> </a:t>
            </a:r>
          </a:p>
          <a:p>
            <a:pPr lvl="0">
              <a:buFont typeface="Arial" pitchFamily="34" charset="0"/>
              <a:buChar char="•"/>
            </a:pPr>
            <a:r>
              <a:rPr lang="en-GB" dirty="0">
                <a:latin typeface="Arial" pitchFamily="34" charset="0"/>
                <a:cs typeface="Arial" pitchFamily="34" charset="0"/>
              </a:rPr>
              <a:t>Cultural differences. </a:t>
            </a:r>
          </a:p>
          <a:p>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49</a:t>
            </a:fld>
            <a:endParaRPr lang="en-US" dirty="0"/>
          </a:p>
        </p:txBody>
      </p:sp>
      <p:sp>
        <p:nvSpPr>
          <p:cNvPr id="6" name="Vertical Text Placeholder 5"/>
          <p:cNvSpPr>
            <a:spLocks noGrp="1"/>
          </p:cNvSpPr>
          <p:nvPr>
            <p:ph type="body" orient="vert" idx="13"/>
          </p:nvPr>
        </p:nvSpPr>
        <p:spPr/>
        <p:txBody>
          <a:bodyPr/>
          <a:lstStyle/>
          <a:p>
            <a:r>
              <a:rPr lang="en-GB" dirty="0"/>
              <a:t>Barriers to Effective Communication</a:t>
            </a:r>
          </a:p>
        </p:txBody>
      </p:sp>
      <p:sp>
        <p:nvSpPr>
          <p:cNvPr id="7" name="Rectangle 6"/>
          <p:cNvSpPr/>
          <p:nvPr/>
        </p:nvSpPr>
        <p:spPr>
          <a:xfrm>
            <a:off x="395824" y="1995847"/>
            <a:ext cx="1428596" cy="369332"/>
          </a:xfrm>
          <a:prstGeom prst="rect">
            <a:avLst/>
          </a:prstGeom>
        </p:spPr>
        <p:txBody>
          <a:bodyPr wrap="none">
            <a:spAutoFit/>
          </a:bodyPr>
          <a:lstStyle/>
          <a:p>
            <a:pPr lvl="0"/>
            <a:r>
              <a:rPr lang="en-GB" u="sng" dirty="0">
                <a:latin typeface="Arial" pitchFamily="34" charset="0"/>
                <a:cs typeface="Arial" pitchFamily="34" charset="0"/>
              </a:rPr>
              <a:t>ENCODING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8" name="AutoShape 4" descr="data:image/jpeg;base64,/9j/4AAQSkZJRgABAQAAAQABAAD/2wCEAAkGBhQSEBQUEhQUFRUWGBwUGBgYGBQVHBwYFhcYGhUYGhoYHCgfGhkjGRgVHy8gIycpLC0sFx4xNTAqNSYrLCkBCQoKDQwODQwPDSkYEhgpKSkpKSkpKSkpKSkpKSkpKSkpKSkpKSkpKSkpKSkpKSkpKSkpKSkpKSkpKSkpKSkpKf/AABEIAMgAmgMBIgACEQEDEQH/xAAcAAACAwADAQAAAAAAAAAAAAAABgQFBwECCAP/xABFEAABAwEFAwgFCgQGAwEAAAABAAIRAwQFEiExBkFRBxMiM2FxcrIygZGh0RQVQlJTVJKjsdIXI8HwCGKCouHxQ5PCg//EABUBAQEAAAAAAAAAAAAAAAAAAAAB/8QAFBEBAAAAAAAAAAAAAAAAAAAAAP/aAAwDAQACEQMRAD8A1+7btpGjT/l0/Qb9Bv1R2KR82Uvsqf4G/Bc3Z1NLwN8oUlBF+bKX2VP8Dfgj5spfZU/wN+ClIQRfmyl9lT/A34I+bKX2VP8AA34KUoF937QslE1rRUbTYMpO87gBq5x4BB9fmyl9lT/A34KsvW8rDZgTXdZ6cZkEU5z0yic1i22nLfaLTip2SbPRn0//ACuG7P6EnhnulZs6q6o6XFziTMkkkk6nPU9qDdr65YrAwxZ6VKpkSXOYGidzQAJcfWBrqotLlwsQdFSxZfWp808exwaVinyVx3L5mwuA0QemLg5RrotZDWPpU3n6FVjaR7gXDCT3FODbtonSnT/Az4Lxn8mKZtk+Ua23c4c1UL6QPSo1CXMI/wAu9h7W+woPU3zZS+yp/gb8EfNlL7Kn+BvwVHsRt/Zrzo46Jw1Gj+ZSdGJh/wDpvBw9xyTMgi/NlL7Kn+BvwR82Uvsqf4G/BSkIIvzZS+yp/gb8EfNlL7Kn+BvwUpCCKbspfZU/wN+CRLysbOeq9Bnpu+i36x7FopSBefX1fG7zFA7XZ1NLwN8oUlRrs6ml4G+UKSgEIQgg35fDLLZ6leqYZTaXHtjQDtJgLyvtntraLytGKs44ATzdMZNYDrA46dI5lN/Ldt4bTafkdF38qi6HwYDqmjp4hug7Z9S9sDss20VC6oeiyDHHgEES7tk3vaHu01jfClOu0MyaN+ZOa1WpdbWeiMsslWVtmQ5xAGTjnOW+cj/e9Ag07DnOnq4L6Wi6QWktzGvd7Fptl2ZYc3DUQ4Ee8cVT3lsqaXSZoOGUTwjd+kzogz5t0Rq1QLyuSM2rQRZD9IRuOUdx/wClV3tSABQIly35XsVobWs7yyo3fxG9rhvaeC9Qcnm3dO9LLzgAZVYcNWnM4XbiN+B2o9Y3LzFe9nzlW3Jnti67rex8jmqkUqoJIGAuEv726j1oPWKF1pvDgCCCCJBGYIOhHYuyAQhCAKQLz6+r43eYp/KQLz6+r43eYoHa7OppeBvlCkqNdnU0vA3yhSUAqHbq+H2W7rRWpYQ9jDhLiAA45A56kTIG9Xyy7l7a91koMaDBqlzjMDot6M8TJyQeeyCXy6SSZJO+Tqtz2FugUbMwQJd0ieMrEqdPpAamf6r0XdFINosA4D9EE+jYg7VT7Ndwbln7l8rFMq3pgIPgbKIVfXsQz7ciDorisclEqeigULdcYgxI7UoX3dUBaJaXyDPGf0/qkraY9GJzJQZtfFPIpdrDNMVudLiqBzc44FB6D5C9s/lFlNkquBq2f0JObqR078Po90LUl5i5GK0X1Z5JzbUaI7WE59kf0Xp1AIQhAFIF59fV8bvMU/lIF59fV8bvMUDtdnU0vA3yhSVGuzqaXgb5QpKASLyv0MdhYABPPNMkwGhrXFx9kp6WWcqO0lN9Rlnp1CTTxY2gSA4xBn6wzHZJQY1QulwrOczMMcPaTEd+q2zZ+vNBs6wB696SrgsVFjHEvlubtR9aW6Zk+l7ZTjs80mjTMASNOGeQy7IQM1kVi1yhWOnlpKmgIOHuXSsOivoUVNEFDeNKKTo1P9+1JN5XSXDpA5ZjPetDtjAciNf6JdvKzDnJgQN0oMiv2yCmABqdfbkqSjZQ8uGkxHedPenLauxZyBlnHd/cpJstsFOqJ0OR7j8Mj6lBd8mtcNvex4vtgPW6Wj3kL1YF48sNpFG2U3l5phlRr8QGIth2KQN8EL1DsVt3Z7zpPfZy8GmcL2vAa4E5gwCRBzjPcVQxoQhAFIF59fV8bvMU/lIF59fV8bvMUDtdnU0vA3yhSVGuzqaXgb5QpKAXm2pdj32u8nOLiRVc0DXUkujhqNF6SWC8olpq2K31eYaAKrzUEiSXOiQOOaBduNuEiztiXvZGc9BriTrpmTkVoV4bQixtbFM1YGbWkAiN2Y9aR7kuCu+q+q9uGtSAqBvEj6P+ppd7k/1nNcxtdoaC5ozdppM90fpCDts/yr2SucLiaZG90AesnRNdnvmhWE0arHj/ACuaVjzbPabe+obPY6NPDTc5tapTh1XDOEMygFx0j2lKND5U6pUwuqYWNJcajMBBAzaRMg4pAznKUHo+vbw1kkhcG3AiOwH2rMNhW2i0OptrVH807QHpaCYk5x35/qnzadnNWd7mTjw5eoIOb4vdlMS5zRA3lLFTayzB3pGpuOEE/p2hY/bto61d01HF0khrc4GeZIG4cPgp95XNaaRYGuqVC4yxzQDSLC1sYQM2vDsQIIEQEDHtVtbTe4tDWAbtZ/4We24tcSW6K5r2uqx/NWgY2Hc7UeE6tz3j2FVdqseFxj0ToTw7e1BBtFbFBOq2L/DW087bT9HDS9svj3SsbqtOu7T4L0L/AIdbG0XbWqAdJ9dzXHsYxmEf7ne1BqyEIQBSBefX1fG7zFP5SBefX1fG7zFA7XZ1NLwN8oUlRrs6ml4G+UKSgFl/Kzs+a1WkWCKjhNM7i5p6TSdxgtIPYexagqHa1oDKbyJDagBPAOBE+3Cgz65bRirhx9I02YtIlstcB2SP1VqLsq08LKOGrSc97yKs9AVHtLmgjIgA1C0Huz0VTebhStjHgCC0hwGUxB93S96Y7PeIOU+rs1QXFnoCIgQMhujhEKjv268eINZicfrOJH6q8sloBb/f9hRa1VxxQOz/ALlBTsuWqW0KbHCGuHOOYS10EjGBGcFsiZERlrlK26Yx1keKlMOwtJbizggajgYV3dzQGZd08Y1jsn9FB2wpl1jqBokkEe1B58u8MbVpuZTzGTsRBaW5BsCJmQ8kznO5bDZadOpSGOk/SBBOfd7lkVjtbKVXm6moORGccR2iVr+z9qIptwkHo8QRnwB0QLN9bFc9VGCngaDLicye9J+2Ng5okCGN0a0EnIEic+MLUb3vrMh7gAM8DTLjHaMmjt17FkO2V6GrVMwDwGgA3BAuVfQjtyXpbkMu/mrmonfVfUqn1vLB/tYF5rLCWCBJxZcZ4evJeutirpNmu6y0XCHMpNDhwdEu/wBxKC6QhCAKQLz6+r43eYp/KQLz6+r43eYoHa7OppeBvlCkqNdnU0vA3yhSUAvnXoNe0tcJa4QR2FfRCDM9s7m5uWiXHBkYAJk4QO8DGSeLhklqwF7YxEzhDcs8m789Dr7FpO2Vlzpvzgg0zplmHDI78ik2pYWuc85Bu6NIg4YjU5T/ANoGK5KmJs555z36/opFupBubjkO3eqjZuoW0+lx38N/vJHqVpWtrOcBeZDdNNeJ7EFnZPRzEE6DgoG1DHmyVQ0wcJhR742gpgHoh5p9OOBG8Hj3JL2r5Qucs5ZSEOe2CDMDEJ17iEGRWwtaDJmoHSD3HNalsleAq0Q49EgQVjT6bg4h2qddnL8wMDS4NEHPgR+vdqgvtqbWACQYcBlKzm11jUeTv3/EJk2ntOIB0jWDHtkHgQqKrZMGsGQSCOz/AJBBHcgfuRXYmnbaz61Vxw2WpTcGgDpOzcJJ+jLR3r0Ssn/w72WLFaX/AF68fgY39y1hAIQhAFIF59fV8bvMU/lIF59fV8bvMUDtdnU0vA3yhSVGuzqaXgb5QpKAQhCCJetg56k5kxIyPA7lntlZhNRhJxhxaC4anCBI4xnwWmpS2vsAYee3ei4RqIMmZH9hAsuvFtNjiDIDTmAc3HTu0n1LPLZtc51UB0iPoiX4sx64H9O3K8tW1TSX0xhfnHRBwtBBxZ6EzBkwN2SrdgLoJrPtFVpd9BkgHvdPuEIJQvp9QNdTxklsE4HjPUk5aSIVPfNiLqjXNLgAIccDwScyMozOg4lavTvmlRDi8ZgwNx/uM1R23lCoYS7A3eBLnHNvh0QY1fB/mE4HgSTmI7DruKg0Kj3GBMTJHrT9tLfFnqtDmsa15MSATOmk6d/clu57NzlUAN1Oe7L/AJUEuvdMNbJywioAN2Iglv4SfYqq96vShpkNyB/67AFOve83MqlrSTBEHTogCAB2Rv4qotMSMWWJ2YAjInOBuyKD0tyPXXzFz2eRBqA1j/8Ao4lv+3CnVQrltFN9mouokGkabSyNMOEYfcpqoEIQgCkC8+vq+N3mKfykC8+vq+N3mKB2uzqaXgb5QpKjXZ1NLwN8oUlAIQhAKl2yYfkVYtzLW444hubh62yrpV+0NfBZLQ4DFho1HRxim4x60GKXjRpBgfZ3TSq54MIc5pjNsYYkazPqUvZ17qXNjCcDowl+uEakQM/04SqOy0yaWNgDmvbOE6HKRHBwn9Vf7L35Z5zkVekTxIa0Q2XaGdwyylAwWilQtVGqDkWktcR9EkZwTvgRMcVSu2Osgpgiq4QC5oEOBmJ7ycIM6qPfN4hr4aWhpIcWjMyS0HTWB7gVFufZ+02tlV9JxplmEFzp6Rg4mR7PagVbxu5jqoaHSSZ3QcpEkZDLs3K3q3W2yYKpDYO6YcNZy+kJ4jQKpu2rScxxMh2MsznFlJk9oOSrdqb9L202Yg4gS7eZzkGN/wAVBTXjVBr1HNJgkkd26fVkoVe0lxk7sh6l83VCV0lUa7yScsAsraditYHMYoZVmObxGYcN7MROeoneNPQVKqHAOaQQcwQQQRxBGq8Pq/uTby3WNoZZ7TVpsBxBkgtk69F0iDwQew0LAtjP8QdVjsF4t5xh0q02hr2+JogOHdB71qtxcpt3WuBStNMOOWB55p08AHxPqlA0FIF59fV8bvMU/JBvPr6vjd5igdrs6ml4G+UKSo12dTS8DfKFJQCF0q1Q1pc4gACSSQAANSSdAs12w5drHZmuZZT8praDDPNA8XP+kOxszxGqDRrbbWUabqlVwYxgLnOcYAA1JKxrbjl6pPpPo2BriXAsNZ4wgA5HA3UmCczEcCss2m29ttvJ+UV3FhMik3o0xGnQGRjiZKoQEDfsbtkKEUa8inJwvGeGeI3t/RMd8XE2q0V7NUBeMw+m4QfWNO5ZYVZbNmubTSp2eoadSq9tMEEgS8gdIbxnnIQbryXUR8nxVHF9c5PJABaGkhjezIDPf6k0W66ZJc3ov3EfoeI7CoN27MMs/TY4ur4Q19Qy0PjWWDogToBpKv7HXFRs6EZOB1B4IPNu32y9ew2hz8xTquJDhMScy3sOuSTy5eur7uxlWg9j6bajSM2kAgj4rzdtvseLK/HSM0nHIZy3sPEdqBUQhCAQhCAQhchA57Icq9uu+GtfztH7KqXOAH+QzLPVl2JutHLRZnvc40a4LiXR/LMSZicQnvhY8uEHti7OopeBvlCUdsuV6xWAObj5+uMuapkGD/nfo33nsWJbU8sVttbBSpu+T0A0MwUz0nACDjfqZ4CB3pDQNW2PKRbLyd/OfhpfRoslrBwkavPa6fUlaFwF3hBw1fUBfMBd2uQdXBXmxF32mpbaTrLT5x9J7apkhrQGuB6Tjk0HRUxE5DXRbjyS7MOo2V/PMex734nMcC0kAfy5GpEYjB3u7EGi0H4gCDke4rq+2NY6CMyMjGo4Io0GsaSwADeAI78kvbW3qS6mxuROneP6ILu+r7bTouIzMRHesH2xvIljmOBzfid/qGYCfLwvxpOCdBn3hIO1jQ8uI3j9AgT7yu40XDOWuGJjho5p0PYeIUNWLqpfSwO1ZJb3bwq5AIXKAgAuQFyFygA1dCvrC+ZCDhCFyEHMLu0LqF3agGhdguoXZA78jt1CtebXOAIosdUz+tk1h7wXT6l6De0NOI8AD6p+KwHkZvIUrxIcQA+m4ewtP9Ftd5X8AIAQcW2+QKha2e34pbvOkHVQ+ZIGXtQLYXPxaDTT3r5V/Sy0QL152TDUJziZO/XNUV70sTSYPZ3Qne8LOOaJOaT7VSLgRnxQZ/amYH+tQ6jYJTFeV3ZzCoLSM/cg+S5C4XIQchdgFwF2BQdl8SvrK+JKB4/gte33X8yl+5H8Fr2+6/mUv3IQg5/gve33X8yl+5cjkZvb7r+ZS/cuUID+DV7fdfzKX7kfwbvb7r+ZS/cuUIJV1ck97Ua9Op8lPQeHGKlKYnpD0t4ketaQ+5LcXZ2d5aNINMeuC7IoQgkNuW1fdnjfrT/cuzbgtEdQ/u6Ht9JCEHxq7P2sjqH+1n7lWnYi1Q4cw/Ptp+7pIQgo7z5ObwfOGzOJ3S6kNP8AVklevyNXq4z8l/MpfuQhB8XcjF6gSbN+ZS/cun8H7z+7j/2Uu76yEIOXckF5gkGzjKP/ACUt+n0kDkhvMifk+XHnKX7kIQcnkivT7v8AmUv3L5HkkvL7Af8AspfuQhB//9k="/>
          <p:cNvSpPr>
            <a:spLocks noChangeAspect="1" noChangeArrowheads="1"/>
          </p:cNvSpPr>
          <p:nvPr/>
        </p:nvSpPr>
        <p:spPr bwMode="auto">
          <a:xfrm>
            <a:off x="0" y="-914400"/>
            <a:ext cx="1466850" cy="1905000"/>
          </a:xfrm>
          <a:prstGeom prst="rect">
            <a:avLst/>
          </a:prstGeom>
          <a:noFill/>
        </p:spPr>
        <p:txBody>
          <a:bodyPr vert="horz" wrap="square" lIns="91440" tIns="45720" rIns="91440" bIns="45720" numCol="1" anchor="t" anchorCtr="0" compatLnSpc="1">
            <a:prstTxWarp prst="textNoShape">
              <a:avLst/>
            </a:prstTxWarp>
          </a:bodyPr>
          <a:lstStyle/>
          <a:p>
            <a:endParaRPr lang="en-GB" dirty="0"/>
          </a:p>
        </p:txBody>
      </p:sp>
      <p:graphicFrame>
        <p:nvGraphicFramePr>
          <p:cNvPr id="6" name="Chart 5"/>
          <p:cNvGraphicFramePr/>
          <p:nvPr/>
        </p:nvGraphicFramePr>
        <p:xfrm>
          <a:off x="812800" y="2070100"/>
          <a:ext cx="7366000" cy="4559300"/>
        </p:xfrm>
        <a:graphic>
          <a:graphicData uri="http://schemas.openxmlformats.org/drawingml/2006/chart">
            <c:chart xmlns:c="http://schemas.openxmlformats.org/drawingml/2006/chart" xmlns:r="http://schemas.openxmlformats.org/officeDocument/2006/relationships" r:id="rId3"/>
          </a:graphicData>
        </a:graphic>
      </p:graphicFrame>
      <p:sp>
        <p:nvSpPr>
          <p:cNvPr id="7" name="Title 6"/>
          <p:cNvSpPr>
            <a:spLocks noGrp="1"/>
          </p:cNvSpPr>
          <p:nvPr>
            <p:ph type="title"/>
          </p:nvPr>
        </p:nvSpPr>
        <p:spPr/>
        <p:txBody>
          <a:bodyPr/>
          <a:lstStyle/>
          <a:p>
            <a:r>
              <a:rPr lang="en-GB" dirty="0"/>
              <a:t>Communication</a:t>
            </a:r>
          </a:p>
        </p:txBody>
      </p:sp>
      <p:sp>
        <p:nvSpPr>
          <p:cNvPr id="9" name="Vertical Text Placeholder 8"/>
          <p:cNvSpPr>
            <a:spLocks noGrp="1"/>
          </p:cNvSpPr>
          <p:nvPr>
            <p:ph type="body" orient="vert" idx="13"/>
          </p:nvPr>
        </p:nvSpPr>
        <p:spPr/>
        <p:txBody>
          <a:bodyPr/>
          <a:lstStyle/>
          <a:p>
            <a:r>
              <a:rPr lang="en-GB" dirty="0"/>
              <a:t>It’s not just what you say…………….</a:t>
            </a:r>
          </a:p>
        </p:txBody>
      </p:sp>
      <p:sp>
        <p:nvSpPr>
          <p:cNvPr id="10" name="TextBox 9"/>
          <p:cNvSpPr txBox="1"/>
          <p:nvPr/>
        </p:nvSpPr>
        <p:spPr>
          <a:xfrm>
            <a:off x="428596" y="6143644"/>
            <a:ext cx="3000396" cy="369332"/>
          </a:xfrm>
          <a:prstGeom prst="rect">
            <a:avLst/>
          </a:prstGeom>
          <a:noFill/>
        </p:spPr>
        <p:txBody>
          <a:bodyPr wrap="square" rtlCol="0">
            <a:spAutoFit/>
          </a:bodyPr>
          <a:lstStyle/>
          <a:p>
            <a:r>
              <a:rPr lang="en-GB" dirty="0"/>
              <a:t>Source: Albert Mehrabian</a:t>
            </a:r>
          </a:p>
        </p:txBody>
      </p:sp>
      <p:sp>
        <p:nvSpPr>
          <p:cNvPr id="11" name="Slide Number Placeholder 10"/>
          <p:cNvSpPr>
            <a:spLocks noGrp="1"/>
          </p:cNvSpPr>
          <p:nvPr>
            <p:ph type="sldNum" sz="quarter" idx="12"/>
          </p:nvPr>
        </p:nvSpPr>
        <p:spPr/>
        <p:txBody>
          <a:bodyPr/>
          <a:lstStyle/>
          <a:p>
            <a:fld id="{4FE0908C-D037-4276-B023-3DE644EA2E36}" type="slidenum">
              <a:rPr lang="en-US" smtClean="0"/>
              <a:pPr/>
              <a:t>50</a:t>
            </a:fld>
            <a:endParaRPr lang="en-US" dirty="0"/>
          </a:p>
        </p:txBody>
      </p:sp>
      <p:sp>
        <p:nvSpPr>
          <p:cNvPr id="12" name="Footer Placeholder 11"/>
          <p:cNvSpPr>
            <a:spLocks noGrp="1"/>
          </p:cNvSpPr>
          <p:nvPr>
            <p:ph type="ftr" sz="quarter" idx="11"/>
          </p:nvPr>
        </p:nvSpPr>
        <p:spPr/>
        <p:txBody>
          <a:bodyPr/>
          <a:lstStyle/>
          <a:p>
            <a:r>
              <a:rPr lang="en-US" dirty="0" smtClean="0"/>
              <a:t>Coaching Skills</a:t>
            </a:r>
            <a:endParaRPr lang="en-US" dirty="0"/>
          </a:p>
        </p:txBody>
      </p:sp>
    </p:spTree>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chart seriesIdx="-3" categoryIdx="-3" bldStep="gridLegend"/>
                                            </p:graphicEl>
                                          </p:spTgt>
                                        </p:tgtEl>
                                        <p:attrNameLst>
                                          <p:attrName>style.visibility</p:attrName>
                                        </p:attrNameLst>
                                      </p:cBhvr>
                                      <p:to>
                                        <p:strVal val="visible"/>
                                      </p:to>
                                    </p:set>
                                    <p:animEffect transition="in" filter="fade">
                                      <p:cBhvr>
                                        <p:cTn id="7" dur="2000"/>
                                        <p:tgtEl>
                                          <p:spTgt spid="6">
                                            <p:graphicEl>
                                              <a:chart seriesIdx="-3" categoryIdx="-3" bldStep="gridLegen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chart seriesIdx="-4" categoryIdx="0" bldStep="category"/>
                                            </p:graphicEl>
                                          </p:spTgt>
                                        </p:tgtEl>
                                        <p:attrNameLst>
                                          <p:attrName>style.visibility</p:attrName>
                                        </p:attrNameLst>
                                      </p:cBhvr>
                                      <p:to>
                                        <p:strVal val="visible"/>
                                      </p:to>
                                    </p:set>
                                    <p:animEffect transition="in" filter="fade">
                                      <p:cBhvr>
                                        <p:cTn id="12" dur="2000"/>
                                        <p:tgtEl>
                                          <p:spTgt spid="6">
                                            <p:graphicEl>
                                              <a:chart seriesIdx="-4" categoryIdx="0" bldStep="category"/>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chart seriesIdx="-4" categoryIdx="1" bldStep="category"/>
                                            </p:graphicEl>
                                          </p:spTgt>
                                        </p:tgtEl>
                                        <p:attrNameLst>
                                          <p:attrName>style.visibility</p:attrName>
                                        </p:attrNameLst>
                                      </p:cBhvr>
                                      <p:to>
                                        <p:strVal val="visible"/>
                                      </p:to>
                                    </p:set>
                                    <p:animEffect transition="in" filter="fade">
                                      <p:cBhvr>
                                        <p:cTn id="17" dur="2000"/>
                                        <p:tgtEl>
                                          <p:spTgt spid="6">
                                            <p:graphicEl>
                                              <a:chart seriesIdx="-4" categoryIdx="1" bldStep="category"/>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chart seriesIdx="-4" categoryIdx="2" bldStep="category"/>
                                            </p:graphicEl>
                                          </p:spTgt>
                                        </p:tgtEl>
                                        <p:attrNameLst>
                                          <p:attrName>style.visibility</p:attrName>
                                        </p:attrNameLst>
                                      </p:cBhvr>
                                      <p:to>
                                        <p:strVal val="visible"/>
                                      </p:to>
                                    </p:set>
                                    <p:animEffect transition="in" filter="fade">
                                      <p:cBhvr>
                                        <p:cTn id="22" dur="2000"/>
                                        <p:tgtEl>
                                          <p:spTgt spid="6">
                                            <p:graphicEl>
                                              <a:chart seriesIdx="-4" categoryIdx="2" bldStep="category"/>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Chart bld="category"/>
        </p:bldSub>
      </p:bldGraphic>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Active Listening</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51</a:t>
            </a:fld>
            <a:endParaRPr lang="en-US" dirty="0"/>
          </a:p>
        </p:txBody>
      </p:sp>
      <p:sp>
        <p:nvSpPr>
          <p:cNvPr id="6" name="Vertical Text Placeholder 5"/>
          <p:cNvSpPr>
            <a:spLocks noGrp="1"/>
          </p:cNvSpPr>
          <p:nvPr>
            <p:ph type="body" orient="vert" idx="13"/>
          </p:nvPr>
        </p:nvSpPr>
        <p:spPr/>
        <p:txBody>
          <a:bodyPr/>
          <a:lstStyle/>
          <a:p>
            <a:r>
              <a:rPr lang="en-GB" dirty="0"/>
              <a:t>It’s not just about delivering the message……..</a:t>
            </a:r>
          </a:p>
        </p:txBody>
      </p:sp>
      <p:sp>
        <p:nvSpPr>
          <p:cNvPr id="7" name="Rectangle 3"/>
          <p:cNvSpPr>
            <a:spLocks noGrp="1" noChangeArrowheads="1"/>
          </p:cNvSpPr>
          <p:nvPr>
            <p:ph type="body" orient="vert" idx="1"/>
          </p:nvPr>
        </p:nvSpPr>
        <p:spPr>
          <a:xfrm>
            <a:off x="433539" y="1579784"/>
            <a:ext cx="8318832" cy="3642527"/>
          </a:xfrm>
        </p:spPr>
        <p:txBody>
          <a:bodyPr/>
          <a:lstStyle/>
          <a:p>
            <a:pPr marL="342900" indent="-342900">
              <a:buFont typeface="Wingdings" pitchFamily="2" charset="2"/>
              <a:buChar char="§"/>
            </a:pPr>
            <a:endParaRPr lang="en-GB" sz="2000" dirty="0"/>
          </a:p>
          <a:p>
            <a:pPr marL="342900" indent="-342900">
              <a:buFont typeface="Wingdings" pitchFamily="2" charset="2"/>
              <a:buChar char="§"/>
            </a:pPr>
            <a:r>
              <a:rPr lang="en-GB" sz="2000" dirty="0" smtClean="0"/>
              <a:t>People </a:t>
            </a:r>
            <a:r>
              <a:rPr lang="en-GB" sz="2000" dirty="0"/>
              <a:t>speak at a rate of                 words per minute.</a:t>
            </a:r>
          </a:p>
          <a:p>
            <a:pPr marL="342900" indent="-342900">
              <a:buFont typeface="Wingdings" pitchFamily="2" charset="2"/>
              <a:buChar char="§"/>
            </a:pPr>
            <a:r>
              <a:rPr lang="en-GB" sz="2000" dirty="0"/>
              <a:t>People can listen at a rate of </a:t>
            </a:r>
            <a:r>
              <a:rPr lang="en-GB" sz="2000" dirty="0">
                <a:solidFill>
                  <a:srgbClr val="F22939"/>
                </a:solidFill>
              </a:rPr>
              <a:t>        </a:t>
            </a:r>
            <a:r>
              <a:rPr lang="en-GB" sz="2000" dirty="0"/>
              <a:t>        words per minute.</a:t>
            </a:r>
          </a:p>
          <a:p>
            <a:pPr marL="342900" indent="-342900">
              <a:buFont typeface="Wingdings" pitchFamily="2" charset="2"/>
              <a:buChar char="§"/>
            </a:pPr>
            <a:r>
              <a:rPr lang="en-GB" sz="2000" dirty="0">
                <a:solidFill>
                  <a:srgbClr val="F22939"/>
                </a:solidFill>
              </a:rPr>
              <a:t>      </a:t>
            </a:r>
            <a:r>
              <a:rPr lang="en-GB" sz="2000" dirty="0"/>
              <a:t>of misunderstandings can be traced to poor listening and </a:t>
            </a:r>
            <a:r>
              <a:rPr lang="en-GB" sz="2000" dirty="0" smtClean="0"/>
              <a:t>only</a:t>
            </a:r>
            <a:r>
              <a:rPr lang="en-GB" sz="2000" dirty="0" smtClean="0">
                <a:solidFill>
                  <a:srgbClr val="F22939"/>
                </a:solidFill>
              </a:rPr>
              <a:t>             </a:t>
            </a:r>
            <a:r>
              <a:rPr lang="en-GB" sz="2000" dirty="0"/>
              <a:t>to written communication.</a:t>
            </a:r>
          </a:p>
          <a:p>
            <a:pPr marL="342900" indent="-342900">
              <a:buFont typeface="Wingdings" pitchFamily="2" charset="2"/>
              <a:buChar char="§"/>
            </a:pPr>
            <a:r>
              <a:rPr lang="en-GB" sz="2000" dirty="0"/>
              <a:t>Studies have shown that immediately after listening to a 10-minute oral presentation, the average listener has heard, understood, properly evaluated, and retained approximately     </a:t>
            </a:r>
            <a:r>
              <a:rPr lang="en-GB" sz="2000" dirty="0">
                <a:solidFill>
                  <a:srgbClr val="F22939"/>
                </a:solidFill>
              </a:rPr>
              <a:t>     </a:t>
            </a:r>
            <a:r>
              <a:rPr lang="en-GB" sz="2000" dirty="0"/>
              <a:t> of what was said.</a:t>
            </a:r>
          </a:p>
          <a:p>
            <a:pPr marL="342900" indent="-342900">
              <a:buFont typeface="Wingdings" pitchFamily="2" charset="2"/>
              <a:buChar char="§"/>
            </a:pPr>
            <a:r>
              <a:rPr lang="en-GB" sz="2000" dirty="0"/>
              <a:t>Within 48 hours, that percentage drops off to a final </a:t>
            </a:r>
            <a:r>
              <a:rPr lang="en-GB" sz="2000" dirty="0">
                <a:solidFill>
                  <a:srgbClr val="F22939"/>
                </a:solidFill>
              </a:rPr>
              <a:t>      </a:t>
            </a:r>
            <a:r>
              <a:rPr lang="en-GB" sz="2000" dirty="0"/>
              <a:t>  level of retention.</a:t>
            </a:r>
          </a:p>
          <a:p>
            <a:pPr marL="698500" lvl="2" indent="-342900">
              <a:buNone/>
            </a:pPr>
            <a:endParaRPr lang="en-GB" dirty="0"/>
          </a:p>
        </p:txBody>
      </p:sp>
      <p:sp>
        <p:nvSpPr>
          <p:cNvPr id="8" name="TextBox 7"/>
          <p:cNvSpPr txBox="1"/>
          <p:nvPr/>
        </p:nvSpPr>
        <p:spPr>
          <a:xfrm>
            <a:off x="3624124" y="1988958"/>
            <a:ext cx="1159292" cy="369332"/>
          </a:xfrm>
          <a:prstGeom prst="rect">
            <a:avLst/>
          </a:prstGeom>
          <a:noFill/>
        </p:spPr>
        <p:txBody>
          <a:bodyPr wrap="none" rtlCol="0">
            <a:spAutoFit/>
          </a:bodyPr>
          <a:lstStyle/>
          <a:p>
            <a:r>
              <a:rPr lang="en-GB" b="1" dirty="0">
                <a:solidFill>
                  <a:schemeClr val="accent2"/>
                </a:solidFill>
              </a:rPr>
              <a:t>125 - 150</a:t>
            </a:r>
          </a:p>
        </p:txBody>
      </p:sp>
      <p:sp>
        <p:nvSpPr>
          <p:cNvPr id="9" name="TextBox 8"/>
          <p:cNvSpPr txBox="1"/>
          <p:nvPr/>
        </p:nvSpPr>
        <p:spPr>
          <a:xfrm>
            <a:off x="4013309" y="2341643"/>
            <a:ext cx="1159292" cy="369332"/>
          </a:xfrm>
          <a:prstGeom prst="rect">
            <a:avLst/>
          </a:prstGeom>
          <a:noFill/>
        </p:spPr>
        <p:txBody>
          <a:bodyPr wrap="none" rtlCol="0">
            <a:spAutoFit/>
          </a:bodyPr>
          <a:lstStyle/>
          <a:p>
            <a:r>
              <a:rPr lang="en-GB" b="1" dirty="0">
                <a:solidFill>
                  <a:schemeClr val="accent2"/>
                </a:solidFill>
              </a:rPr>
              <a:t>500 - 600</a:t>
            </a:r>
          </a:p>
        </p:txBody>
      </p:sp>
      <p:sp>
        <p:nvSpPr>
          <p:cNvPr id="10" name="TextBox 9"/>
          <p:cNvSpPr txBox="1"/>
          <p:nvPr/>
        </p:nvSpPr>
        <p:spPr>
          <a:xfrm>
            <a:off x="615678" y="2748086"/>
            <a:ext cx="774571" cy="369332"/>
          </a:xfrm>
          <a:prstGeom prst="rect">
            <a:avLst/>
          </a:prstGeom>
          <a:noFill/>
        </p:spPr>
        <p:txBody>
          <a:bodyPr wrap="none" rtlCol="0">
            <a:spAutoFit/>
          </a:bodyPr>
          <a:lstStyle/>
          <a:p>
            <a:r>
              <a:rPr lang="en-GB" b="1" dirty="0">
                <a:solidFill>
                  <a:schemeClr val="accent2"/>
                </a:solidFill>
              </a:rPr>
              <a:t>60%  </a:t>
            </a:r>
          </a:p>
        </p:txBody>
      </p:sp>
      <p:sp>
        <p:nvSpPr>
          <p:cNvPr id="11" name="TextBox 10"/>
          <p:cNvSpPr txBox="1"/>
          <p:nvPr/>
        </p:nvSpPr>
        <p:spPr>
          <a:xfrm>
            <a:off x="8111913" y="2727888"/>
            <a:ext cx="518091" cy="369332"/>
          </a:xfrm>
          <a:prstGeom prst="rect">
            <a:avLst/>
          </a:prstGeom>
          <a:noFill/>
        </p:spPr>
        <p:txBody>
          <a:bodyPr wrap="none" rtlCol="0">
            <a:spAutoFit/>
          </a:bodyPr>
          <a:lstStyle/>
          <a:p>
            <a:r>
              <a:rPr lang="en-GB" b="1" dirty="0">
                <a:solidFill>
                  <a:schemeClr val="accent2"/>
                </a:solidFill>
              </a:rPr>
              <a:t>1%</a:t>
            </a:r>
          </a:p>
        </p:txBody>
      </p:sp>
      <p:sp>
        <p:nvSpPr>
          <p:cNvPr id="12" name="TextBox 11"/>
          <p:cNvSpPr txBox="1"/>
          <p:nvPr/>
        </p:nvSpPr>
        <p:spPr>
          <a:xfrm>
            <a:off x="6144404" y="3778394"/>
            <a:ext cx="646331" cy="369332"/>
          </a:xfrm>
          <a:prstGeom prst="rect">
            <a:avLst/>
          </a:prstGeom>
          <a:noFill/>
        </p:spPr>
        <p:txBody>
          <a:bodyPr wrap="none" rtlCol="0">
            <a:spAutoFit/>
          </a:bodyPr>
          <a:lstStyle/>
          <a:p>
            <a:r>
              <a:rPr lang="en-GB" b="1" dirty="0">
                <a:solidFill>
                  <a:schemeClr val="accent2"/>
                </a:solidFill>
              </a:rPr>
              <a:t>50%</a:t>
            </a:r>
          </a:p>
        </p:txBody>
      </p:sp>
      <p:sp>
        <p:nvSpPr>
          <p:cNvPr id="13" name="TextBox 12"/>
          <p:cNvSpPr txBox="1"/>
          <p:nvPr/>
        </p:nvSpPr>
        <p:spPr>
          <a:xfrm>
            <a:off x="6504444" y="4385883"/>
            <a:ext cx="646331" cy="369332"/>
          </a:xfrm>
          <a:prstGeom prst="rect">
            <a:avLst/>
          </a:prstGeom>
          <a:noFill/>
        </p:spPr>
        <p:txBody>
          <a:bodyPr wrap="none" rtlCol="0">
            <a:spAutoFit/>
          </a:bodyPr>
          <a:lstStyle/>
          <a:p>
            <a:r>
              <a:rPr lang="en-GB" b="1" dirty="0">
                <a:solidFill>
                  <a:schemeClr val="accent2"/>
                </a:solidFill>
              </a:rPr>
              <a:t>25%</a:t>
            </a:r>
          </a:p>
        </p:txBody>
      </p:sp>
      <p:sp>
        <p:nvSpPr>
          <p:cNvPr id="14" name="Rectangle 13"/>
          <p:cNvSpPr/>
          <p:nvPr/>
        </p:nvSpPr>
        <p:spPr>
          <a:xfrm>
            <a:off x="433924" y="5215093"/>
            <a:ext cx="8327552" cy="1231106"/>
          </a:xfrm>
          <a:prstGeom prst="rect">
            <a:avLst/>
          </a:prstGeom>
        </p:spPr>
        <p:txBody>
          <a:bodyPr wrap="square">
            <a:spAutoFit/>
          </a:bodyPr>
          <a:lstStyle/>
          <a:p>
            <a:r>
              <a:rPr lang="en-GB" sz="2000" dirty="0">
                <a:solidFill>
                  <a:srgbClr val="0070C0"/>
                </a:solidFill>
              </a:rPr>
              <a:t>Activity</a:t>
            </a:r>
          </a:p>
          <a:p>
            <a:pPr marL="184150" lvl="1" indent="-285750">
              <a:buClr>
                <a:schemeClr val="accent3"/>
              </a:buClr>
              <a:buFont typeface="Wingdings" panose="05000000000000000000" pitchFamily="2" charset="2"/>
              <a:buChar char="§"/>
            </a:pPr>
            <a:r>
              <a:rPr lang="en-GB" dirty="0"/>
              <a:t>How well do you listen?  </a:t>
            </a:r>
            <a:r>
              <a:rPr lang="en-GB" dirty="0" smtClean="0"/>
              <a:t>Answer the </a:t>
            </a:r>
            <a:r>
              <a:rPr lang="en-GB" dirty="0"/>
              <a:t>questions in your workbook – page 39.</a:t>
            </a:r>
          </a:p>
          <a:p>
            <a:pPr marL="184150" lvl="1" indent="-285750">
              <a:buClr>
                <a:schemeClr val="accent3"/>
              </a:buClr>
              <a:buFont typeface="Wingdings" panose="05000000000000000000" pitchFamily="2" charset="2"/>
              <a:buChar char="§"/>
            </a:pPr>
            <a:r>
              <a:rPr lang="en-GB" dirty="0"/>
              <a:t>What have you all ticked as ‘rarely’?</a:t>
            </a:r>
          </a:p>
          <a:p>
            <a:pPr marL="184150" lvl="1" indent="-285750">
              <a:buClr>
                <a:schemeClr val="accent3"/>
              </a:buClr>
              <a:buFont typeface="Wingdings" panose="05000000000000000000" pitchFamily="2" charset="2"/>
              <a:buChar char="§"/>
            </a:pPr>
            <a:r>
              <a:rPr lang="en-GB" dirty="0"/>
              <a:t>What can you improve on to make you a better listener?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20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20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20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fade">
                                      <p:cBhvr>
                                        <p:cTn id="27" dur="20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20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p:bldP spid="10" grpId="0"/>
      <p:bldP spid="11" grpId="0"/>
      <p:bldP spid="12" grpId="0"/>
      <p:bldP spid="13" grpId="0"/>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Active Listening </a:t>
            </a:r>
          </a:p>
        </p:txBody>
      </p:sp>
      <p:sp>
        <p:nvSpPr>
          <p:cNvPr id="3" name="Vertical Text Placeholder 2"/>
          <p:cNvSpPr>
            <a:spLocks noGrp="1"/>
          </p:cNvSpPr>
          <p:nvPr>
            <p:ph type="body" orient="vert" idx="1"/>
          </p:nvPr>
        </p:nvSpPr>
        <p:spPr/>
        <p:txBody>
          <a:bodyPr/>
          <a:lstStyle/>
          <a:p>
            <a:pPr>
              <a:buFont typeface="Arial" pitchFamily="34" charset="0"/>
              <a:buChar char="•"/>
            </a:pPr>
            <a:endParaRPr lang="en-GB" dirty="0"/>
          </a:p>
          <a:p>
            <a:pPr>
              <a:buFont typeface="Arial" pitchFamily="34" charset="0"/>
              <a:buChar char="•"/>
            </a:pPr>
            <a:r>
              <a:rPr lang="en-GB" sz="2400" dirty="0"/>
              <a:t>Pay Attention</a:t>
            </a:r>
          </a:p>
          <a:p>
            <a:endParaRPr lang="en-GB" sz="2400" dirty="0"/>
          </a:p>
          <a:p>
            <a:pPr>
              <a:buFont typeface="Arial" pitchFamily="34" charset="0"/>
              <a:buChar char="•"/>
            </a:pPr>
            <a:r>
              <a:rPr lang="en-GB" sz="2400" dirty="0"/>
              <a:t> Show that you’re </a:t>
            </a:r>
            <a:r>
              <a:rPr lang="en-GB" sz="2400" dirty="0" smtClean="0"/>
              <a:t>listening – active listening!</a:t>
            </a:r>
            <a:endParaRPr lang="en-GB" sz="2400" dirty="0"/>
          </a:p>
          <a:p>
            <a:endParaRPr lang="en-GB" sz="2400" dirty="0"/>
          </a:p>
          <a:p>
            <a:pPr>
              <a:buFont typeface="Arial" pitchFamily="34" charset="0"/>
              <a:buChar char="•"/>
            </a:pPr>
            <a:r>
              <a:rPr lang="en-GB" sz="2400" dirty="0"/>
              <a:t> Provide feedback</a:t>
            </a:r>
          </a:p>
          <a:p>
            <a:endParaRPr lang="en-GB" sz="2400" dirty="0"/>
          </a:p>
          <a:p>
            <a:pPr>
              <a:buFont typeface="Arial" pitchFamily="34" charset="0"/>
              <a:buChar char="•"/>
            </a:pPr>
            <a:r>
              <a:rPr lang="en-GB" sz="2400" dirty="0"/>
              <a:t> Defer judgement</a:t>
            </a:r>
          </a:p>
          <a:p>
            <a:endParaRPr lang="en-GB" sz="2400" dirty="0"/>
          </a:p>
          <a:p>
            <a:pPr>
              <a:buFont typeface="Arial" pitchFamily="34" charset="0"/>
              <a:buChar char="•"/>
            </a:pPr>
            <a:r>
              <a:rPr lang="en-GB" sz="2400" dirty="0"/>
              <a:t> Respond appropriately</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52</a:t>
            </a:fld>
            <a:endParaRPr lang="en-US" dirty="0"/>
          </a:p>
        </p:txBody>
      </p:sp>
      <p:sp>
        <p:nvSpPr>
          <p:cNvPr id="6" name="Vertical Text Placeholder 5"/>
          <p:cNvSpPr>
            <a:spLocks noGrp="1"/>
          </p:cNvSpPr>
          <p:nvPr>
            <p:ph type="body" orient="vert" idx="13"/>
          </p:nvPr>
        </p:nvSpPr>
        <p:spPr/>
        <p:txBody>
          <a:bodyPr/>
          <a:lstStyle/>
          <a:p>
            <a:r>
              <a:rPr lang="en-GB" dirty="0"/>
              <a:t>Become a Better Listener</a:t>
            </a:r>
          </a:p>
        </p:txBody>
      </p:sp>
      <p:pic>
        <p:nvPicPr>
          <p:cNvPr id="7" name="Picture 6" descr="listening.jpg"/>
          <p:cNvPicPr>
            <a:picLocks noChangeAspect="1"/>
          </p:cNvPicPr>
          <p:nvPr/>
        </p:nvPicPr>
        <p:blipFill>
          <a:blip r:embed="rId3" cstate="print"/>
          <a:srcRect b="9326"/>
          <a:stretch>
            <a:fillRect/>
          </a:stretch>
        </p:blipFill>
        <p:spPr>
          <a:xfrm>
            <a:off x="5758746" y="3786190"/>
            <a:ext cx="2813772" cy="2500330"/>
          </a:xfrm>
          <a:prstGeom prst="rect">
            <a:avLst/>
          </a:prstGeom>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Questioning</a:t>
            </a:r>
          </a:p>
        </p:txBody>
      </p:sp>
      <p:sp>
        <p:nvSpPr>
          <p:cNvPr id="3" name="Vertical Text Placeholder 2"/>
          <p:cNvSpPr>
            <a:spLocks noGrp="1"/>
          </p:cNvSpPr>
          <p:nvPr>
            <p:ph type="body" orient="vert" idx="1"/>
          </p:nvPr>
        </p:nvSpPr>
        <p:spPr/>
        <p:txBody>
          <a:bodyPr/>
          <a:lstStyle/>
          <a:p>
            <a:pPr algn="ctr"/>
            <a:endParaRPr lang="en-GB" dirty="0"/>
          </a:p>
          <a:p>
            <a:pPr algn="ctr">
              <a:lnSpc>
                <a:spcPct val="100000"/>
              </a:lnSpc>
              <a:spcBef>
                <a:spcPts val="0"/>
              </a:spcBef>
              <a:spcAft>
                <a:spcPts val="0"/>
              </a:spcAft>
            </a:pPr>
            <a:endParaRPr lang="en-GB" sz="2000" dirty="0" smtClean="0"/>
          </a:p>
          <a:p>
            <a:pPr algn="ctr">
              <a:lnSpc>
                <a:spcPct val="100000"/>
              </a:lnSpc>
              <a:spcBef>
                <a:spcPts val="0"/>
              </a:spcBef>
              <a:spcAft>
                <a:spcPts val="0"/>
              </a:spcAft>
            </a:pPr>
            <a:r>
              <a:rPr lang="en-GB" sz="2000" dirty="0" smtClean="0"/>
              <a:t>“</a:t>
            </a:r>
            <a:r>
              <a:rPr lang="en-GB" sz="2000" dirty="0"/>
              <a:t>I KEEP six honest serving-men</a:t>
            </a:r>
            <a:br>
              <a:rPr lang="en-GB" sz="2000" dirty="0"/>
            </a:br>
            <a:r>
              <a:rPr lang="en-GB" sz="2000" dirty="0"/>
              <a:t>(They taught me all I knew);</a:t>
            </a:r>
            <a:br>
              <a:rPr lang="en-GB" sz="2000" dirty="0"/>
            </a:br>
            <a:r>
              <a:rPr lang="en-GB" sz="2000" dirty="0"/>
              <a:t>Their names are What and Why and When </a:t>
            </a:r>
            <a:br>
              <a:rPr lang="en-GB" sz="2000" dirty="0"/>
            </a:br>
            <a:r>
              <a:rPr lang="en-GB" sz="2000" dirty="0"/>
              <a:t>And How and Where and Who</a:t>
            </a:r>
            <a:r>
              <a:rPr lang="en-GB" sz="2000" dirty="0" smtClean="0"/>
              <a:t>.</a:t>
            </a:r>
            <a:endParaRPr lang="en-GB" sz="2000" dirty="0"/>
          </a:p>
          <a:p>
            <a:pPr algn="ctr">
              <a:lnSpc>
                <a:spcPct val="100000"/>
              </a:lnSpc>
              <a:spcBef>
                <a:spcPts val="0"/>
              </a:spcBef>
              <a:spcAft>
                <a:spcPts val="0"/>
              </a:spcAft>
            </a:pPr>
            <a:r>
              <a:rPr lang="en-GB" sz="2000" dirty="0" smtClean="0"/>
              <a:t>I send them over land and sea</a:t>
            </a:r>
          </a:p>
          <a:p>
            <a:pPr algn="ctr">
              <a:lnSpc>
                <a:spcPct val="100000"/>
              </a:lnSpc>
              <a:spcBef>
                <a:spcPts val="0"/>
              </a:spcBef>
              <a:spcAft>
                <a:spcPts val="0"/>
              </a:spcAft>
            </a:pPr>
            <a:r>
              <a:rPr lang="en-GB" sz="2000" dirty="0" smtClean="0"/>
              <a:t>I send them east and west</a:t>
            </a:r>
          </a:p>
          <a:p>
            <a:pPr algn="ctr">
              <a:lnSpc>
                <a:spcPct val="100000"/>
              </a:lnSpc>
              <a:spcBef>
                <a:spcPts val="0"/>
              </a:spcBef>
              <a:spcAft>
                <a:spcPts val="0"/>
              </a:spcAft>
            </a:pPr>
            <a:r>
              <a:rPr lang="en-GB" sz="2000" dirty="0" smtClean="0"/>
              <a:t>But after they have worked for me</a:t>
            </a:r>
          </a:p>
          <a:p>
            <a:pPr>
              <a:lnSpc>
                <a:spcPct val="100000"/>
              </a:lnSpc>
              <a:spcBef>
                <a:spcPts val="0"/>
              </a:spcBef>
              <a:spcAft>
                <a:spcPts val="0"/>
              </a:spcAft>
            </a:pPr>
            <a:r>
              <a:rPr lang="en-GB" sz="2000" dirty="0" smtClean="0"/>
              <a:t>                                            I give them all a rest.”          </a:t>
            </a:r>
          </a:p>
          <a:p>
            <a:pPr>
              <a:lnSpc>
                <a:spcPct val="100000"/>
              </a:lnSpc>
              <a:spcBef>
                <a:spcPts val="0"/>
              </a:spcBef>
              <a:spcAft>
                <a:spcPts val="0"/>
              </a:spcAft>
            </a:pPr>
            <a:endParaRPr lang="en-GB" sz="2000" dirty="0"/>
          </a:p>
          <a:p>
            <a:pPr>
              <a:lnSpc>
                <a:spcPct val="100000"/>
              </a:lnSpc>
              <a:spcBef>
                <a:spcPts val="0"/>
              </a:spcBef>
              <a:spcAft>
                <a:spcPts val="0"/>
              </a:spcAft>
            </a:pPr>
            <a:r>
              <a:rPr lang="en-GB" sz="2000" dirty="0" smtClean="0"/>
              <a:t>                                                                                      (Rudyard Kipling)</a:t>
            </a:r>
          </a:p>
          <a:p>
            <a:pPr algn="ctr">
              <a:lnSpc>
                <a:spcPct val="150000"/>
              </a:lnSpc>
            </a:pPr>
            <a:endParaRPr lang="en-GB" sz="2400" dirty="0"/>
          </a:p>
          <a:p>
            <a:pPr algn="ctr">
              <a:lnSpc>
                <a:spcPct val="150000"/>
              </a:lnSpc>
            </a:pPr>
            <a:r>
              <a:rPr lang="en-GB" sz="2400" dirty="0"/>
              <a:t>		</a:t>
            </a:r>
            <a:r>
              <a:rPr lang="en-GB" sz="2800" dirty="0"/>
              <a:t/>
            </a:r>
            <a:br>
              <a:rPr lang="en-GB" sz="2800" dirty="0"/>
            </a:br>
            <a:endParaRPr lang="en-GB" sz="2800"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53</a:t>
            </a:fld>
            <a:endParaRPr lang="en-US" dirty="0"/>
          </a:p>
        </p:txBody>
      </p:sp>
      <p:sp>
        <p:nvSpPr>
          <p:cNvPr id="6" name="Vertical Text Placeholder 5"/>
          <p:cNvSpPr>
            <a:spLocks noGrp="1"/>
          </p:cNvSpPr>
          <p:nvPr>
            <p:ph type="body" orient="vert" idx="13"/>
          </p:nvPr>
        </p:nvSpPr>
        <p:spPr/>
        <p:txBody>
          <a:bodyPr/>
          <a:lstStyle/>
          <a:p>
            <a:r>
              <a:rPr lang="en-GB" dirty="0"/>
              <a:t>Open Questions</a:t>
            </a:r>
          </a:p>
        </p:txBody>
      </p:sp>
      <p:pic>
        <p:nvPicPr>
          <p:cNvPr id="7" name="Picture 6" descr="Questions.jpg"/>
          <p:cNvPicPr>
            <a:picLocks noChangeAspect="1"/>
          </p:cNvPicPr>
          <p:nvPr/>
        </p:nvPicPr>
        <p:blipFill>
          <a:blip r:embed="rId3" cstate="print">
            <a:clrChange>
              <a:clrFrom>
                <a:srgbClr val="FEFFFF"/>
              </a:clrFrom>
              <a:clrTo>
                <a:srgbClr val="FEFFFF">
                  <a:alpha val="0"/>
                </a:srgbClr>
              </a:clrTo>
            </a:clrChange>
          </a:blip>
          <a:stretch>
            <a:fillRect/>
          </a:stretch>
        </p:blipFill>
        <p:spPr>
          <a:xfrm>
            <a:off x="285720" y="4786322"/>
            <a:ext cx="2376497" cy="17546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2000"/>
                                        <p:tgtEl>
                                          <p:spTgt spid="3">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3" end="3"/>
                                            </p:txEl>
                                          </p:spTgt>
                                        </p:tgtEl>
                                        <p:attrNameLst>
                                          <p:attrName>style.visibility</p:attrName>
                                        </p:attrNameLst>
                                      </p:cBhvr>
                                      <p:to>
                                        <p:strVal val="visible"/>
                                      </p:to>
                                    </p:set>
                                    <p:animEffect transition="in" filter="fade">
                                      <p:cBhvr>
                                        <p:cTn id="12" dur="2000"/>
                                        <p:tgtEl>
                                          <p:spTgt spid="3">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20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20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fade">
                                      <p:cBhvr>
                                        <p:cTn id="27" dur="2000"/>
                                        <p:tgtEl>
                                          <p:spTgt spid="3">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fade">
                                      <p:cBhvr>
                                        <p:cTn id="32" dur="2000"/>
                                        <p:tgtEl>
                                          <p:spTgt spid="3">
                                            <p:txEl>
                                              <p:pRg st="8" end="8"/>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animEffect transition="in" filter="fade">
                                      <p:cBhvr>
                                        <p:cTn id="35" dur="2000"/>
                                        <p:tgtEl>
                                          <p:spTgt spid="3">
                                            <p:txEl>
                                              <p:pRg st="10" end="10"/>
                                            </p:txEl>
                                          </p:spTgt>
                                        </p:tgtEl>
                                      </p:cBhvr>
                                    </p:animEffect>
                                  </p:childTnLst>
                                </p:cTn>
                              </p:par>
                              <p:par>
                                <p:cTn id="36" presetID="10" presetClass="entr" presetSubtype="0" fill="hold" nodeType="withEffect">
                                  <p:stCondLst>
                                    <p:cond delay="0"/>
                                  </p:stCondLst>
                                  <p:childTnLst>
                                    <p:set>
                                      <p:cBhvr>
                                        <p:cTn id="37" dur="1" fill="hold">
                                          <p:stCondLst>
                                            <p:cond delay="0"/>
                                          </p:stCondLst>
                                        </p:cTn>
                                        <p:tgtEl>
                                          <p:spTgt spid="7"/>
                                        </p:tgtEl>
                                        <p:attrNameLst>
                                          <p:attrName>style.visibility</p:attrName>
                                        </p:attrNameLst>
                                      </p:cBhvr>
                                      <p:to>
                                        <p:strVal val="visible"/>
                                      </p:to>
                                    </p:set>
                                    <p:animEffect transition="in" filter="fade">
                                      <p:cBhvr>
                                        <p:cTn id="38" dur="2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Questioning</a:t>
            </a:r>
            <a:endParaRPr lang="en-GB" dirty="0"/>
          </a:p>
        </p:txBody>
      </p:sp>
      <p:sp>
        <p:nvSpPr>
          <p:cNvPr id="3" name="Vertical Text Placeholder 2"/>
          <p:cNvSpPr>
            <a:spLocks noGrp="1"/>
          </p:cNvSpPr>
          <p:nvPr>
            <p:ph type="body" orient="vert" idx="1"/>
          </p:nvPr>
        </p:nvSpPr>
        <p:spPr/>
        <p:txBody>
          <a:bodyPr/>
          <a:lstStyle/>
          <a:p>
            <a:pPr>
              <a:buFont typeface="Wingdings" pitchFamily="2" charset="2"/>
              <a:buChar char="§"/>
            </a:pPr>
            <a:endParaRPr lang="en-GB" sz="2400" dirty="0"/>
          </a:p>
          <a:p>
            <a:pPr>
              <a:lnSpc>
                <a:spcPct val="100000"/>
              </a:lnSpc>
              <a:buFont typeface="Wingdings" pitchFamily="2" charset="2"/>
              <a:buChar char="§"/>
            </a:pPr>
            <a:r>
              <a:rPr lang="en-GB" sz="2400" dirty="0"/>
              <a:t> Probing</a:t>
            </a:r>
          </a:p>
          <a:p>
            <a:pPr>
              <a:lnSpc>
                <a:spcPct val="100000"/>
              </a:lnSpc>
              <a:buFont typeface="Wingdings" pitchFamily="2" charset="2"/>
              <a:buChar char="§"/>
            </a:pPr>
            <a:r>
              <a:rPr lang="en-GB" sz="2400" dirty="0"/>
              <a:t> Clarification</a:t>
            </a:r>
          </a:p>
          <a:p>
            <a:pPr>
              <a:lnSpc>
                <a:spcPct val="100000"/>
              </a:lnSpc>
              <a:buFont typeface="Wingdings" pitchFamily="2" charset="2"/>
              <a:buChar char="§"/>
            </a:pPr>
            <a:r>
              <a:rPr lang="en-GB" sz="2400" dirty="0"/>
              <a:t> Hypothetical</a:t>
            </a:r>
          </a:p>
          <a:p>
            <a:pPr>
              <a:lnSpc>
                <a:spcPct val="100000"/>
              </a:lnSpc>
              <a:buFont typeface="Wingdings" pitchFamily="2" charset="2"/>
              <a:buChar char="§"/>
            </a:pPr>
            <a:r>
              <a:rPr lang="en-GB" sz="2400" dirty="0"/>
              <a:t> Funnel</a:t>
            </a:r>
          </a:p>
          <a:p>
            <a:pPr>
              <a:lnSpc>
                <a:spcPct val="100000"/>
              </a:lnSpc>
              <a:buFont typeface="Wingdings" pitchFamily="2" charset="2"/>
              <a:buChar char="§"/>
            </a:pPr>
            <a:r>
              <a:rPr lang="en-GB" sz="2400" dirty="0"/>
              <a:t> Leading</a:t>
            </a:r>
          </a:p>
          <a:p>
            <a:pPr>
              <a:lnSpc>
                <a:spcPct val="100000"/>
              </a:lnSpc>
              <a:buFont typeface="Wingdings" pitchFamily="2" charset="2"/>
              <a:buChar char="§"/>
            </a:pPr>
            <a:r>
              <a:rPr lang="en-GB" sz="2400" dirty="0"/>
              <a:t> Rhetorical </a:t>
            </a:r>
          </a:p>
          <a:p>
            <a:pPr>
              <a:lnSpc>
                <a:spcPct val="100000"/>
              </a:lnSpc>
              <a:buFont typeface="Wingdings" pitchFamily="2" charset="2"/>
              <a:buChar char="§"/>
            </a:pPr>
            <a:r>
              <a:rPr lang="en-GB" sz="2400" dirty="0" smtClean="0"/>
              <a:t> </a:t>
            </a:r>
            <a:r>
              <a:rPr lang="en-GB" sz="2400" dirty="0"/>
              <a:t>Closed</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54</a:t>
            </a:fld>
            <a:endParaRPr lang="en-US" dirty="0"/>
          </a:p>
        </p:txBody>
      </p:sp>
      <p:sp>
        <p:nvSpPr>
          <p:cNvPr id="6" name="Vertical Text Placeholder 5"/>
          <p:cNvSpPr>
            <a:spLocks noGrp="1"/>
          </p:cNvSpPr>
          <p:nvPr>
            <p:ph type="body" orient="vert" idx="13"/>
          </p:nvPr>
        </p:nvSpPr>
        <p:spPr/>
        <p:txBody>
          <a:bodyPr/>
          <a:lstStyle/>
          <a:p>
            <a:r>
              <a:rPr lang="en-GB" dirty="0"/>
              <a:t>Other Types of Questioning</a:t>
            </a:r>
          </a:p>
        </p:txBody>
      </p:sp>
      <p:pic>
        <p:nvPicPr>
          <p:cNvPr id="7" name="Picture 6" descr="Question.jpg"/>
          <p:cNvPicPr>
            <a:picLocks noChangeAspect="1"/>
          </p:cNvPicPr>
          <p:nvPr/>
        </p:nvPicPr>
        <p:blipFill>
          <a:blip r:embed="rId3" cstate="print">
            <a:clrChange>
              <a:clrFrom>
                <a:srgbClr val="FFFFFF"/>
              </a:clrFrom>
              <a:clrTo>
                <a:srgbClr val="FFFFFF">
                  <a:alpha val="0"/>
                </a:srgbClr>
              </a:clrTo>
            </a:clrChange>
          </a:blip>
          <a:stretch>
            <a:fillRect/>
          </a:stretch>
        </p:blipFill>
        <p:spPr>
          <a:xfrm>
            <a:off x="4643438" y="3429000"/>
            <a:ext cx="3114771" cy="2362209"/>
          </a:xfrm>
          <a:prstGeom prst="rect">
            <a:avLst/>
          </a:prstGeom>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Communication</a:t>
            </a:r>
            <a:endParaRPr lang="en-GB" dirty="0"/>
          </a:p>
        </p:txBody>
      </p:sp>
      <p:sp>
        <p:nvSpPr>
          <p:cNvPr id="3" name="Vertical Text Placeholder 2"/>
          <p:cNvSpPr>
            <a:spLocks noGrp="1"/>
          </p:cNvSpPr>
          <p:nvPr>
            <p:ph type="body" orient="vert" idx="1"/>
          </p:nvPr>
        </p:nvSpPr>
        <p:spPr/>
        <p:txBody>
          <a:bodyPr/>
          <a:lstStyle/>
          <a:p>
            <a:pPr>
              <a:buFont typeface="Wingdings" pitchFamily="2" charset="2"/>
              <a:buChar char="§"/>
            </a:pPr>
            <a:r>
              <a:rPr lang="en-GB" dirty="0"/>
              <a:t>  </a:t>
            </a:r>
            <a:r>
              <a:rPr lang="en-GB" sz="2000" dirty="0"/>
              <a:t>Feedback situations are ideal opportunities for using coaching</a:t>
            </a:r>
            <a:r>
              <a:rPr lang="en-GB" sz="2400" dirty="0"/>
              <a:t>:</a:t>
            </a:r>
          </a:p>
          <a:p>
            <a:pPr>
              <a:buFont typeface="Wingdings" pitchFamily="2" charset="2"/>
              <a:buChar char="§"/>
            </a:pPr>
            <a:endParaRPr lang="en-GB" sz="2400" dirty="0"/>
          </a:p>
          <a:p>
            <a:pPr lvl="3">
              <a:buFont typeface="Arial" pitchFamily="34" charset="0"/>
              <a:buChar char="•"/>
            </a:pPr>
            <a:r>
              <a:rPr lang="en-GB" sz="2000" dirty="0"/>
              <a:t>Can anyone think of an example of when </a:t>
            </a:r>
            <a:r>
              <a:rPr lang="en-GB" sz="2000" dirty="0" smtClean="0"/>
              <a:t>an employee has </a:t>
            </a:r>
            <a:r>
              <a:rPr lang="en-GB" sz="2000" dirty="0"/>
              <a:t>made a decision to do something which is outside of process</a:t>
            </a:r>
            <a:r>
              <a:rPr lang="en-GB" sz="2000" dirty="0" smtClean="0"/>
              <a:t>?</a:t>
            </a:r>
          </a:p>
          <a:p>
            <a:pPr lvl="3">
              <a:buFont typeface="Arial" pitchFamily="34" charset="0"/>
              <a:buChar char="•"/>
            </a:pPr>
            <a:r>
              <a:rPr lang="en-GB" sz="2000" dirty="0" smtClean="0"/>
              <a:t>What could have been the consequences?</a:t>
            </a:r>
            <a:endParaRPr lang="en-GB" sz="2000" dirty="0"/>
          </a:p>
          <a:p>
            <a:pPr lvl="3">
              <a:buFont typeface="Arial" pitchFamily="34" charset="0"/>
              <a:buChar char="•"/>
            </a:pPr>
            <a:r>
              <a:rPr lang="en-GB" sz="2000" dirty="0"/>
              <a:t>How did you feedback to them about this?</a:t>
            </a:r>
          </a:p>
          <a:p>
            <a:pPr lvl="3">
              <a:buFont typeface="Arial" pitchFamily="34" charset="0"/>
              <a:buChar char="•"/>
            </a:pPr>
            <a:r>
              <a:rPr lang="en-GB" sz="2000" dirty="0"/>
              <a:t>What was their reaction?</a:t>
            </a:r>
          </a:p>
          <a:p>
            <a:pPr lvl="3">
              <a:buFont typeface="Arial" pitchFamily="34" charset="0"/>
              <a:buChar char="•"/>
            </a:pPr>
            <a:r>
              <a:rPr lang="en-GB" sz="2000" dirty="0"/>
              <a:t>Do you think you might have had a different outcome if you had coached them?</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55</a:t>
            </a:fld>
            <a:endParaRPr lang="en-US" dirty="0"/>
          </a:p>
        </p:txBody>
      </p:sp>
      <p:sp>
        <p:nvSpPr>
          <p:cNvPr id="6" name="Vertical Text Placeholder 5"/>
          <p:cNvSpPr>
            <a:spLocks noGrp="1"/>
          </p:cNvSpPr>
          <p:nvPr>
            <p:ph type="body" orient="vert" idx="13"/>
          </p:nvPr>
        </p:nvSpPr>
        <p:spPr/>
        <p:txBody>
          <a:bodyPr/>
          <a:lstStyle/>
          <a:p>
            <a:r>
              <a:rPr lang="en-GB" dirty="0"/>
              <a:t>Giving Feedback</a:t>
            </a:r>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Models and Frameworks</a:t>
            </a:r>
          </a:p>
        </p:txBody>
      </p:sp>
      <p:sp>
        <p:nvSpPr>
          <p:cNvPr id="3" name="Vertical Text Placeholder 2"/>
          <p:cNvSpPr>
            <a:spLocks noGrp="1"/>
          </p:cNvSpPr>
          <p:nvPr>
            <p:ph type="body" orient="vert" idx="1"/>
          </p:nvPr>
        </p:nvSpPr>
        <p:spPr/>
        <p:txBody>
          <a:bodyPr/>
          <a:lstStyle/>
          <a:p>
            <a:pPr>
              <a:buFont typeface="Wingdings" pitchFamily="2" charset="2"/>
              <a:buChar char="§"/>
            </a:pPr>
            <a:endParaRPr lang="en-GB" dirty="0"/>
          </a:p>
          <a:p>
            <a:r>
              <a:rPr lang="en-GB" dirty="0"/>
              <a:t>Models and Frameworks you might use:</a:t>
            </a:r>
          </a:p>
          <a:p>
            <a:pPr>
              <a:buFont typeface="Arial" pitchFamily="34" charset="0"/>
              <a:buChar char="•"/>
            </a:pPr>
            <a:r>
              <a:rPr lang="en-GB" dirty="0"/>
              <a:t> The OSCAR </a:t>
            </a:r>
            <a:r>
              <a:rPr lang="en-GB" dirty="0" smtClean="0"/>
              <a:t>model (outcome, situation, choices, actions, review)</a:t>
            </a:r>
            <a:endParaRPr lang="en-GB" dirty="0"/>
          </a:p>
          <a:p>
            <a:pPr lvl="0">
              <a:buFont typeface="Arial" pitchFamily="34" charset="0"/>
              <a:buChar char="•"/>
            </a:pPr>
            <a:r>
              <a:rPr lang="en-GB" dirty="0"/>
              <a:t>Gallway’s  STOP coaching Model </a:t>
            </a:r>
          </a:p>
          <a:p>
            <a:pPr lvl="0">
              <a:buFont typeface="Arial" pitchFamily="34" charset="0"/>
              <a:buChar char="•"/>
            </a:pPr>
            <a:r>
              <a:rPr lang="en-GB" dirty="0"/>
              <a:t>Egan’s Skilled Helper model</a:t>
            </a:r>
          </a:p>
          <a:p>
            <a:pPr lvl="0">
              <a:buFont typeface="Arial" pitchFamily="34" charset="0"/>
              <a:buChar char="•"/>
            </a:pPr>
            <a:r>
              <a:rPr lang="en-GB" dirty="0"/>
              <a:t>The ACHIEVE model</a:t>
            </a:r>
          </a:p>
          <a:p>
            <a:pPr lvl="0">
              <a:buFont typeface="Arial" pitchFamily="34" charset="0"/>
              <a:buChar char="•"/>
            </a:pPr>
            <a:r>
              <a:rPr lang="en-GB" dirty="0"/>
              <a:t>The PRACTICE model</a:t>
            </a:r>
          </a:p>
          <a:p>
            <a:pPr lvl="0">
              <a:buFont typeface="Arial" pitchFamily="34" charset="0"/>
              <a:buChar char="•"/>
            </a:pPr>
            <a:r>
              <a:rPr lang="en-GB" dirty="0"/>
              <a:t>Ellis 'Cognitive Behavioural Coaching</a:t>
            </a:r>
          </a:p>
          <a:p>
            <a:endParaRPr lang="en-GB" dirty="0"/>
          </a:p>
          <a:p>
            <a:endParaRPr lang="en-GB" dirty="0"/>
          </a:p>
          <a:p>
            <a:endParaRPr lang="en-GB" dirty="0"/>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56</a:t>
            </a:fld>
            <a:endParaRPr lang="en-US" dirty="0"/>
          </a:p>
        </p:txBody>
      </p:sp>
      <p:sp>
        <p:nvSpPr>
          <p:cNvPr id="6" name="Vertical Text Placeholder 5"/>
          <p:cNvSpPr>
            <a:spLocks noGrp="1"/>
          </p:cNvSpPr>
          <p:nvPr>
            <p:ph type="body" orient="vert" idx="13"/>
          </p:nvPr>
        </p:nvSpPr>
        <p:spPr/>
        <p:txBody>
          <a:bodyPr/>
          <a:lstStyle/>
          <a:p>
            <a:r>
              <a:rPr lang="en-GB" dirty="0" smtClean="0"/>
              <a:t>Useful models in coaching</a:t>
            </a:r>
            <a:endParaRPr lang="en-GB" dirty="0"/>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Break</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57</a:t>
            </a:fld>
            <a:endParaRPr lang="en-US" dirty="0"/>
          </a:p>
        </p:txBody>
      </p:sp>
      <p:pic>
        <p:nvPicPr>
          <p:cNvPr id="6" name="Picture 5" descr="Tea.jpg"/>
          <p:cNvPicPr>
            <a:picLocks noChangeAspect="1"/>
          </p:cNvPicPr>
          <p:nvPr/>
        </p:nvPicPr>
        <p:blipFill>
          <a:blip r:embed="rId3" cstate="print"/>
          <a:stretch>
            <a:fillRect/>
          </a:stretch>
        </p:blipFill>
        <p:spPr>
          <a:xfrm>
            <a:off x="3286116" y="2786058"/>
            <a:ext cx="2703948" cy="2038361"/>
          </a:xfrm>
          <a:prstGeom prst="rect">
            <a:avLst/>
          </a:prstGeom>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Coaching Practice</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58</a:t>
            </a:fld>
            <a:endParaRPr lang="en-US" dirty="0"/>
          </a:p>
        </p:txBody>
      </p:sp>
      <p:sp>
        <p:nvSpPr>
          <p:cNvPr id="6" name="Vertical Text Placeholder 5"/>
          <p:cNvSpPr>
            <a:spLocks noGrp="1"/>
          </p:cNvSpPr>
          <p:nvPr>
            <p:ph type="body" orient="vert" idx="13"/>
          </p:nvPr>
        </p:nvSpPr>
        <p:spPr/>
        <p:txBody>
          <a:bodyPr/>
          <a:lstStyle/>
          <a:p>
            <a:r>
              <a:rPr lang="en-GB" dirty="0"/>
              <a:t>Time to have a go…..</a:t>
            </a:r>
          </a:p>
        </p:txBody>
      </p:sp>
      <p:pic>
        <p:nvPicPr>
          <p:cNvPr id="7" name="Picture 6" descr="Coaching.jpg"/>
          <p:cNvPicPr>
            <a:picLocks noChangeAspect="1"/>
          </p:cNvPicPr>
          <p:nvPr/>
        </p:nvPicPr>
        <p:blipFill>
          <a:blip r:embed="rId3" cstate="print"/>
          <a:stretch>
            <a:fillRect/>
          </a:stretch>
        </p:blipFill>
        <p:spPr>
          <a:xfrm>
            <a:off x="5143504" y="3357562"/>
            <a:ext cx="3571900" cy="3065881"/>
          </a:xfrm>
          <a:prstGeom prst="rect">
            <a:avLst/>
          </a:prstGeom>
        </p:spPr>
      </p:pic>
      <p:sp>
        <p:nvSpPr>
          <p:cNvPr id="9" name="TextBox 8"/>
          <p:cNvSpPr txBox="1"/>
          <p:nvPr/>
        </p:nvSpPr>
        <p:spPr>
          <a:xfrm>
            <a:off x="498210" y="2636912"/>
            <a:ext cx="8001056" cy="646331"/>
          </a:xfrm>
          <a:prstGeom prst="rect">
            <a:avLst/>
          </a:prstGeom>
          <a:noFill/>
        </p:spPr>
        <p:txBody>
          <a:bodyPr wrap="square" rtlCol="0">
            <a:spAutoFit/>
          </a:bodyPr>
          <a:lstStyle/>
          <a:p>
            <a:pPr>
              <a:buFont typeface="Wingdings" pitchFamily="2" charset="2"/>
              <a:buChar char="§"/>
            </a:pPr>
            <a:r>
              <a:rPr lang="en-GB" dirty="0"/>
              <a:t> Taking the role of the coach practice what you have learned with a partner </a:t>
            </a:r>
          </a:p>
          <a:p>
            <a:pPr>
              <a:buFont typeface="Wingdings" pitchFamily="2" charset="2"/>
              <a:buChar char="§"/>
            </a:pPr>
            <a:r>
              <a:rPr lang="en-GB" dirty="0" smtClean="0"/>
              <a:t> Swap </a:t>
            </a:r>
            <a:r>
              <a:rPr lang="en-GB" dirty="0"/>
              <a:t>over and repeat the exercise taking the role of the coachee</a:t>
            </a:r>
          </a:p>
        </p:txBody>
      </p:sp>
      <p:sp>
        <p:nvSpPr>
          <p:cNvPr id="3" name="Rectangle 2"/>
          <p:cNvSpPr/>
          <p:nvPr/>
        </p:nvSpPr>
        <p:spPr>
          <a:xfrm>
            <a:off x="405672" y="1713582"/>
            <a:ext cx="8309731" cy="369332"/>
          </a:xfrm>
          <a:prstGeom prst="rect">
            <a:avLst/>
          </a:prstGeom>
        </p:spPr>
        <p:txBody>
          <a:bodyPr wrap="square">
            <a:spAutoFit/>
          </a:bodyPr>
          <a:lstStyle/>
          <a:p>
            <a:r>
              <a:rPr lang="en-GB" dirty="0"/>
              <a:t>R</a:t>
            </a:r>
            <a:r>
              <a:rPr lang="en-GB" dirty="0" smtClean="0"/>
              <a:t>evisit </a:t>
            </a:r>
            <a:r>
              <a:rPr lang="en-GB" dirty="0"/>
              <a:t>the scenario you used yesterday with </a:t>
            </a:r>
            <a:r>
              <a:rPr lang="en-GB" dirty="0" smtClean="0"/>
              <a:t>a different partner</a:t>
            </a:r>
            <a:endParaRPr lang="en-GB" dirty="0"/>
          </a:p>
        </p:txBody>
      </p:sp>
      <p:sp>
        <p:nvSpPr>
          <p:cNvPr id="8" name="Rectangle 7"/>
          <p:cNvSpPr/>
          <p:nvPr/>
        </p:nvSpPr>
        <p:spPr>
          <a:xfrm>
            <a:off x="395824" y="3812894"/>
            <a:ext cx="5937816" cy="646331"/>
          </a:xfrm>
          <a:prstGeom prst="rect">
            <a:avLst/>
          </a:prstGeom>
        </p:spPr>
        <p:txBody>
          <a:bodyPr wrap="square">
            <a:spAutoFit/>
          </a:bodyPr>
          <a:lstStyle/>
          <a:p>
            <a:pPr marL="285750" indent="-285750">
              <a:buFontTx/>
              <a:buChar char="-"/>
            </a:pPr>
            <a:r>
              <a:rPr lang="en-GB" dirty="0"/>
              <a:t>10 minutes per </a:t>
            </a:r>
            <a:r>
              <a:rPr lang="en-GB" dirty="0" smtClean="0"/>
              <a:t>scenario</a:t>
            </a:r>
            <a:endParaRPr lang="en-GB" dirty="0"/>
          </a:p>
          <a:p>
            <a:pPr marL="285750" indent="-285750">
              <a:buFontTx/>
              <a:buChar char="-"/>
            </a:pPr>
            <a:r>
              <a:rPr lang="en-GB" dirty="0"/>
              <a:t>Discussions around ‘How did you feel?’ – 10 minutes</a:t>
            </a:r>
            <a:endParaRPr lang="en-GB" dirty="0"/>
          </a:p>
        </p:txBody>
      </p:sp>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Lunch</a:t>
            </a:r>
          </a:p>
        </p:txBody>
      </p:sp>
      <p:sp>
        <p:nvSpPr>
          <p:cNvPr id="4" name="Footer Placeholder 3"/>
          <p:cNvSpPr>
            <a:spLocks noGrp="1"/>
          </p:cNvSpPr>
          <p:nvPr>
            <p:ph type="ftr" sz="quarter" idx="11"/>
          </p:nvPr>
        </p:nvSpPr>
        <p:spPr/>
        <p:txBody>
          <a:bodyPr/>
          <a:lstStyle/>
          <a:p>
            <a:r>
              <a:rPr lang="en-US" dirty="0" smtClean="0"/>
              <a:t>Coaching Skills</a:t>
            </a:r>
            <a:endParaRPr lang="en-US" dirty="0"/>
          </a:p>
        </p:txBody>
      </p:sp>
      <p:sp>
        <p:nvSpPr>
          <p:cNvPr id="5" name="Slide Number Placeholder 4"/>
          <p:cNvSpPr>
            <a:spLocks noGrp="1"/>
          </p:cNvSpPr>
          <p:nvPr>
            <p:ph type="sldNum" sz="quarter" idx="12"/>
          </p:nvPr>
        </p:nvSpPr>
        <p:spPr/>
        <p:txBody>
          <a:bodyPr/>
          <a:lstStyle/>
          <a:p>
            <a:fld id="{4FE0908C-D037-4276-B023-3DE644EA2E36}" type="slidenum">
              <a:rPr lang="en-US" smtClean="0"/>
              <a:pPr/>
              <a:t>59</a:t>
            </a:fld>
            <a:endParaRPr lang="en-US" dirty="0"/>
          </a:p>
        </p:txBody>
      </p:sp>
      <p:pic>
        <p:nvPicPr>
          <p:cNvPr id="10" name="Picture 9" descr="lunch3.jpg"/>
          <p:cNvPicPr>
            <a:picLocks noChangeAspect="1"/>
          </p:cNvPicPr>
          <p:nvPr/>
        </p:nvPicPr>
        <p:blipFill>
          <a:blip r:embed="rId3" cstate="print"/>
          <a:stretch>
            <a:fillRect/>
          </a:stretch>
        </p:blipFill>
        <p:spPr>
          <a:xfrm>
            <a:off x="2500298" y="2428868"/>
            <a:ext cx="4052911" cy="2691628"/>
          </a:xfrm>
          <a:prstGeom prst="rect">
            <a:avLst/>
          </a:prstGeom>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el 23"/>
          <p:cNvSpPr>
            <a:spLocks noGrp="1"/>
          </p:cNvSpPr>
          <p:nvPr>
            <p:ph type="title"/>
          </p:nvPr>
        </p:nvSpPr>
        <p:spPr/>
        <p:txBody>
          <a:bodyPr/>
          <a:lstStyle/>
          <a:p>
            <a:r>
              <a:rPr lang="en-GB" dirty="0" smtClean="0">
                <a:latin typeface="+mn-lt"/>
              </a:rPr>
              <a:t>Me at My Best</a:t>
            </a:r>
            <a:endParaRPr lang="en-US" dirty="0">
              <a:latin typeface="+mn-lt"/>
            </a:endParaRPr>
          </a:p>
        </p:txBody>
      </p:sp>
      <p:sp>
        <p:nvSpPr>
          <p:cNvPr id="4" name="Tijdelijke aanduiding voor voettekst 3"/>
          <p:cNvSpPr>
            <a:spLocks noGrp="1"/>
          </p:cNvSpPr>
          <p:nvPr>
            <p:ph type="ftr" sz="quarter" idx="11"/>
          </p:nvPr>
        </p:nvSpPr>
        <p:spPr/>
        <p:txBody>
          <a:bodyPr/>
          <a:lstStyle/>
          <a:p>
            <a:r>
              <a:rPr lang="en-US" dirty="0" smtClean="0"/>
              <a:t>Coaching Skills</a:t>
            </a:r>
            <a:endParaRPr lang="en-US" dirty="0"/>
          </a:p>
        </p:txBody>
      </p:sp>
      <p:sp>
        <p:nvSpPr>
          <p:cNvPr id="5" name="Tijdelijke aanduiding voor dianummer 4"/>
          <p:cNvSpPr>
            <a:spLocks noGrp="1"/>
          </p:cNvSpPr>
          <p:nvPr>
            <p:ph type="sldNum" sz="quarter" idx="12"/>
          </p:nvPr>
        </p:nvSpPr>
        <p:spPr/>
        <p:txBody>
          <a:bodyPr/>
          <a:lstStyle/>
          <a:p>
            <a:fld id="{71F61DF0-078F-4286-9355-A91B2CE6AC56}" type="slidenum">
              <a:rPr lang="en-US" smtClean="0"/>
              <a:pPr/>
              <a:t>60</a:t>
            </a:fld>
            <a:endParaRPr lang="en-US" dirty="0"/>
          </a:p>
        </p:txBody>
      </p:sp>
      <p:sp>
        <p:nvSpPr>
          <p:cNvPr id="26" name="Tijdelijke aanduiding voor verticale tekst 25"/>
          <p:cNvSpPr>
            <a:spLocks noGrp="1"/>
          </p:cNvSpPr>
          <p:nvPr>
            <p:ph type="body" orient="vert" idx="13"/>
          </p:nvPr>
        </p:nvSpPr>
        <p:spPr/>
        <p:txBody>
          <a:bodyPr/>
          <a:lstStyle/>
          <a:p>
            <a:r>
              <a:rPr lang="en-US" dirty="0" smtClean="0"/>
              <a:t>In the Box</a:t>
            </a:r>
            <a:endParaRPr lang="en-US" dirty="0"/>
          </a:p>
        </p:txBody>
      </p:sp>
      <p:sp>
        <p:nvSpPr>
          <p:cNvPr id="7" name="Vertical Text Placeholder 6"/>
          <p:cNvSpPr>
            <a:spLocks noGrp="1"/>
          </p:cNvSpPr>
          <p:nvPr>
            <p:ph type="body" orient="vert" idx="1"/>
          </p:nvPr>
        </p:nvSpPr>
        <p:spPr>
          <a:xfrm>
            <a:off x="405673" y="4077072"/>
            <a:ext cx="3878295" cy="2088232"/>
          </a:xfrm>
          <a:prstGeom prst="cube">
            <a:avLst/>
          </a:prstGeom>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Boredom, flatness, lack of motivation</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Frustration, anxiety, stress or fear</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Irritation, anger, exasperation	</a:t>
            </a:r>
          </a:p>
          <a:p>
            <a:pPr>
              <a:lnSpc>
                <a:spcPct val="107000"/>
              </a:lnSpc>
              <a:spcAft>
                <a:spcPts val="800"/>
              </a:spcAft>
            </a:pPr>
            <a:r>
              <a:rPr lang="en-GB" sz="1400" dirty="0">
                <a:effectLst/>
                <a:latin typeface="Arial" panose="020B0604020202020204" pitchFamily="34" charset="0"/>
                <a:ea typeface="Calibri" panose="020F0502020204030204" pitchFamily="34" charset="0"/>
                <a:cs typeface="Times New Roman" panose="02020603050405020304" pitchFamily="18" charset="0"/>
              </a:rPr>
              <a:t>Powerlessness, despair</a:t>
            </a:r>
          </a:p>
          <a:p>
            <a:pPr>
              <a:lnSpc>
                <a:spcPct val="107000"/>
              </a:lnSpc>
              <a:spcAft>
                <a:spcPts val="800"/>
              </a:spcAft>
            </a:pPr>
            <a:r>
              <a:rPr lang="en-GB" sz="1100" dirty="0">
                <a:effectLst/>
                <a:latin typeface="Arial" panose="020B0604020202020204" pitchFamily="34" charset="0"/>
                <a:ea typeface="Calibri" panose="020F0502020204030204" pitchFamily="34" charset="0"/>
                <a:cs typeface="Times New Roman" panose="02020603050405020304" pitchFamily="18" charset="0"/>
              </a:rPr>
              <a:t> </a:t>
            </a:r>
          </a:p>
        </p:txBody>
      </p:sp>
      <p:sp>
        <p:nvSpPr>
          <p:cNvPr id="8" name="Rectangle 7"/>
          <p:cNvSpPr/>
          <p:nvPr/>
        </p:nvSpPr>
        <p:spPr>
          <a:xfrm>
            <a:off x="5652120" y="3695296"/>
            <a:ext cx="2390775" cy="2088232"/>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dirty="0">
                <a:solidFill>
                  <a:srgbClr val="000000"/>
                </a:solidFill>
                <a:effectLst/>
                <a:ea typeface="Calibri" panose="020F0502020204030204" pitchFamily="34" charset="0"/>
                <a:cs typeface="Times New Roman" panose="02020603050405020304" pitchFamily="18" charset="0"/>
              </a:rPr>
              <a:t>Out of the Box</a:t>
            </a:r>
            <a:endParaRPr lang="en-GB" dirty="0">
              <a:effectLst/>
              <a:ea typeface="Calibri" panose="020F0502020204030204" pitchFamily="34" charset="0"/>
              <a:cs typeface="Times New Roman" panose="02020603050405020304" pitchFamily="18" charset="0"/>
            </a:endParaRPr>
          </a:p>
          <a:p>
            <a:pPr>
              <a:lnSpc>
                <a:spcPct val="107000"/>
              </a:lnSpc>
              <a:spcAft>
                <a:spcPts val="800"/>
              </a:spcAft>
            </a:pPr>
            <a:r>
              <a:rPr lang="en-GB" sz="1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sense of possibility</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Energy, alertness</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6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Confidence, clarity</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2" name="TextBox 1"/>
          <p:cNvSpPr txBox="1"/>
          <p:nvPr/>
        </p:nvSpPr>
        <p:spPr>
          <a:xfrm>
            <a:off x="1619672" y="3510630"/>
            <a:ext cx="2800692" cy="369332"/>
          </a:xfrm>
          <a:prstGeom prst="rect">
            <a:avLst/>
          </a:prstGeom>
          <a:noFill/>
        </p:spPr>
        <p:txBody>
          <a:bodyPr wrap="square" rtlCol="0">
            <a:spAutoFit/>
          </a:bodyPr>
          <a:lstStyle/>
          <a:p>
            <a:r>
              <a:rPr lang="en-GB" dirty="0" smtClean="0"/>
              <a:t>In the Box</a:t>
            </a:r>
          </a:p>
        </p:txBody>
      </p:sp>
      <p:sp>
        <p:nvSpPr>
          <p:cNvPr id="3" name="TextBox 2"/>
          <p:cNvSpPr txBox="1"/>
          <p:nvPr/>
        </p:nvSpPr>
        <p:spPr>
          <a:xfrm>
            <a:off x="415290" y="1785590"/>
            <a:ext cx="8308086" cy="1477328"/>
          </a:xfrm>
          <a:prstGeom prst="rect">
            <a:avLst/>
          </a:prstGeom>
          <a:noFill/>
        </p:spPr>
        <p:txBody>
          <a:bodyPr wrap="square" rtlCol="0">
            <a:spAutoFit/>
          </a:bodyPr>
          <a:lstStyle/>
          <a:p>
            <a:pPr marL="285750" indent="-285750">
              <a:buFont typeface="Arial" panose="020B0604020202020204" pitchFamily="34" charset="0"/>
              <a:buChar char="•"/>
            </a:pPr>
            <a:r>
              <a:rPr lang="en-GB" dirty="0" smtClean="0"/>
              <a:t>What causes you to go ‘in the box’?</a:t>
            </a:r>
          </a:p>
          <a:p>
            <a:pPr marL="285750" indent="-285750">
              <a:buFont typeface="Arial" panose="020B0604020202020204" pitchFamily="34" charset="0"/>
              <a:buChar char="•"/>
            </a:pPr>
            <a:r>
              <a:rPr lang="en-GB" dirty="0" smtClean="0"/>
              <a:t>How do you behave when you are ‘in the box’?</a:t>
            </a:r>
          </a:p>
          <a:p>
            <a:pPr marL="285750" indent="-285750">
              <a:buFont typeface="Arial" panose="020B0604020202020204" pitchFamily="34" charset="0"/>
              <a:buChar char="•"/>
            </a:pPr>
            <a:r>
              <a:rPr lang="en-GB" dirty="0" smtClean="0"/>
              <a:t>What is the impact?</a:t>
            </a:r>
          </a:p>
          <a:p>
            <a:pPr marL="285750" indent="-285750">
              <a:buFont typeface="Arial" panose="020B0604020202020204" pitchFamily="34" charset="0"/>
              <a:buChar char="•"/>
            </a:pPr>
            <a:endParaRPr lang="en-GB" dirty="0"/>
          </a:p>
          <a:p>
            <a:r>
              <a:rPr lang="en-GB" b="1" u="sng" dirty="0" smtClean="0"/>
              <a:t>Feelings</a:t>
            </a:r>
          </a:p>
        </p:txBody>
      </p:sp>
      <p:sp>
        <p:nvSpPr>
          <p:cNvPr id="6" name="Curved Down Arrow 5"/>
          <p:cNvSpPr/>
          <p:nvPr/>
        </p:nvSpPr>
        <p:spPr>
          <a:xfrm>
            <a:off x="3237185" y="2980027"/>
            <a:ext cx="2664296" cy="666986"/>
          </a:xfrm>
          <a:prstGeom prst="curvedDownArrow">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Tree>
    <p:extLst>
      <p:ext uri="{BB962C8B-B14F-4D97-AF65-F5344CB8AC3E}">
        <p14:creationId xmlns:p14="http://schemas.microsoft.com/office/powerpoint/2010/main" val="37992573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66482" y="1750440"/>
            <a:ext cx="2571750" cy="1781175"/>
          </a:xfrm>
          <a:prstGeom prst="rect">
            <a:avLst/>
          </a:prstGeom>
        </p:spPr>
      </p:pic>
      <p:sp>
        <p:nvSpPr>
          <p:cNvPr id="24" name="Titel 23"/>
          <p:cNvSpPr>
            <a:spLocks noGrp="1"/>
          </p:cNvSpPr>
          <p:nvPr>
            <p:ph type="title"/>
          </p:nvPr>
        </p:nvSpPr>
        <p:spPr/>
        <p:txBody>
          <a:bodyPr/>
          <a:lstStyle/>
          <a:p>
            <a:r>
              <a:rPr lang="en-GB" dirty="0" smtClean="0">
                <a:latin typeface="+mn-lt"/>
              </a:rPr>
              <a:t>Me at My Best</a:t>
            </a:r>
            <a:endParaRPr lang="en-US" dirty="0">
              <a:latin typeface="+mn-lt"/>
            </a:endParaRPr>
          </a:p>
        </p:txBody>
      </p:sp>
      <p:sp>
        <p:nvSpPr>
          <p:cNvPr id="4" name="Tijdelijke aanduiding voor voettekst 3"/>
          <p:cNvSpPr>
            <a:spLocks noGrp="1"/>
          </p:cNvSpPr>
          <p:nvPr>
            <p:ph type="ftr" sz="quarter" idx="11"/>
          </p:nvPr>
        </p:nvSpPr>
        <p:spPr/>
        <p:txBody>
          <a:bodyPr/>
          <a:lstStyle/>
          <a:p>
            <a:r>
              <a:rPr lang="en-US" dirty="0" smtClean="0"/>
              <a:t>Coaching Skills</a:t>
            </a:r>
            <a:endParaRPr lang="en-US" dirty="0"/>
          </a:p>
        </p:txBody>
      </p:sp>
      <p:sp>
        <p:nvSpPr>
          <p:cNvPr id="5" name="Tijdelijke aanduiding voor dianummer 4"/>
          <p:cNvSpPr>
            <a:spLocks noGrp="1"/>
          </p:cNvSpPr>
          <p:nvPr>
            <p:ph type="sldNum" sz="quarter" idx="12"/>
          </p:nvPr>
        </p:nvSpPr>
        <p:spPr/>
        <p:txBody>
          <a:bodyPr/>
          <a:lstStyle/>
          <a:p>
            <a:fld id="{71F61DF0-078F-4286-9355-A91B2CE6AC56}" type="slidenum">
              <a:rPr lang="en-US" smtClean="0"/>
              <a:pPr/>
              <a:t>61</a:t>
            </a:fld>
            <a:endParaRPr lang="en-US" dirty="0"/>
          </a:p>
        </p:txBody>
      </p:sp>
      <p:sp>
        <p:nvSpPr>
          <p:cNvPr id="26" name="Tijdelijke aanduiding voor verticale tekst 25"/>
          <p:cNvSpPr>
            <a:spLocks noGrp="1"/>
          </p:cNvSpPr>
          <p:nvPr>
            <p:ph type="body" orient="vert" idx="13"/>
          </p:nvPr>
        </p:nvSpPr>
        <p:spPr/>
        <p:txBody>
          <a:bodyPr/>
          <a:lstStyle/>
          <a:p>
            <a:r>
              <a:rPr lang="en-US" dirty="0" smtClean="0"/>
              <a:t>Mind traps</a:t>
            </a:r>
            <a:endParaRPr lang="en-US" dirty="0"/>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71600" y="1960430"/>
            <a:ext cx="2143125" cy="2143125"/>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59632" y="4103555"/>
            <a:ext cx="3240360" cy="2439800"/>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88024" y="3531615"/>
            <a:ext cx="3476481" cy="3041921"/>
          </a:xfrm>
          <a:prstGeom prst="rect">
            <a:avLst/>
          </a:prstGeom>
        </p:spPr>
      </p:pic>
      <p:pic>
        <p:nvPicPr>
          <p:cNvPr id="16" name="Picture 15"/>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547664" y="2114002"/>
            <a:ext cx="5708352" cy="4281264"/>
          </a:xfrm>
          <a:prstGeom prst="rect">
            <a:avLst/>
          </a:prstGeom>
        </p:spPr>
      </p:pic>
    </p:spTree>
    <p:extLst>
      <p:ext uri="{BB962C8B-B14F-4D97-AF65-F5344CB8AC3E}">
        <p14:creationId xmlns:p14="http://schemas.microsoft.com/office/powerpoint/2010/main" val="10017335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el 23"/>
          <p:cNvSpPr>
            <a:spLocks noGrp="1"/>
          </p:cNvSpPr>
          <p:nvPr>
            <p:ph type="title"/>
          </p:nvPr>
        </p:nvSpPr>
        <p:spPr/>
        <p:txBody>
          <a:bodyPr/>
          <a:lstStyle/>
          <a:p>
            <a:r>
              <a:rPr lang="en-GB" dirty="0" smtClean="0">
                <a:latin typeface="+mn-lt"/>
              </a:rPr>
              <a:t>Me at My Best</a:t>
            </a:r>
            <a:endParaRPr lang="en-US" dirty="0">
              <a:latin typeface="+mn-lt"/>
            </a:endParaRPr>
          </a:p>
        </p:txBody>
      </p:sp>
      <p:sp>
        <p:nvSpPr>
          <p:cNvPr id="26" name="Tijdelijke aanduiding voor verticale tekst 25"/>
          <p:cNvSpPr>
            <a:spLocks noGrp="1"/>
          </p:cNvSpPr>
          <p:nvPr>
            <p:ph type="body" orient="vert" idx="1"/>
          </p:nvPr>
        </p:nvSpPr>
        <p:spPr/>
        <p:txBody>
          <a:bodyPr/>
          <a:lstStyle/>
          <a:p>
            <a:pPr>
              <a:lnSpc>
                <a:spcPct val="107000"/>
              </a:lnSpc>
              <a:spcAft>
                <a:spcPts val="800"/>
              </a:spcAft>
            </a:pPr>
            <a:r>
              <a:rPr lang="en-GB" b="1" dirty="0" smtClean="0">
                <a:latin typeface="Arial" panose="020B0604020202020204" pitchFamily="34" charset="0"/>
                <a:ea typeface="Calibri" panose="020F0502020204030204" pitchFamily="34" charset="0"/>
                <a:cs typeface="Times New Roman" panose="02020603050405020304" pitchFamily="18" charset="0"/>
              </a:rPr>
              <a:t>Yesterday’s Homework</a:t>
            </a:r>
            <a:endParaRPr lang="en-GB" dirty="0">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Think of a recent example of when you were in the box?</a:t>
            </a:r>
          </a:p>
          <a:p>
            <a:pPr marL="342900" lvl="0" indent="-342900">
              <a:lnSpc>
                <a:spcPct val="107000"/>
              </a:lnSpc>
              <a:spcAft>
                <a:spcPts val="0"/>
              </a:spcAft>
              <a:buFont typeface="Symbol" panose="05050102010706020507" pitchFamily="18" charset="2"/>
              <a:buChar char=""/>
            </a:pP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What trigger events have you experienced recently?  Can you identify the moment you got triggered? How were you feeling? </a:t>
            </a:r>
            <a:endPar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lvl="0">
              <a:lnSpc>
                <a:spcPct val="107000"/>
              </a:lnSpc>
              <a:spcAft>
                <a:spcPts val="0"/>
              </a:spcAft>
            </a:pP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Use the coaching session to share your example and investigate:</a:t>
            </a:r>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0"/>
              </a:spcAft>
              <a:buFont typeface="Symbol" panose="05050102010706020507" pitchFamily="18" charset="2"/>
              <a:buChar char=""/>
            </a:pP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What mind traps might these feelings be associated with</a:t>
            </a: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a:t>
            </a:r>
          </a:p>
          <a:p>
            <a:pPr marL="342900" lvl="0" indent="-342900">
              <a:lnSpc>
                <a:spcPct val="107000"/>
              </a:lnSpc>
              <a:spcAft>
                <a:spcPts val="0"/>
              </a:spcAft>
              <a:buFont typeface="Symbol" panose="05050102010706020507" pitchFamily="18" charset="2"/>
              <a:buChar char=""/>
            </a:pP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What core qualities are underpinning this?</a:t>
            </a:r>
          </a:p>
          <a:p>
            <a:pPr marL="342900" lvl="0" indent="-342900">
              <a:lnSpc>
                <a:spcPct val="107000"/>
              </a:lnSpc>
              <a:spcAft>
                <a:spcPts val="0"/>
              </a:spcAft>
              <a:buFont typeface="Symbol" panose="05050102010706020507" pitchFamily="18" charset="2"/>
              <a:buChar char=""/>
            </a:pP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What is your realist telling you?</a:t>
            </a:r>
            <a:endPar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600" dirty="0" smtClean="0">
                <a:solidFill>
                  <a:srgbClr val="000000"/>
                </a:solidFill>
                <a:latin typeface="Arial" panose="020B0604020202020204" pitchFamily="34" charset="0"/>
                <a:ea typeface="Calibri" panose="020F0502020204030204" pitchFamily="34" charset="0"/>
                <a:cs typeface="Times New Roman" panose="02020603050405020304" pitchFamily="18" charset="0"/>
              </a:rPr>
              <a:t>What is the  </a:t>
            </a:r>
            <a:r>
              <a:rPr lang="en-GB" sz="1600" dirty="0">
                <a:solidFill>
                  <a:srgbClr val="000000"/>
                </a:solidFill>
                <a:latin typeface="Arial" panose="020B0604020202020204" pitchFamily="34" charset="0"/>
                <a:ea typeface="Calibri" panose="020F0502020204030204" pitchFamily="34" charset="0"/>
                <a:cs typeface="Times New Roman" panose="02020603050405020304" pitchFamily="18" charset="0"/>
              </a:rPr>
              <a:t>link between theses Mindtraps and your development goals?</a:t>
            </a:r>
          </a:p>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 </a:t>
            </a:r>
          </a:p>
          <a:p>
            <a:endParaRPr lang="en-US" dirty="0"/>
          </a:p>
        </p:txBody>
      </p:sp>
      <p:sp>
        <p:nvSpPr>
          <p:cNvPr id="4" name="Tijdelijke aanduiding voor voettekst 3"/>
          <p:cNvSpPr>
            <a:spLocks noGrp="1"/>
          </p:cNvSpPr>
          <p:nvPr>
            <p:ph type="ftr" sz="quarter" idx="11"/>
          </p:nvPr>
        </p:nvSpPr>
        <p:spPr/>
        <p:txBody>
          <a:bodyPr/>
          <a:lstStyle/>
          <a:p>
            <a:r>
              <a:rPr lang="en-US" dirty="0" smtClean="0"/>
              <a:t>Coaching Skills</a:t>
            </a:r>
            <a:endParaRPr lang="en-US" dirty="0"/>
          </a:p>
        </p:txBody>
      </p:sp>
      <p:sp>
        <p:nvSpPr>
          <p:cNvPr id="5" name="Tijdelijke aanduiding voor dianummer 4"/>
          <p:cNvSpPr>
            <a:spLocks noGrp="1"/>
          </p:cNvSpPr>
          <p:nvPr>
            <p:ph type="sldNum" sz="quarter" idx="12"/>
          </p:nvPr>
        </p:nvSpPr>
        <p:spPr/>
        <p:txBody>
          <a:bodyPr/>
          <a:lstStyle/>
          <a:p>
            <a:fld id="{71F61DF0-078F-4286-9355-A91B2CE6AC56}" type="slidenum">
              <a:rPr lang="en-US" smtClean="0"/>
              <a:pPr/>
              <a:t>62</a:t>
            </a:fld>
            <a:endParaRPr lang="en-US" dirty="0"/>
          </a:p>
        </p:txBody>
      </p:sp>
      <p:sp>
        <p:nvSpPr>
          <p:cNvPr id="2" name="Vertical Text Placeholder 1"/>
          <p:cNvSpPr>
            <a:spLocks noGrp="1"/>
          </p:cNvSpPr>
          <p:nvPr>
            <p:ph type="body" orient="vert" idx="13"/>
          </p:nvPr>
        </p:nvSpPr>
        <p:spPr/>
        <p:txBody>
          <a:bodyPr/>
          <a:lstStyle/>
          <a:p>
            <a:pPr>
              <a:lnSpc>
                <a:spcPct val="107000"/>
              </a:lnSpc>
              <a:spcAft>
                <a:spcPts val="800"/>
              </a:spcAft>
            </a:pPr>
            <a:r>
              <a:rPr lang="en-GB" dirty="0">
                <a:latin typeface="Arial" panose="020B0604020202020204" pitchFamily="34" charset="0"/>
                <a:ea typeface="Calibri" panose="020F0502020204030204" pitchFamily="34" charset="0"/>
                <a:cs typeface="Times New Roman" panose="02020603050405020304" pitchFamily="18" charset="0"/>
              </a:rPr>
              <a:t>Coaching Practice</a:t>
            </a:r>
          </a:p>
        </p:txBody>
      </p:sp>
    </p:spTree>
    <p:extLst>
      <p:ext uri="{BB962C8B-B14F-4D97-AF65-F5344CB8AC3E}">
        <p14:creationId xmlns:p14="http://schemas.microsoft.com/office/powerpoint/2010/main" val="3127367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3"/>
          <p:cNvSpPr>
            <a:spLocks noGrp="1" noChangeArrowheads="1"/>
          </p:cNvSpPr>
          <p:nvPr>
            <p:ph type="body" idx="1"/>
          </p:nvPr>
        </p:nvSpPr>
        <p:spPr/>
        <p:txBody>
          <a:bodyPr lIns="45720" rIns="45720">
            <a:normAutofit/>
          </a:bodyPr>
          <a:lstStyle/>
          <a:p>
            <a:pPr eaLnBrk="1" hangingPunct="1">
              <a:buFontTx/>
              <a:buNone/>
              <a:defRPr/>
            </a:pPr>
            <a:endParaRPr lang="en-GB" b="1" dirty="0"/>
          </a:p>
          <a:p>
            <a:pPr eaLnBrk="1" hangingPunct="1">
              <a:buFontTx/>
              <a:buNone/>
              <a:defRPr/>
            </a:pPr>
            <a:r>
              <a:rPr lang="en-GB" b="1" dirty="0"/>
              <a:t>Overall Aim: </a:t>
            </a:r>
          </a:p>
          <a:p>
            <a:pPr eaLnBrk="1" hangingPunct="1">
              <a:defRPr/>
            </a:pPr>
            <a:r>
              <a:rPr lang="en-GB" dirty="0"/>
              <a:t>To equip L/HRA s  with the knowledge, skills and confidence to perform effectively as a coach or mentor as part of their work role.</a:t>
            </a:r>
          </a:p>
          <a:p>
            <a:pPr eaLnBrk="1" hangingPunct="1">
              <a:defRPr/>
            </a:pPr>
            <a:endParaRPr lang="en-GB" b="1" dirty="0"/>
          </a:p>
          <a:p>
            <a:pPr eaLnBrk="1" hangingPunct="1">
              <a:defRPr/>
            </a:pPr>
            <a:r>
              <a:rPr lang="en-GB" b="1" dirty="0"/>
              <a:t>Recap Learning Outcomes – Day 2:</a:t>
            </a:r>
          </a:p>
          <a:p>
            <a:pPr eaLnBrk="1" hangingPunct="1">
              <a:buFont typeface="Arial" pitchFamily="34" charset="0"/>
              <a:buChar char="•"/>
              <a:defRPr/>
            </a:pPr>
            <a:r>
              <a:rPr lang="en-GB" b="1" dirty="0"/>
              <a:t> </a:t>
            </a:r>
            <a:r>
              <a:rPr lang="en-GB" dirty="0"/>
              <a:t>Know what to prepare for a formal coaching/mentoring session.</a:t>
            </a:r>
          </a:p>
          <a:p>
            <a:pPr eaLnBrk="1" hangingPunct="1">
              <a:buFont typeface="Arial" pitchFamily="34" charset="0"/>
              <a:buChar char="•"/>
              <a:defRPr/>
            </a:pPr>
            <a:r>
              <a:rPr lang="en-GB" dirty="0"/>
              <a:t> Understand the communication process and how interference occurs.</a:t>
            </a:r>
          </a:p>
          <a:p>
            <a:pPr eaLnBrk="1" hangingPunct="1">
              <a:buFont typeface="Arial" pitchFamily="34" charset="0"/>
              <a:buChar char="•"/>
              <a:defRPr/>
            </a:pPr>
            <a:r>
              <a:rPr lang="en-GB" dirty="0"/>
              <a:t> Use coaching in feedback.</a:t>
            </a:r>
          </a:p>
          <a:p>
            <a:pPr eaLnBrk="1" hangingPunct="1">
              <a:buFont typeface="Arial" pitchFamily="34" charset="0"/>
              <a:buChar char="•"/>
              <a:defRPr/>
            </a:pPr>
            <a:r>
              <a:rPr lang="en-GB" dirty="0"/>
              <a:t> Recognise different questioning techniques</a:t>
            </a:r>
          </a:p>
          <a:p>
            <a:pPr eaLnBrk="1" hangingPunct="1">
              <a:buFont typeface="Arial" pitchFamily="34" charset="0"/>
              <a:buChar char="•"/>
              <a:defRPr/>
            </a:pPr>
            <a:r>
              <a:rPr lang="en-GB" dirty="0"/>
              <a:t> Realise the impact of active listening.</a:t>
            </a:r>
          </a:p>
          <a:p>
            <a:pPr eaLnBrk="1" hangingPunct="1">
              <a:buFont typeface="Arial" pitchFamily="34" charset="0"/>
              <a:buChar char="•"/>
              <a:defRPr/>
            </a:pPr>
            <a:r>
              <a:rPr lang="en-GB" dirty="0"/>
              <a:t> Practice some coaching frameworks</a:t>
            </a:r>
          </a:p>
          <a:p>
            <a:pPr eaLnBrk="1" hangingPunct="1">
              <a:buFont typeface="Arial" pitchFamily="34" charset="0"/>
              <a:buChar char="•"/>
              <a:defRPr/>
            </a:pPr>
            <a:endParaRPr lang="en-GB" dirty="0"/>
          </a:p>
        </p:txBody>
      </p:sp>
      <p:sp>
        <p:nvSpPr>
          <p:cNvPr id="19458" name="Rectangle 5"/>
          <p:cNvSpPr>
            <a:spLocks noChangeArrowheads="1"/>
          </p:cNvSpPr>
          <p:nvPr/>
        </p:nvSpPr>
        <p:spPr bwMode="auto">
          <a:xfrm>
            <a:off x="214282" y="357166"/>
            <a:ext cx="7772400" cy="1143000"/>
          </a:xfrm>
          <a:prstGeom prst="rect">
            <a:avLst/>
          </a:prstGeom>
          <a:noFill/>
          <a:ln w="9525">
            <a:noFill/>
            <a:miter lim="800000"/>
            <a:headEnd/>
            <a:tailEnd/>
          </a:ln>
        </p:spPr>
        <p:txBody>
          <a:bodyPr anchor="ctr"/>
          <a:lstStyle/>
          <a:p>
            <a:pPr eaLnBrk="0" hangingPunct="0"/>
            <a:r>
              <a:rPr lang="en-US" sz="2000" b="1" dirty="0">
                <a:solidFill>
                  <a:schemeClr val="tx2"/>
                </a:solidFill>
              </a:rPr>
              <a:t>Aims and Objectives</a:t>
            </a:r>
            <a:endParaRPr lang="en-GB" sz="2000" b="1" dirty="0">
              <a:solidFill>
                <a:schemeClr val="tx2"/>
              </a:solidFill>
            </a:endParaRPr>
          </a:p>
        </p:txBody>
      </p:sp>
      <p:sp>
        <p:nvSpPr>
          <p:cNvPr id="5" name="Slide Number Placeholder 4"/>
          <p:cNvSpPr>
            <a:spLocks noGrp="1"/>
          </p:cNvSpPr>
          <p:nvPr>
            <p:ph type="sldNum" sz="quarter" idx="12"/>
          </p:nvPr>
        </p:nvSpPr>
        <p:spPr/>
        <p:txBody>
          <a:bodyPr/>
          <a:lstStyle/>
          <a:p>
            <a:pPr>
              <a:defRPr/>
            </a:pPr>
            <a:fld id="{1BC792D9-2CBE-4416-92E5-6AFD644B76C2}" type="slidenum">
              <a:rPr lang="en-GB" smtClean="0"/>
              <a:pPr>
                <a:defRPr/>
              </a:pPr>
              <a:t>63</a:t>
            </a:fld>
            <a:endParaRPr lang="en-GB" dirty="0"/>
          </a:p>
        </p:txBody>
      </p:sp>
      <p:sp>
        <p:nvSpPr>
          <p:cNvPr id="2" name="Footer Placeholder 1"/>
          <p:cNvSpPr>
            <a:spLocks noGrp="1"/>
          </p:cNvSpPr>
          <p:nvPr>
            <p:ph type="ftr" sz="quarter" idx="11"/>
          </p:nvPr>
        </p:nvSpPr>
        <p:spPr/>
        <p:txBody>
          <a:bodyPr/>
          <a:lstStyle/>
          <a:p>
            <a:pPr>
              <a:defRPr/>
            </a:pPr>
            <a:r>
              <a:rPr lang="en-GB" dirty="0" smtClean="0"/>
              <a:t>Coaching Skills</a:t>
            </a:r>
            <a:endParaRPr lang="en-GB" dirty="0"/>
          </a:p>
        </p:txBody>
      </p:sp>
    </p:spTree>
  </p:cSld>
  <p:clrMapOvr>
    <a:masterClrMapping/>
  </p:clrMapOvr>
  <p:transition/>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ISPRING_RESOURCE_PATHS_HASH_2" val="27b7555ad117869fa7ae8d9b9eca36e40a121"/>
  <p:tag name="ISPRING_RESOURCE_PATHS_HASH_PRESENTER" val="ac5e5df32084aab57e8a7a5e48fe881246ee42f6"/>
</p:tagLst>
</file>

<file path=ppt/theme/theme1.xml><?xml version="1.0" encoding="utf-8"?>
<a:theme xmlns:a="http://schemas.openxmlformats.org/drawingml/2006/main" name="Corporate template-set Tata Steel">
  <a:themeElements>
    <a:clrScheme name="Tata Steel">
      <a:dk1>
        <a:srgbClr val="000000"/>
      </a:dk1>
      <a:lt1>
        <a:srgbClr val="FFFFFF"/>
      </a:lt1>
      <a:dk2>
        <a:srgbClr val="3D7EDB"/>
      </a:dk2>
      <a:lt2>
        <a:srgbClr val="BEB9A6"/>
      </a:lt2>
      <a:accent1>
        <a:srgbClr val="5A245A"/>
      </a:accent1>
      <a:accent2>
        <a:srgbClr val="ED2939"/>
      </a:accent2>
      <a:accent3>
        <a:srgbClr val="FFA100"/>
      </a:accent3>
      <a:accent4>
        <a:srgbClr val="34B233"/>
      </a:accent4>
      <a:accent5>
        <a:srgbClr val="0083A9"/>
      </a:accent5>
      <a:accent6>
        <a:srgbClr val="002B45"/>
      </a:accent6>
      <a:hlink>
        <a:srgbClr val="3D7EDB"/>
      </a:hlink>
      <a:folHlink>
        <a:srgbClr val="5A245A"/>
      </a:folHlink>
    </a:clrScheme>
    <a:fontScheme name="Tata Steel">
      <a:majorFont>
        <a:latin typeface="Arial"/>
        <a:ea typeface=""/>
        <a:cs typeface=""/>
      </a:majorFont>
      <a:minorFont>
        <a:latin typeface="Arial"/>
        <a:ea typeface=""/>
        <a:cs typeface=""/>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tx2"/>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dirty="0" smtClean="0"/>
        </a:defPPr>
      </a:lstStyle>
    </a:txDef>
  </a:objectDefaults>
  <a:extraClrSchemeLst/>
</a:theme>
</file>

<file path=ppt/theme/theme2.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Kantoorthema">
  <a:themeElements>
    <a:clrScheme name="Kantoor">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toor">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toor">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Tata_Steel_template 2">
    <a:dk1>
      <a:srgbClr val="000000"/>
    </a:dk1>
    <a:lt1>
      <a:srgbClr val="FFFFFF"/>
    </a:lt1>
    <a:dk2>
      <a:srgbClr val="3D7EDB"/>
    </a:dk2>
    <a:lt2>
      <a:srgbClr val="999999"/>
    </a:lt2>
    <a:accent1>
      <a:srgbClr val="002B45"/>
    </a:accent1>
    <a:accent2>
      <a:srgbClr val="0083A9"/>
    </a:accent2>
    <a:accent3>
      <a:srgbClr val="FFFFFF"/>
    </a:accent3>
    <a:accent4>
      <a:srgbClr val="000000"/>
    </a:accent4>
    <a:accent5>
      <a:srgbClr val="AAACB0"/>
    </a:accent5>
    <a:accent6>
      <a:srgbClr val="007699"/>
    </a:accent6>
    <a:hlink>
      <a:srgbClr val="009900"/>
    </a:hlink>
    <a:folHlink>
      <a:srgbClr val="FF0000"/>
    </a:folHlink>
  </a:clrScheme>
  <a:fontScheme name="3_Tata_Steel_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343024436FC0B40926F518469FCDCB8" ma:contentTypeVersion="0" ma:contentTypeDescription="Create a new document." ma:contentTypeScope="" ma:versionID="e42c3b6fd8dadc1460c4dce6d3bb2ecb">
  <xsd:schema xmlns:xsd="http://www.w3.org/2001/XMLSchema" xmlns:p="http://schemas.microsoft.com/office/2006/metadata/properties" targetNamespace="http://schemas.microsoft.com/office/2006/metadata/properties" ma:root="true" ma:fieldsID="4aeb20c0e3442673af7ee10786458764">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office/internal/2005/internalDocumentation"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ma:readOnly="tru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lastPrinted" minOccurs="0" maxOccurs="1" type="xsd:dateTime"/>
        <xsd:element name="contentStatus" minOccurs="0" maxOccurs="1" type="xsd:string"/>
      </xsd:all>
    </xsd:complexType>
  </xsd:schema>
</ct:contentTypeSchema>
</file>

<file path=customXml/item2.xml><?xml version="1.0" encoding="utf-8"?>
<p:properties xmlns:p="http://schemas.microsoft.com/office/2006/metadata/properties" xmlns:xsi="http://www.w3.org/2001/XMLSchema-instanc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162BDF8-6C1E-4AF7-9850-711C95BA12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office/internal/2005/internalDocumentation"/>
  </ds:schemaRefs>
</ds:datastoreItem>
</file>

<file path=customXml/itemProps2.xml><?xml version="1.0" encoding="utf-8"?>
<ds:datastoreItem xmlns:ds="http://schemas.openxmlformats.org/officeDocument/2006/customXml" ds:itemID="{4D9057FA-DF0C-41C6-AD85-4B1024465A51}">
  <ds:schemaRefs>
    <ds:schemaRef ds:uri="http://purl.org/dc/terms/"/>
    <ds:schemaRef ds:uri="http://schemas.openxmlformats.org/package/2006/metadata/core-properties"/>
    <ds:schemaRef ds:uri="http://purl.org/dc/dcmitype/"/>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F30207F9-BF27-43BC-88F9-208B2390E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5863</Words>
  <Application>Microsoft Office PowerPoint</Application>
  <PresentationFormat>On-screen Show (4:3)</PresentationFormat>
  <Paragraphs>1032</Paragraphs>
  <Slides>63</Slides>
  <Notes>62</Notes>
  <HiddenSlides>3</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63</vt:i4>
      </vt:variant>
    </vt:vector>
  </HeadingPairs>
  <TitlesOfParts>
    <vt:vector size="73" baseType="lpstr">
      <vt:lpstr>Arial Unicode MS</vt:lpstr>
      <vt:lpstr>BatangChe</vt:lpstr>
      <vt:lpstr>ＭＳ Ｐゴシック</vt:lpstr>
      <vt:lpstr>Arial</vt:lpstr>
      <vt:lpstr>Calibri</vt:lpstr>
      <vt:lpstr>Symbol</vt:lpstr>
      <vt:lpstr>Tahoma</vt:lpstr>
      <vt:lpstr>Times New Roman</vt:lpstr>
      <vt:lpstr>Wingdings</vt:lpstr>
      <vt:lpstr>Corporate template-set Tata Steel</vt:lpstr>
      <vt:lpstr>PowerPoint Presentation</vt:lpstr>
      <vt:lpstr>Course Administration</vt:lpstr>
      <vt:lpstr>Introduction</vt:lpstr>
      <vt:lpstr>PowerPoint Presentation</vt:lpstr>
      <vt:lpstr>Coaching &amp; Mentoring Defined</vt:lpstr>
      <vt:lpstr>Coaching &amp; Mentoring Defined</vt:lpstr>
      <vt:lpstr>Coaching &amp; Mentoring Defined</vt:lpstr>
      <vt:lpstr>Coaching &amp; Mentoring Defined - Similarities</vt:lpstr>
      <vt:lpstr>Coaching &amp; Mentoring Defined - Differences</vt:lpstr>
      <vt:lpstr>Coaching &amp; Mentoring Defined</vt:lpstr>
      <vt:lpstr>Coaching &amp; Mentoring Defined</vt:lpstr>
      <vt:lpstr>Break</vt:lpstr>
      <vt:lpstr>When to consider…… (Hidden slide)</vt:lpstr>
      <vt:lpstr>Self Awareness</vt:lpstr>
      <vt:lpstr>Self-Awareness</vt:lpstr>
      <vt:lpstr>Self-Awareness</vt:lpstr>
      <vt:lpstr>Self Awareness</vt:lpstr>
      <vt:lpstr>Self-Awareness</vt:lpstr>
      <vt:lpstr>Self Awareness</vt:lpstr>
      <vt:lpstr>Self-Awareness</vt:lpstr>
      <vt:lpstr>Self-Awareness</vt:lpstr>
      <vt:lpstr>Self-Awareness</vt:lpstr>
      <vt:lpstr>Johari Window</vt:lpstr>
      <vt:lpstr>PowerPoint Presentation</vt:lpstr>
      <vt:lpstr>Lunch</vt:lpstr>
      <vt:lpstr>Skills &amp; Qualities of an Effective Coach/Mentor</vt:lpstr>
      <vt:lpstr>Skills &amp; Qualities of a Good Coach/Mentor</vt:lpstr>
      <vt:lpstr>Skills &amp; Qualities of a Good Coach/Mentor</vt:lpstr>
      <vt:lpstr>Eight Supportive Behaviours Every Coach Should Use  </vt:lpstr>
      <vt:lpstr>Skills &amp; Qualities of a Good Coach/Mentor</vt:lpstr>
      <vt:lpstr>Barriers to Coaching</vt:lpstr>
      <vt:lpstr>Barriers to Coaching</vt:lpstr>
      <vt:lpstr>Barriers to Coaching </vt:lpstr>
      <vt:lpstr>Barriers to Coaching</vt:lpstr>
      <vt:lpstr>Barriers to Coaching </vt:lpstr>
      <vt:lpstr>Introducing the Grow Model (Video)</vt:lpstr>
      <vt:lpstr>Introducing the GROW Model</vt:lpstr>
      <vt:lpstr>Coaching</vt:lpstr>
      <vt:lpstr>Coaching Practice</vt:lpstr>
      <vt:lpstr>PowerPoint Presentation</vt:lpstr>
      <vt:lpstr>PowerPoint Presentation</vt:lpstr>
      <vt:lpstr>PowerPoint Presentation</vt:lpstr>
      <vt:lpstr>PowerPoint Presentation</vt:lpstr>
      <vt:lpstr>Effective Coaching/Mentoring Considerations</vt:lpstr>
      <vt:lpstr>Effective Coaching/Mentoring Considerations</vt:lpstr>
      <vt:lpstr>Communication</vt:lpstr>
      <vt:lpstr>PowerPoint Presentation</vt:lpstr>
      <vt:lpstr>Communication Process</vt:lpstr>
      <vt:lpstr>Communication</vt:lpstr>
      <vt:lpstr>Communication</vt:lpstr>
      <vt:lpstr>Active Listening</vt:lpstr>
      <vt:lpstr>Active Listening </vt:lpstr>
      <vt:lpstr>Questioning</vt:lpstr>
      <vt:lpstr>Questioning</vt:lpstr>
      <vt:lpstr>Communication</vt:lpstr>
      <vt:lpstr>Models and Frameworks</vt:lpstr>
      <vt:lpstr>Break</vt:lpstr>
      <vt:lpstr>Coaching Practice</vt:lpstr>
      <vt:lpstr>Lunch</vt:lpstr>
      <vt:lpstr>Me at My Best</vt:lpstr>
      <vt:lpstr>Me at My Best</vt:lpstr>
      <vt:lpstr>Me at My Best</vt:lpstr>
      <vt:lpstr>PowerPoint Presentation</vt:lpstr>
    </vt:vector>
  </TitlesOfParts>
  <Company>Hewlett-Packard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Corporate Template-set Tata Steel</dc:title>
  <dc:creator>www.pptstudios.nl</dc:creator>
  <cp:lastModifiedBy>Potter, Julie</cp:lastModifiedBy>
  <cp:revision>650</cp:revision>
  <cp:lastPrinted>2016-07-29T14:23:03Z</cp:lastPrinted>
  <dcterms:created xsi:type="dcterms:W3CDTF">2014-01-08T10:16:36Z</dcterms:created>
  <dcterms:modified xsi:type="dcterms:W3CDTF">2016-08-01T15:55:00Z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0x0101005343024436FC0B40926F518469FCDCB8</vt:lpwstr>
  </property>
</Properties>
</file>