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256" r:id="rId5"/>
    <p:sldId id="376" r:id="rId6"/>
    <p:sldId id="317" r:id="rId7"/>
    <p:sldId id="377" r:id="rId8"/>
    <p:sldId id="330" r:id="rId9"/>
    <p:sldId id="331" r:id="rId10"/>
    <p:sldId id="358" r:id="rId11"/>
    <p:sldId id="332" r:id="rId12"/>
    <p:sldId id="350" r:id="rId13"/>
    <p:sldId id="333" r:id="rId14"/>
    <p:sldId id="354" r:id="rId15"/>
    <p:sldId id="355" r:id="rId16"/>
    <p:sldId id="356" r:id="rId17"/>
    <p:sldId id="368" r:id="rId18"/>
    <p:sldId id="371" r:id="rId19"/>
    <p:sldId id="372" r:id="rId20"/>
    <p:sldId id="362" r:id="rId21"/>
    <p:sldId id="329" r:id="rId2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FF9D8A-902C-4F2E-9D89-6190D765CF9E}" v="1" dt="2025-11-04T13:09:41.0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74" d="100"/>
          <a:sy n="74" d="100"/>
        </p:scale>
        <p:origin x="1275"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74FF9D8A-902C-4F2E-9D89-6190D765CF9E}"/>
    <pc:docChg chg="addSld delSld modSld">
      <pc:chgData name="Bettina Schmidt" userId="32f9f094-ca9c-4781-adf1-b860fa553cc7" providerId="ADAL" clId="{74FF9D8A-902C-4F2E-9D89-6190D765CF9E}" dt="2025-11-04T13:09:27.596" v="80" actId="20577"/>
      <pc:docMkLst>
        <pc:docMk/>
      </pc:docMkLst>
      <pc:sldChg chg="modSp del mod">
        <pc:chgData name="Bettina Schmidt" userId="32f9f094-ca9c-4781-adf1-b860fa553cc7" providerId="ADAL" clId="{74FF9D8A-902C-4F2E-9D89-6190D765CF9E}" dt="2025-11-04T12:58:20.616" v="11" actId="47"/>
        <pc:sldMkLst>
          <pc:docMk/>
          <pc:sldMk cId="2984027546" sldId="375"/>
        </pc:sldMkLst>
        <pc:spChg chg="mod">
          <ac:chgData name="Bettina Schmidt" userId="32f9f094-ca9c-4781-adf1-b860fa553cc7" providerId="ADAL" clId="{74FF9D8A-902C-4F2E-9D89-6190D765CF9E}" dt="2025-11-04T12:56:48.385" v="10" actId="6549"/>
          <ac:spMkLst>
            <pc:docMk/>
            <pc:sldMk cId="2984027546" sldId="375"/>
            <ac:spMk id="15363" creationId="{60EE18DC-2726-45F4-B2D9-96F228AAF439}"/>
          </ac:spMkLst>
        </pc:spChg>
      </pc:sldChg>
      <pc:sldChg chg="modSp mod">
        <pc:chgData name="Bettina Schmidt" userId="32f9f094-ca9c-4781-adf1-b860fa553cc7" providerId="ADAL" clId="{74FF9D8A-902C-4F2E-9D89-6190D765CF9E}" dt="2025-11-04T12:56:22.735" v="9" actId="20577"/>
        <pc:sldMkLst>
          <pc:docMk/>
          <pc:sldMk cId="3711223785" sldId="376"/>
        </pc:sldMkLst>
        <pc:spChg chg="mod">
          <ac:chgData name="Bettina Schmidt" userId="32f9f094-ca9c-4781-adf1-b860fa553cc7" providerId="ADAL" clId="{74FF9D8A-902C-4F2E-9D89-6190D765CF9E}" dt="2025-11-04T12:56:22.735" v="9" actId="20577"/>
          <ac:spMkLst>
            <pc:docMk/>
            <pc:sldMk cId="3711223785" sldId="376"/>
            <ac:spMk id="3" creationId="{F7045A0C-FFC2-BF99-B458-253B77F48A98}"/>
          </ac:spMkLst>
        </pc:spChg>
      </pc:sldChg>
      <pc:sldChg chg="modSp new mod">
        <pc:chgData name="Bettina Schmidt" userId="32f9f094-ca9c-4781-adf1-b860fa553cc7" providerId="ADAL" clId="{74FF9D8A-902C-4F2E-9D89-6190D765CF9E}" dt="2025-11-04T13:09:27.596" v="80" actId="20577"/>
        <pc:sldMkLst>
          <pc:docMk/>
          <pc:sldMk cId="909195219" sldId="377"/>
        </pc:sldMkLst>
        <pc:spChg chg="mod">
          <ac:chgData name="Bettina Schmidt" userId="32f9f094-ca9c-4781-adf1-b860fa553cc7" providerId="ADAL" clId="{74FF9D8A-902C-4F2E-9D89-6190D765CF9E}" dt="2025-11-04T13:09:27.596" v="80" actId="20577"/>
          <ac:spMkLst>
            <pc:docMk/>
            <pc:sldMk cId="909195219" sldId="377"/>
            <ac:spMk id="3" creationId="{FEC6FF24-AC1E-8DB1-7E01-0642D918E15D}"/>
          </ac:spMkLst>
        </pc:spChg>
      </pc:sldChg>
    </pc:docChg>
  </pc:docChgLst>
  <pc:docChgLst>
    <pc:chgData name="Bettina Schmidt" userId="32f9f094-ca9c-4781-adf1-b860fa553cc7" providerId="ADAL" clId="{C8AD7ADF-B855-4DD4-B149-A5E05E4600E5}"/>
    <pc:docChg chg="modSld modNotesMaster modHandout">
      <pc:chgData name="Bettina Schmidt" userId="32f9f094-ca9c-4781-adf1-b860fa553cc7" providerId="ADAL" clId="{C8AD7ADF-B855-4DD4-B149-A5E05E4600E5}" dt="2023-10-23T08:13:58.777" v="0"/>
      <pc:docMkLst>
        <pc:docMk/>
      </pc:docMkLst>
      <pc:sldChg chg="modNotes">
        <pc:chgData name="Bettina Schmidt" userId="32f9f094-ca9c-4781-adf1-b860fa553cc7" providerId="ADAL" clId="{C8AD7ADF-B855-4DD4-B149-A5E05E4600E5}" dt="2023-10-23T08:13:58.777" v="0"/>
        <pc:sldMkLst>
          <pc:docMk/>
          <pc:sldMk cId="0" sldId="35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04/11/2025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04/11/2025</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83270C-3725-49C9-9AFB-E0CEEAD016AD}" type="slidenum">
              <a:rPr lang="en-GB" smtClean="0"/>
              <a:pPr/>
              <a:t>2</a:t>
            </a:fld>
            <a:endParaRPr lang="en-GB"/>
          </a:p>
        </p:txBody>
      </p:sp>
    </p:spTree>
    <p:extLst>
      <p:ext uri="{BB962C8B-B14F-4D97-AF65-F5344CB8AC3E}">
        <p14:creationId xmlns:p14="http://schemas.microsoft.com/office/powerpoint/2010/main" val="4067030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83270C-3725-49C9-9AFB-E0CEEAD016AD}" type="slidenum">
              <a:rPr lang="en-GB" smtClean="0"/>
              <a:pPr/>
              <a:t>3</a:t>
            </a:fld>
            <a:endParaRPr lang="en-GB"/>
          </a:p>
        </p:txBody>
      </p:sp>
    </p:spTree>
    <p:extLst>
      <p:ext uri="{BB962C8B-B14F-4D97-AF65-F5344CB8AC3E}">
        <p14:creationId xmlns:p14="http://schemas.microsoft.com/office/powerpoint/2010/main" val="3217255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83270C-3725-49C9-9AFB-E0CEEAD016AD}" type="slidenum">
              <a:rPr lang="en-GB" smtClean="0"/>
              <a:pPr/>
              <a:t>5</a:t>
            </a:fld>
            <a:endParaRPr lang="en-GB"/>
          </a:p>
        </p:txBody>
      </p:sp>
    </p:spTree>
    <p:extLst>
      <p:ext uri="{BB962C8B-B14F-4D97-AF65-F5344CB8AC3E}">
        <p14:creationId xmlns:p14="http://schemas.microsoft.com/office/powerpoint/2010/main" val="34127140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83270C-3725-49C9-9AFB-E0CEEAD016AD}" type="slidenum">
              <a:rPr lang="en-GB" smtClean="0"/>
              <a:pPr/>
              <a:t>6</a:t>
            </a:fld>
            <a:endParaRPr lang="en-GB"/>
          </a:p>
        </p:txBody>
      </p:sp>
    </p:spTree>
    <p:extLst>
      <p:ext uri="{BB962C8B-B14F-4D97-AF65-F5344CB8AC3E}">
        <p14:creationId xmlns:p14="http://schemas.microsoft.com/office/powerpoint/2010/main" val="348847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9220585B-0B51-4AB0-AB52-CD03C2CEFB0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1FBCDC80-9861-49DF-B6C8-C511E08B83EE}" type="slidenum">
              <a:rPr lang="en-GB" altLang="en-US" sz="1200">
                <a:latin typeface="Arial" panose="020B0604020202020204" pitchFamily="34" charset="0"/>
              </a:rPr>
              <a:pPr/>
              <a:t>7</a:t>
            </a:fld>
            <a:endParaRPr lang="en-GB" altLang="en-US" sz="1200">
              <a:latin typeface="Arial" panose="020B0604020202020204" pitchFamily="34" charset="0"/>
            </a:endParaRPr>
          </a:p>
        </p:txBody>
      </p:sp>
      <p:sp>
        <p:nvSpPr>
          <p:cNvPr id="45059" name="Rectangle 2">
            <a:extLst>
              <a:ext uri="{FF2B5EF4-FFF2-40B4-BE49-F238E27FC236}">
                <a16:creationId xmlns:a16="http://schemas.microsoft.com/office/drawing/2014/main" id="{AAD7C74B-7CFB-419F-A48B-E9B763CD848E}"/>
              </a:ext>
            </a:extLst>
          </p:cNvPr>
          <p:cNvSpPr>
            <a:spLocks noGrp="1" noRot="1" noChangeAspect="1" noChangeArrowheads="1" noTextEdit="1"/>
          </p:cNvSpPr>
          <p:nvPr>
            <p:ph type="sldImg"/>
          </p:nvPr>
        </p:nvSpPr>
        <p:spPr>
          <a:xfrm>
            <a:off x="896938" y="731838"/>
            <a:ext cx="4875212" cy="3657600"/>
          </a:xfrm>
          <a:ln/>
        </p:spPr>
      </p:sp>
      <p:sp>
        <p:nvSpPr>
          <p:cNvPr id="45060" name="Rectangle 3">
            <a:extLst>
              <a:ext uri="{FF2B5EF4-FFF2-40B4-BE49-F238E27FC236}">
                <a16:creationId xmlns:a16="http://schemas.microsoft.com/office/drawing/2014/main" id="{00BC6E62-D2D7-4CAD-90DC-C011E354096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ＭＳ Ｐゴシック" panose="020B0600070205080204" pitchFamily="34" charset="-128"/>
              </a:rPr>
              <a:t>Mary </a:t>
            </a:r>
            <a:r>
              <a:rPr lang="en-GB" altLang="en-US">
                <a:latin typeface="Arial" panose="020B0604020202020204" pitchFamily="34" charset="0"/>
                <a:ea typeface="ＭＳ Ｐゴシック" panose="020B0600070205080204" pitchFamily="34" charset="-128"/>
              </a:rPr>
              <a:t>Keller (2002) </a:t>
            </a:r>
            <a:r>
              <a:rPr lang="en-GB" altLang="en-US" i="1">
                <a:latin typeface="Arial" panose="020B0604020202020204" pitchFamily="34" charset="0"/>
                <a:ea typeface="ＭＳ Ｐゴシック" panose="020B0600070205080204" pitchFamily="34" charset="-128"/>
              </a:rPr>
              <a:t>The Hammer and the Flute: Women, Power &amp; Spirit Possession.</a:t>
            </a:r>
            <a:r>
              <a:rPr lang="en-GB" altLang="en-US">
                <a:latin typeface="Arial" panose="020B0604020202020204" pitchFamily="34" charset="0"/>
                <a:ea typeface="ＭＳ Ｐゴシック" panose="020B0600070205080204" pitchFamily="34" charset="-128"/>
              </a:rPr>
              <a:t> Baltimore: John Hopkins University Press, p. 2</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83270C-3725-49C9-9AFB-E0CEEAD016AD}" type="slidenum">
              <a:rPr lang="en-GB" smtClean="0"/>
              <a:pPr/>
              <a:t>8</a:t>
            </a:fld>
            <a:endParaRPr lang="en-GB"/>
          </a:p>
        </p:txBody>
      </p:sp>
    </p:spTree>
    <p:extLst>
      <p:ext uri="{BB962C8B-B14F-4D97-AF65-F5344CB8AC3E}">
        <p14:creationId xmlns:p14="http://schemas.microsoft.com/office/powerpoint/2010/main" val="34207139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83270C-3725-49C9-9AFB-E0CEEAD016AD}" type="slidenum">
              <a:rPr lang="en-GB" smtClean="0"/>
              <a:pPr/>
              <a:t>9</a:t>
            </a:fld>
            <a:endParaRPr lang="en-GB"/>
          </a:p>
        </p:txBody>
      </p:sp>
    </p:spTree>
    <p:extLst>
      <p:ext uri="{BB962C8B-B14F-4D97-AF65-F5344CB8AC3E}">
        <p14:creationId xmlns:p14="http://schemas.microsoft.com/office/powerpoint/2010/main" val="35235081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83270C-3725-49C9-9AFB-E0CEEAD016AD}" type="slidenum">
              <a:rPr lang="en-GB" smtClean="0"/>
              <a:pPr/>
              <a:t>10</a:t>
            </a:fld>
            <a:endParaRPr lang="en-GB"/>
          </a:p>
        </p:txBody>
      </p:sp>
    </p:spTree>
    <p:extLst>
      <p:ext uri="{BB962C8B-B14F-4D97-AF65-F5344CB8AC3E}">
        <p14:creationId xmlns:p14="http://schemas.microsoft.com/office/powerpoint/2010/main" val="23267699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83270C-3725-49C9-9AFB-E0CEEAD016AD}" type="slidenum">
              <a:rPr lang="en-GB" smtClean="0"/>
              <a:pPr/>
              <a:t>11</a:t>
            </a:fld>
            <a:endParaRPr lang="en-GB"/>
          </a:p>
        </p:txBody>
      </p:sp>
    </p:spTree>
    <p:extLst>
      <p:ext uri="{BB962C8B-B14F-4D97-AF65-F5344CB8AC3E}">
        <p14:creationId xmlns:p14="http://schemas.microsoft.com/office/powerpoint/2010/main" val="13818867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83270C-3725-49C9-9AFB-E0CEEAD016AD}" type="slidenum">
              <a:rPr lang="en-GB" smtClean="0"/>
              <a:pPr/>
              <a:t>12</a:t>
            </a:fld>
            <a:endParaRPr lang="en-GB"/>
          </a:p>
        </p:txBody>
      </p:sp>
    </p:spTree>
    <p:extLst>
      <p:ext uri="{BB962C8B-B14F-4D97-AF65-F5344CB8AC3E}">
        <p14:creationId xmlns:p14="http://schemas.microsoft.com/office/powerpoint/2010/main" val="19399449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83270C-3725-49C9-9AFB-E0CEEAD016AD}" type="slidenum">
              <a:rPr lang="en-GB" smtClean="0"/>
              <a:pPr/>
              <a:t>13</a:t>
            </a:fld>
            <a:endParaRPr lang="en-GB"/>
          </a:p>
        </p:txBody>
      </p:sp>
    </p:spTree>
    <p:extLst>
      <p:ext uri="{BB962C8B-B14F-4D97-AF65-F5344CB8AC3E}">
        <p14:creationId xmlns:p14="http://schemas.microsoft.com/office/powerpoint/2010/main" val="27147320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83270C-3725-49C9-9AFB-E0CEEAD016AD}" type="slidenum">
              <a:rPr lang="en-GB" smtClean="0"/>
              <a:pPr/>
              <a:t>14</a:t>
            </a:fld>
            <a:endParaRPr lang="en-GB"/>
          </a:p>
        </p:txBody>
      </p:sp>
    </p:spTree>
    <p:extLst>
      <p:ext uri="{BB962C8B-B14F-4D97-AF65-F5344CB8AC3E}">
        <p14:creationId xmlns:p14="http://schemas.microsoft.com/office/powerpoint/2010/main" val="19642523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83270C-3725-49C9-9AFB-E0CEEAD016AD}" type="slidenum">
              <a:rPr lang="en-GB" smtClean="0"/>
              <a:pPr/>
              <a:t>15</a:t>
            </a:fld>
            <a:endParaRPr lang="en-GB"/>
          </a:p>
        </p:txBody>
      </p:sp>
    </p:spTree>
    <p:extLst>
      <p:ext uri="{BB962C8B-B14F-4D97-AF65-F5344CB8AC3E}">
        <p14:creationId xmlns:p14="http://schemas.microsoft.com/office/powerpoint/2010/main" val="26280085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83270C-3725-49C9-9AFB-E0CEEAD016AD}" type="slidenum">
              <a:rPr lang="en-GB" smtClean="0"/>
              <a:pPr/>
              <a:t>16</a:t>
            </a:fld>
            <a:endParaRPr lang="en-GB"/>
          </a:p>
        </p:txBody>
      </p:sp>
    </p:spTree>
    <p:extLst>
      <p:ext uri="{BB962C8B-B14F-4D97-AF65-F5344CB8AC3E}">
        <p14:creationId xmlns:p14="http://schemas.microsoft.com/office/powerpoint/2010/main" val="33343390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83270C-3725-49C9-9AFB-E0CEEAD016AD}" type="slidenum">
              <a:rPr lang="en-GB" smtClean="0"/>
              <a:pPr/>
              <a:t>17</a:t>
            </a:fld>
            <a:endParaRPr lang="en-GB"/>
          </a:p>
        </p:txBody>
      </p:sp>
    </p:spTree>
    <p:extLst>
      <p:ext uri="{BB962C8B-B14F-4D97-AF65-F5344CB8AC3E}">
        <p14:creationId xmlns:p14="http://schemas.microsoft.com/office/powerpoint/2010/main" val="25266699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83270C-3725-49C9-9AFB-E0CEEAD016AD}" type="slidenum">
              <a:rPr lang="en-GB" smtClean="0"/>
              <a:pPr/>
              <a:t>18</a:t>
            </a:fld>
            <a:endParaRPr lang="en-GB"/>
          </a:p>
        </p:txBody>
      </p:sp>
    </p:spTree>
    <p:extLst>
      <p:ext uri="{BB962C8B-B14F-4D97-AF65-F5344CB8AC3E}">
        <p14:creationId xmlns:p14="http://schemas.microsoft.com/office/powerpoint/2010/main" val="3319565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04/11/2025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01625" y="228600"/>
            <a:ext cx="8510588" cy="1325563"/>
          </a:xfrm>
        </p:spPr>
        <p:txBody>
          <a:bodyPr/>
          <a:lstStyle/>
          <a:p>
            <a:r>
              <a:rPr lang="en-US"/>
              <a:t>Click to edit Master title style</a:t>
            </a:r>
            <a:endParaRPr lang="en-GB"/>
          </a:p>
        </p:txBody>
      </p:sp>
      <p:sp>
        <p:nvSpPr>
          <p:cNvPr id="3" name="Text Placeholder 2"/>
          <p:cNvSpPr>
            <a:spLocks noGrp="1"/>
          </p:cNvSpPr>
          <p:nvPr>
            <p:ph type="body" sz="half" idx="1"/>
          </p:nvPr>
        </p:nvSpPr>
        <p:spPr>
          <a:xfrm>
            <a:off x="301625" y="1676400"/>
            <a:ext cx="4194175" cy="44227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76400"/>
            <a:ext cx="4194175" cy="44227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7A733CB-4D05-46C5-A662-66D8954757AA}"/>
              </a:ext>
            </a:extLst>
          </p:cNvPr>
          <p:cNvSpPr>
            <a:spLocks noGrp="1"/>
          </p:cNvSpPr>
          <p:nvPr>
            <p:ph type="dt" sz="half" idx="10"/>
          </p:nvPr>
        </p:nvSpPr>
        <p:spPr>
          <a:xfrm>
            <a:off x="304800" y="6245225"/>
            <a:ext cx="2286000" cy="476250"/>
          </a:xfrm>
        </p:spPr>
        <p:txBody>
          <a:bodyPr/>
          <a:lstStyle>
            <a:lvl1pPr>
              <a:defRPr/>
            </a:lvl1pPr>
          </a:lstStyle>
          <a:p>
            <a:pPr>
              <a:defRPr/>
            </a:pPr>
            <a:fld id="{5ACE66D9-B06D-44A4-8E9F-03E0BA3E973C}" type="datetime1">
              <a:rPr lang="en-US"/>
              <a:pPr>
                <a:defRPr/>
              </a:pPr>
              <a:t>11/4/2025</a:t>
            </a:fld>
            <a:endParaRPr lang="en-US"/>
          </a:p>
        </p:txBody>
      </p:sp>
      <p:sp>
        <p:nvSpPr>
          <p:cNvPr id="6" name="Footer Placeholder 5">
            <a:extLst>
              <a:ext uri="{FF2B5EF4-FFF2-40B4-BE49-F238E27FC236}">
                <a16:creationId xmlns:a16="http://schemas.microsoft.com/office/drawing/2014/main" id="{92561DA7-76E7-4884-9854-FB9744C88E22}"/>
              </a:ext>
            </a:extLst>
          </p:cNvPr>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686EBE92-A259-4F0C-B7EC-9EF3871B52D5}"/>
              </a:ext>
            </a:extLst>
          </p:cNvPr>
          <p:cNvSpPr>
            <a:spLocks noGrp="1"/>
          </p:cNvSpPr>
          <p:nvPr>
            <p:ph type="sldNum" sz="quarter" idx="12"/>
          </p:nvPr>
        </p:nvSpPr>
        <p:spPr>
          <a:xfrm>
            <a:off x="6553200" y="6245225"/>
            <a:ext cx="2286000" cy="476250"/>
          </a:xfrm>
        </p:spPr>
        <p:txBody>
          <a:bodyPr/>
          <a:lstStyle>
            <a:lvl1pPr>
              <a:defRPr/>
            </a:lvl1pPr>
          </a:lstStyle>
          <a:p>
            <a:fld id="{2606C0B8-7B07-491D-B589-D92E962CA448}" type="slidenum">
              <a:rPr lang="en-US" altLang="en-US"/>
              <a:pPr/>
              <a:t>‹#›</a:t>
            </a:fld>
            <a:endParaRPr lang="en-US" altLang="en-US"/>
          </a:p>
        </p:txBody>
      </p:sp>
    </p:spTree>
    <p:extLst>
      <p:ext uri="{BB962C8B-B14F-4D97-AF65-F5344CB8AC3E}">
        <p14:creationId xmlns:p14="http://schemas.microsoft.com/office/powerpoint/2010/main" val="1843189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youtu.be/O1KNKP_vHSE?si=jS021ncIPpO-QXW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Women and Religion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3CB9B-C9AE-F000-1C16-ACA8D5CAFA1A}"/>
              </a:ext>
            </a:extLst>
          </p:cNvPr>
          <p:cNvSpPr>
            <a:spLocks noGrp="1"/>
          </p:cNvSpPr>
          <p:nvPr>
            <p:ph type="title"/>
          </p:nvPr>
        </p:nvSpPr>
        <p:spPr/>
        <p:txBody>
          <a:bodyPr/>
          <a:lstStyle/>
          <a:p>
            <a:r>
              <a:rPr lang="en-GB" dirty="0"/>
              <a:t>Spirit possession and Women</a:t>
            </a:r>
          </a:p>
        </p:txBody>
      </p:sp>
      <p:sp>
        <p:nvSpPr>
          <p:cNvPr id="3" name="Content Placeholder 2">
            <a:extLst>
              <a:ext uri="{FF2B5EF4-FFF2-40B4-BE49-F238E27FC236}">
                <a16:creationId xmlns:a16="http://schemas.microsoft.com/office/drawing/2014/main" id="{F7045A0C-FFC2-BF99-B458-253B77F48A98}"/>
              </a:ext>
            </a:extLst>
          </p:cNvPr>
          <p:cNvSpPr>
            <a:spLocks noGrp="1"/>
          </p:cNvSpPr>
          <p:nvPr>
            <p:ph idx="1"/>
          </p:nvPr>
        </p:nvSpPr>
        <p:spPr/>
        <p:txBody>
          <a:bodyPr/>
          <a:lstStyle/>
          <a:p>
            <a:r>
              <a:rPr lang="en-GB" dirty="0"/>
              <a:t>The role of female priestesses in African derived religions in the Americas </a:t>
            </a:r>
          </a:p>
          <a:p>
            <a:pPr lvl="1"/>
            <a:r>
              <a:rPr lang="en-GB" dirty="0"/>
              <a:t>Are they means of empowerment for women? </a:t>
            </a:r>
          </a:p>
        </p:txBody>
      </p:sp>
    </p:spTree>
    <p:extLst>
      <p:ext uri="{BB962C8B-B14F-4D97-AF65-F5344CB8AC3E}">
        <p14:creationId xmlns:p14="http://schemas.microsoft.com/office/powerpoint/2010/main" val="3711223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9EE1508D-F3D4-4683-9EF2-479BC049ACC9}"/>
              </a:ext>
            </a:extLst>
          </p:cNvPr>
          <p:cNvSpPr>
            <a:spLocks noGrp="1"/>
          </p:cNvSpPr>
          <p:nvPr>
            <p:ph type="title"/>
          </p:nvPr>
        </p:nvSpPr>
        <p:spPr/>
        <p:txBody>
          <a:bodyPr/>
          <a:lstStyle/>
          <a:p>
            <a:r>
              <a:rPr lang="en-GB" altLang="en-US" dirty="0">
                <a:ea typeface="ＭＳ Ｐゴシック" panose="020B0600070205080204" pitchFamily="34" charset="-128"/>
              </a:rPr>
              <a:t>Brazil </a:t>
            </a:r>
          </a:p>
        </p:txBody>
      </p:sp>
      <p:pic>
        <p:nvPicPr>
          <p:cNvPr id="4" name="Content Placeholder 34" descr="P4250547.JPG">
            <a:extLst>
              <a:ext uri="{FF2B5EF4-FFF2-40B4-BE49-F238E27FC236}">
                <a16:creationId xmlns:a16="http://schemas.microsoft.com/office/drawing/2014/main" id="{90236E73-FC68-41D5-A0B5-7D4A42ADB708}"/>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1960522" y="1600200"/>
            <a:ext cx="5222955" cy="3916363"/>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C6984-CA0E-74AE-55BC-7E57E7D073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EC6FF24-AC1E-8DB1-7E01-0642D918E15D}"/>
              </a:ext>
            </a:extLst>
          </p:cNvPr>
          <p:cNvSpPr>
            <a:spLocks noGrp="1"/>
          </p:cNvSpPr>
          <p:nvPr>
            <p:ph idx="1"/>
          </p:nvPr>
        </p:nvSpPr>
        <p:spPr/>
        <p:txBody>
          <a:bodyPr/>
          <a:lstStyle/>
          <a:p>
            <a:r>
              <a:rPr lang="en-GB" dirty="0"/>
              <a:t>5 minutes clip on YouTube about </a:t>
            </a:r>
            <a:r>
              <a:rPr lang="en-GB" dirty="0" err="1"/>
              <a:t>Candomble</a:t>
            </a:r>
            <a:endParaRPr lang="en-GB" dirty="0"/>
          </a:p>
          <a:p>
            <a:endParaRPr lang="en-GB" dirty="0"/>
          </a:p>
          <a:p>
            <a:r>
              <a:rPr lang="en-GB" dirty="0">
                <a:hlinkClick r:id="rId2"/>
              </a:rPr>
              <a:t>https://youtu.be/O1KNKP_vHSE?si=jS021ncIPpO-QXWn</a:t>
            </a:r>
            <a:endParaRPr lang="en-GB" dirty="0"/>
          </a:p>
        </p:txBody>
      </p:sp>
    </p:spTree>
    <p:extLst>
      <p:ext uri="{BB962C8B-B14F-4D97-AF65-F5344CB8AC3E}">
        <p14:creationId xmlns:p14="http://schemas.microsoft.com/office/powerpoint/2010/main" val="909195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5A6D3FB-E65A-41F4-A406-45D2588179FA}"/>
              </a:ext>
            </a:extLst>
          </p:cNvPr>
          <p:cNvSpPr>
            <a:spLocks noGrp="1"/>
          </p:cNvSpPr>
          <p:nvPr>
            <p:ph type="title"/>
          </p:nvPr>
        </p:nvSpPr>
        <p:spPr/>
        <p:txBody>
          <a:bodyPr/>
          <a:lstStyle/>
          <a:p>
            <a:r>
              <a:rPr lang="en-GB" altLang="en-US">
                <a:ea typeface="ＭＳ Ｐゴシック" panose="020B0600070205080204" pitchFamily="34" charset="-128"/>
              </a:rPr>
              <a:t>Ruth Landes (1908-1991) </a:t>
            </a:r>
          </a:p>
        </p:txBody>
      </p:sp>
      <p:sp>
        <p:nvSpPr>
          <p:cNvPr id="6147" name="Content Placeholder 2">
            <a:extLst>
              <a:ext uri="{FF2B5EF4-FFF2-40B4-BE49-F238E27FC236}">
                <a16:creationId xmlns:a16="http://schemas.microsoft.com/office/drawing/2014/main" id="{508D428B-EE1A-41D9-9FA0-DE89CFD5DF52}"/>
              </a:ext>
            </a:extLst>
          </p:cNvPr>
          <p:cNvSpPr>
            <a:spLocks noGrp="1"/>
          </p:cNvSpPr>
          <p:nvPr>
            <p:ph idx="1"/>
          </p:nvPr>
        </p:nvSpPr>
        <p:spPr/>
        <p:txBody>
          <a:bodyPr/>
          <a:lstStyle/>
          <a:p>
            <a:r>
              <a:rPr lang="en-GB" altLang="en-US">
                <a:ea typeface="ＭＳ Ｐゴシック" panose="020B0600070205080204" pitchFamily="34" charset="-128"/>
              </a:rPr>
              <a:t>US-American anthropologist</a:t>
            </a:r>
          </a:p>
          <a:p>
            <a:r>
              <a:rPr lang="en-GB" altLang="en-US">
                <a:ea typeface="ＭＳ Ｐゴシック" panose="020B0600070205080204" pitchFamily="34" charset="-128"/>
              </a:rPr>
              <a:t>Student of Franz Boas and </a:t>
            </a:r>
          </a:p>
          <a:p>
            <a:pPr>
              <a:buFontTx/>
              <a:buNone/>
            </a:pPr>
            <a:r>
              <a:rPr lang="en-GB" altLang="en-US">
                <a:ea typeface="ＭＳ Ｐゴシック" panose="020B0600070205080204" pitchFamily="34" charset="-128"/>
              </a:rPr>
              <a:t>	Ruth Benedict</a:t>
            </a:r>
          </a:p>
          <a:p>
            <a:r>
              <a:rPr lang="en-GB" altLang="en-US">
                <a:ea typeface="ＭＳ Ｐゴシック" panose="020B0600070205080204" pitchFamily="34" charset="-128"/>
              </a:rPr>
              <a:t>PhD at Columbia University in 1935</a:t>
            </a:r>
          </a:p>
          <a:p>
            <a:r>
              <a:rPr lang="en-GB" altLang="en-US">
                <a:ea typeface="ＭＳ Ｐゴシック" panose="020B0600070205080204" pitchFamily="34" charset="-128"/>
              </a:rPr>
              <a:t>Post-doc research in Brazil </a:t>
            </a:r>
          </a:p>
          <a:p>
            <a:r>
              <a:rPr lang="en-GB" altLang="en-US">
                <a:ea typeface="ＭＳ Ｐゴシック" panose="020B0600070205080204" pitchFamily="34" charset="-128"/>
              </a:rPr>
              <a:t>Author of </a:t>
            </a:r>
            <a:r>
              <a:rPr lang="en-GB" altLang="en-US" i="1">
                <a:ea typeface="ＭＳ Ｐゴシック" panose="020B0600070205080204" pitchFamily="34" charset="-128"/>
              </a:rPr>
              <a:t>City of Women</a:t>
            </a:r>
            <a:r>
              <a:rPr lang="en-GB" altLang="en-US">
                <a:ea typeface="ＭＳ Ｐゴシック" panose="020B0600070205080204" pitchFamily="34" charset="-128"/>
              </a:rPr>
              <a:t> (1947)</a:t>
            </a:r>
          </a:p>
        </p:txBody>
      </p:sp>
      <p:pic>
        <p:nvPicPr>
          <p:cNvPr id="6148" name="Content Placeholder 4" descr="Ruth Landes.gif">
            <a:extLst>
              <a:ext uri="{FF2B5EF4-FFF2-40B4-BE49-F238E27FC236}">
                <a16:creationId xmlns:a16="http://schemas.microsoft.com/office/drawing/2014/main" id="{2D48A5A0-F5A8-4794-AA29-550992E1E5CD}"/>
              </a:ext>
            </a:extLst>
          </p:cNvPr>
          <p:cNvPicPr>
            <a:picLocks noGrp="1" noChangeAspect="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6732588" y="1700213"/>
            <a:ext cx="1595437" cy="208915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72390A6-D7EF-4E45-A545-45E6A35100A1}"/>
              </a:ext>
            </a:extLst>
          </p:cNvPr>
          <p:cNvSpPr>
            <a:spLocks noGrp="1"/>
          </p:cNvSpPr>
          <p:nvPr>
            <p:ph type="title"/>
          </p:nvPr>
        </p:nvSpPr>
        <p:spPr/>
        <p:txBody>
          <a:bodyPr/>
          <a:lstStyle/>
          <a:p>
            <a:r>
              <a:rPr lang="en-GB" altLang="en-US" i="1">
                <a:ea typeface="ＭＳ Ｐゴシック" panose="020B0600070205080204" pitchFamily="34" charset="-128"/>
              </a:rPr>
              <a:t>City of Women</a:t>
            </a:r>
          </a:p>
        </p:txBody>
      </p:sp>
      <p:sp>
        <p:nvSpPr>
          <p:cNvPr id="7171" name="Content Placeholder 2">
            <a:extLst>
              <a:ext uri="{FF2B5EF4-FFF2-40B4-BE49-F238E27FC236}">
                <a16:creationId xmlns:a16="http://schemas.microsoft.com/office/drawing/2014/main" id="{B7E221A8-C17F-453F-BEE5-74854156C3A1}"/>
              </a:ext>
            </a:extLst>
          </p:cNvPr>
          <p:cNvSpPr>
            <a:spLocks noGrp="1"/>
          </p:cNvSpPr>
          <p:nvPr>
            <p:ph idx="1"/>
          </p:nvPr>
        </p:nvSpPr>
        <p:spPr/>
        <p:txBody>
          <a:bodyPr/>
          <a:lstStyle/>
          <a:p>
            <a:r>
              <a:rPr lang="en-GB" altLang="en-US">
                <a:ea typeface="ＭＳ Ｐゴシック" panose="020B0600070205080204" pitchFamily="34" charset="-128"/>
              </a:rPr>
              <a:t>.... confirms a general impression that ascribed spirit possession, as Keller writes, ‘to women, the poor, and the religious other (the “primitive”, the “tribal”, the third-world woman, the black, the immigrant)’ (Keller 2002: 4).</a:t>
            </a:r>
          </a:p>
          <a:p>
            <a:pPr>
              <a:buFontTx/>
              <a:buNone/>
            </a:pPr>
            <a:endParaRPr lang="en-GB" altLang="en-US">
              <a:ea typeface="ＭＳ Ｐゴシック" panose="020B0600070205080204" pitchFamily="34" charset="-128"/>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3">
            <a:extLst>
              <a:ext uri="{FF2B5EF4-FFF2-40B4-BE49-F238E27FC236}">
                <a16:creationId xmlns:a16="http://schemas.microsoft.com/office/drawing/2014/main" id="{CCDBFC37-D89F-42AA-843F-EAE3F73BF6BE}"/>
              </a:ext>
            </a:extLst>
          </p:cNvPr>
          <p:cNvSpPr>
            <a:spLocks noGrp="1" noChangeArrowheads="1"/>
          </p:cNvSpPr>
          <p:nvPr>
            <p:ph type="body" idx="1"/>
          </p:nvPr>
        </p:nvSpPr>
        <p:spPr>
          <a:xfrm>
            <a:off x="457200" y="1428750"/>
            <a:ext cx="8229600" cy="4519613"/>
          </a:xfrm>
        </p:spPr>
        <p:txBody>
          <a:bodyPr/>
          <a:lstStyle/>
          <a:p>
            <a:r>
              <a:rPr lang="en-GB" altLang="en-US">
                <a:ea typeface="ＭＳ Ｐゴシック" panose="020B0600070205080204" pitchFamily="34" charset="-128"/>
              </a:rPr>
              <a:t>‘Religious traditions in which people are possessed have existed throughout recorded history and continue to exist on all continents of the globe. Women predominate in these accounts, and their predominance is noted by many scholars’ (Mary Keller, 2002)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60CFDDF2-C3D8-4197-A24D-C2F7AC69394B}"/>
              </a:ext>
            </a:extLst>
          </p:cNvPr>
          <p:cNvSpPr>
            <a:spLocks noGrp="1"/>
          </p:cNvSpPr>
          <p:nvPr>
            <p:ph type="title"/>
          </p:nvPr>
        </p:nvSpPr>
        <p:spPr/>
        <p:txBody>
          <a:bodyPr/>
          <a:lstStyle/>
          <a:p>
            <a:r>
              <a:rPr lang="en-GB" altLang="en-US">
                <a:ea typeface="ＭＳ Ｐゴシック" panose="020B0600070205080204" pitchFamily="34" charset="-128"/>
              </a:rPr>
              <a:t>But .... </a:t>
            </a:r>
          </a:p>
        </p:txBody>
      </p:sp>
      <p:sp>
        <p:nvSpPr>
          <p:cNvPr id="9219" name="Content Placeholder 2">
            <a:extLst>
              <a:ext uri="{FF2B5EF4-FFF2-40B4-BE49-F238E27FC236}">
                <a16:creationId xmlns:a16="http://schemas.microsoft.com/office/drawing/2014/main" id="{A0FF1B94-18F3-49BA-A8FA-40096CE32C99}"/>
              </a:ext>
            </a:extLst>
          </p:cNvPr>
          <p:cNvSpPr>
            <a:spLocks noGrp="1"/>
          </p:cNvSpPr>
          <p:nvPr>
            <p:ph idx="1"/>
          </p:nvPr>
        </p:nvSpPr>
        <p:spPr/>
        <p:txBody>
          <a:bodyPr/>
          <a:lstStyle/>
          <a:p>
            <a:r>
              <a:rPr lang="en-GB" altLang="en-US">
                <a:ea typeface="ＭＳ Ｐゴシック" panose="020B0600070205080204" pitchFamily="34" charset="-128"/>
              </a:rPr>
              <a:t>“Spirits (deities) do not make any difference between men and women”</a:t>
            </a:r>
          </a:p>
          <a:p>
            <a:r>
              <a:rPr lang="en-GB" altLang="en-US">
                <a:ea typeface="ＭＳ Ｐゴシック" panose="020B0600070205080204" pitchFamily="34" charset="-128"/>
              </a:rPr>
              <a:t>only the individual ability is important</a:t>
            </a:r>
          </a:p>
          <a:p>
            <a:r>
              <a:rPr lang="en-GB" altLang="en-US">
                <a:ea typeface="ＭＳ Ｐゴシック" panose="020B0600070205080204" pitchFamily="34" charset="-128"/>
              </a:rPr>
              <a:t>According to Andrew Chesnut is the ratio between women and men in Afro-Brazilian religions (2–1) similar to Christian groups in Brazil (2003: 108).</a:t>
            </a:r>
          </a:p>
          <a:p>
            <a:endParaRPr lang="en-GB" altLang="en-US">
              <a:ea typeface="ＭＳ Ｐゴシック" panose="020B0600070205080204" pitchFamily="34" charset="-128"/>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1936A517-2AB0-4AAC-927B-106D473BDE9F}"/>
              </a:ext>
            </a:extLst>
          </p:cNvPr>
          <p:cNvSpPr>
            <a:spLocks noGrp="1" noChangeArrowheads="1"/>
          </p:cNvSpPr>
          <p:nvPr>
            <p:ph type="title"/>
          </p:nvPr>
        </p:nvSpPr>
        <p:spPr/>
        <p:txBody>
          <a:bodyPr>
            <a:normAutofit fontScale="90000"/>
          </a:bodyPr>
          <a:lstStyle/>
          <a:p>
            <a:r>
              <a:rPr lang="en-GB" altLang="en-US" dirty="0">
                <a:ea typeface="ＭＳ Ｐゴシック" panose="020B0600070205080204" pitchFamily="34" charset="-128"/>
              </a:rPr>
              <a:t>Spirit Possession in African derived religions in America </a:t>
            </a:r>
          </a:p>
        </p:txBody>
      </p:sp>
      <p:sp>
        <p:nvSpPr>
          <p:cNvPr id="10243" name="Rectangle 3">
            <a:extLst>
              <a:ext uri="{FF2B5EF4-FFF2-40B4-BE49-F238E27FC236}">
                <a16:creationId xmlns:a16="http://schemas.microsoft.com/office/drawing/2014/main" id="{A0939D67-6091-4F92-B26E-1CA56C7747EC}"/>
              </a:ext>
            </a:extLst>
          </p:cNvPr>
          <p:cNvSpPr>
            <a:spLocks noGrp="1" noChangeArrowheads="1"/>
          </p:cNvSpPr>
          <p:nvPr>
            <p:ph type="body" idx="1"/>
          </p:nvPr>
        </p:nvSpPr>
        <p:spPr/>
        <p:txBody>
          <a:bodyPr/>
          <a:lstStyle/>
          <a:p>
            <a:pPr>
              <a:lnSpc>
                <a:spcPct val="90000"/>
              </a:lnSpc>
            </a:pPr>
            <a:r>
              <a:rPr lang="en-GB" altLang="en-US" dirty="0">
                <a:ea typeface="ＭＳ Ｐゴシック" panose="020B0600070205080204" pitchFamily="34" charset="-128"/>
              </a:rPr>
              <a:t>=&gt; enables communication between human beings and spirits /deities</a:t>
            </a:r>
          </a:p>
          <a:p>
            <a:pPr>
              <a:lnSpc>
                <a:spcPct val="90000"/>
              </a:lnSpc>
            </a:pPr>
            <a:r>
              <a:rPr lang="en-GB" altLang="en-US" dirty="0">
                <a:ea typeface="ＭＳ Ｐゴシック" panose="020B0600070205080204" pitchFamily="34" charset="-128"/>
              </a:rPr>
              <a:t>It is open to everyone but one should be trained in handling the spirits </a:t>
            </a:r>
          </a:p>
          <a:p>
            <a:pPr lvl="1">
              <a:lnSpc>
                <a:spcPct val="90000"/>
              </a:lnSpc>
            </a:pPr>
            <a:r>
              <a:rPr lang="en-GB" altLang="en-US" dirty="0">
                <a:ea typeface="ＭＳ Ｐゴシック" panose="020B0600070205080204" pitchFamily="34" charset="-128"/>
              </a:rPr>
              <a:t>&gt; first possession experience often interpreted as call to become initiated into religion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EDA4500D-0D02-42B2-B64A-0E1553BB2A1F}"/>
              </a:ext>
            </a:extLst>
          </p:cNvPr>
          <p:cNvSpPr>
            <a:spLocks noGrp="1"/>
          </p:cNvSpPr>
          <p:nvPr>
            <p:ph type="title"/>
          </p:nvPr>
        </p:nvSpPr>
        <p:spPr/>
        <p:txBody>
          <a:bodyPr>
            <a:normAutofit fontScale="90000"/>
          </a:bodyPr>
          <a:lstStyle/>
          <a:p>
            <a:r>
              <a:rPr lang="en-GB" altLang="en-US" dirty="0">
                <a:ea typeface="ＭＳ Ｐゴシック" panose="020B0600070205080204" pitchFamily="34" charset="-128"/>
              </a:rPr>
              <a:t>Leadership in African derived religions </a:t>
            </a:r>
          </a:p>
        </p:txBody>
      </p:sp>
      <p:sp>
        <p:nvSpPr>
          <p:cNvPr id="16387" name="Content Placeholder 2">
            <a:extLst>
              <a:ext uri="{FF2B5EF4-FFF2-40B4-BE49-F238E27FC236}">
                <a16:creationId xmlns:a16="http://schemas.microsoft.com/office/drawing/2014/main" id="{4BD1C8CF-4671-43B7-8E23-B2DB05CD7965}"/>
              </a:ext>
            </a:extLst>
          </p:cNvPr>
          <p:cNvSpPr>
            <a:spLocks noGrp="1"/>
          </p:cNvSpPr>
          <p:nvPr>
            <p:ph idx="1"/>
          </p:nvPr>
        </p:nvSpPr>
        <p:spPr/>
        <p:txBody>
          <a:bodyPr/>
          <a:lstStyle/>
          <a:p>
            <a:r>
              <a:rPr lang="en-GB" altLang="en-US">
                <a:ea typeface="ＭＳ Ｐゴシック" panose="020B0600070205080204" pitchFamily="34" charset="-128"/>
              </a:rPr>
              <a:t>Priests and priestesses, often referred to as godfather and godmother</a:t>
            </a:r>
          </a:p>
          <a:p>
            <a:r>
              <a:rPr lang="en-GB" altLang="en-US">
                <a:ea typeface="ＭＳ Ｐゴシック" panose="020B0600070205080204" pitchFamily="34" charset="-128"/>
              </a:rPr>
              <a:t>Initiation usually linked to spirit possession experience </a:t>
            </a:r>
          </a:p>
          <a:p>
            <a:r>
              <a:rPr lang="en-GB" altLang="en-US">
                <a:ea typeface="ＭＳ Ｐゴシック" panose="020B0600070205080204" pitchFamily="34" charset="-128"/>
              </a:rPr>
              <a:t>But there are also priests (called </a:t>
            </a:r>
            <a:r>
              <a:rPr lang="en-GB" altLang="en-US" i="1">
                <a:ea typeface="ＭＳ Ｐゴシック" panose="020B0600070205080204" pitchFamily="34" charset="-128"/>
              </a:rPr>
              <a:t>babalaos</a:t>
            </a:r>
            <a:r>
              <a:rPr lang="en-GB" altLang="en-US">
                <a:ea typeface="ＭＳ Ｐゴシック" panose="020B0600070205080204" pitchFamily="34" charset="-128"/>
              </a:rPr>
              <a:t>) connected  to Ifa oracle divination =&gt; male only!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3C1D5A1-B3D4-41BA-8EAF-52229B564795}"/>
              </a:ext>
            </a:extLst>
          </p:cNvPr>
          <p:cNvSpPr>
            <a:spLocks noGrp="1" noChangeArrowheads="1"/>
          </p:cNvSpPr>
          <p:nvPr>
            <p:ph type="title"/>
          </p:nvPr>
        </p:nvSpPr>
        <p:spPr/>
        <p:txBody>
          <a:bodyPr>
            <a:normAutofit fontScale="90000"/>
          </a:bodyPr>
          <a:lstStyle/>
          <a:p>
            <a:r>
              <a:rPr lang="en-GB" altLang="en-US" sz="4000" dirty="0">
                <a:ea typeface="ＭＳ Ｐゴシック" panose="020B0600070205080204" pitchFamily="34" charset="-128"/>
              </a:rPr>
              <a:t>Women in the Spiritual Baptist Church (Shango/Shouter) in Trinidad and Tobago </a:t>
            </a:r>
            <a:endParaRPr lang="en-US" altLang="en-US" sz="4000" dirty="0">
              <a:ea typeface="ＭＳ Ｐゴシック" panose="020B0600070205080204" pitchFamily="34" charset="-128"/>
            </a:endParaRPr>
          </a:p>
        </p:txBody>
      </p:sp>
      <p:pic>
        <p:nvPicPr>
          <p:cNvPr id="17411" name="Picture 3" descr="Shango-Frauen">
            <a:extLst>
              <a:ext uri="{FF2B5EF4-FFF2-40B4-BE49-F238E27FC236}">
                <a16:creationId xmlns:a16="http://schemas.microsoft.com/office/drawing/2014/main" id="{4A3BAA28-8B3B-4197-9875-949B50E48A45}"/>
              </a:ext>
            </a:extLst>
          </p:cNvPr>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457200" y="1916832"/>
            <a:ext cx="4468609" cy="2733154"/>
          </a:xfrm>
          <a:noFill/>
        </p:spPr>
      </p:pic>
      <p:sp>
        <p:nvSpPr>
          <p:cNvPr id="2" name="Content Placeholder 1">
            <a:extLst>
              <a:ext uri="{FF2B5EF4-FFF2-40B4-BE49-F238E27FC236}">
                <a16:creationId xmlns:a16="http://schemas.microsoft.com/office/drawing/2014/main" id="{14754BA6-9272-4883-961B-DB2356736F0A}"/>
              </a:ext>
            </a:extLst>
          </p:cNvPr>
          <p:cNvSpPr>
            <a:spLocks noGrp="1"/>
          </p:cNvSpPr>
          <p:nvPr>
            <p:ph sz="half" idx="2"/>
          </p:nvPr>
        </p:nvSpPr>
        <p:spPr>
          <a:xfrm>
            <a:off x="5220072" y="1600201"/>
            <a:ext cx="3466728" cy="3989040"/>
          </a:xfrm>
        </p:spPr>
        <p:txBody>
          <a:bodyPr/>
          <a:lstStyle/>
          <a:p>
            <a:r>
              <a:rPr lang="en-GB" altLang="en-US" dirty="0"/>
              <a:t>A Baptist Yoruba Church in Brooklyn: Women  - even the Queen mother – are sitting apart from the (male) leaders  </a:t>
            </a:r>
            <a:endParaRPr lang="en-US" altLang="en-US" dirty="0"/>
          </a:p>
          <a:p>
            <a:endParaRPr lang="en-GB" dirty="0"/>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5">
            <a:extLst>
              <a:ext uri="{FF2B5EF4-FFF2-40B4-BE49-F238E27FC236}">
                <a16:creationId xmlns:a16="http://schemas.microsoft.com/office/drawing/2014/main" id="{A156B5FE-2684-46AB-8028-6080422D513E}"/>
              </a:ext>
            </a:extLst>
          </p:cNvPr>
          <p:cNvSpPr>
            <a:spLocks noGrp="1" noChangeArrowheads="1"/>
          </p:cNvSpPr>
          <p:nvPr>
            <p:ph type="title"/>
          </p:nvPr>
        </p:nvSpPr>
        <p:spPr/>
        <p:txBody>
          <a:bodyPr/>
          <a:lstStyle/>
          <a:p>
            <a:r>
              <a:rPr lang="en-GB" altLang="en-US" dirty="0">
                <a:ea typeface="ＭＳ Ｐゴシック" panose="020B0600070205080204" pitchFamily="34" charset="-128"/>
              </a:rPr>
              <a:t>Women in Vodou in Haiti </a:t>
            </a:r>
          </a:p>
        </p:txBody>
      </p:sp>
      <p:pic>
        <p:nvPicPr>
          <p:cNvPr id="18435" name="Picture 2" descr="Vodou1">
            <a:extLst>
              <a:ext uri="{FF2B5EF4-FFF2-40B4-BE49-F238E27FC236}">
                <a16:creationId xmlns:a16="http://schemas.microsoft.com/office/drawing/2014/main" id="{B0CD7BAD-11CB-49CC-B61F-EC23F003CFB7}"/>
              </a:ext>
            </a:extLst>
          </p:cNvPr>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457200" y="1766011"/>
            <a:ext cx="4834880" cy="3026634"/>
          </a:xfrm>
          <a:noFill/>
        </p:spPr>
      </p:pic>
      <p:sp>
        <p:nvSpPr>
          <p:cNvPr id="2" name="Content Placeholder 1">
            <a:extLst>
              <a:ext uri="{FF2B5EF4-FFF2-40B4-BE49-F238E27FC236}">
                <a16:creationId xmlns:a16="http://schemas.microsoft.com/office/drawing/2014/main" id="{8D02A28E-994D-4128-9E8C-E6A83A410582}"/>
              </a:ext>
            </a:extLst>
          </p:cNvPr>
          <p:cNvSpPr>
            <a:spLocks noGrp="1"/>
          </p:cNvSpPr>
          <p:nvPr>
            <p:ph sz="half" idx="2"/>
          </p:nvPr>
        </p:nvSpPr>
        <p:spPr>
          <a:xfrm>
            <a:off x="5724128" y="1600201"/>
            <a:ext cx="2962672" cy="3989040"/>
          </a:xfrm>
        </p:spPr>
        <p:txBody>
          <a:bodyPr>
            <a:normAutofit lnSpcReduction="10000"/>
          </a:bodyPr>
          <a:lstStyle/>
          <a:p>
            <a:pPr>
              <a:spcBef>
                <a:spcPct val="0"/>
              </a:spcBef>
              <a:buFontTx/>
              <a:buNone/>
            </a:pPr>
            <a:r>
              <a:rPr lang="en-GB" altLang="en-US" dirty="0"/>
              <a:t>This temple in New York is founded and led by a Haitian woman. She is in charge of the community and all members. </a:t>
            </a:r>
          </a:p>
          <a:p>
            <a:pPr>
              <a:spcBef>
                <a:spcPct val="0"/>
              </a:spcBef>
              <a:buFontTx/>
              <a:buNone/>
            </a:pPr>
            <a:endParaRPr lang="en-US" altLang="en-US" dirty="0"/>
          </a:p>
          <a:p>
            <a:endParaRPr lang="en-GB" dirty="0"/>
          </a:p>
        </p:txBody>
      </p:sp>
      <p:sp>
        <p:nvSpPr>
          <p:cNvPr id="18436" name="Text Box 3">
            <a:extLst>
              <a:ext uri="{FF2B5EF4-FFF2-40B4-BE49-F238E27FC236}">
                <a16:creationId xmlns:a16="http://schemas.microsoft.com/office/drawing/2014/main" id="{22F924BD-2100-42B9-9E26-6A8DC8DCA29A}"/>
              </a:ext>
            </a:extLst>
          </p:cNvPr>
          <p:cNvSpPr txBox="1">
            <a:spLocks noChangeArrowheads="1"/>
          </p:cNvSpPr>
          <p:nvPr/>
        </p:nvSpPr>
        <p:spPr bwMode="auto">
          <a:xfrm>
            <a:off x="3724275" y="5932488"/>
            <a:ext cx="3692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endParaRPr lang="en-US" altLang="en-US" sz="2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2F000C7-A98B-4C27-AD29-4D72F0E11152}"/>
              </a:ext>
            </a:extLst>
          </p:cNvPr>
          <p:cNvSpPr>
            <a:spLocks noGrp="1" noChangeArrowheads="1"/>
          </p:cNvSpPr>
          <p:nvPr>
            <p:ph type="title"/>
          </p:nvPr>
        </p:nvSpPr>
        <p:spPr/>
        <p:txBody>
          <a:bodyPr>
            <a:normAutofit fontScale="90000"/>
          </a:bodyPr>
          <a:lstStyle/>
          <a:p>
            <a:r>
              <a:rPr lang="en-GB" altLang="en-US" sz="4000">
                <a:ea typeface="ＭＳ Ｐゴシック" panose="020B0600070205080204" pitchFamily="34" charset="-128"/>
              </a:rPr>
              <a:t>Women in Cuban Santeria (Regla de Ocha)</a:t>
            </a:r>
            <a:endParaRPr lang="en-US" altLang="en-US" sz="4000">
              <a:ea typeface="ＭＳ Ｐゴシック" panose="020B0600070205080204" pitchFamily="34" charset="-128"/>
            </a:endParaRPr>
          </a:p>
        </p:txBody>
      </p:sp>
      <p:pic>
        <p:nvPicPr>
          <p:cNvPr id="19460" name="Picture 8" descr="1575-29-s">
            <a:extLst>
              <a:ext uri="{FF2B5EF4-FFF2-40B4-BE49-F238E27FC236}">
                <a16:creationId xmlns:a16="http://schemas.microsoft.com/office/drawing/2014/main" id="{6B064ADF-7DD5-4A93-A665-142694E9389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a:xfrm>
            <a:off x="635245" y="1600201"/>
            <a:ext cx="3216908" cy="3484983"/>
          </a:xfrm>
          <a:noFill/>
        </p:spPr>
      </p:pic>
      <p:sp>
        <p:nvSpPr>
          <p:cNvPr id="2" name="Content Placeholder 1">
            <a:extLst>
              <a:ext uri="{FF2B5EF4-FFF2-40B4-BE49-F238E27FC236}">
                <a16:creationId xmlns:a16="http://schemas.microsoft.com/office/drawing/2014/main" id="{0683C92F-ADEC-4097-A6B9-3880D0720A92}"/>
              </a:ext>
            </a:extLst>
          </p:cNvPr>
          <p:cNvSpPr>
            <a:spLocks noGrp="1"/>
          </p:cNvSpPr>
          <p:nvPr>
            <p:ph sz="half" idx="2"/>
          </p:nvPr>
        </p:nvSpPr>
        <p:spPr/>
        <p:txBody>
          <a:bodyPr/>
          <a:lstStyle/>
          <a:p>
            <a:pPr>
              <a:spcBef>
                <a:spcPct val="50000"/>
              </a:spcBef>
            </a:pPr>
            <a:r>
              <a:rPr lang="en-US" altLang="en-US" dirty="0"/>
              <a:t>Women as </a:t>
            </a:r>
            <a:r>
              <a:rPr lang="en-US" altLang="en-US" dirty="0" err="1"/>
              <a:t>iyalocha</a:t>
            </a:r>
            <a:r>
              <a:rPr lang="en-US" altLang="en-US" dirty="0"/>
              <a:t> – in charge of initiation, oracle reading and more </a:t>
            </a:r>
          </a:p>
          <a:p>
            <a:pPr lvl="1">
              <a:spcBef>
                <a:spcPct val="50000"/>
              </a:spcBef>
            </a:pPr>
            <a:r>
              <a:rPr lang="en-US" altLang="en-US" dirty="0"/>
              <a:t>But excluded from </a:t>
            </a:r>
            <a:r>
              <a:rPr lang="en-US" altLang="en-US" dirty="0" err="1"/>
              <a:t>Ifa</a:t>
            </a:r>
            <a:r>
              <a:rPr lang="en-US" altLang="en-US" dirty="0"/>
              <a:t>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618ABAA3-BA53-41A9-97EB-F9034AEDA207}"/>
              </a:ext>
            </a:extLst>
          </p:cNvPr>
          <p:cNvSpPr>
            <a:spLocks noGrp="1"/>
          </p:cNvSpPr>
          <p:nvPr>
            <p:ph type="title"/>
          </p:nvPr>
        </p:nvSpPr>
        <p:spPr/>
        <p:txBody>
          <a:bodyPr>
            <a:normAutofit/>
          </a:bodyPr>
          <a:lstStyle/>
          <a:p>
            <a:r>
              <a:rPr lang="en-GB" altLang="en-US" dirty="0">
                <a:ea typeface="ＭＳ Ｐゴシック" panose="020B0600070205080204" pitchFamily="34" charset="-128"/>
              </a:rPr>
              <a:t>The role of women </a:t>
            </a:r>
          </a:p>
        </p:txBody>
      </p:sp>
      <p:sp>
        <p:nvSpPr>
          <p:cNvPr id="37891" name="Content Placeholder 2">
            <a:extLst>
              <a:ext uri="{FF2B5EF4-FFF2-40B4-BE49-F238E27FC236}">
                <a16:creationId xmlns:a16="http://schemas.microsoft.com/office/drawing/2014/main" id="{41056D9F-7E06-4F95-B300-F9B37E59C139}"/>
              </a:ext>
            </a:extLst>
          </p:cNvPr>
          <p:cNvSpPr>
            <a:spLocks noGrp="1"/>
          </p:cNvSpPr>
          <p:nvPr>
            <p:ph idx="1"/>
          </p:nvPr>
        </p:nvSpPr>
        <p:spPr/>
        <p:txBody>
          <a:bodyPr/>
          <a:lstStyle/>
          <a:p>
            <a:r>
              <a:rPr lang="en-GB" altLang="en-US" dirty="0">
                <a:ea typeface="ＭＳ Ｐゴシック" panose="020B0600070205080204" pitchFamily="34" charset="-128"/>
              </a:rPr>
              <a:t> J. </a:t>
            </a:r>
            <a:r>
              <a:rPr lang="en-GB" altLang="en-US" dirty="0" err="1">
                <a:ea typeface="ＭＳ Ｐゴシック" panose="020B0600070205080204" pitchFamily="34" charset="-128"/>
              </a:rPr>
              <a:t>Lorand</a:t>
            </a:r>
            <a:r>
              <a:rPr lang="en-GB" altLang="en-US" dirty="0">
                <a:ea typeface="ＭＳ Ｐゴシック" panose="020B0600070205080204" pitchFamily="34" charset="-128"/>
              </a:rPr>
              <a:t> </a:t>
            </a:r>
            <a:r>
              <a:rPr lang="en-GB" altLang="en-US" dirty="0" err="1">
                <a:ea typeface="ＭＳ Ｐゴシック" panose="020B0600070205080204" pitchFamily="34" charset="-128"/>
              </a:rPr>
              <a:t>Matroy</a:t>
            </a:r>
            <a:r>
              <a:rPr lang="en-GB" altLang="en-US" dirty="0">
                <a:ea typeface="ＭＳ Ｐゴシック" panose="020B0600070205080204" pitchFamily="34" charset="-128"/>
              </a:rPr>
              <a:t> (2005) argues that the presentation of Candomblé as a matriarchal cult is based on misinterpretation by </a:t>
            </a:r>
            <a:r>
              <a:rPr lang="en-GB" altLang="en-US" dirty="0" err="1">
                <a:ea typeface="ＭＳ Ｐゴシック" panose="020B0600070205080204" pitchFamily="34" charset="-128"/>
              </a:rPr>
              <a:t>Landes</a:t>
            </a:r>
            <a:r>
              <a:rPr lang="en-GB" altLang="en-US" dirty="0">
                <a:ea typeface="ＭＳ Ｐゴシック" panose="020B0600070205080204" pitchFamily="34" charset="-128"/>
              </a:rPr>
              <a:t> and others </a:t>
            </a:r>
          </a:p>
          <a:p>
            <a:r>
              <a:rPr lang="en-GB" altLang="en-US" dirty="0">
                <a:ea typeface="ＭＳ Ｐゴシック" panose="020B0600070205080204" pitchFamily="34" charset="-128"/>
              </a:rPr>
              <a:t>-&gt; number and authority of male priests equal or even exceed those of priestesses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B4130CED-DF53-48BF-96D2-F14AD8CC9B55}"/>
              </a:ext>
            </a:extLst>
          </p:cNvPr>
          <p:cNvSpPr>
            <a:spLocks noGrp="1"/>
          </p:cNvSpPr>
          <p:nvPr>
            <p:ph type="title"/>
          </p:nvPr>
        </p:nvSpPr>
        <p:spPr/>
        <p:txBody>
          <a:bodyPr/>
          <a:lstStyle/>
          <a:p>
            <a:r>
              <a:rPr lang="en-GB" altLang="en-US">
                <a:ea typeface="ＭＳ Ｐゴシック" panose="020B0600070205080204" pitchFamily="34" charset="-128"/>
              </a:rPr>
              <a:t>However....</a:t>
            </a:r>
          </a:p>
        </p:txBody>
      </p:sp>
      <p:sp>
        <p:nvSpPr>
          <p:cNvPr id="38915" name="Content Placeholder 2">
            <a:extLst>
              <a:ext uri="{FF2B5EF4-FFF2-40B4-BE49-F238E27FC236}">
                <a16:creationId xmlns:a16="http://schemas.microsoft.com/office/drawing/2014/main" id="{6E1393A1-BCF3-4AA2-A076-3EAEBB66AD75}"/>
              </a:ext>
            </a:extLst>
          </p:cNvPr>
          <p:cNvSpPr>
            <a:spLocks noGrp="1"/>
          </p:cNvSpPr>
          <p:nvPr>
            <p:ph idx="1"/>
          </p:nvPr>
        </p:nvSpPr>
        <p:spPr/>
        <p:txBody>
          <a:bodyPr/>
          <a:lstStyle/>
          <a:p>
            <a:r>
              <a:rPr lang="en-GB" altLang="en-US">
                <a:ea typeface="ＭＳ Ｐゴシック" panose="020B0600070205080204" pitchFamily="34" charset="-128"/>
              </a:rPr>
              <a:t>Women take on authoritative roles in Afro-American religions </a:t>
            </a:r>
          </a:p>
          <a:p>
            <a:r>
              <a:rPr lang="en-GB" altLang="en-US">
                <a:ea typeface="ＭＳ Ｐゴシック" panose="020B0600070205080204" pitchFamily="34" charset="-128"/>
              </a:rPr>
              <a:t>They are not excluded from positions as they are in Catholicism </a:t>
            </a:r>
          </a:p>
          <a:p>
            <a:pPr lvl="1"/>
            <a:r>
              <a:rPr lang="en-GB" altLang="en-US">
                <a:ea typeface="ＭＳ Ｐゴシック" panose="020B0600070205080204" pitchFamily="34" charset="-128"/>
              </a:rPr>
              <a:t>apart from Ifa divination in Cuban religion Santeria (and even in Cuba we see changes)</a:t>
            </a:r>
          </a:p>
          <a:p>
            <a:endParaRPr lang="en-GB" altLang="en-US">
              <a:ea typeface="ＭＳ Ｐゴシック" panose="020B0600070205080204" pitchFamily="34" charset="-128"/>
            </a:endParaRPr>
          </a:p>
          <a:p>
            <a:endParaRPr lang="en-GB" altLang="en-US">
              <a:ea typeface="ＭＳ Ｐゴシック" panose="020B0600070205080204" pitchFamily="34" charset="-128"/>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4D877340-0310-41BC-ABB7-866496731607}"/>
              </a:ext>
            </a:extLst>
          </p:cNvPr>
          <p:cNvSpPr>
            <a:spLocks noGrp="1"/>
          </p:cNvSpPr>
          <p:nvPr>
            <p:ph type="title"/>
          </p:nvPr>
        </p:nvSpPr>
        <p:spPr/>
        <p:txBody>
          <a:bodyPr/>
          <a:lstStyle/>
          <a:p>
            <a:r>
              <a:rPr lang="en-GB" altLang="en-US">
                <a:ea typeface="ＭＳ Ｐゴシック" panose="020B0600070205080204" pitchFamily="34" charset="-128"/>
              </a:rPr>
              <a:t>Mary Ann Clark (2005) </a:t>
            </a:r>
          </a:p>
        </p:txBody>
      </p:sp>
      <p:sp>
        <p:nvSpPr>
          <p:cNvPr id="39939" name="Content Placeholder 2">
            <a:extLst>
              <a:ext uri="{FF2B5EF4-FFF2-40B4-BE49-F238E27FC236}">
                <a16:creationId xmlns:a16="http://schemas.microsoft.com/office/drawing/2014/main" id="{479ED1F2-EFBE-4D9D-93CA-D6C3A66907E4}"/>
              </a:ext>
            </a:extLst>
          </p:cNvPr>
          <p:cNvSpPr>
            <a:spLocks noGrp="1"/>
          </p:cNvSpPr>
          <p:nvPr>
            <p:ph idx="1"/>
          </p:nvPr>
        </p:nvSpPr>
        <p:spPr/>
        <p:txBody>
          <a:bodyPr/>
          <a:lstStyle/>
          <a:p>
            <a:r>
              <a:rPr lang="en-GB" altLang="en-US">
                <a:ea typeface="ＭＳ Ｐゴシック" panose="020B0600070205080204" pitchFamily="34" charset="-128"/>
              </a:rPr>
              <a:t>Orisha-religion  (e.g. Santeria) as female-based religion with a strong participation of women and homosexuals </a:t>
            </a:r>
          </a:p>
          <a:p>
            <a:r>
              <a:rPr lang="en-GB" altLang="en-US">
                <a:ea typeface="ＭＳ Ｐゴシック" panose="020B0600070205080204" pitchFamily="34" charset="-128"/>
              </a:rPr>
              <a:t>-&gt; the Orisha-religion is the only religion where female is normative (Clark 2005, p. 143).</a:t>
            </a:r>
          </a:p>
          <a:p>
            <a:endParaRPr lang="en-GB" altLang="en-US">
              <a:ea typeface="ＭＳ Ｐゴシック" panose="020B0600070205080204" pitchFamily="34" charset="-128"/>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D3833DDB-D5C2-4B52-916D-912E988C3792}"/>
              </a:ext>
            </a:extLst>
          </p:cNvPr>
          <p:cNvSpPr>
            <a:spLocks noGrp="1" noChangeArrowheads="1"/>
          </p:cNvSpPr>
          <p:nvPr>
            <p:ph type="title"/>
          </p:nvPr>
        </p:nvSpPr>
        <p:spPr/>
        <p:txBody>
          <a:bodyPr/>
          <a:lstStyle/>
          <a:p>
            <a:r>
              <a:rPr lang="en-GB" altLang="en-US">
                <a:ea typeface="ＭＳ Ｐゴシック" panose="020B0600070205080204" pitchFamily="34" charset="-128"/>
              </a:rPr>
              <a:t>Clark argues that ....</a:t>
            </a:r>
          </a:p>
        </p:txBody>
      </p:sp>
      <p:sp>
        <p:nvSpPr>
          <p:cNvPr id="40963" name="Rectangle 3">
            <a:extLst>
              <a:ext uri="{FF2B5EF4-FFF2-40B4-BE49-F238E27FC236}">
                <a16:creationId xmlns:a16="http://schemas.microsoft.com/office/drawing/2014/main" id="{FDA65052-66D6-4753-A6BC-43773CF39BBC}"/>
              </a:ext>
            </a:extLst>
          </p:cNvPr>
          <p:cNvSpPr>
            <a:spLocks noGrp="1" noChangeArrowheads="1"/>
          </p:cNvSpPr>
          <p:nvPr>
            <p:ph type="body" idx="1"/>
          </p:nvPr>
        </p:nvSpPr>
        <p:spPr>
          <a:xfrm>
            <a:off x="457200" y="1785938"/>
            <a:ext cx="8229600" cy="4233862"/>
          </a:xfrm>
        </p:spPr>
        <p:txBody>
          <a:bodyPr>
            <a:normAutofit lnSpcReduction="10000"/>
          </a:bodyPr>
          <a:lstStyle/>
          <a:p>
            <a:pPr>
              <a:lnSpc>
                <a:spcPct val="90000"/>
              </a:lnSpc>
            </a:pPr>
            <a:r>
              <a:rPr lang="en-GB" altLang="en-US">
                <a:ea typeface="ＭＳ Ｐゴシック" panose="020B0600070205080204" pitchFamily="34" charset="-128"/>
              </a:rPr>
              <a:t>Newly initiated people take on female role because the initiation transforms them into wives of a deity </a:t>
            </a:r>
          </a:p>
          <a:p>
            <a:pPr>
              <a:lnSpc>
                <a:spcPct val="90000"/>
              </a:lnSpc>
            </a:pPr>
            <a:r>
              <a:rPr lang="en-GB" altLang="en-US">
                <a:ea typeface="ＭＳ Ｐゴシック" panose="020B0600070205080204" pitchFamily="34" charset="-128"/>
              </a:rPr>
              <a:t>-&gt; female role becomes the norm</a:t>
            </a:r>
          </a:p>
          <a:p>
            <a:pPr>
              <a:lnSpc>
                <a:spcPct val="90000"/>
              </a:lnSpc>
            </a:pPr>
            <a:r>
              <a:rPr lang="en-GB" altLang="en-US">
                <a:ea typeface="ＭＳ Ｐゴシック" panose="020B0600070205080204" pitchFamily="34" charset="-128"/>
              </a:rPr>
              <a:t> former descriptions of Ifa-priests as “high priests” is misrepresentation of religion by (male) scholars</a:t>
            </a:r>
          </a:p>
          <a:p>
            <a:pPr>
              <a:lnSpc>
                <a:spcPct val="90000"/>
              </a:lnSpc>
            </a:pPr>
            <a:r>
              <a:rPr lang="en-GB" altLang="en-US">
                <a:ea typeface="ＭＳ Ｐゴシック" panose="020B0600070205080204" pitchFamily="34" charset="-128"/>
              </a:rPr>
              <a:t>Shell divination (diloggun) more important for devotees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11C1F961-DED1-4C70-8B11-24363EADAC4C}"/>
              </a:ext>
            </a:extLst>
          </p:cNvPr>
          <p:cNvSpPr>
            <a:spLocks noGrp="1" noRot="1" noChangeArrowheads="1"/>
          </p:cNvSpPr>
          <p:nvPr>
            <p:ph type="title"/>
          </p:nvPr>
        </p:nvSpPr>
        <p:spPr/>
        <p:txBody>
          <a:bodyPr/>
          <a:lstStyle/>
          <a:p>
            <a:r>
              <a:rPr lang="en-GB" altLang="en-US">
                <a:ea typeface="ＭＳ Ｐゴシック" panose="020B0600070205080204" pitchFamily="34" charset="-128"/>
              </a:rPr>
              <a:t>Conclusion </a:t>
            </a:r>
            <a:endParaRPr lang="en-US" altLang="en-US">
              <a:ea typeface="ＭＳ Ｐゴシック" panose="020B0600070205080204" pitchFamily="34" charset="-128"/>
            </a:endParaRPr>
          </a:p>
        </p:txBody>
      </p:sp>
      <p:sp>
        <p:nvSpPr>
          <p:cNvPr id="41987" name="Rectangle 3">
            <a:extLst>
              <a:ext uri="{FF2B5EF4-FFF2-40B4-BE49-F238E27FC236}">
                <a16:creationId xmlns:a16="http://schemas.microsoft.com/office/drawing/2014/main" id="{60AD1A45-CFED-4700-99A7-BB0669D300D4}"/>
              </a:ext>
            </a:extLst>
          </p:cNvPr>
          <p:cNvSpPr>
            <a:spLocks noGrp="1" noRot="1" noChangeArrowheads="1"/>
          </p:cNvSpPr>
          <p:nvPr>
            <p:ph idx="1"/>
          </p:nvPr>
        </p:nvSpPr>
        <p:spPr/>
        <p:txBody>
          <a:bodyPr/>
          <a:lstStyle/>
          <a:p>
            <a:r>
              <a:rPr lang="en-GB" altLang="en-US" dirty="0">
                <a:ea typeface="ＭＳ Ｐゴシック" panose="020B0600070205080204" pitchFamily="34" charset="-128"/>
              </a:rPr>
              <a:t>Women in African derived religions in the Americas  can take on leadership roles </a:t>
            </a:r>
          </a:p>
          <a:p>
            <a:r>
              <a:rPr lang="en-GB" altLang="en-US" dirty="0">
                <a:ea typeface="ＭＳ Ｐゴシック" panose="020B0600070205080204" pitchFamily="34" charset="-128"/>
              </a:rPr>
              <a:t>-&gt; Religious positions as means of empowerment for women</a:t>
            </a:r>
          </a:p>
          <a:p>
            <a:r>
              <a:rPr lang="en-GB" altLang="en-US" dirty="0">
                <a:ea typeface="ＭＳ Ｐゴシック" panose="020B0600070205080204" pitchFamily="34" charset="-128"/>
              </a:rPr>
              <a:t>However: not only women experience spirit possession and not only women can become priests</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microsoft.com/office/2006/metadata/properties"/>
    <ds:schemaRef ds:uri="http://schemas.microsoft.com/office/2006/documentManagement/types"/>
    <ds:schemaRef ds:uri="http://purl.org/dc/terms/"/>
    <ds:schemaRef ds:uri="http://schemas.microsoft.com/office/infopath/2007/PartnerControls"/>
    <ds:schemaRef ds:uri="http://purl.org/dc/dcmitype/"/>
    <ds:schemaRef ds:uri="303dbf9b-b85b-46a0-94f1-894078c07ecd"/>
    <ds:schemaRef ds:uri="http://schemas.openxmlformats.org/package/2006/metadata/core-properties"/>
    <ds:schemaRef ds:uri="http://purl.org/dc/elements/1.1/"/>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679</Words>
  <Application>Microsoft Office PowerPoint</Application>
  <PresentationFormat>On-screen Show (4:3)</PresentationFormat>
  <Paragraphs>75</Paragraphs>
  <Slides>18</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Myriad Pro</vt:lpstr>
      <vt:lpstr>Arial</vt:lpstr>
      <vt:lpstr>Calibri</vt:lpstr>
      <vt:lpstr>20140311PresentationUWTSDTemplate</vt:lpstr>
      <vt:lpstr>Women and Religion </vt:lpstr>
      <vt:lpstr>Spirit possession and Women</vt:lpstr>
      <vt:lpstr>Brazil </vt:lpstr>
      <vt:lpstr>PowerPoint Presentation</vt:lpstr>
      <vt:lpstr>Ruth Landes (1908-1991) </vt:lpstr>
      <vt:lpstr>City of Women</vt:lpstr>
      <vt:lpstr>PowerPoint Presentation</vt:lpstr>
      <vt:lpstr>But .... </vt:lpstr>
      <vt:lpstr>Spirit Possession in African derived religions in America </vt:lpstr>
      <vt:lpstr>Leadership in African derived religions </vt:lpstr>
      <vt:lpstr>Women in the Spiritual Baptist Church (Shango/Shouter) in Trinidad and Tobago </vt:lpstr>
      <vt:lpstr>Women in Vodou in Haiti </vt:lpstr>
      <vt:lpstr>Women in Cuban Santeria (Regla de Ocha)</vt:lpstr>
      <vt:lpstr>The role of women </vt:lpstr>
      <vt:lpstr>However....</vt:lpstr>
      <vt:lpstr>Mary Ann Clark (2005) </vt:lpstr>
      <vt:lpstr>Clark argues that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81</cp:revision>
  <cp:lastPrinted>2023-10-23T08:13:59Z</cp:lastPrinted>
  <dcterms:created xsi:type="dcterms:W3CDTF">2015-04-14T15:21:28Z</dcterms:created>
  <dcterms:modified xsi:type="dcterms:W3CDTF">2025-11-04T13:09:41Z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