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handoutMasterIdLst>
    <p:handoutMasterId r:id="rId22"/>
  </p:handoutMasterIdLst>
  <p:sldIdLst>
    <p:sldId id="256" r:id="rId2"/>
    <p:sldId id="257" r:id="rId3"/>
    <p:sldId id="258" r:id="rId4"/>
    <p:sldId id="268" r:id="rId5"/>
    <p:sldId id="259" r:id="rId6"/>
    <p:sldId id="273" r:id="rId7"/>
    <p:sldId id="274" r:id="rId8"/>
    <p:sldId id="276" r:id="rId9"/>
    <p:sldId id="277" r:id="rId10"/>
    <p:sldId id="261" r:id="rId11"/>
    <p:sldId id="275" r:id="rId12"/>
    <p:sldId id="279" r:id="rId13"/>
    <p:sldId id="278" r:id="rId14"/>
    <p:sldId id="264" r:id="rId15"/>
    <p:sldId id="272" r:id="rId16"/>
    <p:sldId id="262" r:id="rId17"/>
    <p:sldId id="266" r:id="rId18"/>
    <p:sldId id="267" r:id="rId19"/>
    <p:sldId id="271" r:id="rId20"/>
    <p:sldId id="270" r:id="rId2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4" d="100"/>
          <a:sy n="84" d="100"/>
        </p:scale>
        <p:origin x="1426" y="8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1A29EFA4-9626-4CDF-9E60-043317860B9A}" type="datetimeFigureOut">
              <a:rPr lang="en-GB" smtClean="0"/>
              <a:t>20/09/2017</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D5A3895E-D399-4454-ADFB-DDA852BF6621}" type="slidenum">
              <a:rPr lang="en-GB" smtClean="0"/>
              <a:t>‹#›</a:t>
            </a:fld>
            <a:endParaRPr lang="en-GB"/>
          </a:p>
        </p:txBody>
      </p:sp>
    </p:spTree>
    <p:extLst>
      <p:ext uri="{BB962C8B-B14F-4D97-AF65-F5344CB8AC3E}">
        <p14:creationId xmlns:p14="http://schemas.microsoft.com/office/powerpoint/2010/main" val="77538195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t>20/09/2017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FB13ED-059F-4759-94A0-1E5969775D7E}" type="datetimeFigureOut">
              <a:rPr lang="en-GB" smtClean="0"/>
              <a:t>20/09/2017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t>20/09/2017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t>20/09/2017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t>20/09/2017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CFB13ED-059F-4759-94A0-1E5969775D7E}" type="datetimeFigureOut">
              <a:rPr lang="en-GB" smtClean="0"/>
              <a:t>20/09/2017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t>20/09/2017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t>20/09/2017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t>20/09/2017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CFB13ED-059F-4759-94A0-1E5969775D7E}" type="datetimeFigureOut">
              <a:rPr lang="en-GB" smtClean="0"/>
              <a:t>20/09/2017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t>20/09/2017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t>20/09/2017</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mtClean="0"/>
              <a:t>Introduction to Module</a:t>
            </a:r>
            <a:endParaRPr lang="en-GB" dirty="0"/>
          </a:p>
        </p:txBody>
      </p:sp>
      <p:sp>
        <p:nvSpPr>
          <p:cNvPr id="9" name="Subtitle 8"/>
          <p:cNvSpPr>
            <a:spLocks noGrp="1"/>
          </p:cNvSpPr>
          <p:nvPr>
            <p:ph type="subTitle" idx="1"/>
          </p:nvPr>
        </p:nvSpPr>
        <p:spPr/>
        <p:txBody>
          <a:bodyPr/>
          <a:lstStyle/>
          <a:p>
            <a:r>
              <a:rPr lang="en-GB" dirty="0" smtClean="0"/>
              <a:t>Public Health</a:t>
            </a:r>
            <a:endParaRPr lang="en-GB" dirty="0"/>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319329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Contents</a:t>
            </a:r>
            <a:endParaRPr lang="en-GB" dirty="0"/>
          </a:p>
        </p:txBody>
      </p:sp>
      <p:sp>
        <p:nvSpPr>
          <p:cNvPr id="3" name="Content Placeholder 2"/>
          <p:cNvSpPr>
            <a:spLocks noGrp="1"/>
          </p:cNvSpPr>
          <p:nvPr>
            <p:ph idx="1"/>
          </p:nvPr>
        </p:nvSpPr>
        <p:spPr>
          <a:xfrm>
            <a:off x="457200" y="1600200"/>
            <a:ext cx="8229600" cy="3989040"/>
          </a:xfrm>
        </p:spPr>
        <p:txBody>
          <a:bodyPr>
            <a:normAutofit fontScale="85000" lnSpcReduction="20000"/>
          </a:bodyPr>
          <a:lstStyle/>
          <a:p>
            <a:r>
              <a:rPr lang="en-GB" dirty="0" smtClean="0"/>
              <a:t>Brief Overview</a:t>
            </a:r>
          </a:p>
          <a:p>
            <a:r>
              <a:rPr lang="en-GB" dirty="0" smtClean="0"/>
              <a:t>Level of Study </a:t>
            </a:r>
          </a:p>
          <a:p>
            <a:r>
              <a:rPr lang="en-GB" dirty="0" smtClean="0"/>
              <a:t>Aims of Module</a:t>
            </a:r>
          </a:p>
          <a:p>
            <a:r>
              <a:rPr lang="en-GB" dirty="0" smtClean="0"/>
              <a:t>Lesson Content</a:t>
            </a:r>
          </a:p>
          <a:p>
            <a:r>
              <a:rPr lang="en-GB" dirty="0" smtClean="0"/>
              <a:t>Assessments</a:t>
            </a:r>
          </a:p>
          <a:p>
            <a:r>
              <a:rPr lang="en-GB" dirty="0" smtClean="0"/>
              <a:t>Deadline Dates</a:t>
            </a:r>
          </a:p>
          <a:p>
            <a:r>
              <a:rPr lang="en-GB" dirty="0" smtClean="0"/>
              <a:t>Referencing </a:t>
            </a:r>
          </a:p>
          <a:p>
            <a:r>
              <a:rPr lang="en-GB" dirty="0" smtClean="0"/>
              <a:t>Reading List </a:t>
            </a:r>
          </a:p>
          <a:p>
            <a:r>
              <a:rPr lang="en-GB" dirty="0" smtClean="0"/>
              <a:t>You Will Need …</a:t>
            </a:r>
          </a:p>
          <a:p>
            <a:r>
              <a:rPr lang="en-GB" dirty="0" smtClean="0"/>
              <a:t>VLE</a:t>
            </a:r>
          </a:p>
          <a:p>
            <a:r>
              <a:rPr lang="en-GB" dirty="0" smtClean="0"/>
              <a:t>Your Next Steps …</a:t>
            </a:r>
          </a:p>
          <a:p>
            <a:r>
              <a:rPr lang="en-GB" dirty="0" smtClean="0"/>
              <a:t>Q&amp;A</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751894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Brief Overview</a:t>
            </a:r>
            <a:endParaRPr lang="en-GB" dirty="0"/>
          </a:p>
        </p:txBody>
      </p:sp>
      <p:sp>
        <p:nvSpPr>
          <p:cNvPr id="3" name="Content Placeholder 2"/>
          <p:cNvSpPr>
            <a:spLocks noGrp="1"/>
          </p:cNvSpPr>
          <p:nvPr>
            <p:ph idx="1"/>
          </p:nvPr>
        </p:nvSpPr>
        <p:spPr>
          <a:xfrm>
            <a:off x="457200" y="1600200"/>
            <a:ext cx="8229600" cy="3989040"/>
          </a:xfrm>
        </p:spPr>
        <p:txBody>
          <a:bodyPr/>
          <a:lstStyle/>
          <a:p>
            <a:r>
              <a:rPr lang="en-GB" dirty="0" smtClean="0"/>
              <a:t>Duration: October 2017 to January 2018 …. 15 weeks</a:t>
            </a:r>
          </a:p>
          <a:p>
            <a:r>
              <a:rPr lang="en-GB" dirty="0" smtClean="0"/>
              <a:t>Credits: 20</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Level of Study : 5 </a:t>
            </a:r>
            <a:endParaRPr lang="en-GB" dirty="0"/>
          </a:p>
        </p:txBody>
      </p:sp>
      <p:sp>
        <p:nvSpPr>
          <p:cNvPr id="3" name="Content Placeholder 2"/>
          <p:cNvSpPr>
            <a:spLocks noGrp="1"/>
          </p:cNvSpPr>
          <p:nvPr>
            <p:ph idx="1"/>
          </p:nvPr>
        </p:nvSpPr>
        <p:spPr>
          <a:xfrm>
            <a:off x="457200" y="1600200"/>
            <a:ext cx="8229600" cy="3989040"/>
          </a:xfrm>
        </p:spPr>
        <p:txBody>
          <a:bodyPr>
            <a:normAutofit/>
          </a:bodyPr>
          <a:lstStyle/>
          <a:p>
            <a:r>
              <a:rPr lang="en-GB" b="1" dirty="0"/>
              <a:t> </a:t>
            </a:r>
            <a:r>
              <a:rPr lang="en-GB" dirty="0" smtClean="0"/>
              <a:t>Achievement </a:t>
            </a:r>
            <a:r>
              <a:rPr lang="en-GB" dirty="0"/>
              <a:t>at Level 5 reflects the ability to identify and use relevant understanding, methods and skills to address broadly-defined, complex problems. </a:t>
            </a:r>
            <a:endParaRPr lang="en-GB" dirty="0" smtClean="0"/>
          </a:p>
          <a:p>
            <a:r>
              <a:rPr lang="en-GB" dirty="0" smtClean="0"/>
              <a:t>It </a:t>
            </a:r>
            <a:r>
              <a:rPr lang="en-GB" dirty="0"/>
              <a:t>includes taking responsibility for planning and developing courses of action as well as exercising autonomy and judgement within broad parameters. </a:t>
            </a:r>
            <a:endParaRPr lang="en-GB" dirty="0" smtClean="0"/>
          </a:p>
          <a:p>
            <a:r>
              <a:rPr lang="en-GB" dirty="0" smtClean="0"/>
              <a:t>It </a:t>
            </a:r>
            <a:r>
              <a:rPr lang="en-GB" dirty="0"/>
              <a:t>also reflects understanding of different perspectives, approaches or schools of thought and the reasoning behind them. </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729594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Module</a:t>
            </a:r>
            <a:endParaRPr lang="en-GB" dirty="0"/>
          </a:p>
        </p:txBody>
      </p:sp>
      <p:sp>
        <p:nvSpPr>
          <p:cNvPr id="3" name="Content Placeholder 2"/>
          <p:cNvSpPr>
            <a:spLocks noGrp="1"/>
          </p:cNvSpPr>
          <p:nvPr>
            <p:ph idx="1"/>
          </p:nvPr>
        </p:nvSpPr>
        <p:spPr>
          <a:xfrm>
            <a:off x="457200" y="1600200"/>
            <a:ext cx="8229600" cy="3989040"/>
          </a:xfrm>
        </p:spPr>
        <p:txBody>
          <a:bodyPr>
            <a:normAutofit lnSpcReduction="10000"/>
          </a:bodyPr>
          <a:lstStyle/>
          <a:p>
            <a:pPr lvl="0"/>
            <a:r>
              <a:rPr lang="en-GB" dirty="0"/>
              <a:t>To investigate factors influencing the health and wellbeing of individuals and the different approaches taken to reduce incidence of disease and illness in communities. </a:t>
            </a:r>
          </a:p>
          <a:p>
            <a:pPr lvl="0"/>
            <a:r>
              <a:rPr lang="en-GB" dirty="0"/>
              <a:t>To investigate the impact of studying patterns of health and disease on provision of services will also be evaluated. </a:t>
            </a:r>
          </a:p>
          <a:p>
            <a:pPr lvl="0"/>
            <a:r>
              <a:rPr lang="en-GB" dirty="0"/>
              <a:t>To analyse regional, national and international priorities and perspectives. The effectiveness of strategies and policies for public health will be discussed and learners will also investigate plans for maintaining and enhancing health for individuals within a specific workplace</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idx="1"/>
          </p:nvPr>
        </p:nvSpPr>
        <p:spPr/>
        <p:txBody>
          <a:bodyPr/>
          <a:lstStyle/>
          <a:p>
            <a:r>
              <a:rPr lang="en-GB" dirty="0"/>
              <a:t>Upon the successful completion of this module the student will be able to:</a:t>
            </a:r>
          </a:p>
          <a:p>
            <a:r>
              <a:rPr lang="en-US" dirty="0" err="1"/>
              <a:t>Analyse</a:t>
            </a:r>
            <a:r>
              <a:rPr lang="en-US" dirty="0"/>
              <a:t> the use of research activity in the approaches and strategies used to measure, monitor and control the incidence of disease in communities.</a:t>
            </a:r>
            <a:endParaRPr lang="en-GB" dirty="0"/>
          </a:p>
          <a:p>
            <a:r>
              <a:rPr lang="en-US" dirty="0"/>
              <a:t>Evaluate the lived experiences of illness, health and well- being in communities and the health professions rationale for response within health and social care services </a:t>
            </a:r>
            <a:endParaRPr lang="en-GB" dirty="0"/>
          </a:p>
          <a:p>
            <a:r>
              <a:rPr lang="en-GB" dirty="0"/>
              <a:t>Critically analyse factors influencing the diversity of the experience of health and wellbeing of individuals in a health or social care setting. </a:t>
            </a:r>
            <a:endParaRPr lang="en-GB" dirty="0"/>
          </a:p>
        </p:txBody>
      </p:sp>
    </p:spTree>
    <p:extLst>
      <p:ext uri="{BB962C8B-B14F-4D97-AF65-F5344CB8AC3E}">
        <p14:creationId xmlns:p14="http://schemas.microsoft.com/office/powerpoint/2010/main" val="30455873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Lesson Content</a:t>
            </a:r>
            <a:endParaRPr lang="en-GB" dirty="0"/>
          </a:p>
        </p:txBody>
      </p:sp>
      <p:sp>
        <p:nvSpPr>
          <p:cNvPr id="3" name="Content Placeholder 2"/>
          <p:cNvSpPr>
            <a:spLocks noGrp="1"/>
          </p:cNvSpPr>
          <p:nvPr>
            <p:ph idx="1"/>
          </p:nvPr>
        </p:nvSpPr>
        <p:spPr/>
        <p:txBody>
          <a:bodyPr/>
          <a:lstStyle/>
          <a:p>
            <a:pPr lvl="0"/>
            <a:r>
              <a:rPr lang="en-GB"/>
              <a:t>The module will examine and critically evaluate the range of epistemological models and evidence-based approaches that inform the knowledge base of practice in the areas of disabilities, mental health and older people. </a:t>
            </a:r>
          </a:p>
          <a:p>
            <a:pPr lvl="0"/>
            <a:r>
              <a:rPr lang="en-GB"/>
              <a:t>The latest approaches in challenging stigma and utilizing whole systems approaches, for example in mental health, will be explored. </a:t>
            </a:r>
          </a:p>
        </p:txBody>
      </p:sp>
    </p:spTree>
    <p:extLst>
      <p:ext uri="{BB962C8B-B14F-4D97-AF65-F5344CB8AC3E}">
        <p14:creationId xmlns:p14="http://schemas.microsoft.com/office/powerpoint/2010/main" val="7971013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Lesson Content</a:t>
            </a:r>
            <a:endParaRPr lang="en-GB" dirty="0"/>
          </a:p>
        </p:txBody>
      </p:sp>
      <p:sp>
        <p:nvSpPr>
          <p:cNvPr id="3" name="Content Placeholder 2"/>
          <p:cNvSpPr>
            <a:spLocks noGrp="1"/>
          </p:cNvSpPr>
          <p:nvPr>
            <p:ph idx="1"/>
          </p:nvPr>
        </p:nvSpPr>
        <p:spPr/>
        <p:txBody>
          <a:bodyPr>
            <a:normAutofit fontScale="92500" lnSpcReduction="10000"/>
          </a:bodyPr>
          <a:lstStyle/>
          <a:p>
            <a:pPr lvl="0"/>
            <a:r>
              <a:rPr lang="en-GB" dirty="0"/>
              <a:t>Roles of different agencies: local, national, international agencies </a:t>
            </a:r>
            <a:r>
              <a:rPr lang="en-GB" dirty="0" err="1"/>
              <a:t>eg</a:t>
            </a:r>
            <a:r>
              <a:rPr lang="en-GB" dirty="0"/>
              <a:t> local authorities, health boards, government, EU, WHO, voluntary organisations</a:t>
            </a:r>
          </a:p>
          <a:p>
            <a:pPr lvl="0"/>
            <a:r>
              <a:rPr lang="en-GB" dirty="0"/>
              <a:t>Epidemiology: incidence (geographical distribution, incidence rates, trends), vulnerable groups, causes, spread and controls</a:t>
            </a:r>
          </a:p>
          <a:p>
            <a:pPr lvl="0"/>
            <a:r>
              <a:rPr lang="en-GB" dirty="0"/>
              <a:t>Infectious disease: one of: influenza, food/water borne infections, HIV/AIDS, a childhood illness, tuberculosis, MRSA</a:t>
            </a:r>
          </a:p>
          <a:p>
            <a:pPr lvl="0"/>
            <a:r>
              <a:rPr lang="en-GB" dirty="0"/>
              <a:t>Non-infectious disease: one of: malignant disease, cardiovascular diseases, obesity, asthma</a:t>
            </a:r>
          </a:p>
          <a:p>
            <a:pPr lvl="0"/>
            <a:r>
              <a:rPr lang="en-GB" dirty="0"/>
              <a:t>Statistical data: graphical, numerical, tabular; probabilities, incidence rates, trends</a:t>
            </a:r>
          </a:p>
          <a:p>
            <a:pPr lvl="0"/>
            <a:r>
              <a:rPr lang="en-GB" dirty="0"/>
              <a:t>Approaches and strategies: surveillance, screening, immunisation, education, legislation, social welfare, environmental controls</a:t>
            </a:r>
          </a:p>
          <a:p>
            <a:endParaRPr lang="en-GB" dirty="0"/>
          </a:p>
        </p:txBody>
      </p:sp>
    </p:spTree>
    <p:extLst>
      <p:ext uri="{BB962C8B-B14F-4D97-AF65-F5344CB8AC3E}">
        <p14:creationId xmlns:p14="http://schemas.microsoft.com/office/powerpoint/2010/main" val="14574408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Lesson Content</a:t>
            </a:r>
            <a:endParaRPr lang="en-GB" dirty="0"/>
          </a:p>
        </p:txBody>
      </p:sp>
      <p:sp>
        <p:nvSpPr>
          <p:cNvPr id="3" name="Content Placeholder 2"/>
          <p:cNvSpPr>
            <a:spLocks noGrp="1"/>
          </p:cNvSpPr>
          <p:nvPr>
            <p:ph idx="1"/>
          </p:nvPr>
        </p:nvSpPr>
        <p:spPr/>
        <p:txBody>
          <a:bodyPr>
            <a:normAutofit fontScale="92500" lnSpcReduction="20000"/>
          </a:bodyPr>
          <a:lstStyle/>
          <a:p>
            <a:r>
              <a:rPr lang="en-GB" b="1" dirty="0"/>
              <a:t>Provision of nursing and health and social care services</a:t>
            </a:r>
            <a:endParaRPr lang="en-GB" dirty="0"/>
          </a:p>
          <a:p>
            <a:pPr lvl="0"/>
            <a:r>
              <a:rPr lang="en-GB" dirty="0"/>
              <a:t>Priorities and approaches: prevention, treatment, safeguarding, palliative care, remedial care</a:t>
            </a:r>
          </a:p>
          <a:p>
            <a:pPr lvl="0"/>
            <a:r>
              <a:rPr lang="en-GB" dirty="0"/>
              <a:t>Lifestyle choices: diet, exercise, substance use, work culture, relaxation.</a:t>
            </a:r>
          </a:p>
          <a:p>
            <a:r>
              <a:rPr lang="en-GB" b="1" dirty="0"/>
              <a:t>Health Promotion</a:t>
            </a:r>
            <a:endParaRPr lang="en-GB" dirty="0"/>
          </a:p>
          <a:p>
            <a:pPr lvl="0"/>
            <a:r>
              <a:rPr lang="en-GB" dirty="0"/>
              <a:t>Priorities: e.g. safety and security, mobility, diet, hygiene, intellectual, social, emotional needs</a:t>
            </a:r>
          </a:p>
          <a:p>
            <a:pPr lvl="0"/>
            <a:r>
              <a:rPr lang="en-GB" dirty="0"/>
              <a:t>Strategies, systems and policies: organisation of service provision, quality of provision, choices, complaints policies, partnerships, involvement of friends and family etc.</a:t>
            </a:r>
          </a:p>
          <a:p>
            <a:pPr lvl="0"/>
            <a:r>
              <a:rPr lang="en-GB" dirty="0"/>
              <a:t>Activity to encourage behaviour change: education, physical exercise, games, consultation ,exercises  (e g focus group), input from specialists </a:t>
            </a:r>
            <a:r>
              <a:rPr lang="en-GB" dirty="0" err="1"/>
              <a:t>etc</a:t>
            </a:r>
            <a:endParaRPr lang="en-GB" dirty="0"/>
          </a:p>
          <a:p>
            <a:pPr lvl="0"/>
            <a:r>
              <a:rPr lang="en-GB" dirty="0"/>
              <a:t>Relationship: planning, facilities, expertise, partnership working, funding, individual v public good</a:t>
            </a:r>
            <a:endParaRPr lang="en-GB" dirty="0"/>
          </a:p>
        </p:txBody>
      </p:sp>
    </p:spTree>
    <p:extLst>
      <p:ext uri="{BB962C8B-B14F-4D97-AF65-F5344CB8AC3E}">
        <p14:creationId xmlns:p14="http://schemas.microsoft.com/office/powerpoint/2010/main" val="2291747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92441846"/>
              </p:ext>
            </p:extLst>
          </p:nvPr>
        </p:nvGraphicFramePr>
        <p:xfrm>
          <a:off x="107504" y="1628800"/>
          <a:ext cx="8928992" cy="4392488"/>
        </p:xfrm>
        <a:graphic>
          <a:graphicData uri="http://schemas.openxmlformats.org/drawingml/2006/table">
            <a:tbl>
              <a:tblPr firstRow="1" firstCol="1" lastRow="1" lastCol="1" bandRow="1" bandCol="1"/>
              <a:tblGrid>
                <a:gridCol w="2664296"/>
                <a:gridCol w="6264696"/>
              </a:tblGrid>
              <a:tr h="4392488">
                <a:tc>
                  <a:txBody>
                    <a:bodyPr/>
                    <a:lstStyle/>
                    <a:p>
                      <a:endParaRPr lang="en-GB" dirty="0" smtClean="0"/>
                    </a:p>
                    <a:p>
                      <a:r>
                        <a:rPr lang="en-US" dirty="0" err="1" smtClean="0"/>
                        <a:t>Analyse</a:t>
                      </a:r>
                      <a:r>
                        <a:rPr lang="en-US" dirty="0" smtClean="0"/>
                        <a:t> the use of research activity in the approaches and strategies used to measure, monitor and control the incidence of disease in communities.</a:t>
                      </a:r>
                      <a:endParaRPr lang="en-GB" dirty="0" smtClean="0"/>
                    </a:p>
                    <a:p>
                      <a:pPr lvl="0"/>
                      <a:endParaRPr lang="en-GB" sz="1800" kern="1200" dirty="0">
                        <a:solidFill>
                          <a:schemeClr val="tx1"/>
                        </a:solidFill>
                        <a:effectLst/>
                        <a:latin typeface="+mn-lt"/>
                        <a:ea typeface="+mn-ea"/>
                        <a:cs typeface="+mn-cs"/>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US" sz="3000" dirty="0">
                          <a:effectLst/>
                          <a:latin typeface="Times New Roman"/>
                          <a:ea typeface="Times New Roman"/>
                          <a:cs typeface="Times New Roman"/>
                        </a:rPr>
                        <a:t>  </a:t>
                      </a:r>
                      <a:r>
                        <a:rPr lang="en-GB" sz="1800" kern="1200" dirty="0" smtClean="0">
                          <a:solidFill>
                            <a:schemeClr val="tx1"/>
                          </a:solidFill>
                          <a:effectLst/>
                          <a:latin typeface="+mn-lt"/>
                          <a:ea typeface="+mn-ea"/>
                          <a:cs typeface="+mn-cs"/>
                        </a:rPr>
                        <a:t>A presentation that should include an example of the control of a communicable disease and evaluate current trends in data. The implications from the perspective of health professionals and the impact upon society and health and social care services should be explored.</a:t>
                      </a:r>
                      <a:endParaRPr lang="en-GB" sz="3000" dirty="0">
                        <a:effectLst/>
                        <a:latin typeface="Calibri"/>
                        <a:ea typeface="Calibri"/>
                        <a:cs typeface="Times New Roman"/>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pic>
        <p:nvPicPr>
          <p:cNvPr id="1026" name="Picture 21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1000" y="2790825"/>
            <a:ext cx="144463" cy="190500"/>
          </a:xfrm>
          <a:prstGeom prst="rect">
            <a:avLst/>
          </a:prstGeom>
          <a:noFill/>
          <a:extLst>
            <a:ext uri="{909E8E84-426E-40DD-AFC4-6F175D3DCCD1}">
              <a14:hiddenFill xmlns:a14="http://schemas.microsoft.com/office/drawing/2010/main">
                <a:solidFill>
                  <a:srgbClr val="FFFFFF"/>
                </a:solidFill>
              </a14:hiddenFill>
            </a:ext>
          </a:extLst>
        </p:spPr>
      </p:pic>
      <p:pic>
        <p:nvPicPr>
          <p:cNvPr id="1025" name="Picture 21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1000" y="2790825"/>
            <a:ext cx="144463" cy="190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2</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90425536"/>
              </p:ext>
            </p:extLst>
          </p:nvPr>
        </p:nvGraphicFramePr>
        <p:xfrm>
          <a:off x="323529" y="1772816"/>
          <a:ext cx="8820472" cy="4680520"/>
        </p:xfrm>
        <a:graphic>
          <a:graphicData uri="http://schemas.openxmlformats.org/drawingml/2006/table">
            <a:tbl>
              <a:tblPr firstRow="1" firstCol="1" lastRow="1" lastCol="1" bandRow="1" bandCol="1"/>
              <a:tblGrid>
                <a:gridCol w="3555606"/>
                <a:gridCol w="5264866"/>
              </a:tblGrid>
              <a:tr h="4680520">
                <a:tc>
                  <a:txBody>
                    <a:bodyPr/>
                    <a:lstStyle/>
                    <a:p>
                      <a:pPr marL="293370" marR="0" lvl="0" indent="0" algn="l" defTabSz="914400" rtl="0" eaLnBrk="1" fontAlgn="auto" latinLnBrk="0" hangingPunct="1">
                        <a:lnSpc>
                          <a:spcPts val="1455"/>
                        </a:lnSpc>
                        <a:spcBef>
                          <a:spcPts val="0"/>
                        </a:spcBef>
                        <a:spcAft>
                          <a:spcPts val="0"/>
                        </a:spcAft>
                        <a:buClrTx/>
                        <a:buSzTx/>
                        <a:buFontTx/>
                        <a:buNone/>
                        <a:tabLst/>
                        <a:defRPr/>
                      </a:pPr>
                      <a:endParaRPr lang="en-GB" sz="1800" kern="1200" dirty="0" smtClean="0">
                        <a:solidFill>
                          <a:schemeClr val="tx1"/>
                        </a:solidFill>
                        <a:effectLst/>
                        <a:latin typeface="+mn-lt"/>
                        <a:ea typeface="+mn-ea"/>
                        <a:cs typeface="+mn-cs"/>
                      </a:endParaRPr>
                    </a:p>
                    <a:p>
                      <a:pPr marL="293370" marR="0" lvl="0" indent="0" algn="l" defTabSz="914400" rtl="0" eaLnBrk="1" fontAlgn="auto" latinLnBrk="0" hangingPunct="1">
                        <a:lnSpc>
                          <a:spcPts val="1455"/>
                        </a:lnSpc>
                        <a:spcBef>
                          <a:spcPts val="0"/>
                        </a:spcBef>
                        <a:spcAft>
                          <a:spcPts val="0"/>
                        </a:spcAft>
                        <a:buClrTx/>
                        <a:buSzTx/>
                        <a:buFontTx/>
                        <a:buNone/>
                        <a:tabLst/>
                        <a:defRPr/>
                      </a:pPr>
                      <a:endParaRPr lang="en-GB" sz="1800" kern="1200" dirty="0" smtClean="0">
                        <a:solidFill>
                          <a:schemeClr val="tx1"/>
                        </a:solidFill>
                        <a:effectLst/>
                        <a:latin typeface="+mn-lt"/>
                        <a:ea typeface="+mn-ea"/>
                        <a:cs typeface="+mn-cs"/>
                      </a:endParaRPr>
                    </a:p>
                    <a:p>
                      <a:pPr marL="293370" marR="0" lvl="0" indent="0" algn="l" defTabSz="914400" rtl="0" eaLnBrk="1" fontAlgn="auto" latinLnBrk="0" hangingPunct="1">
                        <a:lnSpc>
                          <a:spcPts val="1455"/>
                        </a:lnSpc>
                        <a:spcBef>
                          <a:spcPts val="0"/>
                        </a:spcBef>
                        <a:spcAft>
                          <a:spcPts val="0"/>
                        </a:spcAft>
                        <a:buClrTx/>
                        <a:buSzTx/>
                        <a:buFontTx/>
                        <a:buNone/>
                        <a:tabLst/>
                        <a:defRPr/>
                      </a:pPr>
                      <a:r>
                        <a:rPr lang="en-GB" dirty="0" smtClean="0"/>
                        <a:t>Critically analyse factors influencing the diversity of the experience of health and wellbeing of individuals in a health or social care setting. </a:t>
                      </a:r>
                    </a:p>
                    <a:p>
                      <a:pPr marL="293370" marR="0" lvl="0" indent="0" algn="l" defTabSz="914400" rtl="0" eaLnBrk="1" fontAlgn="auto" latinLnBrk="0" hangingPunct="1">
                        <a:lnSpc>
                          <a:spcPts val="1455"/>
                        </a:lnSpc>
                        <a:spcBef>
                          <a:spcPts val="0"/>
                        </a:spcBef>
                        <a:spcAft>
                          <a:spcPts val="0"/>
                        </a:spcAft>
                        <a:buClrTx/>
                        <a:buSzTx/>
                        <a:buFontTx/>
                        <a:buNone/>
                        <a:tabLst/>
                        <a:defRPr/>
                      </a:pPr>
                      <a:endParaRPr lang="en-GB" sz="1800" kern="1200" dirty="0" smtClean="0">
                        <a:solidFill>
                          <a:schemeClr val="tx1"/>
                        </a:solidFill>
                        <a:effectLst/>
                        <a:latin typeface="+mn-lt"/>
                        <a:ea typeface="+mn-ea"/>
                        <a:cs typeface="+mn-cs"/>
                      </a:endParaRPr>
                    </a:p>
                    <a:p>
                      <a:pPr marL="293370">
                        <a:lnSpc>
                          <a:spcPts val="1455"/>
                        </a:lnSpc>
                        <a:spcAft>
                          <a:spcPts val="0"/>
                        </a:spcAft>
                      </a:pPr>
                      <a:endParaRPr lang="en-US" sz="2500" spc="70" dirty="0" smtClean="0">
                        <a:effectLst/>
                        <a:latin typeface="Calibri"/>
                        <a:ea typeface="Calibri"/>
                        <a:cs typeface="Calibri"/>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lvl="0"/>
                      <a:r>
                        <a:rPr lang="en-US" sz="1800" kern="1200" dirty="0" err="1" smtClean="0">
                          <a:solidFill>
                            <a:schemeClr val="tx1"/>
                          </a:solidFill>
                          <a:effectLst/>
                          <a:latin typeface="+mn-lt"/>
                          <a:ea typeface="+mn-ea"/>
                          <a:cs typeface="+mn-cs"/>
                        </a:rPr>
                        <a:t>Analyse</a:t>
                      </a:r>
                      <a:r>
                        <a:rPr lang="en-US" sz="1800" kern="1200" dirty="0" smtClean="0">
                          <a:solidFill>
                            <a:schemeClr val="tx1"/>
                          </a:solidFill>
                          <a:effectLst/>
                          <a:latin typeface="+mn-lt"/>
                          <a:ea typeface="+mn-ea"/>
                          <a:cs typeface="+mn-cs"/>
                        </a:rPr>
                        <a:t> the effectiveness of Health Promotion initiatives that influence the health and well- being of individuals. </a:t>
                      </a:r>
                      <a:endParaRPr lang="en-GB" sz="1800" kern="1200" dirty="0" smtClean="0">
                        <a:solidFill>
                          <a:schemeClr val="tx1"/>
                        </a:solidFill>
                        <a:effectLst/>
                        <a:latin typeface="+mn-lt"/>
                        <a:ea typeface="+mn-ea"/>
                        <a:cs typeface="+mn-cs"/>
                      </a:endParaRPr>
                    </a:p>
                    <a:p>
                      <a:r>
                        <a:rPr lang="en-GB" sz="1800" kern="1200" dirty="0" smtClean="0">
                          <a:solidFill>
                            <a:schemeClr val="tx1"/>
                          </a:solidFill>
                          <a:effectLst/>
                          <a:latin typeface="+mn-lt"/>
                          <a:ea typeface="+mn-ea"/>
                          <a:cs typeface="+mn-cs"/>
                        </a:rPr>
                        <a:t>Critically evaluate the validity of the initiatives to meet the diversity of experience of health and well-being of individuals in society. </a:t>
                      </a:r>
                      <a:endParaRPr lang="en-GB" sz="2500" dirty="0">
                        <a:effectLst/>
                        <a:latin typeface="Calibri"/>
                        <a:ea typeface="Calibri"/>
                        <a:cs typeface="Times New Roman"/>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pic>
        <p:nvPicPr>
          <p:cNvPr id="2049" name="Picture 21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1000" y="3101975"/>
            <a:ext cx="144463" cy="190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30859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descriptor 1</a:t>
            </a:r>
            <a:endParaRPr lang="en-GB" dirty="0"/>
          </a:p>
        </p:txBody>
      </p:sp>
      <p:sp>
        <p:nvSpPr>
          <p:cNvPr id="3" name="Content Placeholder 2"/>
          <p:cNvSpPr>
            <a:spLocks noGrp="1"/>
          </p:cNvSpPr>
          <p:nvPr>
            <p:ph idx="1"/>
          </p:nvPr>
        </p:nvSpPr>
        <p:spPr/>
        <p:txBody>
          <a:bodyPr/>
          <a:lstStyle/>
          <a:p>
            <a:r>
              <a:rPr lang="en-GB" dirty="0"/>
              <a:t>Produce and present an individual 10 minute presentation that should include an example of the control of a communicable disease and evaluate current trends in data.</a:t>
            </a:r>
          </a:p>
          <a:p>
            <a:r>
              <a:rPr lang="en-GB" dirty="0"/>
              <a:t>The implications from the perspective of health professionals  </a:t>
            </a:r>
          </a:p>
          <a:p>
            <a:r>
              <a:rPr lang="en-GB" dirty="0"/>
              <a:t>The impact upon society and health and social care services should be explored</a:t>
            </a:r>
          </a:p>
          <a:p>
            <a:r>
              <a:rPr lang="en-GB" dirty="0"/>
              <a:t> </a:t>
            </a:r>
          </a:p>
          <a:p>
            <a:r>
              <a:rPr lang="en-GB"/>
              <a:t>The presentations will take place on Friday 1</a:t>
            </a:r>
            <a:r>
              <a:rPr lang="en-GB" baseline="30000"/>
              <a:t>st</a:t>
            </a:r>
            <a:r>
              <a:rPr lang="en-GB"/>
              <a:t> December at 2pm.</a:t>
            </a:r>
          </a:p>
          <a:p>
            <a:endParaRPr lang="en-GB"/>
          </a:p>
        </p:txBody>
      </p:sp>
    </p:spTree>
    <p:extLst>
      <p:ext uri="{BB962C8B-B14F-4D97-AF65-F5344CB8AC3E}">
        <p14:creationId xmlns:p14="http://schemas.microsoft.com/office/powerpoint/2010/main" val="28288016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descriptor 2</a:t>
            </a:r>
            <a:endParaRPr lang="en-GB" dirty="0"/>
          </a:p>
        </p:txBody>
      </p:sp>
      <p:sp>
        <p:nvSpPr>
          <p:cNvPr id="3" name="Content Placeholder 2"/>
          <p:cNvSpPr>
            <a:spLocks noGrp="1"/>
          </p:cNvSpPr>
          <p:nvPr>
            <p:ph idx="1"/>
          </p:nvPr>
        </p:nvSpPr>
        <p:spPr/>
        <p:txBody>
          <a:bodyPr/>
          <a:lstStyle/>
          <a:p>
            <a:r>
              <a:rPr lang="en-US" dirty="0"/>
              <a:t>Students are required to write a 2000 word logically structured critical essay  based on a chosen health promotion initiative that influences the health and well-being of individuals within society  (examples are obesity, smoking). You will need to offer a critique on the approaches, rationale and validity of the initiative, as well as conclude on its ability to meet the diversity of experiences of health and well-being that individuals in contemporary Welsh society have. You should include recommendations for improvement in your overall evaluation of the campaigns effectiveness. </a:t>
            </a:r>
            <a:endParaRPr lang="en-GB" dirty="0"/>
          </a:p>
          <a:p>
            <a:endParaRPr lang="en-GB" dirty="0"/>
          </a:p>
        </p:txBody>
      </p:sp>
    </p:spTree>
    <p:extLst>
      <p:ext uri="{BB962C8B-B14F-4D97-AF65-F5344CB8AC3E}">
        <p14:creationId xmlns:p14="http://schemas.microsoft.com/office/powerpoint/2010/main" val="25197359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Deadline Dates</a:t>
            </a:r>
            <a:endParaRPr lang="en-GB" dirty="0"/>
          </a:p>
        </p:txBody>
      </p:sp>
      <p:sp>
        <p:nvSpPr>
          <p:cNvPr id="3" name="Content Placeholder 2"/>
          <p:cNvSpPr>
            <a:spLocks noGrp="1"/>
          </p:cNvSpPr>
          <p:nvPr>
            <p:ph idx="1"/>
          </p:nvPr>
        </p:nvSpPr>
        <p:spPr>
          <a:xfrm>
            <a:off x="457200" y="1600200"/>
            <a:ext cx="8229600" cy="3989040"/>
          </a:xfrm>
        </p:spPr>
        <p:txBody>
          <a:bodyPr/>
          <a:lstStyle/>
          <a:p>
            <a:endParaRPr lang="en-GB" dirty="0" smtClean="0"/>
          </a:p>
          <a:p>
            <a:endParaRPr lang="en-GB" dirty="0"/>
          </a:p>
          <a:p>
            <a:r>
              <a:rPr lang="en-GB" dirty="0"/>
              <a:t>P</a:t>
            </a:r>
            <a:r>
              <a:rPr lang="en-GB" dirty="0" smtClean="0"/>
              <a:t>resentation</a:t>
            </a:r>
            <a:r>
              <a:rPr lang="en-GB" dirty="0" smtClean="0"/>
              <a:t>…………………Friday </a:t>
            </a:r>
            <a:r>
              <a:rPr lang="en-GB" dirty="0" smtClean="0"/>
              <a:t>1</a:t>
            </a:r>
            <a:r>
              <a:rPr lang="en-GB" baseline="30000" dirty="0" smtClean="0"/>
              <a:t>st</a:t>
            </a:r>
            <a:r>
              <a:rPr lang="en-GB" dirty="0" smtClean="0"/>
              <a:t> </a:t>
            </a:r>
            <a:r>
              <a:rPr lang="en-GB" dirty="0" smtClean="0"/>
              <a:t>December</a:t>
            </a:r>
          </a:p>
          <a:p>
            <a:endParaRPr lang="en-GB" dirty="0"/>
          </a:p>
          <a:p>
            <a:endParaRPr lang="en-GB" dirty="0" smtClean="0"/>
          </a:p>
          <a:p>
            <a:endParaRPr lang="en-GB" dirty="0"/>
          </a:p>
          <a:p>
            <a:r>
              <a:rPr lang="en-GB" dirty="0" smtClean="0"/>
              <a:t>Assignment 2………… Friday </a:t>
            </a:r>
            <a:r>
              <a:rPr lang="en-GB" dirty="0" smtClean="0"/>
              <a:t>19th </a:t>
            </a:r>
            <a:r>
              <a:rPr lang="en-GB" dirty="0" smtClean="0"/>
              <a:t>January 2018</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Referencing </a:t>
            </a:r>
            <a:endParaRPr lang="en-GB" dirty="0"/>
          </a:p>
        </p:txBody>
      </p:sp>
      <p:sp>
        <p:nvSpPr>
          <p:cNvPr id="3" name="Content Placeholder 2"/>
          <p:cNvSpPr>
            <a:spLocks noGrp="1"/>
          </p:cNvSpPr>
          <p:nvPr>
            <p:ph idx="1"/>
          </p:nvPr>
        </p:nvSpPr>
        <p:spPr>
          <a:xfrm>
            <a:off x="457200" y="1600200"/>
            <a:ext cx="8229600" cy="3989040"/>
          </a:xfrm>
        </p:spPr>
        <p:txBody>
          <a:bodyPr/>
          <a:lstStyle/>
          <a:p>
            <a:r>
              <a:rPr lang="en-GB" dirty="0" smtClean="0"/>
              <a:t>Makes up at least 20% of your grade </a:t>
            </a:r>
          </a:p>
          <a:p>
            <a:r>
              <a:rPr lang="en-GB" dirty="0" smtClean="0"/>
              <a:t>You can utilise word referencing :</a:t>
            </a:r>
          </a:p>
          <a:p>
            <a:endParaRPr lang="en-GB" dirty="0"/>
          </a:p>
          <a:p>
            <a:endParaRPr lang="en-GB" dirty="0" smtClean="0"/>
          </a:p>
          <a:p>
            <a:pPr marL="0" indent="0">
              <a:buNone/>
            </a:pPr>
            <a:endParaRPr lang="en-GB" dirty="0" smtClean="0"/>
          </a:p>
          <a:p>
            <a:pPr marL="0" indent="0">
              <a:buNone/>
            </a:pPr>
            <a:r>
              <a:rPr lang="en-GB" dirty="0" smtClean="0"/>
              <a:t>You can also input </a:t>
            </a:r>
          </a:p>
          <a:p>
            <a:pPr marL="0" indent="0">
              <a:buNone/>
            </a:pPr>
            <a:r>
              <a:rPr lang="en-GB" dirty="0" smtClean="0"/>
              <a:t>manually</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p:nvPr/>
        </p:nvPicPr>
        <p:blipFill rotWithShape="1">
          <a:blip r:embed="rId3">
            <a:extLst>
              <a:ext uri="{28A0092B-C50C-407E-A947-70E740481C1C}">
                <a14:useLocalDpi xmlns:a14="http://schemas.microsoft.com/office/drawing/2010/main" val="0"/>
              </a:ext>
            </a:extLst>
          </a:blip>
          <a:srcRect l="28324" t="38298" r="40835" b="33875"/>
          <a:stretch/>
        </p:blipFill>
        <p:spPr bwMode="auto">
          <a:xfrm>
            <a:off x="3377662" y="2564905"/>
            <a:ext cx="5154777" cy="2926504"/>
          </a:xfrm>
          <a:prstGeom prst="rect">
            <a:avLst/>
          </a:prstGeom>
          <a:ln>
            <a:noFill/>
          </a:ln>
          <a:extLst>
            <a:ext uri="{53640926-AAD7-44D8-BBD7-CCE9431645EC}">
              <a14:shadowObscured xmlns:a14="http://schemas.microsoft.com/office/drawing/2010/main"/>
            </a:ext>
          </a:extLst>
        </p:spPr>
      </p:pic>
      <p:sp>
        <p:nvSpPr>
          <p:cNvPr id="4" name="TextBox 3"/>
          <p:cNvSpPr txBox="1"/>
          <p:nvPr/>
        </p:nvSpPr>
        <p:spPr>
          <a:xfrm>
            <a:off x="6372200" y="4752745"/>
            <a:ext cx="1814289" cy="1477328"/>
          </a:xfrm>
          <a:prstGeom prst="rect">
            <a:avLst/>
          </a:prstGeom>
          <a:noFill/>
        </p:spPr>
        <p:txBody>
          <a:bodyPr wrap="square" rtlCol="0">
            <a:spAutoFit/>
          </a:bodyPr>
          <a:lstStyle/>
          <a:p>
            <a:r>
              <a:rPr lang="en-GB" dirty="0"/>
              <a:t>Your referencing system is HARVARD 2008</a:t>
            </a:r>
          </a:p>
        </p:txBody>
      </p:sp>
    </p:spTree>
    <p:extLst>
      <p:ext uri="{BB962C8B-B14F-4D97-AF65-F5344CB8AC3E}">
        <p14:creationId xmlns:p14="http://schemas.microsoft.com/office/powerpoint/2010/main" val="34092470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 Lists</a:t>
            </a:r>
            <a:endParaRPr lang="en-GB" dirty="0"/>
          </a:p>
        </p:txBody>
      </p:sp>
      <p:sp>
        <p:nvSpPr>
          <p:cNvPr id="3" name="Content Placeholder 2"/>
          <p:cNvSpPr>
            <a:spLocks noGrp="1"/>
          </p:cNvSpPr>
          <p:nvPr>
            <p:ph idx="1"/>
          </p:nvPr>
        </p:nvSpPr>
        <p:spPr>
          <a:xfrm>
            <a:off x="457200" y="1600200"/>
            <a:ext cx="8229600" cy="3989040"/>
          </a:xfrm>
        </p:spPr>
        <p:txBody>
          <a:bodyPr/>
          <a:lstStyle/>
          <a:p>
            <a:r>
              <a:rPr lang="en-GB" dirty="0" smtClean="0"/>
              <a:t>Always check your handbook for reading lists</a:t>
            </a:r>
          </a:p>
          <a:p>
            <a:r>
              <a:rPr lang="en-GB" dirty="0" smtClean="0"/>
              <a:t>Additional reading and links will also be found on your </a:t>
            </a:r>
            <a:r>
              <a:rPr lang="en-GB" dirty="0" err="1" smtClean="0"/>
              <a:t>moodle</a:t>
            </a:r>
            <a:r>
              <a:rPr lang="en-GB" dirty="0" smtClean="0"/>
              <a:t> page (more about this below)</a:t>
            </a:r>
          </a:p>
          <a:p>
            <a:r>
              <a:rPr lang="en-GB" dirty="0" smtClean="0"/>
              <a:t>You can use campus libraries in this building (Swansea Business School), </a:t>
            </a:r>
            <a:r>
              <a:rPr lang="en-GB" dirty="0" err="1" smtClean="0"/>
              <a:t>Townhill</a:t>
            </a:r>
            <a:r>
              <a:rPr lang="en-GB" dirty="0" smtClean="0"/>
              <a:t>, Mount Pleasant, Carmarthen, or even </a:t>
            </a:r>
            <a:r>
              <a:rPr lang="en-GB" dirty="0" err="1" smtClean="0"/>
              <a:t>Lampeter</a:t>
            </a:r>
            <a:endParaRPr lang="en-GB" dirty="0" smtClean="0"/>
          </a:p>
          <a:p>
            <a:r>
              <a:rPr lang="en-GB" dirty="0" smtClean="0"/>
              <a:t>Libraries will order in books from other campuses or buy them in for you</a:t>
            </a:r>
          </a:p>
          <a:p>
            <a:r>
              <a:rPr lang="en-GB" dirty="0" smtClean="0"/>
              <a:t>DON’T BE AFRAID TO REQUEST WHAT YOU NEED</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 Will Need …</a:t>
            </a:r>
            <a:endParaRPr lang="en-GB" dirty="0"/>
          </a:p>
        </p:txBody>
      </p:sp>
      <p:sp>
        <p:nvSpPr>
          <p:cNvPr id="3" name="Content Placeholder 2"/>
          <p:cNvSpPr>
            <a:spLocks noGrp="1"/>
          </p:cNvSpPr>
          <p:nvPr>
            <p:ph idx="1"/>
          </p:nvPr>
        </p:nvSpPr>
        <p:spPr>
          <a:xfrm>
            <a:off x="457200" y="1600200"/>
            <a:ext cx="8229600" cy="3989040"/>
          </a:xfrm>
        </p:spPr>
        <p:txBody>
          <a:bodyPr/>
          <a:lstStyle/>
          <a:p>
            <a:r>
              <a:rPr lang="en-GB" dirty="0" smtClean="0"/>
              <a:t>Attendance </a:t>
            </a:r>
          </a:p>
          <a:p>
            <a:r>
              <a:rPr lang="en-GB" dirty="0" smtClean="0"/>
              <a:t>Commitment </a:t>
            </a:r>
          </a:p>
          <a:p>
            <a:r>
              <a:rPr lang="en-GB" dirty="0" smtClean="0"/>
              <a:t>Notes / Handouts / Print outs / </a:t>
            </a:r>
            <a:r>
              <a:rPr lang="en-GB" smtClean="0"/>
              <a:t>Journal Articles / Books</a:t>
            </a:r>
            <a:endParaRPr lang="en-GB" dirty="0" smtClean="0"/>
          </a:p>
          <a:p>
            <a:r>
              <a:rPr lang="en-GB" dirty="0" smtClean="0"/>
              <a:t>Time management </a:t>
            </a:r>
          </a:p>
          <a:p>
            <a:r>
              <a:rPr lang="en-GB" dirty="0" smtClean="0"/>
              <a:t>Admin Organisation</a:t>
            </a:r>
          </a:p>
          <a:p>
            <a:r>
              <a:rPr lang="en-GB" dirty="0" smtClean="0"/>
              <a:t>READING </a:t>
            </a:r>
            <a:r>
              <a:rPr lang="en-GB" dirty="0" err="1" smtClean="0"/>
              <a:t>READING</a:t>
            </a:r>
            <a:r>
              <a:rPr lang="en-GB" dirty="0" smtClean="0"/>
              <a:t> </a:t>
            </a:r>
            <a:r>
              <a:rPr lang="en-GB" dirty="0" err="1" smtClean="0"/>
              <a:t>READING</a:t>
            </a:r>
            <a:endParaRPr lang="en-GB" dirty="0" smtClean="0"/>
          </a:p>
          <a:p>
            <a:r>
              <a:rPr lang="en-GB" dirty="0" smtClean="0"/>
              <a:t>Support </a:t>
            </a:r>
          </a:p>
          <a:p>
            <a:r>
              <a:rPr lang="en-GB" dirty="0" smtClean="0"/>
              <a:t>Virtual Learning Environment </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5-Point Star 3"/>
          <p:cNvSpPr/>
          <p:nvPr/>
        </p:nvSpPr>
        <p:spPr>
          <a:xfrm>
            <a:off x="5191693" y="3754614"/>
            <a:ext cx="576064" cy="457200"/>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5-Point Star 5"/>
          <p:cNvSpPr/>
          <p:nvPr/>
        </p:nvSpPr>
        <p:spPr>
          <a:xfrm>
            <a:off x="38847" y="3754614"/>
            <a:ext cx="576064" cy="457200"/>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Virtual </a:t>
            </a:r>
            <a:r>
              <a:rPr lang="en-GB" dirty="0"/>
              <a:t>L</a:t>
            </a:r>
            <a:r>
              <a:rPr lang="en-GB" dirty="0" smtClean="0"/>
              <a:t>earning Environment </a:t>
            </a:r>
            <a:endParaRPr lang="en-GB" dirty="0"/>
          </a:p>
        </p:txBody>
      </p:sp>
      <p:sp>
        <p:nvSpPr>
          <p:cNvPr id="3" name="Content Placeholder 2"/>
          <p:cNvSpPr>
            <a:spLocks noGrp="1"/>
          </p:cNvSpPr>
          <p:nvPr>
            <p:ph idx="1"/>
          </p:nvPr>
        </p:nvSpPr>
        <p:spPr>
          <a:xfrm>
            <a:off x="457200" y="1600200"/>
            <a:ext cx="8229600" cy="4133056"/>
          </a:xfrm>
        </p:spPr>
        <p:txBody>
          <a:bodyPr>
            <a:normAutofit fontScale="85000" lnSpcReduction="20000"/>
          </a:bodyPr>
          <a:lstStyle/>
          <a:p>
            <a:r>
              <a:rPr lang="en-GB" dirty="0" smtClean="0"/>
              <a:t>Moodle </a:t>
            </a:r>
            <a:r>
              <a:rPr lang="en-GB" dirty="0"/>
              <a:t>is the University’s </a:t>
            </a:r>
            <a:r>
              <a:rPr lang="en-GB" dirty="0" smtClean="0"/>
              <a:t>VLE and is used </a:t>
            </a:r>
            <a:r>
              <a:rPr lang="en-GB" dirty="0"/>
              <a:t>to support learning and </a:t>
            </a:r>
            <a:r>
              <a:rPr lang="en-GB" dirty="0" smtClean="0"/>
              <a:t>teaching</a:t>
            </a:r>
          </a:p>
          <a:p>
            <a:r>
              <a:rPr lang="en-GB" dirty="0" smtClean="0"/>
              <a:t>It </a:t>
            </a:r>
            <a:r>
              <a:rPr lang="en-GB" dirty="0"/>
              <a:t>can be accessed by </a:t>
            </a:r>
            <a:r>
              <a:rPr lang="en-GB" b="1" dirty="0"/>
              <a:t>enrolled </a:t>
            </a:r>
            <a:r>
              <a:rPr lang="en-GB" dirty="0"/>
              <a:t>students from anywhere in the world using the internet and a web browser.</a:t>
            </a:r>
          </a:p>
          <a:p>
            <a:pPr marL="0" indent="0">
              <a:buNone/>
            </a:pPr>
            <a:r>
              <a:rPr lang="en-GB" dirty="0" smtClean="0"/>
              <a:t>Some </a:t>
            </a:r>
            <a:r>
              <a:rPr lang="en-GB" dirty="0"/>
              <a:t>of Moodle’s features allow students to: </a:t>
            </a:r>
          </a:p>
          <a:p>
            <a:pPr lvl="0"/>
            <a:r>
              <a:rPr lang="en-GB" dirty="0"/>
              <a:t>Access course materials</a:t>
            </a:r>
          </a:p>
          <a:p>
            <a:pPr lvl="0"/>
            <a:r>
              <a:rPr lang="en-GB" dirty="0"/>
              <a:t>Facilitate communication between students and tutors </a:t>
            </a:r>
          </a:p>
          <a:p>
            <a:pPr lvl="0"/>
            <a:r>
              <a:rPr lang="en-GB" dirty="0"/>
              <a:t>Support group tasks </a:t>
            </a:r>
          </a:p>
          <a:p>
            <a:pPr lvl="0"/>
            <a:r>
              <a:rPr lang="en-GB" dirty="0"/>
              <a:t>Take online assessments with automatic marking and feedback facilities </a:t>
            </a:r>
          </a:p>
          <a:p>
            <a:pPr marL="0" indent="0">
              <a:buNone/>
            </a:pPr>
            <a:r>
              <a:rPr lang="en-GB" dirty="0" smtClean="0"/>
              <a:t>Moodle </a:t>
            </a:r>
            <a:r>
              <a:rPr lang="en-GB" dirty="0"/>
              <a:t>can be used for administration tasks such as: </a:t>
            </a:r>
          </a:p>
          <a:p>
            <a:pPr lvl="0"/>
            <a:r>
              <a:rPr lang="en-GB" dirty="0"/>
              <a:t>Displaying announcements e.g. lecture venue changed</a:t>
            </a:r>
          </a:p>
          <a:p>
            <a:pPr lvl="0"/>
            <a:r>
              <a:rPr lang="en-GB" dirty="0"/>
              <a:t>Submission of assignments electronically </a:t>
            </a:r>
          </a:p>
          <a:p>
            <a:pPr lvl="0"/>
            <a:r>
              <a:rPr lang="en-GB" dirty="0"/>
              <a:t>Administration of online surveys, such as module questionnaires </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Your Next Steps</a:t>
            </a:r>
            <a:endParaRPr lang="en-GB" dirty="0"/>
          </a:p>
        </p:txBody>
      </p:sp>
      <p:sp>
        <p:nvSpPr>
          <p:cNvPr id="3" name="Content Placeholder 2"/>
          <p:cNvSpPr>
            <a:spLocks noGrp="1"/>
          </p:cNvSpPr>
          <p:nvPr>
            <p:ph idx="1"/>
          </p:nvPr>
        </p:nvSpPr>
        <p:spPr>
          <a:xfrm>
            <a:off x="457200" y="1600200"/>
            <a:ext cx="8229600" cy="3989040"/>
          </a:xfrm>
        </p:spPr>
        <p:txBody>
          <a:bodyPr/>
          <a:lstStyle/>
          <a:p>
            <a:r>
              <a:rPr lang="en-GB" dirty="0" smtClean="0"/>
              <a:t>What rights to the children or young people in your own work placement have?</a:t>
            </a:r>
          </a:p>
          <a:p>
            <a:r>
              <a:rPr lang="en-GB" dirty="0" smtClean="0"/>
              <a:t>How educated are they on these rights?</a:t>
            </a:r>
          </a:p>
          <a:p>
            <a:r>
              <a:rPr lang="en-GB" dirty="0" smtClean="0"/>
              <a:t>What are the prime examples of safeguarding issues you can name?</a:t>
            </a:r>
          </a:p>
          <a:p>
            <a:r>
              <a:rPr lang="en-GB" dirty="0" smtClean="0"/>
              <a:t>Think in terms of the media or serious case reviews</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4268083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Q&amp;A</a:t>
            </a:r>
            <a:endParaRPr lang="en-GB" dirty="0"/>
          </a:p>
        </p:txBody>
      </p:sp>
      <p:sp>
        <p:nvSpPr>
          <p:cNvPr id="3" name="Content Placeholder 2"/>
          <p:cNvSpPr>
            <a:spLocks noGrp="1"/>
          </p:cNvSpPr>
          <p:nvPr>
            <p:ph idx="1"/>
          </p:nvPr>
        </p:nvSpPr>
        <p:spPr>
          <a:xfrm>
            <a:off x="457200" y="1600200"/>
            <a:ext cx="8229600" cy="3989040"/>
          </a:xfrm>
        </p:spPr>
        <p:txBody>
          <a:bodyPr/>
          <a:lstStyle/>
          <a:p>
            <a:r>
              <a:rPr lang="en-GB" smtClean="0"/>
              <a:t>Any Questions?</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784641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224</TotalTime>
  <Words>1112</Words>
  <Application>Microsoft Office PowerPoint</Application>
  <PresentationFormat>On-screen Show (4:3)</PresentationFormat>
  <Paragraphs>119</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Times New Roman</vt:lpstr>
      <vt:lpstr>Clarity</vt:lpstr>
      <vt:lpstr>Introduction to Module</vt:lpstr>
      <vt:lpstr>Contents</vt:lpstr>
      <vt:lpstr>Brief Overview</vt:lpstr>
      <vt:lpstr>Level of Study : 5 </vt:lpstr>
      <vt:lpstr>Aims of Module</vt:lpstr>
      <vt:lpstr>Learning Outcomes</vt:lpstr>
      <vt:lpstr>Lesson Content</vt:lpstr>
      <vt:lpstr>Lesson Content</vt:lpstr>
      <vt:lpstr>Lesson Content</vt:lpstr>
      <vt:lpstr>Assessments</vt:lpstr>
      <vt:lpstr>Assessment 2</vt:lpstr>
      <vt:lpstr>Task descriptor 1</vt:lpstr>
      <vt:lpstr>Task descriptor 2</vt:lpstr>
      <vt:lpstr>Deadline Dates</vt:lpstr>
      <vt:lpstr>Referencing </vt:lpstr>
      <vt:lpstr>Reading Lists</vt:lpstr>
      <vt:lpstr>You Will Need …</vt:lpstr>
      <vt:lpstr>Virtual Learning Environment </vt:lpstr>
      <vt:lpstr>Your Next Steps</vt:lpstr>
      <vt:lpstr>Q&amp;A</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Karen Burton</cp:lastModifiedBy>
  <cp:revision>11</cp:revision>
  <cp:lastPrinted>2017-09-18T07:49:02Z</cp:lastPrinted>
  <dcterms:created xsi:type="dcterms:W3CDTF">2014-09-13T13:55:51Z</dcterms:created>
  <dcterms:modified xsi:type="dcterms:W3CDTF">2017-09-20T11:26:25Z</dcterms:modified>
</cp:coreProperties>
</file>