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61" r:id="rId4"/>
    <p:sldId id="262" r:id="rId5"/>
    <p:sldId id="258" r:id="rId6"/>
    <p:sldId id="259" r:id="rId7"/>
    <p:sldId id="260" r:id="rId8"/>
    <p:sldId id="263" r:id="rId9"/>
    <p:sldId id="266" r:id="rId10"/>
    <p:sldId id="264" r:id="rId11"/>
    <p:sldId id="265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2B9C0A-99A7-4015-B5CD-2E04B8D9FB4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4FF77CA-F0DF-4947-8EBD-A8D85A6ACBEF}">
      <dgm:prSet/>
      <dgm:spPr/>
      <dgm:t>
        <a:bodyPr/>
        <a:lstStyle/>
        <a:p>
          <a:r>
            <a:rPr lang="en-GB" b="1" dirty="0"/>
            <a:t>Health and social care systems are facing increasing pressure due to:</a:t>
          </a:r>
          <a:endParaRPr lang="en-US" dirty="0"/>
        </a:p>
      </dgm:t>
    </dgm:pt>
    <dgm:pt modelId="{EEDD84BE-8961-43F4-961D-1D9603CA34E8}" type="parTrans" cxnId="{FD8D983C-CE4E-4942-940A-0958652FF1E3}">
      <dgm:prSet/>
      <dgm:spPr/>
      <dgm:t>
        <a:bodyPr/>
        <a:lstStyle/>
        <a:p>
          <a:endParaRPr lang="en-US"/>
        </a:p>
      </dgm:t>
    </dgm:pt>
    <dgm:pt modelId="{2AA3D698-0495-4E2C-ADB6-984B6378841F}" type="sibTrans" cxnId="{FD8D983C-CE4E-4942-940A-0958652FF1E3}">
      <dgm:prSet/>
      <dgm:spPr/>
      <dgm:t>
        <a:bodyPr/>
        <a:lstStyle/>
        <a:p>
          <a:endParaRPr lang="en-US"/>
        </a:p>
      </dgm:t>
    </dgm:pt>
    <dgm:pt modelId="{9A728E00-84A9-454B-B59F-39712BCDB0A4}">
      <dgm:prSet/>
      <dgm:spPr/>
      <dgm:t>
        <a:bodyPr/>
        <a:lstStyle/>
        <a:p>
          <a:pPr algn="l"/>
          <a:r>
            <a:rPr lang="en-GB" dirty="0"/>
            <a:t>Ageing population </a:t>
          </a:r>
          <a:endParaRPr lang="en-US" dirty="0"/>
        </a:p>
      </dgm:t>
    </dgm:pt>
    <dgm:pt modelId="{E9C69373-C453-4630-B5D2-D10BACB4DBF7}" type="parTrans" cxnId="{1D7F04EC-0FF6-4ACA-BAB2-34FA35BF4661}">
      <dgm:prSet/>
      <dgm:spPr/>
      <dgm:t>
        <a:bodyPr/>
        <a:lstStyle/>
        <a:p>
          <a:endParaRPr lang="en-US"/>
        </a:p>
      </dgm:t>
    </dgm:pt>
    <dgm:pt modelId="{8AAC6C2B-A0AF-477D-B27B-880ABC4AE19C}" type="sibTrans" cxnId="{1D7F04EC-0FF6-4ACA-BAB2-34FA35BF4661}">
      <dgm:prSet/>
      <dgm:spPr/>
      <dgm:t>
        <a:bodyPr/>
        <a:lstStyle/>
        <a:p>
          <a:endParaRPr lang="en-US"/>
        </a:p>
      </dgm:t>
    </dgm:pt>
    <dgm:pt modelId="{CBC1EBDB-C573-4F9A-9D53-EA13C273AE1A}">
      <dgm:prSet/>
      <dgm:spPr/>
      <dgm:t>
        <a:bodyPr/>
        <a:lstStyle/>
        <a:p>
          <a:pPr algn="l"/>
          <a:r>
            <a:rPr lang="en-GB" dirty="0"/>
            <a:t>Rising long-term conditions</a:t>
          </a:r>
          <a:endParaRPr lang="en-US" dirty="0"/>
        </a:p>
      </dgm:t>
    </dgm:pt>
    <dgm:pt modelId="{7433BB69-3C66-4023-8629-247126C5800D}" type="parTrans" cxnId="{0CF08F54-16A3-4ADE-9353-9085690A5305}">
      <dgm:prSet/>
      <dgm:spPr/>
      <dgm:t>
        <a:bodyPr/>
        <a:lstStyle/>
        <a:p>
          <a:endParaRPr lang="en-US"/>
        </a:p>
      </dgm:t>
    </dgm:pt>
    <dgm:pt modelId="{D308ED0B-CBFD-4412-98F6-7DFD53715C0B}" type="sibTrans" cxnId="{0CF08F54-16A3-4ADE-9353-9085690A5305}">
      <dgm:prSet/>
      <dgm:spPr/>
      <dgm:t>
        <a:bodyPr/>
        <a:lstStyle/>
        <a:p>
          <a:endParaRPr lang="en-US"/>
        </a:p>
      </dgm:t>
    </dgm:pt>
    <dgm:pt modelId="{D095F515-4BEA-4AF0-A1D7-BF7A02B3884B}">
      <dgm:prSet/>
      <dgm:spPr/>
      <dgm:t>
        <a:bodyPr/>
        <a:lstStyle/>
        <a:p>
          <a:pPr algn="l"/>
          <a:r>
            <a:rPr lang="en-GB" dirty="0"/>
            <a:t>Mental health needs </a:t>
          </a:r>
          <a:endParaRPr lang="en-US" dirty="0"/>
        </a:p>
      </dgm:t>
    </dgm:pt>
    <dgm:pt modelId="{49E9B2FB-6CA1-4694-BA15-0D108265FD2C}" type="parTrans" cxnId="{3364B7C2-72C1-4BA2-8B14-2C4F0C2BFB0A}">
      <dgm:prSet/>
      <dgm:spPr/>
      <dgm:t>
        <a:bodyPr/>
        <a:lstStyle/>
        <a:p>
          <a:endParaRPr lang="en-US"/>
        </a:p>
      </dgm:t>
    </dgm:pt>
    <dgm:pt modelId="{58E3CA45-8B12-4F3E-B636-3A4EA426D274}" type="sibTrans" cxnId="{3364B7C2-72C1-4BA2-8B14-2C4F0C2BFB0A}">
      <dgm:prSet/>
      <dgm:spPr/>
      <dgm:t>
        <a:bodyPr/>
        <a:lstStyle/>
        <a:p>
          <a:endParaRPr lang="en-US"/>
        </a:p>
      </dgm:t>
    </dgm:pt>
    <dgm:pt modelId="{071AB605-4065-422E-8B5F-E94416FC1E91}">
      <dgm:prSet/>
      <dgm:spPr/>
      <dgm:t>
        <a:bodyPr/>
        <a:lstStyle/>
        <a:p>
          <a:pPr algn="l"/>
          <a:r>
            <a:rPr lang="en-GB" dirty="0"/>
            <a:t>Workforce shortages </a:t>
          </a:r>
          <a:endParaRPr lang="en-US" dirty="0"/>
        </a:p>
      </dgm:t>
    </dgm:pt>
    <dgm:pt modelId="{837109F1-1714-40CC-8E80-1999BFE0EC8F}" type="parTrans" cxnId="{FF9EB407-CD6F-47D3-B8B4-58F676C042EA}">
      <dgm:prSet/>
      <dgm:spPr/>
      <dgm:t>
        <a:bodyPr/>
        <a:lstStyle/>
        <a:p>
          <a:endParaRPr lang="en-US"/>
        </a:p>
      </dgm:t>
    </dgm:pt>
    <dgm:pt modelId="{C639D6F9-A6CB-4248-BFD8-814081006417}" type="sibTrans" cxnId="{FF9EB407-CD6F-47D3-B8B4-58F676C042EA}">
      <dgm:prSet/>
      <dgm:spPr/>
      <dgm:t>
        <a:bodyPr/>
        <a:lstStyle/>
        <a:p>
          <a:endParaRPr lang="en-US"/>
        </a:p>
      </dgm:t>
    </dgm:pt>
    <dgm:pt modelId="{8444C10E-FC26-418A-A8BE-8C71A7E05E03}">
      <dgm:prSet/>
      <dgm:spPr/>
      <dgm:t>
        <a:bodyPr/>
        <a:lstStyle/>
        <a:p>
          <a:pPr algn="l"/>
          <a:r>
            <a:rPr lang="en-GB" dirty="0"/>
            <a:t>Financial and environmental sustainability challenges</a:t>
          </a:r>
          <a:endParaRPr lang="en-US" dirty="0"/>
        </a:p>
      </dgm:t>
    </dgm:pt>
    <dgm:pt modelId="{E63B6BD8-B598-428A-8B34-DBA4AFC553C3}" type="parTrans" cxnId="{E01764AC-05CD-4BCC-9DA9-DFC391531A6C}">
      <dgm:prSet/>
      <dgm:spPr/>
      <dgm:t>
        <a:bodyPr/>
        <a:lstStyle/>
        <a:p>
          <a:endParaRPr lang="en-US"/>
        </a:p>
      </dgm:t>
    </dgm:pt>
    <dgm:pt modelId="{A7346EED-C6EF-4EBA-9AA7-75DCFC83F8E6}" type="sibTrans" cxnId="{E01764AC-05CD-4BCC-9DA9-DFC391531A6C}">
      <dgm:prSet/>
      <dgm:spPr/>
      <dgm:t>
        <a:bodyPr/>
        <a:lstStyle/>
        <a:p>
          <a:endParaRPr lang="en-US"/>
        </a:p>
      </dgm:t>
    </dgm:pt>
    <dgm:pt modelId="{7BB3A133-1A63-4642-8B59-E4838AE0872E}" type="pres">
      <dgm:prSet presAssocID="{DF2B9C0A-99A7-4015-B5CD-2E04B8D9FB46}" presName="linear" presStyleCnt="0">
        <dgm:presLayoutVars>
          <dgm:animLvl val="lvl"/>
          <dgm:resizeHandles val="exact"/>
        </dgm:presLayoutVars>
      </dgm:prSet>
      <dgm:spPr/>
    </dgm:pt>
    <dgm:pt modelId="{F10E4A15-6048-4463-A0AC-036961B4AB25}" type="pres">
      <dgm:prSet presAssocID="{54FF77CA-F0DF-4947-8EBD-A8D85A6ACBE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F1C215A-FB9C-4EBC-BE31-819334E1EF38}" type="pres">
      <dgm:prSet presAssocID="{54FF77CA-F0DF-4947-8EBD-A8D85A6ACBE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F9EB407-CD6F-47D3-B8B4-58F676C042EA}" srcId="{54FF77CA-F0DF-4947-8EBD-A8D85A6ACBEF}" destId="{071AB605-4065-422E-8B5F-E94416FC1E91}" srcOrd="3" destOrd="0" parTransId="{837109F1-1714-40CC-8E80-1999BFE0EC8F}" sibTransId="{C639D6F9-A6CB-4248-BFD8-814081006417}"/>
    <dgm:cxn modelId="{3C0C231A-49A9-4CC3-8F35-F57CD4911969}" type="presOf" srcId="{D095F515-4BEA-4AF0-A1D7-BF7A02B3884B}" destId="{DF1C215A-FB9C-4EBC-BE31-819334E1EF38}" srcOrd="0" destOrd="2" presId="urn:microsoft.com/office/officeart/2005/8/layout/vList2"/>
    <dgm:cxn modelId="{8088671C-6A40-4338-8CF2-DED8DB53C5F8}" type="presOf" srcId="{DF2B9C0A-99A7-4015-B5CD-2E04B8D9FB46}" destId="{7BB3A133-1A63-4642-8B59-E4838AE0872E}" srcOrd="0" destOrd="0" presId="urn:microsoft.com/office/officeart/2005/8/layout/vList2"/>
    <dgm:cxn modelId="{FD8D983C-CE4E-4942-940A-0958652FF1E3}" srcId="{DF2B9C0A-99A7-4015-B5CD-2E04B8D9FB46}" destId="{54FF77CA-F0DF-4947-8EBD-A8D85A6ACBEF}" srcOrd="0" destOrd="0" parTransId="{EEDD84BE-8961-43F4-961D-1D9603CA34E8}" sibTransId="{2AA3D698-0495-4E2C-ADB6-984B6378841F}"/>
    <dgm:cxn modelId="{0CF08F54-16A3-4ADE-9353-9085690A5305}" srcId="{54FF77CA-F0DF-4947-8EBD-A8D85A6ACBEF}" destId="{CBC1EBDB-C573-4F9A-9D53-EA13C273AE1A}" srcOrd="1" destOrd="0" parTransId="{7433BB69-3C66-4023-8629-247126C5800D}" sibTransId="{D308ED0B-CBFD-4412-98F6-7DFD53715C0B}"/>
    <dgm:cxn modelId="{E2F6C593-55D9-4FED-BBB5-EBDA86AC0C97}" type="presOf" srcId="{9A728E00-84A9-454B-B59F-39712BCDB0A4}" destId="{DF1C215A-FB9C-4EBC-BE31-819334E1EF38}" srcOrd="0" destOrd="0" presId="urn:microsoft.com/office/officeart/2005/8/layout/vList2"/>
    <dgm:cxn modelId="{1CBE429D-3064-4FC1-943A-CC74C02B6C17}" type="presOf" srcId="{8444C10E-FC26-418A-A8BE-8C71A7E05E03}" destId="{DF1C215A-FB9C-4EBC-BE31-819334E1EF38}" srcOrd="0" destOrd="4" presId="urn:microsoft.com/office/officeart/2005/8/layout/vList2"/>
    <dgm:cxn modelId="{E01764AC-05CD-4BCC-9DA9-DFC391531A6C}" srcId="{54FF77CA-F0DF-4947-8EBD-A8D85A6ACBEF}" destId="{8444C10E-FC26-418A-A8BE-8C71A7E05E03}" srcOrd="4" destOrd="0" parTransId="{E63B6BD8-B598-428A-8B34-DBA4AFC553C3}" sibTransId="{A7346EED-C6EF-4EBA-9AA7-75DCFC83F8E6}"/>
    <dgm:cxn modelId="{3364B7C2-72C1-4BA2-8B14-2C4F0C2BFB0A}" srcId="{54FF77CA-F0DF-4947-8EBD-A8D85A6ACBEF}" destId="{D095F515-4BEA-4AF0-A1D7-BF7A02B3884B}" srcOrd="2" destOrd="0" parTransId="{49E9B2FB-6CA1-4694-BA15-0D108265FD2C}" sibTransId="{58E3CA45-8B12-4F3E-B636-3A4EA426D274}"/>
    <dgm:cxn modelId="{A96D06D6-C823-4740-8177-967A91EF99D6}" type="presOf" srcId="{071AB605-4065-422E-8B5F-E94416FC1E91}" destId="{DF1C215A-FB9C-4EBC-BE31-819334E1EF38}" srcOrd="0" destOrd="3" presId="urn:microsoft.com/office/officeart/2005/8/layout/vList2"/>
    <dgm:cxn modelId="{C206E5E3-E81D-43CA-AB54-3E98B0E4B566}" type="presOf" srcId="{CBC1EBDB-C573-4F9A-9D53-EA13C273AE1A}" destId="{DF1C215A-FB9C-4EBC-BE31-819334E1EF38}" srcOrd="0" destOrd="1" presId="urn:microsoft.com/office/officeart/2005/8/layout/vList2"/>
    <dgm:cxn modelId="{C7A80BE8-068F-42F1-AED8-8E09428278CB}" type="presOf" srcId="{54FF77CA-F0DF-4947-8EBD-A8D85A6ACBEF}" destId="{F10E4A15-6048-4463-A0AC-036961B4AB25}" srcOrd="0" destOrd="0" presId="urn:microsoft.com/office/officeart/2005/8/layout/vList2"/>
    <dgm:cxn modelId="{1D7F04EC-0FF6-4ACA-BAB2-34FA35BF4661}" srcId="{54FF77CA-F0DF-4947-8EBD-A8D85A6ACBEF}" destId="{9A728E00-84A9-454B-B59F-39712BCDB0A4}" srcOrd="0" destOrd="0" parTransId="{E9C69373-C453-4630-B5D2-D10BACB4DBF7}" sibTransId="{8AAC6C2B-A0AF-477D-B27B-880ABC4AE19C}"/>
    <dgm:cxn modelId="{7966CF82-BCBE-4BF8-891B-3D26847674C0}" type="presParOf" srcId="{7BB3A133-1A63-4642-8B59-E4838AE0872E}" destId="{F10E4A15-6048-4463-A0AC-036961B4AB25}" srcOrd="0" destOrd="0" presId="urn:microsoft.com/office/officeart/2005/8/layout/vList2"/>
    <dgm:cxn modelId="{1BBEE8F4-18B6-45D6-A684-0427EB718B55}" type="presParOf" srcId="{7BB3A133-1A63-4642-8B59-E4838AE0872E}" destId="{DF1C215A-FB9C-4EBC-BE31-819334E1EF3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7C6A32-7D90-4C8A-8501-9D666516737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38A6096-450C-45D6-BA09-98AA4ADE3048}">
      <dgm:prSet/>
      <dgm:spPr/>
      <dgm:t>
        <a:bodyPr/>
        <a:lstStyle/>
        <a:p>
          <a:r>
            <a:rPr lang="en-GB" b="1" u="sng" dirty="0"/>
            <a:t>Sustainable Development in Health and Social Care</a:t>
          </a:r>
          <a:endParaRPr lang="en-US" dirty="0"/>
        </a:p>
      </dgm:t>
    </dgm:pt>
    <dgm:pt modelId="{104DA0B1-872A-4A4D-AB92-076181624BE0}" type="parTrans" cxnId="{EFE3AB01-F1E4-4159-8E6A-E2352D421B9E}">
      <dgm:prSet/>
      <dgm:spPr/>
      <dgm:t>
        <a:bodyPr/>
        <a:lstStyle/>
        <a:p>
          <a:endParaRPr lang="en-US"/>
        </a:p>
      </dgm:t>
    </dgm:pt>
    <dgm:pt modelId="{3E758FDD-F938-4C17-B972-E04195CA3941}" type="sibTrans" cxnId="{EFE3AB01-F1E4-4159-8E6A-E2352D421B9E}">
      <dgm:prSet/>
      <dgm:spPr/>
      <dgm:t>
        <a:bodyPr/>
        <a:lstStyle/>
        <a:p>
          <a:endParaRPr lang="en-US"/>
        </a:p>
      </dgm:t>
    </dgm:pt>
    <dgm:pt modelId="{0B6A8C23-DE10-4E23-AE9A-8D2CA7BE4839}">
      <dgm:prSet/>
      <dgm:spPr/>
      <dgm:t>
        <a:bodyPr/>
        <a:lstStyle/>
        <a:p>
          <a:r>
            <a:rPr lang="en-GB" b="1" i="1" dirty="0"/>
            <a:t>Definition </a:t>
          </a:r>
          <a:endParaRPr lang="en-US" dirty="0"/>
        </a:p>
      </dgm:t>
    </dgm:pt>
    <dgm:pt modelId="{C370DCB6-2252-4BCC-8E59-07C212D0E346}" type="parTrans" cxnId="{85F8C940-74AD-4E64-AA30-0382004850AE}">
      <dgm:prSet/>
      <dgm:spPr/>
      <dgm:t>
        <a:bodyPr/>
        <a:lstStyle/>
        <a:p>
          <a:endParaRPr lang="en-US"/>
        </a:p>
      </dgm:t>
    </dgm:pt>
    <dgm:pt modelId="{9BCEB2AF-B57C-4F40-8548-A20CA487419A}" type="sibTrans" cxnId="{85F8C940-74AD-4E64-AA30-0382004850AE}">
      <dgm:prSet/>
      <dgm:spPr/>
      <dgm:t>
        <a:bodyPr/>
        <a:lstStyle/>
        <a:p>
          <a:endParaRPr lang="en-US"/>
        </a:p>
      </dgm:t>
    </dgm:pt>
    <dgm:pt modelId="{FDA87A55-CFD7-44AC-8BE7-B728714896FF}">
      <dgm:prSet/>
      <dgm:spPr/>
      <dgm:t>
        <a:bodyPr/>
        <a:lstStyle/>
        <a:p>
          <a:r>
            <a:rPr lang="en-GB" dirty="0"/>
            <a:t>Meeting presents needs without compromising future generations (WCED, 1987).</a:t>
          </a:r>
          <a:endParaRPr lang="en-US" dirty="0"/>
        </a:p>
      </dgm:t>
    </dgm:pt>
    <dgm:pt modelId="{14B72249-6494-4867-A45B-EF0C670756CF}" type="parTrans" cxnId="{E2042F7D-5ECD-459E-A8BE-82E7482F53BC}">
      <dgm:prSet/>
      <dgm:spPr/>
      <dgm:t>
        <a:bodyPr/>
        <a:lstStyle/>
        <a:p>
          <a:endParaRPr lang="en-US"/>
        </a:p>
      </dgm:t>
    </dgm:pt>
    <dgm:pt modelId="{7D691896-BC7A-43D5-860F-521EB16EE535}" type="sibTrans" cxnId="{E2042F7D-5ECD-459E-A8BE-82E7482F53BC}">
      <dgm:prSet/>
      <dgm:spPr/>
      <dgm:t>
        <a:bodyPr/>
        <a:lstStyle/>
        <a:p>
          <a:endParaRPr lang="en-US"/>
        </a:p>
      </dgm:t>
    </dgm:pt>
    <dgm:pt modelId="{23582504-8BF0-4A29-82C1-BFD800C4B88E}">
      <dgm:prSet/>
      <dgm:spPr/>
      <dgm:t>
        <a:bodyPr/>
        <a:lstStyle/>
        <a:p>
          <a:r>
            <a:rPr lang="en-GB" b="1" dirty="0"/>
            <a:t>Three Dimensions </a:t>
          </a:r>
          <a:endParaRPr lang="en-US" dirty="0"/>
        </a:p>
      </dgm:t>
    </dgm:pt>
    <dgm:pt modelId="{B64A479F-F4D2-4190-A4B4-F79859373A4B}" type="parTrans" cxnId="{6BA66A76-7CD4-44B3-908A-F53427435C3E}">
      <dgm:prSet/>
      <dgm:spPr/>
      <dgm:t>
        <a:bodyPr/>
        <a:lstStyle/>
        <a:p>
          <a:endParaRPr lang="en-US"/>
        </a:p>
      </dgm:t>
    </dgm:pt>
    <dgm:pt modelId="{B84BFD70-59AE-468A-93D5-105185F02155}" type="sibTrans" cxnId="{6BA66A76-7CD4-44B3-908A-F53427435C3E}">
      <dgm:prSet/>
      <dgm:spPr/>
      <dgm:t>
        <a:bodyPr/>
        <a:lstStyle/>
        <a:p>
          <a:endParaRPr lang="en-US"/>
        </a:p>
      </dgm:t>
    </dgm:pt>
    <dgm:pt modelId="{EB17F36F-A804-42B4-9ECB-3F9D40E586FE}">
      <dgm:prSet/>
      <dgm:spPr/>
      <dgm:t>
        <a:bodyPr/>
        <a:lstStyle/>
        <a:p>
          <a:r>
            <a:rPr lang="en-GB" b="1" dirty="0"/>
            <a:t>Social: </a:t>
          </a:r>
          <a:endParaRPr lang="en-US" dirty="0"/>
        </a:p>
      </dgm:t>
    </dgm:pt>
    <dgm:pt modelId="{F83D53FC-B3EA-4008-A0EC-B58CD40FC074}" type="parTrans" cxnId="{5AE41BE2-863F-4AD3-B816-F44A42E6BB07}">
      <dgm:prSet/>
      <dgm:spPr/>
      <dgm:t>
        <a:bodyPr/>
        <a:lstStyle/>
        <a:p>
          <a:endParaRPr lang="en-US"/>
        </a:p>
      </dgm:t>
    </dgm:pt>
    <dgm:pt modelId="{3157E555-1127-4E22-A3AF-B5914CC61F86}" type="sibTrans" cxnId="{5AE41BE2-863F-4AD3-B816-F44A42E6BB07}">
      <dgm:prSet/>
      <dgm:spPr/>
      <dgm:t>
        <a:bodyPr/>
        <a:lstStyle/>
        <a:p>
          <a:endParaRPr lang="en-US"/>
        </a:p>
      </dgm:t>
    </dgm:pt>
    <dgm:pt modelId="{C9C25750-2ABD-4AAE-BC34-2758657DE45A}">
      <dgm:prSet/>
      <dgm:spPr/>
      <dgm:t>
        <a:bodyPr/>
        <a:lstStyle/>
        <a:p>
          <a:r>
            <a:rPr lang="en-GB" dirty="0"/>
            <a:t>. Equity</a:t>
          </a:r>
          <a:endParaRPr lang="en-US" dirty="0"/>
        </a:p>
      </dgm:t>
    </dgm:pt>
    <dgm:pt modelId="{B681A950-B814-43FF-A49E-5C65BFF02FC9}" type="parTrans" cxnId="{7465D668-790C-4BE1-B69F-3E343E940D9C}">
      <dgm:prSet/>
      <dgm:spPr/>
      <dgm:t>
        <a:bodyPr/>
        <a:lstStyle/>
        <a:p>
          <a:endParaRPr lang="en-US"/>
        </a:p>
      </dgm:t>
    </dgm:pt>
    <dgm:pt modelId="{FAFE3D04-5E57-4CD2-8A3F-D6540B50D714}" type="sibTrans" cxnId="{7465D668-790C-4BE1-B69F-3E343E940D9C}">
      <dgm:prSet/>
      <dgm:spPr/>
      <dgm:t>
        <a:bodyPr/>
        <a:lstStyle/>
        <a:p>
          <a:endParaRPr lang="en-US"/>
        </a:p>
      </dgm:t>
    </dgm:pt>
    <dgm:pt modelId="{DB3FDCFC-33BB-4BC4-B4B5-36E71FF94106}">
      <dgm:prSet/>
      <dgm:spPr/>
      <dgm:t>
        <a:bodyPr/>
        <a:lstStyle/>
        <a:p>
          <a:r>
            <a:rPr lang="en-GB" dirty="0"/>
            <a:t>. Inclusion</a:t>
          </a:r>
          <a:endParaRPr lang="en-US" dirty="0"/>
        </a:p>
      </dgm:t>
    </dgm:pt>
    <dgm:pt modelId="{0E335320-9B29-42EC-8CE4-44C710FB3A3B}" type="parTrans" cxnId="{8FE06646-363D-4A45-B455-8DEC1AD63C9F}">
      <dgm:prSet/>
      <dgm:spPr/>
      <dgm:t>
        <a:bodyPr/>
        <a:lstStyle/>
        <a:p>
          <a:endParaRPr lang="en-US"/>
        </a:p>
      </dgm:t>
    </dgm:pt>
    <dgm:pt modelId="{1B92E46F-83BC-4C06-9415-3F761352FD5C}" type="sibTrans" cxnId="{8FE06646-363D-4A45-B455-8DEC1AD63C9F}">
      <dgm:prSet/>
      <dgm:spPr/>
      <dgm:t>
        <a:bodyPr/>
        <a:lstStyle/>
        <a:p>
          <a:endParaRPr lang="en-US"/>
        </a:p>
      </dgm:t>
    </dgm:pt>
    <dgm:pt modelId="{F688275F-F4D6-47DB-A53C-2DB70BA530CF}">
      <dgm:prSet/>
      <dgm:spPr/>
      <dgm:t>
        <a:bodyPr/>
        <a:lstStyle/>
        <a:p>
          <a:r>
            <a:rPr lang="en-GB" b="1" dirty="0"/>
            <a:t>Economic:</a:t>
          </a:r>
          <a:endParaRPr lang="en-US" dirty="0"/>
        </a:p>
      </dgm:t>
    </dgm:pt>
    <dgm:pt modelId="{9596745C-DCF0-4900-91C4-68164B4B7059}" type="parTrans" cxnId="{4975437E-6273-4304-B8F2-69E34469F06A}">
      <dgm:prSet/>
      <dgm:spPr/>
      <dgm:t>
        <a:bodyPr/>
        <a:lstStyle/>
        <a:p>
          <a:endParaRPr lang="en-US"/>
        </a:p>
      </dgm:t>
    </dgm:pt>
    <dgm:pt modelId="{765E690C-5647-41D1-AEF5-3BFECF273E53}" type="sibTrans" cxnId="{4975437E-6273-4304-B8F2-69E34469F06A}">
      <dgm:prSet/>
      <dgm:spPr/>
      <dgm:t>
        <a:bodyPr/>
        <a:lstStyle/>
        <a:p>
          <a:endParaRPr lang="en-US"/>
        </a:p>
      </dgm:t>
    </dgm:pt>
    <dgm:pt modelId="{57DEB10C-E5AF-47DC-87E6-9BE53D686400}">
      <dgm:prSet/>
      <dgm:spPr/>
      <dgm:t>
        <a:bodyPr/>
        <a:lstStyle/>
        <a:p>
          <a:r>
            <a:rPr lang="en-GB" dirty="0"/>
            <a:t>. Efficient resource use</a:t>
          </a:r>
          <a:endParaRPr lang="en-US" dirty="0"/>
        </a:p>
      </dgm:t>
    </dgm:pt>
    <dgm:pt modelId="{CEE1C855-3BAB-4A4F-B1B7-4E7363ABD6EA}" type="parTrans" cxnId="{266FC35D-9FD7-4A0A-8D91-6A7C33C216B7}">
      <dgm:prSet/>
      <dgm:spPr/>
      <dgm:t>
        <a:bodyPr/>
        <a:lstStyle/>
        <a:p>
          <a:endParaRPr lang="en-US"/>
        </a:p>
      </dgm:t>
    </dgm:pt>
    <dgm:pt modelId="{5373D367-8182-4B8D-9266-D69007121BB2}" type="sibTrans" cxnId="{266FC35D-9FD7-4A0A-8D91-6A7C33C216B7}">
      <dgm:prSet/>
      <dgm:spPr/>
      <dgm:t>
        <a:bodyPr/>
        <a:lstStyle/>
        <a:p>
          <a:endParaRPr lang="en-US"/>
        </a:p>
      </dgm:t>
    </dgm:pt>
    <dgm:pt modelId="{7F541691-EC5D-4C18-ABD7-7CFFF065185E}">
      <dgm:prSet/>
      <dgm:spPr/>
      <dgm:t>
        <a:bodyPr/>
        <a:lstStyle/>
        <a:p>
          <a:r>
            <a:rPr lang="en-GB" b="1" dirty="0"/>
            <a:t>Environmental:  </a:t>
          </a:r>
          <a:endParaRPr lang="en-US" dirty="0"/>
        </a:p>
      </dgm:t>
    </dgm:pt>
    <dgm:pt modelId="{80024C22-B648-4A88-BDD6-7F81AB8A82B1}" type="parTrans" cxnId="{DFD86A55-EA56-4CC4-B4F4-A3A4921831C7}">
      <dgm:prSet/>
      <dgm:spPr/>
      <dgm:t>
        <a:bodyPr/>
        <a:lstStyle/>
        <a:p>
          <a:endParaRPr lang="en-US"/>
        </a:p>
      </dgm:t>
    </dgm:pt>
    <dgm:pt modelId="{D897B2E1-D96A-4104-88EF-9484F2F70CED}" type="sibTrans" cxnId="{DFD86A55-EA56-4CC4-B4F4-A3A4921831C7}">
      <dgm:prSet/>
      <dgm:spPr/>
      <dgm:t>
        <a:bodyPr/>
        <a:lstStyle/>
        <a:p>
          <a:endParaRPr lang="en-US"/>
        </a:p>
      </dgm:t>
    </dgm:pt>
    <dgm:pt modelId="{0CD34F66-6C5C-4D38-A638-5AEB830DEE77}">
      <dgm:prSet/>
      <dgm:spPr/>
      <dgm:t>
        <a:bodyPr/>
        <a:lstStyle/>
        <a:p>
          <a:r>
            <a:rPr lang="en-GB" dirty="0"/>
            <a:t>. Net Zero healthcare</a:t>
          </a:r>
          <a:endParaRPr lang="en-US" dirty="0"/>
        </a:p>
      </dgm:t>
    </dgm:pt>
    <dgm:pt modelId="{3F095296-BD4C-4CB9-86AB-DC15E2A5E55B}" type="parTrans" cxnId="{55178654-6CEC-4A08-A150-66A9453A5176}">
      <dgm:prSet/>
      <dgm:spPr/>
      <dgm:t>
        <a:bodyPr/>
        <a:lstStyle/>
        <a:p>
          <a:endParaRPr lang="en-US"/>
        </a:p>
      </dgm:t>
    </dgm:pt>
    <dgm:pt modelId="{5B30EBB8-9561-4545-A635-F9784FAB0815}" type="sibTrans" cxnId="{55178654-6CEC-4A08-A150-66A9453A5176}">
      <dgm:prSet/>
      <dgm:spPr/>
      <dgm:t>
        <a:bodyPr/>
        <a:lstStyle/>
        <a:p>
          <a:endParaRPr lang="en-US"/>
        </a:p>
      </dgm:t>
    </dgm:pt>
    <dgm:pt modelId="{4713657A-0F26-487B-9D05-E66F57500767}" type="pres">
      <dgm:prSet presAssocID="{127C6A32-7D90-4C8A-8501-9D6665167373}" presName="vert0" presStyleCnt="0">
        <dgm:presLayoutVars>
          <dgm:dir/>
          <dgm:animOne val="branch"/>
          <dgm:animLvl val="lvl"/>
        </dgm:presLayoutVars>
      </dgm:prSet>
      <dgm:spPr/>
    </dgm:pt>
    <dgm:pt modelId="{7D6F9810-6DEA-4B4D-A15F-952C63CF8244}" type="pres">
      <dgm:prSet presAssocID="{838A6096-450C-45D6-BA09-98AA4ADE3048}" presName="thickLine" presStyleLbl="alignNode1" presStyleIdx="0" presStyleCnt="11"/>
      <dgm:spPr/>
    </dgm:pt>
    <dgm:pt modelId="{813CEB80-0892-4849-BD14-81662E9D71A2}" type="pres">
      <dgm:prSet presAssocID="{838A6096-450C-45D6-BA09-98AA4ADE3048}" presName="horz1" presStyleCnt="0"/>
      <dgm:spPr/>
    </dgm:pt>
    <dgm:pt modelId="{37223230-9835-48BB-8D60-35F6BEE59144}" type="pres">
      <dgm:prSet presAssocID="{838A6096-450C-45D6-BA09-98AA4ADE3048}" presName="tx1" presStyleLbl="revTx" presStyleIdx="0" presStyleCnt="11"/>
      <dgm:spPr/>
    </dgm:pt>
    <dgm:pt modelId="{685964C9-86F6-4493-BD54-2CAAC05F3A58}" type="pres">
      <dgm:prSet presAssocID="{838A6096-450C-45D6-BA09-98AA4ADE3048}" presName="vert1" presStyleCnt="0"/>
      <dgm:spPr/>
    </dgm:pt>
    <dgm:pt modelId="{E291AF8A-600F-4939-B6F5-81C696DA3367}" type="pres">
      <dgm:prSet presAssocID="{0B6A8C23-DE10-4E23-AE9A-8D2CA7BE4839}" presName="thickLine" presStyleLbl="alignNode1" presStyleIdx="1" presStyleCnt="11"/>
      <dgm:spPr/>
    </dgm:pt>
    <dgm:pt modelId="{C1C5696B-9094-4610-A6C8-2EBADD2F5D54}" type="pres">
      <dgm:prSet presAssocID="{0B6A8C23-DE10-4E23-AE9A-8D2CA7BE4839}" presName="horz1" presStyleCnt="0"/>
      <dgm:spPr/>
    </dgm:pt>
    <dgm:pt modelId="{479EE802-9FCB-4350-89E0-EE766A78F0B0}" type="pres">
      <dgm:prSet presAssocID="{0B6A8C23-DE10-4E23-AE9A-8D2CA7BE4839}" presName="tx1" presStyleLbl="revTx" presStyleIdx="1" presStyleCnt="11"/>
      <dgm:spPr/>
    </dgm:pt>
    <dgm:pt modelId="{E0FACD42-8720-4A22-9218-F77CF44A1050}" type="pres">
      <dgm:prSet presAssocID="{0B6A8C23-DE10-4E23-AE9A-8D2CA7BE4839}" presName="vert1" presStyleCnt="0"/>
      <dgm:spPr/>
    </dgm:pt>
    <dgm:pt modelId="{2023D7A8-2F02-406E-8F18-F4DD1AD10CA1}" type="pres">
      <dgm:prSet presAssocID="{FDA87A55-CFD7-44AC-8BE7-B728714896FF}" presName="thickLine" presStyleLbl="alignNode1" presStyleIdx="2" presStyleCnt="11"/>
      <dgm:spPr/>
    </dgm:pt>
    <dgm:pt modelId="{B5F7FE83-0391-4B27-9FDF-9B5CEF1D8D8E}" type="pres">
      <dgm:prSet presAssocID="{FDA87A55-CFD7-44AC-8BE7-B728714896FF}" presName="horz1" presStyleCnt="0"/>
      <dgm:spPr/>
    </dgm:pt>
    <dgm:pt modelId="{D0229ED1-E4C0-4F46-BFAF-6067248CEE54}" type="pres">
      <dgm:prSet presAssocID="{FDA87A55-CFD7-44AC-8BE7-B728714896FF}" presName="tx1" presStyleLbl="revTx" presStyleIdx="2" presStyleCnt="11"/>
      <dgm:spPr/>
    </dgm:pt>
    <dgm:pt modelId="{D0DA2626-320D-4901-953F-ED33963AE76B}" type="pres">
      <dgm:prSet presAssocID="{FDA87A55-CFD7-44AC-8BE7-B728714896FF}" presName="vert1" presStyleCnt="0"/>
      <dgm:spPr/>
    </dgm:pt>
    <dgm:pt modelId="{CA733910-A38A-47B5-A751-6AA69B4ADF9C}" type="pres">
      <dgm:prSet presAssocID="{23582504-8BF0-4A29-82C1-BFD800C4B88E}" presName="thickLine" presStyleLbl="alignNode1" presStyleIdx="3" presStyleCnt="11"/>
      <dgm:spPr/>
    </dgm:pt>
    <dgm:pt modelId="{2616B505-9465-479C-ABE5-4A2B620B8C65}" type="pres">
      <dgm:prSet presAssocID="{23582504-8BF0-4A29-82C1-BFD800C4B88E}" presName="horz1" presStyleCnt="0"/>
      <dgm:spPr/>
    </dgm:pt>
    <dgm:pt modelId="{E20AFD15-BD8A-4338-A54B-3D7DAB836F22}" type="pres">
      <dgm:prSet presAssocID="{23582504-8BF0-4A29-82C1-BFD800C4B88E}" presName="tx1" presStyleLbl="revTx" presStyleIdx="3" presStyleCnt="11"/>
      <dgm:spPr/>
    </dgm:pt>
    <dgm:pt modelId="{4283887D-87F5-4F88-BA32-C5329E7F3FEB}" type="pres">
      <dgm:prSet presAssocID="{23582504-8BF0-4A29-82C1-BFD800C4B88E}" presName="vert1" presStyleCnt="0"/>
      <dgm:spPr/>
    </dgm:pt>
    <dgm:pt modelId="{9C52429C-9E65-493F-B2F7-34177E582C50}" type="pres">
      <dgm:prSet presAssocID="{EB17F36F-A804-42B4-9ECB-3F9D40E586FE}" presName="thickLine" presStyleLbl="alignNode1" presStyleIdx="4" presStyleCnt="11"/>
      <dgm:spPr/>
    </dgm:pt>
    <dgm:pt modelId="{585F81BE-6A39-4C8A-A555-8763AA8B3742}" type="pres">
      <dgm:prSet presAssocID="{EB17F36F-A804-42B4-9ECB-3F9D40E586FE}" presName="horz1" presStyleCnt="0"/>
      <dgm:spPr/>
    </dgm:pt>
    <dgm:pt modelId="{CD5CA6E2-319A-4E3E-B77D-58C16EB438FE}" type="pres">
      <dgm:prSet presAssocID="{EB17F36F-A804-42B4-9ECB-3F9D40E586FE}" presName="tx1" presStyleLbl="revTx" presStyleIdx="4" presStyleCnt="11"/>
      <dgm:spPr/>
    </dgm:pt>
    <dgm:pt modelId="{EC37AC1A-7425-43F6-9EFD-43E65435C1FD}" type="pres">
      <dgm:prSet presAssocID="{EB17F36F-A804-42B4-9ECB-3F9D40E586FE}" presName="vert1" presStyleCnt="0"/>
      <dgm:spPr/>
    </dgm:pt>
    <dgm:pt modelId="{5210AC7B-636E-4C5B-BFC2-4C4D6671E185}" type="pres">
      <dgm:prSet presAssocID="{C9C25750-2ABD-4AAE-BC34-2758657DE45A}" presName="thickLine" presStyleLbl="alignNode1" presStyleIdx="5" presStyleCnt="11"/>
      <dgm:spPr/>
    </dgm:pt>
    <dgm:pt modelId="{E8B28080-485D-435D-95B4-1651477E423D}" type="pres">
      <dgm:prSet presAssocID="{C9C25750-2ABD-4AAE-BC34-2758657DE45A}" presName="horz1" presStyleCnt="0"/>
      <dgm:spPr/>
    </dgm:pt>
    <dgm:pt modelId="{47C937F6-5F9A-407E-AC1F-1BCF30F6C1F4}" type="pres">
      <dgm:prSet presAssocID="{C9C25750-2ABD-4AAE-BC34-2758657DE45A}" presName="tx1" presStyleLbl="revTx" presStyleIdx="5" presStyleCnt="11"/>
      <dgm:spPr/>
    </dgm:pt>
    <dgm:pt modelId="{87B61826-CA73-4903-BE13-00722F6DADD2}" type="pres">
      <dgm:prSet presAssocID="{C9C25750-2ABD-4AAE-BC34-2758657DE45A}" presName="vert1" presStyleCnt="0"/>
      <dgm:spPr/>
    </dgm:pt>
    <dgm:pt modelId="{AF3F0C42-0120-471E-8644-793019019A98}" type="pres">
      <dgm:prSet presAssocID="{DB3FDCFC-33BB-4BC4-B4B5-36E71FF94106}" presName="thickLine" presStyleLbl="alignNode1" presStyleIdx="6" presStyleCnt="11"/>
      <dgm:spPr/>
    </dgm:pt>
    <dgm:pt modelId="{5587B134-524A-4F8A-B90E-FEF4969CE8D5}" type="pres">
      <dgm:prSet presAssocID="{DB3FDCFC-33BB-4BC4-B4B5-36E71FF94106}" presName="horz1" presStyleCnt="0"/>
      <dgm:spPr/>
    </dgm:pt>
    <dgm:pt modelId="{755300FD-F6B1-4638-95A9-D6941BEDAD69}" type="pres">
      <dgm:prSet presAssocID="{DB3FDCFC-33BB-4BC4-B4B5-36E71FF94106}" presName="tx1" presStyleLbl="revTx" presStyleIdx="6" presStyleCnt="11"/>
      <dgm:spPr/>
    </dgm:pt>
    <dgm:pt modelId="{27AFDA1C-ACD8-4E09-B68C-934078375BC6}" type="pres">
      <dgm:prSet presAssocID="{DB3FDCFC-33BB-4BC4-B4B5-36E71FF94106}" presName="vert1" presStyleCnt="0"/>
      <dgm:spPr/>
    </dgm:pt>
    <dgm:pt modelId="{A97E2F50-47A4-4C8A-87C2-21CFC6740F07}" type="pres">
      <dgm:prSet presAssocID="{F688275F-F4D6-47DB-A53C-2DB70BA530CF}" presName="thickLine" presStyleLbl="alignNode1" presStyleIdx="7" presStyleCnt="11"/>
      <dgm:spPr/>
    </dgm:pt>
    <dgm:pt modelId="{E2F6D5C3-5BF0-407B-A027-430E2C4C7CF8}" type="pres">
      <dgm:prSet presAssocID="{F688275F-F4D6-47DB-A53C-2DB70BA530CF}" presName="horz1" presStyleCnt="0"/>
      <dgm:spPr/>
    </dgm:pt>
    <dgm:pt modelId="{23E4AD96-E383-47BB-9FF1-C9B3D259734A}" type="pres">
      <dgm:prSet presAssocID="{F688275F-F4D6-47DB-A53C-2DB70BA530CF}" presName="tx1" presStyleLbl="revTx" presStyleIdx="7" presStyleCnt="11"/>
      <dgm:spPr/>
    </dgm:pt>
    <dgm:pt modelId="{57B904DD-265E-4734-B091-F716B44F6CAA}" type="pres">
      <dgm:prSet presAssocID="{F688275F-F4D6-47DB-A53C-2DB70BA530CF}" presName="vert1" presStyleCnt="0"/>
      <dgm:spPr/>
    </dgm:pt>
    <dgm:pt modelId="{26B4589A-7943-4583-A4AC-D2A96A349782}" type="pres">
      <dgm:prSet presAssocID="{57DEB10C-E5AF-47DC-87E6-9BE53D686400}" presName="thickLine" presStyleLbl="alignNode1" presStyleIdx="8" presStyleCnt="11"/>
      <dgm:spPr/>
    </dgm:pt>
    <dgm:pt modelId="{8D705BE3-72C8-4D83-A9A7-C697756541C9}" type="pres">
      <dgm:prSet presAssocID="{57DEB10C-E5AF-47DC-87E6-9BE53D686400}" presName="horz1" presStyleCnt="0"/>
      <dgm:spPr/>
    </dgm:pt>
    <dgm:pt modelId="{7BDD3984-D4F1-4DE3-8CCA-3AB5DBD81AC4}" type="pres">
      <dgm:prSet presAssocID="{57DEB10C-E5AF-47DC-87E6-9BE53D686400}" presName="tx1" presStyleLbl="revTx" presStyleIdx="8" presStyleCnt="11"/>
      <dgm:spPr/>
    </dgm:pt>
    <dgm:pt modelId="{B4A46362-5A61-4A9C-9F25-84091E1FA64A}" type="pres">
      <dgm:prSet presAssocID="{57DEB10C-E5AF-47DC-87E6-9BE53D686400}" presName="vert1" presStyleCnt="0"/>
      <dgm:spPr/>
    </dgm:pt>
    <dgm:pt modelId="{F11DF9CA-F00D-43B1-BEE7-CF0FF7E0E4D5}" type="pres">
      <dgm:prSet presAssocID="{7F541691-EC5D-4C18-ABD7-7CFFF065185E}" presName="thickLine" presStyleLbl="alignNode1" presStyleIdx="9" presStyleCnt="11"/>
      <dgm:spPr/>
    </dgm:pt>
    <dgm:pt modelId="{8AB9B3D7-F617-4AAC-9D1A-D461EC8F9D66}" type="pres">
      <dgm:prSet presAssocID="{7F541691-EC5D-4C18-ABD7-7CFFF065185E}" presName="horz1" presStyleCnt="0"/>
      <dgm:spPr/>
    </dgm:pt>
    <dgm:pt modelId="{ABD22837-7C79-41FE-BD57-3121D1062A57}" type="pres">
      <dgm:prSet presAssocID="{7F541691-EC5D-4C18-ABD7-7CFFF065185E}" presName="tx1" presStyleLbl="revTx" presStyleIdx="9" presStyleCnt="11"/>
      <dgm:spPr/>
    </dgm:pt>
    <dgm:pt modelId="{2AEDB845-32AB-46D8-A21D-53BBF47D986D}" type="pres">
      <dgm:prSet presAssocID="{7F541691-EC5D-4C18-ABD7-7CFFF065185E}" presName="vert1" presStyleCnt="0"/>
      <dgm:spPr/>
    </dgm:pt>
    <dgm:pt modelId="{5ABA03D7-29EC-4E47-995E-53E380E2D113}" type="pres">
      <dgm:prSet presAssocID="{0CD34F66-6C5C-4D38-A638-5AEB830DEE77}" presName="thickLine" presStyleLbl="alignNode1" presStyleIdx="10" presStyleCnt="11"/>
      <dgm:spPr/>
    </dgm:pt>
    <dgm:pt modelId="{280F2DF2-E795-4BCA-BF8E-F4E44749A91E}" type="pres">
      <dgm:prSet presAssocID="{0CD34F66-6C5C-4D38-A638-5AEB830DEE77}" presName="horz1" presStyleCnt="0"/>
      <dgm:spPr/>
    </dgm:pt>
    <dgm:pt modelId="{7D827EB5-B966-4810-980D-8BBF9EBBF4C4}" type="pres">
      <dgm:prSet presAssocID="{0CD34F66-6C5C-4D38-A638-5AEB830DEE77}" presName="tx1" presStyleLbl="revTx" presStyleIdx="10" presStyleCnt="11"/>
      <dgm:spPr/>
    </dgm:pt>
    <dgm:pt modelId="{31B7A849-D04A-40AE-94B4-4EE07CDFD898}" type="pres">
      <dgm:prSet presAssocID="{0CD34F66-6C5C-4D38-A638-5AEB830DEE77}" presName="vert1" presStyleCnt="0"/>
      <dgm:spPr/>
    </dgm:pt>
  </dgm:ptLst>
  <dgm:cxnLst>
    <dgm:cxn modelId="{EFE3AB01-F1E4-4159-8E6A-E2352D421B9E}" srcId="{127C6A32-7D90-4C8A-8501-9D6665167373}" destId="{838A6096-450C-45D6-BA09-98AA4ADE3048}" srcOrd="0" destOrd="0" parTransId="{104DA0B1-872A-4A4D-AB92-076181624BE0}" sibTransId="{3E758FDD-F938-4C17-B972-E04195CA3941}"/>
    <dgm:cxn modelId="{4B72A214-81C4-4377-9BF9-1FB2E58B098F}" type="presOf" srcId="{F688275F-F4D6-47DB-A53C-2DB70BA530CF}" destId="{23E4AD96-E383-47BB-9FF1-C9B3D259734A}" srcOrd="0" destOrd="0" presId="urn:microsoft.com/office/officeart/2008/layout/LinedList"/>
    <dgm:cxn modelId="{33C5FC1D-2B3F-4258-A9C7-661534C8DE49}" type="presOf" srcId="{DB3FDCFC-33BB-4BC4-B4B5-36E71FF94106}" destId="{755300FD-F6B1-4638-95A9-D6941BEDAD69}" srcOrd="0" destOrd="0" presId="urn:microsoft.com/office/officeart/2008/layout/LinedList"/>
    <dgm:cxn modelId="{FBC97D22-D69C-42D2-9F4C-4AECC16DD007}" type="presOf" srcId="{EB17F36F-A804-42B4-9ECB-3F9D40E586FE}" destId="{CD5CA6E2-319A-4E3E-B77D-58C16EB438FE}" srcOrd="0" destOrd="0" presId="urn:microsoft.com/office/officeart/2008/layout/LinedList"/>
    <dgm:cxn modelId="{F2BE082F-4121-42DA-ABDF-1D352888E541}" type="presOf" srcId="{FDA87A55-CFD7-44AC-8BE7-B728714896FF}" destId="{D0229ED1-E4C0-4F46-BFAF-6067248CEE54}" srcOrd="0" destOrd="0" presId="urn:microsoft.com/office/officeart/2008/layout/LinedList"/>
    <dgm:cxn modelId="{67FF9131-647D-4F27-A651-4A5235F96701}" type="presOf" srcId="{23582504-8BF0-4A29-82C1-BFD800C4B88E}" destId="{E20AFD15-BD8A-4338-A54B-3D7DAB836F22}" srcOrd="0" destOrd="0" presId="urn:microsoft.com/office/officeart/2008/layout/LinedList"/>
    <dgm:cxn modelId="{85F8C940-74AD-4E64-AA30-0382004850AE}" srcId="{127C6A32-7D90-4C8A-8501-9D6665167373}" destId="{0B6A8C23-DE10-4E23-AE9A-8D2CA7BE4839}" srcOrd="1" destOrd="0" parTransId="{C370DCB6-2252-4BCC-8E59-07C212D0E346}" sibTransId="{9BCEB2AF-B57C-4F40-8548-A20CA487419A}"/>
    <dgm:cxn modelId="{266FC35D-9FD7-4A0A-8D91-6A7C33C216B7}" srcId="{127C6A32-7D90-4C8A-8501-9D6665167373}" destId="{57DEB10C-E5AF-47DC-87E6-9BE53D686400}" srcOrd="8" destOrd="0" parTransId="{CEE1C855-3BAB-4A4F-B1B7-4E7363ABD6EA}" sibTransId="{5373D367-8182-4B8D-9266-D69007121BB2}"/>
    <dgm:cxn modelId="{8FE06646-363D-4A45-B455-8DEC1AD63C9F}" srcId="{127C6A32-7D90-4C8A-8501-9D6665167373}" destId="{DB3FDCFC-33BB-4BC4-B4B5-36E71FF94106}" srcOrd="6" destOrd="0" parTransId="{0E335320-9B29-42EC-8CE4-44C710FB3A3B}" sibTransId="{1B92E46F-83BC-4C06-9415-3F761352FD5C}"/>
    <dgm:cxn modelId="{7465D668-790C-4BE1-B69F-3E343E940D9C}" srcId="{127C6A32-7D90-4C8A-8501-9D6665167373}" destId="{C9C25750-2ABD-4AAE-BC34-2758657DE45A}" srcOrd="5" destOrd="0" parTransId="{B681A950-B814-43FF-A49E-5C65BFF02FC9}" sibTransId="{FAFE3D04-5E57-4CD2-8A3F-D6540B50D714}"/>
    <dgm:cxn modelId="{77F2C969-75FA-4334-89B1-2E0EF8F2E483}" type="presOf" srcId="{57DEB10C-E5AF-47DC-87E6-9BE53D686400}" destId="{7BDD3984-D4F1-4DE3-8CCA-3AB5DBD81AC4}" srcOrd="0" destOrd="0" presId="urn:microsoft.com/office/officeart/2008/layout/LinedList"/>
    <dgm:cxn modelId="{55178654-6CEC-4A08-A150-66A9453A5176}" srcId="{127C6A32-7D90-4C8A-8501-9D6665167373}" destId="{0CD34F66-6C5C-4D38-A638-5AEB830DEE77}" srcOrd="10" destOrd="0" parTransId="{3F095296-BD4C-4CB9-86AB-DC15E2A5E55B}" sibTransId="{5B30EBB8-9561-4545-A635-F9784FAB0815}"/>
    <dgm:cxn modelId="{DFD86A55-EA56-4CC4-B4F4-A3A4921831C7}" srcId="{127C6A32-7D90-4C8A-8501-9D6665167373}" destId="{7F541691-EC5D-4C18-ABD7-7CFFF065185E}" srcOrd="9" destOrd="0" parTransId="{80024C22-B648-4A88-BDD6-7F81AB8A82B1}" sibTransId="{D897B2E1-D96A-4104-88EF-9484F2F70CED}"/>
    <dgm:cxn modelId="{6BA66A76-7CD4-44B3-908A-F53427435C3E}" srcId="{127C6A32-7D90-4C8A-8501-9D6665167373}" destId="{23582504-8BF0-4A29-82C1-BFD800C4B88E}" srcOrd="3" destOrd="0" parTransId="{B64A479F-F4D2-4190-A4B4-F79859373A4B}" sibTransId="{B84BFD70-59AE-468A-93D5-105185F02155}"/>
    <dgm:cxn modelId="{E2042F7D-5ECD-459E-A8BE-82E7482F53BC}" srcId="{127C6A32-7D90-4C8A-8501-9D6665167373}" destId="{FDA87A55-CFD7-44AC-8BE7-B728714896FF}" srcOrd="2" destOrd="0" parTransId="{14B72249-6494-4867-A45B-EF0C670756CF}" sibTransId="{7D691896-BC7A-43D5-860F-521EB16EE535}"/>
    <dgm:cxn modelId="{4975437E-6273-4304-B8F2-69E34469F06A}" srcId="{127C6A32-7D90-4C8A-8501-9D6665167373}" destId="{F688275F-F4D6-47DB-A53C-2DB70BA530CF}" srcOrd="7" destOrd="0" parTransId="{9596745C-DCF0-4900-91C4-68164B4B7059}" sibTransId="{765E690C-5647-41D1-AEF5-3BFECF273E53}"/>
    <dgm:cxn modelId="{6819B789-F220-40F7-AEA1-2D9A92B02C2F}" type="presOf" srcId="{C9C25750-2ABD-4AAE-BC34-2758657DE45A}" destId="{47C937F6-5F9A-407E-AC1F-1BCF30F6C1F4}" srcOrd="0" destOrd="0" presId="urn:microsoft.com/office/officeart/2008/layout/LinedList"/>
    <dgm:cxn modelId="{318A158D-3AD9-4F59-97B9-6EE4BDF36126}" type="presOf" srcId="{127C6A32-7D90-4C8A-8501-9D6665167373}" destId="{4713657A-0F26-487B-9D05-E66F57500767}" srcOrd="0" destOrd="0" presId="urn:microsoft.com/office/officeart/2008/layout/LinedList"/>
    <dgm:cxn modelId="{A5C555B0-70E2-466E-AF4B-738C75070E4D}" type="presOf" srcId="{7F541691-EC5D-4C18-ABD7-7CFFF065185E}" destId="{ABD22837-7C79-41FE-BD57-3121D1062A57}" srcOrd="0" destOrd="0" presId="urn:microsoft.com/office/officeart/2008/layout/LinedList"/>
    <dgm:cxn modelId="{E64D47B6-5B42-4573-9147-0CAD71F3D8F4}" type="presOf" srcId="{0CD34F66-6C5C-4D38-A638-5AEB830DEE77}" destId="{7D827EB5-B966-4810-980D-8BBF9EBBF4C4}" srcOrd="0" destOrd="0" presId="urn:microsoft.com/office/officeart/2008/layout/LinedList"/>
    <dgm:cxn modelId="{2380DCB8-90E7-4FB1-962B-5A1A75BB8ACA}" type="presOf" srcId="{838A6096-450C-45D6-BA09-98AA4ADE3048}" destId="{37223230-9835-48BB-8D60-35F6BEE59144}" srcOrd="0" destOrd="0" presId="urn:microsoft.com/office/officeart/2008/layout/LinedList"/>
    <dgm:cxn modelId="{E41DB4BD-7AC2-4E82-9B98-C5F9895F5DE3}" type="presOf" srcId="{0B6A8C23-DE10-4E23-AE9A-8D2CA7BE4839}" destId="{479EE802-9FCB-4350-89E0-EE766A78F0B0}" srcOrd="0" destOrd="0" presId="urn:microsoft.com/office/officeart/2008/layout/LinedList"/>
    <dgm:cxn modelId="{5AE41BE2-863F-4AD3-B816-F44A42E6BB07}" srcId="{127C6A32-7D90-4C8A-8501-9D6665167373}" destId="{EB17F36F-A804-42B4-9ECB-3F9D40E586FE}" srcOrd="4" destOrd="0" parTransId="{F83D53FC-B3EA-4008-A0EC-B58CD40FC074}" sibTransId="{3157E555-1127-4E22-A3AF-B5914CC61F86}"/>
    <dgm:cxn modelId="{EE5D3D62-B95E-4481-91F8-27862E1D96D5}" type="presParOf" srcId="{4713657A-0F26-487B-9D05-E66F57500767}" destId="{7D6F9810-6DEA-4B4D-A15F-952C63CF8244}" srcOrd="0" destOrd="0" presId="urn:microsoft.com/office/officeart/2008/layout/LinedList"/>
    <dgm:cxn modelId="{D2034A7C-4FC8-434F-827D-756A9588FEDA}" type="presParOf" srcId="{4713657A-0F26-487B-9D05-E66F57500767}" destId="{813CEB80-0892-4849-BD14-81662E9D71A2}" srcOrd="1" destOrd="0" presId="urn:microsoft.com/office/officeart/2008/layout/LinedList"/>
    <dgm:cxn modelId="{340810FA-DD21-462C-A937-560DA22C8459}" type="presParOf" srcId="{813CEB80-0892-4849-BD14-81662E9D71A2}" destId="{37223230-9835-48BB-8D60-35F6BEE59144}" srcOrd="0" destOrd="0" presId="urn:microsoft.com/office/officeart/2008/layout/LinedList"/>
    <dgm:cxn modelId="{99F1BEDB-7084-4D1F-A6D9-D2A9152F522E}" type="presParOf" srcId="{813CEB80-0892-4849-BD14-81662E9D71A2}" destId="{685964C9-86F6-4493-BD54-2CAAC05F3A58}" srcOrd="1" destOrd="0" presId="urn:microsoft.com/office/officeart/2008/layout/LinedList"/>
    <dgm:cxn modelId="{15156C95-5B91-4CDF-A6DD-C54A1ABB6426}" type="presParOf" srcId="{4713657A-0F26-487B-9D05-E66F57500767}" destId="{E291AF8A-600F-4939-B6F5-81C696DA3367}" srcOrd="2" destOrd="0" presId="urn:microsoft.com/office/officeart/2008/layout/LinedList"/>
    <dgm:cxn modelId="{D9B66D82-0239-4CA0-ABA4-37420C410756}" type="presParOf" srcId="{4713657A-0F26-487B-9D05-E66F57500767}" destId="{C1C5696B-9094-4610-A6C8-2EBADD2F5D54}" srcOrd="3" destOrd="0" presId="urn:microsoft.com/office/officeart/2008/layout/LinedList"/>
    <dgm:cxn modelId="{1F19C672-DA18-4E64-8028-8DDCB6FE9A3F}" type="presParOf" srcId="{C1C5696B-9094-4610-A6C8-2EBADD2F5D54}" destId="{479EE802-9FCB-4350-89E0-EE766A78F0B0}" srcOrd="0" destOrd="0" presId="urn:microsoft.com/office/officeart/2008/layout/LinedList"/>
    <dgm:cxn modelId="{16F300FB-9E09-48AD-BBD0-1360BAF17222}" type="presParOf" srcId="{C1C5696B-9094-4610-A6C8-2EBADD2F5D54}" destId="{E0FACD42-8720-4A22-9218-F77CF44A1050}" srcOrd="1" destOrd="0" presId="urn:microsoft.com/office/officeart/2008/layout/LinedList"/>
    <dgm:cxn modelId="{5559FC8A-EBAF-473F-8964-E3EF1E1E3748}" type="presParOf" srcId="{4713657A-0F26-487B-9D05-E66F57500767}" destId="{2023D7A8-2F02-406E-8F18-F4DD1AD10CA1}" srcOrd="4" destOrd="0" presId="urn:microsoft.com/office/officeart/2008/layout/LinedList"/>
    <dgm:cxn modelId="{1E57C766-49F5-4197-B3DD-A1970A8D3630}" type="presParOf" srcId="{4713657A-0F26-487B-9D05-E66F57500767}" destId="{B5F7FE83-0391-4B27-9FDF-9B5CEF1D8D8E}" srcOrd="5" destOrd="0" presId="urn:microsoft.com/office/officeart/2008/layout/LinedList"/>
    <dgm:cxn modelId="{35DC8461-639F-4E48-9347-6FB1F6AB182D}" type="presParOf" srcId="{B5F7FE83-0391-4B27-9FDF-9B5CEF1D8D8E}" destId="{D0229ED1-E4C0-4F46-BFAF-6067248CEE54}" srcOrd="0" destOrd="0" presId="urn:microsoft.com/office/officeart/2008/layout/LinedList"/>
    <dgm:cxn modelId="{57EF68F2-DC28-4428-B3CE-6B380A7E4802}" type="presParOf" srcId="{B5F7FE83-0391-4B27-9FDF-9B5CEF1D8D8E}" destId="{D0DA2626-320D-4901-953F-ED33963AE76B}" srcOrd="1" destOrd="0" presId="urn:microsoft.com/office/officeart/2008/layout/LinedList"/>
    <dgm:cxn modelId="{DDD1CC26-102A-419F-95BE-D8AFA14A3BCA}" type="presParOf" srcId="{4713657A-0F26-487B-9D05-E66F57500767}" destId="{CA733910-A38A-47B5-A751-6AA69B4ADF9C}" srcOrd="6" destOrd="0" presId="urn:microsoft.com/office/officeart/2008/layout/LinedList"/>
    <dgm:cxn modelId="{2E91EB2E-2215-4D5A-84AE-0A027F702856}" type="presParOf" srcId="{4713657A-0F26-487B-9D05-E66F57500767}" destId="{2616B505-9465-479C-ABE5-4A2B620B8C65}" srcOrd="7" destOrd="0" presId="urn:microsoft.com/office/officeart/2008/layout/LinedList"/>
    <dgm:cxn modelId="{3030DAD1-EEBB-4D46-882F-1FA46E3994F2}" type="presParOf" srcId="{2616B505-9465-479C-ABE5-4A2B620B8C65}" destId="{E20AFD15-BD8A-4338-A54B-3D7DAB836F22}" srcOrd="0" destOrd="0" presId="urn:microsoft.com/office/officeart/2008/layout/LinedList"/>
    <dgm:cxn modelId="{B3125FDC-CA53-4DAE-A465-25319C2D6342}" type="presParOf" srcId="{2616B505-9465-479C-ABE5-4A2B620B8C65}" destId="{4283887D-87F5-4F88-BA32-C5329E7F3FEB}" srcOrd="1" destOrd="0" presId="urn:microsoft.com/office/officeart/2008/layout/LinedList"/>
    <dgm:cxn modelId="{2598DD4F-A1B1-4057-8F6C-1C58D53BFA17}" type="presParOf" srcId="{4713657A-0F26-487B-9D05-E66F57500767}" destId="{9C52429C-9E65-493F-B2F7-34177E582C50}" srcOrd="8" destOrd="0" presId="urn:microsoft.com/office/officeart/2008/layout/LinedList"/>
    <dgm:cxn modelId="{DCDE5383-E9F8-4CCF-B7FB-1A35696122CE}" type="presParOf" srcId="{4713657A-0F26-487B-9D05-E66F57500767}" destId="{585F81BE-6A39-4C8A-A555-8763AA8B3742}" srcOrd="9" destOrd="0" presId="urn:microsoft.com/office/officeart/2008/layout/LinedList"/>
    <dgm:cxn modelId="{80FDEFF1-EC3C-403C-92B7-E231D1128BE4}" type="presParOf" srcId="{585F81BE-6A39-4C8A-A555-8763AA8B3742}" destId="{CD5CA6E2-319A-4E3E-B77D-58C16EB438FE}" srcOrd="0" destOrd="0" presId="urn:microsoft.com/office/officeart/2008/layout/LinedList"/>
    <dgm:cxn modelId="{E2BEC292-1958-4C4A-9E32-DB57A5854C8A}" type="presParOf" srcId="{585F81BE-6A39-4C8A-A555-8763AA8B3742}" destId="{EC37AC1A-7425-43F6-9EFD-43E65435C1FD}" srcOrd="1" destOrd="0" presId="urn:microsoft.com/office/officeart/2008/layout/LinedList"/>
    <dgm:cxn modelId="{61BE78BC-8275-4099-82A9-54C2EDAC58A2}" type="presParOf" srcId="{4713657A-0F26-487B-9D05-E66F57500767}" destId="{5210AC7B-636E-4C5B-BFC2-4C4D6671E185}" srcOrd="10" destOrd="0" presId="urn:microsoft.com/office/officeart/2008/layout/LinedList"/>
    <dgm:cxn modelId="{8082635A-A996-4ED0-B546-8471939B6C82}" type="presParOf" srcId="{4713657A-0F26-487B-9D05-E66F57500767}" destId="{E8B28080-485D-435D-95B4-1651477E423D}" srcOrd="11" destOrd="0" presId="urn:microsoft.com/office/officeart/2008/layout/LinedList"/>
    <dgm:cxn modelId="{9B82CC90-FB85-402F-A878-F65A58D97D4F}" type="presParOf" srcId="{E8B28080-485D-435D-95B4-1651477E423D}" destId="{47C937F6-5F9A-407E-AC1F-1BCF30F6C1F4}" srcOrd="0" destOrd="0" presId="urn:microsoft.com/office/officeart/2008/layout/LinedList"/>
    <dgm:cxn modelId="{03043EB3-00ED-47A8-9FC6-E91C7DB0C1D7}" type="presParOf" srcId="{E8B28080-485D-435D-95B4-1651477E423D}" destId="{87B61826-CA73-4903-BE13-00722F6DADD2}" srcOrd="1" destOrd="0" presId="urn:microsoft.com/office/officeart/2008/layout/LinedList"/>
    <dgm:cxn modelId="{9AE2D0D3-679D-4010-BCC2-8B8680F05157}" type="presParOf" srcId="{4713657A-0F26-487B-9D05-E66F57500767}" destId="{AF3F0C42-0120-471E-8644-793019019A98}" srcOrd="12" destOrd="0" presId="urn:microsoft.com/office/officeart/2008/layout/LinedList"/>
    <dgm:cxn modelId="{7255F1AF-49D4-42DE-AA80-3ED0E220BBB2}" type="presParOf" srcId="{4713657A-0F26-487B-9D05-E66F57500767}" destId="{5587B134-524A-4F8A-B90E-FEF4969CE8D5}" srcOrd="13" destOrd="0" presId="urn:microsoft.com/office/officeart/2008/layout/LinedList"/>
    <dgm:cxn modelId="{E1E90879-6D47-4585-A097-48F8DB0D6EE5}" type="presParOf" srcId="{5587B134-524A-4F8A-B90E-FEF4969CE8D5}" destId="{755300FD-F6B1-4638-95A9-D6941BEDAD69}" srcOrd="0" destOrd="0" presId="urn:microsoft.com/office/officeart/2008/layout/LinedList"/>
    <dgm:cxn modelId="{6B379A1E-34CB-4126-83BD-4187CE8A3FA4}" type="presParOf" srcId="{5587B134-524A-4F8A-B90E-FEF4969CE8D5}" destId="{27AFDA1C-ACD8-4E09-B68C-934078375BC6}" srcOrd="1" destOrd="0" presId="urn:microsoft.com/office/officeart/2008/layout/LinedList"/>
    <dgm:cxn modelId="{DDFAC92F-8441-4926-9015-5DCA3AFAA39F}" type="presParOf" srcId="{4713657A-0F26-487B-9D05-E66F57500767}" destId="{A97E2F50-47A4-4C8A-87C2-21CFC6740F07}" srcOrd="14" destOrd="0" presId="urn:microsoft.com/office/officeart/2008/layout/LinedList"/>
    <dgm:cxn modelId="{D9706C7F-58EE-4122-94E7-12D908947A07}" type="presParOf" srcId="{4713657A-0F26-487B-9D05-E66F57500767}" destId="{E2F6D5C3-5BF0-407B-A027-430E2C4C7CF8}" srcOrd="15" destOrd="0" presId="urn:microsoft.com/office/officeart/2008/layout/LinedList"/>
    <dgm:cxn modelId="{A4B2AFAD-E801-4B2B-AFD7-26B614115A32}" type="presParOf" srcId="{E2F6D5C3-5BF0-407B-A027-430E2C4C7CF8}" destId="{23E4AD96-E383-47BB-9FF1-C9B3D259734A}" srcOrd="0" destOrd="0" presId="urn:microsoft.com/office/officeart/2008/layout/LinedList"/>
    <dgm:cxn modelId="{7EFF0591-2A0B-4F18-A255-95945AB8B737}" type="presParOf" srcId="{E2F6D5C3-5BF0-407B-A027-430E2C4C7CF8}" destId="{57B904DD-265E-4734-B091-F716B44F6CAA}" srcOrd="1" destOrd="0" presId="urn:microsoft.com/office/officeart/2008/layout/LinedList"/>
    <dgm:cxn modelId="{02B3547B-07F1-4D72-AAA8-2354B9A15A97}" type="presParOf" srcId="{4713657A-0F26-487B-9D05-E66F57500767}" destId="{26B4589A-7943-4583-A4AC-D2A96A349782}" srcOrd="16" destOrd="0" presId="urn:microsoft.com/office/officeart/2008/layout/LinedList"/>
    <dgm:cxn modelId="{B9FF2380-2D61-4634-B04B-9E79D77EC6EC}" type="presParOf" srcId="{4713657A-0F26-487B-9D05-E66F57500767}" destId="{8D705BE3-72C8-4D83-A9A7-C697756541C9}" srcOrd="17" destOrd="0" presId="urn:microsoft.com/office/officeart/2008/layout/LinedList"/>
    <dgm:cxn modelId="{B9C64FD4-0BF2-4B24-A5EF-0F458A774128}" type="presParOf" srcId="{8D705BE3-72C8-4D83-A9A7-C697756541C9}" destId="{7BDD3984-D4F1-4DE3-8CCA-3AB5DBD81AC4}" srcOrd="0" destOrd="0" presId="urn:microsoft.com/office/officeart/2008/layout/LinedList"/>
    <dgm:cxn modelId="{FE7E7FF3-B402-4DA3-AE6D-A388DAC48776}" type="presParOf" srcId="{8D705BE3-72C8-4D83-A9A7-C697756541C9}" destId="{B4A46362-5A61-4A9C-9F25-84091E1FA64A}" srcOrd="1" destOrd="0" presId="urn:microsoft.com/office/officeart/2008/layout/LinedList"/>
    <dgm:cxn modelId="{8E18020C-12CE-47B5-ABED-21DC40C1FC14}" type="presParOf" srcId="{4713657A-0F26-487B-9D05-E66F57500767}" destId="{F11DF9CA-F00D-43B1-BEE7-CF0FF7E0E4D5}" srcOrd="18" destOrd="0" presId="urn:microsoft.com/office/officeart/2008/layout/LinedList"/>
    <dgm:cxn modelId="{71B975EC-FDAF-4577-B05B-79865824B547}" type="presParOf" srcId="{4713657A-0F26-487B-9D05-E66F57500767}" destId="{8AB9B3D7-F617-4AAC-9D1A-D461EC8F9D66}" srcOrd="19" destOrd="0" presId="urn:microsoft.com/office/officeart/2008/layout/LinedList"/>
    <dgm:cxn modelId="{6B5362CB-BFD6-4524-A711-426982FFE602}" type="presParOf" srcId="{8AB9B3D7-F617-4AAC-9D1A-D461EC8F9D66}" destId="{ABD22837-7C79-41FE-BD57-3121D1062A57}" srcOrd="0" destOrd="0" presId="urn:microsoft.com/office/officeart/2008/layout/LinedList"/>
    <dgm:cxn modelId="{60B25C16-4D53-41CB-B850-04AC0927B4F3}" type="presParOf" srcId="{8AB9B3D7-F617-4AAC-9D1A-D461EC8F9D66}" destId="{2AEDB845-32AB-46D8-A21D-53BBF47D986D}" srcOrd="1" destOrd="0" presId="urn:microsoft.com/office/officeart/2008/layout/LinedList"/>
    <dgm:cxn modelId="{F1BBBB28-AD74-48A8-9E0A-C4F7B17A1FFC}" type="presParOf" srcId="{4713657A-0F26-487B-9D05-E66F57500767}" destId="{5ABA03D7-29EC-4E47-995E-53E380E2D113}" srcOrd="20" destOrd="0" presId="urn:microsoft.com/office/officeart/2008/layout/LinedList"/>
    <dgm:cxn modelId="{AABE899C-705D-4124-A07C-B53C954369DB}" type="presParOf" srcId="{4713657A-0F26-487B-9D05-E66F57500767}" destId="{280F2DF2-E795-4BCA-BF8E-F4E44749A91E}" srcOrd="21" destOrd="0" presId="urn:microsoft.com/office/officeart/2008/layout/LinedList"/>
    <dgm:cxn modelId="{A0A30FC8-66CC-4416-95DB-94DD06E344DE}" type="presParOf" srcId="{280F2DF2-E795-4BCA-BF8E-F4E44749A91E}" destId="{7D827EB5-B966-4810-980D-8BBF9EBBF4C4}" srcOrd="0" destOrd="0" presId="urn:microsoft.com/office/officeart/2008/layout/LinedList"/>
    <dgm:cxn modelId="{4EF3F9B9-F136-4EB3-B882-29718BA1259D}" type="presParOf" srcId="{280F2DF2-E795-4BCA-BF8E-F4E44749A91E}" destId="{31B7A849-D04A-40AE-94B4-4EE07CDFD8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4913AC-C5C4-45E1-B456-6AFD9E4274D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A984AF6-872A-45F2-B34E-78223D7A8308}">
      <dgm:prSet/>
      <dgm:spPr/>
      <dgm:t>
        <a:bodyPr/>
        <a:lstStyle/>
        <a:p>
          <a:r>
            <a:rPr lang="en-GB" b="1" dirty="0"/>
            <a:t>Prevention or Policy Aspiration?</a:t>
          </a:r>
          <a:endParaRPr lang="en-US" dirty="0"/>
        </a:p>
      </dgm:t>
    </dgm:pt>
    <dgm:pt modelId="{C603AA92-BFAD-4B77-AEFF-A17C877625B3}" type="parTrans" cxnId="{291FC880-9C9A-4570-908C-3905001CF022}">
      <dgm:prSet/>
      <dgm:spPr/>
      <dgm:t>
        <a:bodyPr/>
        <a:lstStyle/>
        <a:p>
          <a:endParaRPr lang="en-US"/>
        </a:p>
      </dgm:t>
    </dgm:pt>
    <dgm:pt modelId="{5C255224-4C61-43E5-8426-BFF302258743}" type="sibTrans" cxnId="{291FC880-9C9A-4570-908C-3905001CF022}">
      <dgm:prSet/>
      <dgm:spPr/>
      <dgm:t>
        <a:bodyPr/>
        <a:lstStyle/>
        <a:p>
          <a:endParaRPr lang="en-US"/>
        </a:p>
      </dgm:t>
    </dgm:pt>
    <dgm:pt modelId="{93F6BFCA-9BC5-485A-B2FE-7DDF9B09CB68}">
      <dgm:prSet/>
      <dgm:spPr/>
      <dgm:t>
        <a:bodyPr/>
        <a:lstStyle/>
        <a:p>
          <a:r>
            <a:rPr lang="en-GB" b="1" i="1" dirty="0"/>
            <a:t>Key Priorities </a:t>
          </a:r>
          <a:endParaRPr lang="en-US" dirty="0"/>
        </a:p>
      </dgm:t>
    </dgm:pt>
    <dgm:pt modelId="{4820508D-094B-4652-89B2-C1FA99A8147F}" type="parTrans" cxnId="{24B2CCF2-25CA-447F-8976-E27601CB6E76}">
      <dgm:prSet/>
      <dgm:spPr/>
      <dgm:t>
        <a:bodyPr/>
        <a:lstStyle/>
        <a:p>
          <a:endParaRPr lang="en-US"/>
        </a:p>
      </dgm:t>
    </dgm:pt>
    <dgm:pt modelId="{AC2B45B9-467B-4D88-B054-85B745843680}" type="sibTrans" cxnId="{24B2CCF2-25CA-447F-8976-E27601CB6E76}">
      <dgm:prSet/>
      <dgm:spPr/>
      <dgm:t>
        <a:bodyPr/>
        <a:lstStyle/>
        <a:p>
          <a:endParaRPr lang="en-US"/>
        </a:p>
      </dgm:t>
    </dgm:pt>
    <dgm:pt modelId="{CD2739C1-393E-4CB8-AFBF-8EEFF6BBC88B}">
      <dgm:prSet/>
      <dgm:spPr/>
      <dgm:t>
        <a:bodyPr/>
        <a:lstStyle/>
        <a:p>
          <a:r>
            <a:rPr lang="en-GB" dirty="0"/>
            <a:t>. Prevention</a:t>
          </a:r>
          <a:endParaRPr lang="en-US" dirty="0"/>
        </a:p>
      </dgm:t>
    </dgm:pt>
    <dgm:pt modelId="{2C04B1EA-148A-4225-8562-43208EE2E005}" type="parTrans" cxnId="{D3775DC6-A2F6-4A08-9C1C-1CEC3D80FC0D}">
      <dgm:prSet/>
      <dgm:spPr/>
      <dgm:t>
        <a:bodyPr/>
        <a:lstStyle/>
        <a:p>
          <a:endParaRPr lang="en-US"/>
        </a:p>
      </dgm:t>
    </dgm:pt>
    <dgm:pt modelId="{6EBE6FE9-CA4D-4E39-8156-CE3EB1AE7015}" type="sibTrans" cxnId="{D3775DC6-A2F6-4A08-9C1C-1CEC3D80FC0D}">
      <dgm:prSet/>
      <dgm:spPr/>
      <dgm:t>
        <a:bodyPr/>
        <a:lstStyle/>
        <a:p>
          <a:endParaRPr lang="en-US"/>
        </a:p>
      </dgm:t>
    </dgm:pt>
    <dgm:pt modelId="{D23B24E8-6352-4A7C-A9EB-86540FE2A9FD}">
      <dgm:prSet/>
      <dgm:spPr/>
      <dgm:t>
        <a:bodyPr/>
        <a:lstStyle/>
        <a:p>
          <a:r>
            <a:rPr lang="en-GB" dirty="0"/>
            <a:t>. Integrated Care</a:t>
          </a:r>
          <a:endParaRPr lang="en-US" dirty="0"/>
        </a:p>
      </dgm:t>
    </dgm:pt>
    <dgm:pt modelId="{6C0BF3D6-272E-465F-9F5E-3AF37AD2823B}" type="parTrans" cxnId="{9ABC1D16-FF7A-4CAE-9C31-B773D6284B81}">
      <dgm:prSet/>
      <dgm:spPr/>
      <dgm:t>
        <a:bodyPr/>
        <a:lstStyle/>
        <a:p>
          <a:endParaRPr lang="en-US"/>
        </a:p>
      </dgm:t>
    </dgm:pt>
    <dgm:pt modelId="{406EAD29-2F89-4648-8677-3EB020696015}" type="sibTrans" cxnId="{9ABC1D16-FF7A-4CAE-9C31-B773D6284B81}">
      <dgm:prSet/>
      <dgm:spPr/>
      <dgm:t>
        <a:bodyPr/>
        <a:lstStyle/>
        <a:p>
          <a:endParaRPr lang="en-US"/>
        </a:p>
      </dgm:t>
    </dgm:pt>
    <dgm:pt modelId="{C3880FC4-101F-492F-9044-1C08AD80C62D}">
      <dgm:prSet/>
      <dgm:spPr/>
      <dgm:t>
        <a:bodyPr/>
        <a:lstStyle/>
        <a:p>
          <a:r>
            <a:rPr lang="en-GB" dirty="0"/>
            <a:t>. Digital innovation </a:t>
          </a:r>
          <a:endParaRPr lang="en-US" dirty="0"/>
        </a:p>
      </dgm:t>
    </dgm:pt>
    <dgm:pt modelId="{D90235ED-43A7-40F3-9D96-08368231C06C}" type="parTrans" cxnId="{82D94FDD-D901-4634-9DDA-A5E0E9B762A5}">
      <dgm:prSet/>
      <dgm:spPr/>
      <dgm:t>
        <a:bodyPr/>
        <a:lstStyle/>
        <a:p>
          <a:endParaRPr lang="en-US"/>
        </a:p>
      </dgm:t>
    </dgm:pt>
    <dgm:pt modelId="{DB66AA3B-5632-4A12-B33F-817F170E679F}" type="sibTrans" cxnId="{82D94FDD-D901-4634-9DDA-A5E0E9B762A5}">
      <dgm:prSet/>
      <dgm:spPr/>
      <dgm:t>
        <a:bodyPr/>
        <a:lstStyle/>
        <a:p>
          <a:endParaRPr lang="en-US"/>
        </a:p>
      </dgm:t>
    </dgm:pt>
    <dgm:pt modelId="{5B754D72-3ECD-4BF3-A4BE-702962E1349B}">
      <dgm:prSet/>
      <dgm:spPr/>
      <dgm:t>
        <a:bodyPr/>
        <a:lstStyle/>
        <a:p>
          <a:r>
            <a:rPr lang="en-GB" dirty="0"/>
            <a:t>. Personalised</a:t>
          </a:r>
          <a:endParaRPr lang="en-US" dirty="0"/>
        </a:p>
      </dgm:t>
    </dgm:pt>
    <dgm:pt modelId="{D002E46C-44E9-47C4-A545-D65694BEC500}" type="parTrans" cxnId="{BC44FE4D-E416-49F7-B88F-8A323986FDEA}">
      <dgm:prSet/>
      <dgm:spPr/>
      <dgm:t>
        <a:bodyPr/>
        <a:lstStyle/>
        <a:p>
          <a:endParaRPr lang="en-US"/>
        </a:p>
      </dgm:t>
    </dgm:pt>
    <dgm:pt modelId="{40E5B755-A05A-49E8-8227-B68649DED153}" type="sibTrans" cxnId="{BC44FE4D-E416-49F7-B88F-8A323986FDEA}">
      <dgm:prSet/>
      <dgm:spPr/>
      <dgm:t>
        <a:bodyPr/>
        <a:lstStyle/>
        <a:p>
          <a:endParaRPr lang="en-US"/>
        </a:p>
      </dgm:t>
    </dgm:pt>
    <dgm:pt modelId="{C403DD71-0AAB-46E2-9D25-478E20C60EA5}">
      <dgm:prSet/>
      <dgm:spPr/>
      <dgm:t>
        <a:bodyPr/>
        <a:lstStyle/>
        <a:p>
          <a:r>
            <a:rPr lang="en-GB" b="1" i="1" dirty="0"/>
            <a:t>Strengths </a:t>
          </a:r>
          <a:endParaRPr lang="en-US" dirty="0"/>
        </a:p>
      </dgm:t>
    </dgm:pt>
    <dgm:pt modelId="{547EA9F4-1BE4-4D51-AFE5-FC278268B59C}" type="parTrans" cxnId="{5A6BA9AC-A426-45D7-80D5-947027DBC72B}">
      <dgm:prSet/>
      <dgm:spPr/>
      <dgm:t>
        <a:bodyPr/>
        <a:lstStyle/>
        <a:p>
          <a:endParaRPr lang="en-US"/>
        </a:p>
      </dgm:t>
    </dgm:pt>
    <dgm:pt modelId="{BF528604-B433-4CD3-8CD5-6DC724B01F66}" type="sibTrans" cxnId="{5A6BA9AC-A426-45D7-80D5-947027DBC72B}">
      <dgm:prSet/>
      <dgm:spPr/>
      <dgm:t>
        <a:bodyPr/>
        <a:lstStyle/>
        <a:p>
          <a:endParaRPr lang="en-US"/>
        </a:p>
      </dgm:t>
    </dgm:pt>
    <dgm:pt modelId="{0B3FA3F6-A714-4F07-9FC7-76B24214D2EC}">
      <dgm:prSet/>
      <dgm:spPr/>
      <dgm:t>
        <a:bodyPr/>
        <a:lstStyle/>
        <a:p>
          <a:r>
            <a:rPr lang="en-GB" dirty="0"/>
            <a:t>. Aligns with SDG 3 </a:t>
          </a:r>
          <a:endParaRPr lang="en-US" dirty="0"/>
        </a:p>
      </dgm:t>
    </dgm:pt>
    <dgm:pt modelId="{5E58B377-6EC2-4BA5-8043-41AE8415E27A}" type="parTrans" cxnId="{710E01D4-312B-4417-AB34-2B55B608460E}">
      <dgm:prSet/>
      <dgm:spPr/>
      <dgm:t>
        <a:bodyPr/>
        <a:lstStyle/>
        <a:p>
          <a:endParaRPr lang="en-US"/>
        </a:p>
      </dgm:t>
    </dgm:pt>
    <dgm:pt modelId="{F89276B2-28DF-4C01-87DC-FD0F8E2F30DD}" type="sibTrans" cxnId="{710E01D4-312B-4417-AB34-2B55B608460E}">
      <dgm:prSet/>
      <dgm:spPr/>
      <dgm:t>
        <a:bodyPr/>
        <a:lstStyle/>
        <a:p>
          <a:endParaRPr lang="en-US"/>
        </a:p>
      </dgm:t>
    </dgm:pt>
    <dgm:pt modelId="{FB72EEC4-5E6B-4DE4-816B-979A0A6E6E53}">
      <dgm:prSet/>
      <dgm:spPr/>
      <dgm:t>
        <a:bodyPr/>
        <a:lstStyle/>
        <a:p>
          <a:r>
            <a:rPr lang="en-GB" dirty="0"/>
            <a:t>. Supports sustainability  </a:t>
          </a:r>
          <a:endParaRPr lang="en-US" dirty="0"/>
        </a:p>
      </dgm:t>
    </dgm:pt>
    <dgm:pt modelId="{3ED6D3D9-9E2E-4007-8857-9F361F31F2E5}" type="parTrans" cxnId="{D8F72860-1AA5-44BC-8E5C-B22C99F2916E}">
      <dgm:prSet/>
      <dgm:spPr/>
      <dgm:t>
        <a:bodyPr/>
        <a:lstStyle/>
        <a:p>
          <a:endParaRPr lang="en-US"/>
        </a:p>
      </dgm:t>
    </dgm:pt>
    <dgm:pt modelId="{2A264450-D60C-466B-B110-F0FFA0E4BD32}" type="sibTrans" cxnId="{D8F72860-1AA5-44BC-8E5C-B22C99F2916E}">
      <dgm:prSet/>
      <dgm:spPr/>
      <dgm:t>
        <a:bodyPr/>
        <a:lstStyle/>
        <a:p>
          <a:endParaRPr lang="en-US"/>
        </a:p>
      </dgm:t>
    </dgm:pt>
    <dgm:pt modelId="{CD2F8D7A-0683-4683-8466-E8970D3B587B}" type="pres">
      <dgm:prSet presAssocID="{954913AC-C5C4-45E1-B456-6AFD9E4274DF}" presName="linear" presStyleCnt="0">
        <dgm:presLayoutVars>
          <dgm:animLvl val="lvl"/>
          <dgm:resizeHandles val="exact"/>
        </dgm:presLayoutVars>
      </dgm:prSet>
      <dgm:spPr/>
    </dgm:pt>
    <dgm:pt modelId="{340138E9-A8A5-4E2F-A8F2-EB3DCDB60A64}" type="pres">
      <dgm:prSet presAssocID="{DA984AF6-872A-45F2-B34E-78223D7A8308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6A1F9591-6378-4BD2-9E9D-0CDDB9E3B9D8}" type="pres">
      <dgm:prSet presAssocID="{5C255224-4C61-43E5-8426-BFF302258743}" presName="spacer" presStyleCnt="0"/>
      <dgm:spPr/>
    </dgm:pt>
    <dgm:pt modelId="{89F75A99-1EE0-4F48-95E0-E9D3235584B3}" type="pres">
      <dgm:prSet presAssocID="{93F6BFCA-9BC5-485A-B2FE-7DDF9B09CB68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11C09A9C-9A2A-4D41-BEAC-0EF3F04DE672}" type="pres">
      <dgm:prSet presAssocID="{AC2B45B9-467B-4D88-B054-85B745843680}" presName="spacer" presStyleCnt="0"/>
      <dgm:spPr/>
    </dgm:pt>
    <dgm:pt modelId="{DA9EDF96-B554-4DAB-8ED3-492D1688AC8C}" type="pres">
      <dgm:prSet presAssocID="{CD2739C1-393E-4CB8-AFBF-8EEFF6BBC88B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D39F7F13-7FD5-401E-830F-3565E6614ACD}" type="pres">
      <dgm:prSet presAssocID="{6EBE6FE9-CA4D-4E39-8156-CE3EB1AE7015}" presName="spacer" presStyleCnt="0"/>
      <dgm:spPr/>
    </dgm:pt>
    <dgm:pt modelId="{A672BBF2-9E60-4728-B52A-8A5655ABAE00}" type="pres">
      <dgm:prSet presAssocID="{D23B24E8-6352-4A7C-A9EB-86540FE2A9FD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E67E4538-0A8F-41CD-B0AE-AE1736B05668}" type="pres">
      <dgm:prSet presAssocID="{406EAD29-2F89-4648-8677-3EB020696015}" presName="spacer" presStyleCnt="0"/>
      <dgm:spPr/>
    </dgm:pt>
    <dgm:pt modelId="{B418D330-6719-432F-A340-A29DC43980E8}" type="pres">
      <dgm:prSet presAssocID="{C3880FC4-101F-492F-9044-1C08AD80C62D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21095A89-71C4-44A1-8F44-FB2C659560C2}" type="pres">
      <dgm:prSet presAssocID="{DB66AA3B-5632-4A12-B33F-817F170E679F}" presName="spacer" presStyleCnt="0"/>
      <dgm:spPr/>
    </dgm:pt>
    <dgm:pt modelId="{B70A508B-8283-4828-A74F-2101767F988D}" type="pres">
      <dgm:prSet presAssocID="{5B754D72-3ECD-4BF3-A4BE-702962E1349B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C20F1FD9-D39C-4AD6-8421-77DE57DAAC96}" type="pres">
      <dgm:prSet presAssocID="{40E5B755-A05A-49E8-8227-B68649DED153}" presName="spacer" presStyleCnt="0"/>
      <dgm:spPr/>
    </dgm:pt>
    <dgm:pt modelId="{400CBC73-B7E4-405E-A9AC-71E18D4AB7A0}" type="pres">
      <dgm:prSet presAssocID="{C403DD71-0AAB-46E2-9D25-478E20C60EA5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F2C83510-EFC1-4C0A-9505-0683DF3E8708}" type="pres">
      <dgm:prSet presAssocID="{BF528604-B433-4CD3-8CD5-6DC724B01F66}" presName="spacer" presStyleCnt="0"/>
      <dgm:spPr/>
    </dgm:pt>
    <dgm:pt modelId="{75DEF159-8570-4508-AF0F-31FF61174EE0}" type="pres">
      <dgm:prSet presAssocID="{0B3FA3F6-A714-4F07-9FC7-76B24214D2EC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D0D0990D-6588-4B1F-9FC3-2039CDAD1799}" type="pres">
      <dgm:prSet presAssocID="{F89276B2-28DF-4C01-87DC-FD0F8E2F30DD}" presName="spacer" presStyleCnt="0"/>
      <dgm:spPr/>
    </dgm:pt>
    <dgm:pt modelId="{8E89C899-F806-44F5-B773-3A325D989BCC}" type="pres">
      <dgm:prSet presAssocID="{FB72EEC4-5E6B-4DE4-816B-979A0A6E6E53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9ABC1D16-FF7A-4CAE-9C31-B773D6284B81}" srcId="{954913AC-C5C4-45E1-B456-6AFD9E4274DF}" destId="{D23B24E8-6352-4A7C-A9EB-86540FE2A9FD}" srcOrd="3" destOrd="0" parTransId="{6C0BF3D6-272E-465F-9F5E-3AF37AD2823B}" sibTransId="{406EAD29-2F89-4648-8677-3EB020696015}"/>
    <dgm:cxn modelId="{F00C622F-82CA-43FA-B7BB-E020D430FCF6}" type="presOf" srcId="{954913AC-C5C4-45E1-B456-6AFD9E4274DF}" destId="{CD2F8D7A-0683-4683-8466-E8970D3B587B}" srcOrd="0" destOrd="0" presId="urn:microsoft.com/office/officeart/2005/8/layout/vList2"/>
    <dgm:cxn modelId="{D585AE40-0394-4ABA-A049-0E0A0611FDC1}" type="presOf" srcId="{DA984AF6-872A-45F2-B34E-78223D7A8308}" destId="{340138E9-A8A5-4E2F-A8F2-EB3DCDB60A64}" srcOrd="0" destOrd="0" presId="urn:microsoft.com/office/officeart/2005/8/layout/vList2"/>
    <dgm:cxn modelId="{8E31F15B-8CC2-4C6A-AD17-8E6D1554AC30}" type="presOf" srcId="{5B754D72-3ECD-4BF3-A4BE-702962E1349B}" destId="{B70A508B-8283-4828-A74F-2101767F988D}" srcOrd="0" destOrd="0" presId="urn:microsoft.com/office/officeart/2005/8/layout/vList2"/>
    <dgm:cxn modelId="{D8F72860-1AA5-44BC-8E5C-B22C99F2916E}" srcId="{954913AC-C5C4-45E1-B456-6AFD9E4274DF}" destId="{FB72EEC4-5E6B-4DE4-816B-979A0A6E6E53}" srcOrd="8" destOrd="0" parTransId="{3ED6D3D9-9E2E-4007-8857-9F361F31F2E5}" sibTransId="{2A264450-D60C-466B-B110-F0FFA0E4BD32}"/>
    <dgm:cxn modelId="{E7229041-11A2-488F-9012-EE05FA4E1B11}" type="presOf" srcId="{C403DD71-0AAB-46E2-9D25-478E20C60EA5}" destId="{400CBC73-B7E4-405E-A9AC-71E18D4AB7A0}" srcOrd="0" destOrd="0" presId="urn:microsoft.com/office/officeart/2005/8/layout/vList2"/>
    <dgm:cxn modelId="{D0453B63-7064-43ED-BE30-B890C7845275}" type="presOf" srcId="{0B3FA3F6-A714-4F07-9FC7-76B24214D2EC}" destId="{75DEF159-8570-4508-AF0F-31FF61174EE0}" srcOrd="0" destOrd="0" presId="urn:microsoft.com/office/officeart/2005/8/layout/vList2"/>
    <dgm:cxn modelId="{BC44FE4D-E416-49F7-B88F-8A323986FDEA}" srcId="{954913AC-C5C4-45E1-B456-6AFD9E4274DF}" destId="{5B754D72-3ECD-4BF3-A4BE-702962E1349B}" srcOrd="5" destOrd="0" parTransId="{D002E46C-44E9-47C4-A545-D65694BEC500}" sibTransId="{40E5B755-A05A-49E8-8227-B68649DED153}"/>
    <dgm:cxn modelId="{17E6C54F-5B1F-4022-970B-0D34FDA554E7}" type="presOf" srcId="{D23B24E8-6352-4A7C-A9EB-86540FE2A9FD}" destId="{A672BBF2-9E60-4728-B52A-8A5655ABAE00}" srcOrd="0" destOrd="0" presId="urn:microsoft.com/office/officeart/2005/8/layout/vList2"/>
    <dgm:cxn modelId="{0ACC0D76-CB89-41CD-963D-E4A6A4A35BD1}" type="presOf" srcId="{CD2739C1-393E-4CB8-AFBF-8EEFF6BBC88B}" destId="{DA9EDF96-B554-4DAB-8ED3-492D1688AC8C}" srcOrd="0" destOrd="0" presId="urn:microsoft.com/office/officeart/2005/8/layout/vList2"/>
    <dgm:cxn modelId="{FFD00957-CD2F-4C61-A253-95F78AEC2146}" type="presOf" srcId="{93F6BFCA-9BC5-485A-B2FE-7DDF9B09CB68}" destId="{89F75A99-1EE0-4F48-95E0-E9D3235584B3}" srcOrd="0" destOrd="0" presId="urn:microsoft.com/office/officeart/2005/8/layout/vList2"/>
    <dgm:cxn modelId="{291FC880-9C9A-4570-908C-3905001CF022}" srcId="{954913AC-C5C4-45E1-B456-6AFD9E4274DF}" destId="{DA984AF6-872A-45F2-B34E-78223D7A8308}" srcOrd="0" destOrd="0" parTransId="{C603AA92-BFAD-4B77-AEFF-A17C877625B3}" sibTransId="{5C255224-4C61-43E5-8426-BFF302258743}"/>
    <dgm:cxn modelId="{EEE6C1A6-09C4-486D-8D5B-4F8D6A5869ED}" type="presOf" srcId="{FB72EEC4-5E6B-4DE4-816B-979A0A6E6E53}" destId="{8E89C899-F806-44F5-B773-3A325D989BCC}" srcOrd="0" destOrd="0" presId="urn:microsoft.com/office/officeart/2005/8/layout/vList2"/>
    <dgm:cxn modelId="{5A6BA9AC-A426-45D7-80D5-947027DBC72B}" srcId="{954913AC-C5C4-45E1-B456-6AFD9E4274DF}" destId="{C403DD71-0AAB-46E2-9D25-478E20C60EA5}" srcOrd="6" destOrd="0" parTransId="{547EA9F4-1BE4-4D51-AFE5-FC278268B59C}" sibTransId="{BF528604-B433-4CD3-8CD5-6DC724B01F66}"/>
    <dgm:cxn modelId="{D3775DC6-A2F6-4A08-9C1C-1CEC3D80FC0D}" srcId="{954913AC-C5C4-45E1-B456-6AFD9E4274DF}" destId="{CD2739C1-393E-4CB8-AFBF-8EEFF6BBC88B}" srcOrd="2" destOrd="0" parTransId="{2C04B1EA-148A-4225-8562-43208EE2E005}" sibTransId="{6EBE6FE9-CA4D-4E39-8156-CE3EB1AE7015}"/>
    <dgm:cxn modelId="{710E01D4-312B-4417-AB34-2B55B608460E}" srcId="{954913AC-C5C4-45E1-B456-6AFD9E4274DF}" destId="{0B3FA3F6-A714-4F07-9FC7-76B24214D2EC}" srcOrd="7" destOrd="0" parTransId="{5E58B377-6EC2-4BA5-8043-41AE8415E27A}" sibTransId="{F89276B2-28DF-4C01-87DC-FD0F8E2F30DD}"/>
    <dgm:cxn modelId="{82D94FDD-D901-4634-9DDA-A5E0E9B762A5}" srcId="{954913AC-C5C4-45E1-B456-6AFD9E4274DF}" destId="{C3880FC4-101F-492F-9044-1C08AD80C62D}" srcOrd="4" destOrd="0" parTransId="{D90235ED-43A7-40F3-9D96-08368231C06C}" sibTransId="{DB66AA3B-5632-4A12-B33F-817F170E679F}"/>
    <dgm:cxn modelId="{24B2CCF2-25CA-447F-8976-E27601CB6E76}" srcId="{954913AC-C5C4-45E1-B456-6AFD9E4274DF}" destId="{93F6BFCA-9BC5-485A-B2FE-7DDF9B09CB68}" srcOrd="1" destOrd="0" parTransId="{4820508D-094B-4652-89B2-C1FA99A8147F}" sibTransId="{AC2B45B9-467B-4D88-B054-85B745843680}"/>
    <dgm:cxn modelId="{AB43EAF4-6906-4C46-98AC-AD59FE88EE14}" type="presOf" srcId="{C3880FC4-101F-492F-9044-1C08AD80C62D}" destId="{B418D330-6719-432F-A340-A29DC43980E8}" srcOrd="0" destOrd="0" presId="urn:microsoft.com/office/officeart/2005/8/layout/vList2"/>
    <dgm:cxn modelId="{0188EE44-3FA6-41FE-8342-2EEB02CB7BC4}" type="presParOf" srcId="{CD2F8D7A-0683-4683-8466-E8970D3B587B}" destId="{340138E9-A8A5-4E2F-A8F2-EB3DCDB60A64}" srcOrd="0" destOrd="0" presId="urn:microsoft.com/office/officeart/2005/8/layout/vList2"/>
    <dgm:cxn modelId="{60EA9016-3714-44E0-A00A-CA99BDE612F3}" type="presParOf" srcId="{CD2F8D7A-0683-4683-8466-E8970D3B587B}" destId="{6A1F9591-6378-4BD2-9E9D-0CDDB9E3B9D8}" srcOrd="1" destOrd="0" presId="urn:microsoft.com/office/officeart/2005/8/layout/vList2"/>
    <dgm:cxn modelId="{B4533C43-228B-4C10-8D31-1A7461AD240E}" type="presParOf" srcId="{CD2F8D7A-0683-4683-8466-E8970D3B587B}" destId="{89F75A99-1EE0-4F48-95E0-E9D3235584B3}" srcOrd="2" destOrd="0" presId="urn:microsoft.com/office/officeart/2005/8/layout/vList2"/>
    <dgm:cxn modelId="{663D6D25-8377-414D-BF32-798E3355755E}" type="presParOf" srcId="{CD2F8D7A-0683-4683-8466-E8970D3B587B}" destId="{11C09A9C-9A2A-4D41-BEAC-0EF3F04DE672}" srcOrd="3" destOrd="0" presId="urn:microsoft.com/office/officeart/2005/8/layout/vList2"/>
    <dgm:cxn modelId="{AE014DF0-0EB0-4A5F-A2BD-5B8687B8D7C7}" type="presParOf" srcId="{CD2F8D7A-0683-4683-8466-E8970D3B587B}" destId="{DA9EDF96-B554-4DAB-8ED3-492D1688AC8C}" srcOrd="4" destOrd="0" presId="urn:microsoft.com/office/officeart/2005/8/layout/vList2"/>
    <dgm:cxn modelId="{B38C6228-878D-498C-9724-C768BE91992A}" type="presParOf" srcId="{CD2F8D7A-0683-4683-8466-E8970D3B587B}" destId="{D39F7F13-7FD5-401E-830F-3565E6614ACD}" srcOrd="5" destOrd="0" presId="urn:microsoft.com/office/officeart/2005/8/layout/vList2"/>
    <dgm:cxn modelId="{1130FFB0-DE37-4885-9149-C60EAFD55871}" type="presParOf" srcId="{CD2F8D7A-0683-4683-8466-E8970D3B587B}" destId="{A672BBF2-9E60-4728-B52A-8A5655ABAE00}" srcOrd="6" destOrd="0" presId="urn:microsoft.com/office/officeart/2005/8/layout/vList2"/>
    <dgm:cxn modelId="{63A3CA56-55FA-4D92-B72C-4EB2779DBBA3}" type="presParOf" srcId="{CD2F8D7A-0683-4683-8466-E8970D3B587B}" destId="{E67E4538-0A8F-41CD-B0AE-AE1736B05668}" srcOrd="7" destOrd="0" presId="urn:microsoft.com/office/officeart/2005/8/layout/vList2"/>
    <dgm:cxn modelId="{38FA30F2-CF20-4E7A-980B-A18DED51EFC7}" type="presParOf" srcId="{CD2F8D7A-0683-4683-8466-E8970D3B587B}" destId="{B418D330-6719-432F-A340-A29DC43980E8}" srcOrd="8" destOrd="0" presId="urn:microsoft.com/office/officeart/2005/8/layout/vList2"/>
    <dgm:cxn modelId="{8AB5261C-FBD4-43A7-95F9-DF11A6AA7C32}" type="presParOf" srcId="{CD2F8D7A-0683-4683-8466-E8970D3B587B}" destId="{21095A89-71C4-44A1-8F44-FB2C659560C2}" srcOrd="9" destOrd="0" presId="urn:microsoft.com/office/officeart/2005/8/layout/vList2"/>
    <dgm:cxn modelId="{C732584F-6760-4EA8-98AC-D4FCE10F4C1D}" type="presParOf" srcId="{CD2F8D7A-0683-4683-8466-E8970D3B587B}" destId="{B70A508B-8283-4828-A74F-2101767F988D}" srcOrd="10" destOrd="0" presId="urn:microsoft.com/office/officeart/2005/8/layout/vList2"/>
    <dgm:cxn modelId="{222476F4-CA44-4CCE-9D79-54F04D8CA74F}" type="presParOf" srcId="{CD2F8D7A-0683-4683-8466-E8970D3B587B}" destId="{C20F1FD9-D39C-4AD6-8421-77DE57DAAC96}" srcOrd="11" destOrd="0" presId="urn:microsoft.com/office/officeart/2005/8/layout/vList2"/>
    <dgm:cxn modelId="{BC39C0CC-1D4E-45E3-B890-BCD3159AF9C8}" type="presParOf" srcId="{CD2F8D7A-0683-4683-8466-E8970D3B587B}" destId="{400CBC73-B7E4-405E-A9AC-71E18D4AB7A0}" srcOrd="12" destOrd="0" presId="urn:microsoft.com/office/officeart/2005/8/layout/vList2"/>
    <dgm:cxn modelId="{B02C0B87-16A8-4AF3-B263-2626B0E50EE1}" type="presParOf" srcId="{CD2F8D7A-0683-4683-8466-E8970D3B587B}" destId="{F2C83510-EFC1-4C0A-9505-0683DF3E8708}" srcOrd="13" destOrd="0" presId="urn:microsoft.com/office/officeart/2005/8/layout/vList2"/>
    <dgm:cxn modelId="{5BE1283A-49E0-4B2C-8C42-5C88397C5AD2}" type="presParOf" srcId="{CD2F8D7A-0683-4683-8466-E8970D3B587B}" destId="{75DEF159-8570-4508-AF0F-31FF61174EE0}" srcOrd="14" destOrd="0" presId="urn:microsoft.com/office/officeart/2005/8/layout/vList2"/>
    <dgm:cxn modelId="{CAF291BE-D2E4-4A4D-8D51-5EDAD9CBCDB3}" type="presParOf" srcId="{CD2F8D7A-0683-4683-8466-E8970D3B587B}" destId="{D0D0990D-6588-4B1F-9FC3-2039CDAD1799}" srcOrd="15" destOrd="0" presId="urn:microsoft.com/office/officeart/2005/8/layout/vList2"/>
    <dgm:cxn modelId="{974766BD-401B-4EA6-8AF7-FB54A79079DB}" type="presParOf" srcId="{CD2F8D7A-0683-4683-8466-E8970D3B587B}" destId="{8E89C899-F806-44F5-B773-3A325D989BCC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4388D53-69DD-44F3-9A21-6B4F82B1FD9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A9618D-B3D7-4C15-B9FD-B092629A5FCE}">
      <dgm:prSet/>
      <dgm:spPr/>
      <dgm:t>
        <a:bodyPr/>
        <a:lstStyle/>
        <a:p>
          <a:r>
            <a:rPr lang="en-GB" b="1" dirty="0"/>
            <a:t>Policy Frameworks Supporting Integration</a:t>
          </a:r>
          <a:endParaRPr lang="en-US" dirty="0"/>
        </a:p>
      </dgm:t>
    </dgm:pt>
    <dgm:pt modelId="{03ACFEF4-6D38-4D15-825E-4918B9A50B76}" type="parTrans" cxnId="{999F1FC8-A14F-40FD-AE5A-9DB6DE5A3460}">
      <dgm:prSet/>
      <dgm:spPr/>
      <dgm:t>
        <a:bodyPr/>
        <a:lstStyle/>
        <a:p>
          <a:endParaRPr lang="en-US"/>
        </a:p>
      </dgm:t>
    </dgm:pt>
    <dgm:pt modelId="{C79C8CBB-932B-40ED-9F08-6108A5E209AD}" type="sibTrans" cxnId="{999F1FC8-A14F-40FD-AE5A-9DB6DE5A3460}">
      <dgm:prSet/>
      <dgm:spPr/>
      <dgm:t>
        <a:bodyPr/>
        <a:lstStyle/>
        <a:p>
          <a:endParaRPr lang="en-US"/>
        </a:p>
      </dgm:t>
    </dgm:pt>
    <dgm:pt modelId="{C7735418-FFC7-451D-BF74-0B87C9CC92BF}">
      <dgm:prSet/>
      <dgm:spPr/>
      <dgm:t>
        <a:bodyPr/>
        <a:lstStyle/>
        <a:p>
          <a:r>
            <a:rPr lang="en-GB" b="1" i="1" dirty="0"/>
            <a:t>Care Act 2014</a:t>
          </a:r>
          <a:endParaRPr lang="en-US" dirty="0"/>
        </a:p>
      </dgm:t>
    </dgm:pt>
    <dgm:pt modelId="{7F796225-29EE-426A-BB36-FBA6E04B4B1B}" type="parTrans" cxnId="{C3F794BD-45FA-4D6F-92F8-D16D0967ED8E}">
      <dgm:prSet/>
      <dgm:spPr/>
      <dgm:t>
        <a:bodyPr/>
        <a:lstStyle/>
        <a:p>
          <a:endParaRPr lang="en-US"/>
        </a:p>
      </dgm:t>
    </dgm:pt>
    <dgm:pt modelId="{5BE3E2C8-0304-4E34-B016-DA2EFAE4A76B}" type="sibTrans" cxnId="{C3F794BD-45FA-4D6F-92F8-D16D0967ED8E}">
      <dgm:prSet/>
      <dgm:spPr/>
      <dgm:t>
        <a:bodyPr/>
        <a:lstStyle/>
        <a:p>
          <a:endParaRPr lang="en-US"/>
        </a:p>
      </dgm:t>
    </dgm:pt>
    <dgm:pt modelId="{6DCB7F59-2F59-4E7C-B62C-C311863E88EC}">
      <dgm:prSet/>
      <dgm:spPr/>
      <dgm:t>
        <a:bodyPr/>
        <a:lstStyle/>
        <a:p>
          <a:r>
            <a:rPr lang="en-GB" dirty="0"/>
            <a:t>Promotes wellbeing.</a:t>
          </a:r>
          <a:endParaRPr lang="en-US" dirty="0"/>
        </a:p>
      </dgm:t>
    </dgm:pt>
    <dgm:pt modelId="{6D11273C-83F6-420C-B21C-0E67571A4267}" type="parTrans" cxnId="{E3986620-DC49-4B32-82EB-CF2014FA4855}">
      <dgm:prSet/>
      <dgm:spPr/>
      <dgm:t>
        <a:bodyPr/>
        <a:lstStyle/>
        <a:p>
          <a:endParaRPr lang="en-US"/>
        </a:p>
      </dgm:t>
    </dgm:pt>
    <dgm:pt modelId="{2E352DB6-D36D-4037-99E5-66FF3F4FE687}" type="sibTrans" cxnId="{E3986620-DC49-4B32-82EB-CF2014FA4855}">
      <dgm:prSet/>
      <dgm:spPr/>
      <dgm:t>
        <a:bodyPr/>
        <a:lstStyle/>
        <a:p>
          <a:endParaRPr lang="en-US"/>
        </a:p>
      </dgm:t>
    </dgm:pt>
    <dgm:pt modelId="{D9B9FC56-297E-4C53-BAEB-853E994C9387}">
      <dgm:prSet/>
      <dgm:spPr/>
      <dgm:t>
        <a:bodyPr/>
        <a:lstStyle/>
        <a:p>
          <a:r>
            <a:rPr lang="en-GB" b="1" i="1" dirty="0"/>
            <a:t>Equality Act 2010</a:t>
          </a:r>
          <a:endParaRPr lang="en-US" dirty="0"/>
        </a:p>
      </dgm:t>
    </dgm:pt>
    <dgm:pt modelId="{FAA24BB6-F402-4131-A660-6B27390AB50C}" type="parTrans" cxnId="{98613C08-3059-47C2-94E3-8DDD703924DE}">
      <dgm:prSet/>
      <dgm:spPr/>
      <dgm:t>
        <a:bodyPr/>
        <a:lstStyle/>
        <a:p>
          <a:endParaRPr lang="en-US"/>
        </a:p>
      </dgm:t>
    </dgm:pt>
    <dgm:pt modelId="{51B89343-7E5F-4B81-BE23-6E2A299DAEE1}" type="sibTrans" cxnId="{98613C08-3059-47C2-94E3-8DDD703924DE}">
      <dgm:prSet/>
      <dgm:spPr/>
      <dgm:t>
        <a:bodyPr/>
        <a:lstStyle/>
        <a:p>
          <a:endParaRPr lang="en-US"/>
        </a:p>
      </dgm:t>
    </dgm:pt>
    <dgm:pt modelId="{D514EC6C-FCDE-4348-8D14-D89D3F231334}">
      <dgm:prSet/>
      <dgm:spPr/>
      <dgm:t>
        <a:bodyPr/>
        <a:lstStyle/>
        <a:p>
          <a:r>
            <a:rPr lang="en-GB" dirty="0"/>
            <a:t>Promotes equitable access.</a:t>
          </a:r>
          <a:endParaRPr lang="en-US" dirty="0"/>
        </a:p>
      </dgm:t>
    </dgm:pt>
    <dgm:pt modelId="{2371EC1C-FDF5-4294-86A0-3D26CE64C0BC}" type="parTrans" cxnId="{E8FB2AC2-9F76-48DB-A93B-2F0F087955B4}">
      <dgm:prSet/>
      <dgm:spPr/>
      <dgm:t>
        <a:bodyPr/>
        <a:lstStyle/>
        <a:p>
          <a:endParaRPr lang="en-US"/>
        </a:p>
      </dgm:t>
    </dgm:pt>
    <dgm:pt modelId="{A7862288-1A6B-4674-BA9E-9C4823A3969E}" type="sibTrans" cxnId="{E8FB2AC2-9F76-48DB-A93B-2F0F087955B4}">
      <dgm:prSet/>
      <dgm:spPr/>
      <dgm:t>
        <a:bodyPr/>
        <a:lstStyle/>
        <a:p>
          <a:endParaRPr lang="en-US"/>
        </a:p>
      </dgm:t>
    </dgm:pt>
    <dgm:pt modelId="{8C7CF7B7-EF79-4DA0-8020-E29F16DCC9B9}">
      <dgm:prSet/>
      <dgm:spPr/>
      <dgm:t>
        <a:bodyPr/>
        <a:lstStyle/>
        <a:p>
          <a:r>
            <a:rPr lang="en-GB" b="1" i="1" dirty="0"/>
            <a:t>Health and Care Act 2022</a:t>
          </a:r>
          <a:endParaRPr lang="en-US" dirty="0"/>
        </a:p>
      </dgm:t>
    </dgm:pt>
    <dgm:pt modelId="{B9F1D053-0BB3-4787-B199-9BBD44CA1FD8}" type="parTrans" cxnId="{4CE4A96A-D735-4E40-90C8-DF97962BBED7}">
      <dgm:prSet/>
      <dgm:spPr/>
      <dgm:t>
        <a:bodyPr/>
        <a:lstStyle/>
        <a:p>
          <a:endParaRPr lang="en-US"/>
        </a:p>
      </dgm:t>
    </dgm:pt>
    <dgm:pt modelId="{630ED4D7-20B0-49BB-85CA-557E20F0E560}" type="sibTrans" cxnId="{4CE4A96A-D735-4E40-90C8-DF97962BBED7}">
      <dgm:prSet/>
      <dgm:spPr/>
      <dgm:t>
        <a:bodyPr/>
        <a:lstStyle/>
        <a:p>
          <a:endParaRPr lang="en-US"/>
        </a:p>
      </dgm:t>
    </dgm:pt>
    <dgm:pt modelId="{428BE7A0-C456-4BA2-9A0B-6C9431CB4AA6}">
      <dgm:prSet/>
      <dgm:spPr/>
      <dgm:t>
        <a:bodyPr/>
        <a:lstStyle/>
        <a:p>
          <a:r>
            <a:rPr lang="en-GB" dirty="0"/>
            <a:t>Established Integrated Care Systems. </a:t>
          </a:r>
          <a:endParaRPr lang="en-US" dirty="0"/>
        </a:p>
      </dgm:t>
    </dgm:pt>
    <dgm:pt modelId="{23FC1D33-5045-4976-ADC5-54ADCAD78BDD}" type="parTrans" cxnId="{42B3864F-9150-4A74-9E4A-70D6A524B10E}">
      <dgm:prSet/>
      <dgm:spPr/>
      <dgm:t>
        <a:bodyPr/>
        <a:lstStyle/>
        <a:p>
          <a:endParaRPr lang="en-US"/>
        </a:p>
      </dgm:t>
    </dgm:pt>
    <dgm:pt modelId="{6D7ED426-4D52-43E8-8EAB-C0E70778C2F3}" type="sibTrans" cxnId="{42B3864F-9150-4A74-9E4A-70D6A524B10E}">
      <dgm:prSet/>
      <dgm:spPr/>
      <dgm:t>
        <a:bodyPr/>
        <a:lstStyle/>
        <a:p>
          <a:endParaRPr lang="en-US"/>
        </a:p>
      </dgm:t>
    </dgm:pt>
    <dgm:pt modelId="{3DC750F2-36FA-49D5-AA7F-3630919DE743}" type="pres">
      <dgm:prSet presAssocID="{E4388D53-69DD-44F3-9A21-6B4F82B1FD91}" presName="linear" presStyleCnt="0">
        <dgm:presLayoutVars>
          <dgm:animLvl val="lvl"/>
          <dgm:resizeHandles val="exact"/>
        </dgm:presLayoutVars>
      </dgm:prSet>
      <dgm:spPr/>
    </dgm:pt>
    <dgm:pt modelId="{BFB1C1EB-441D-42F9-970B-765B10924611}" type="pres">
      <dgm:prSet presAssocID="{68A9618D-B3D7-4C15-B9FD-B092629A5FCE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3CC35C19-C585-43C2-ACCA-70F2D92C1921}" type="pres">
      <dgm:prSet presAssocID="{C79C8CBB-932B-40ED-9F08-6108A5E209AD}" presName="spacer" presStyleCnt="0"/>
      <dgm:spPr/>
    </dgm:pt>
    <dgm:pt modelId="{4F21731B-6FDD-4C90-B974-5E77D2E95756}" type="pres">
      <dgm:prSet presAssocID="{C7735418-FFC7-451D-BF74-0B87C9CC92B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9341836-5A3E-4762-8DD6-FFD581F0E054}" type="pres">
      <dgm:prSet presAssocID="{5BE3E2C8-0304-4E34-B016-DA2EFAE4A76B}" presName="spacer" presStyleCnt="0"/>
      <dgm:spPr/>
    </dgm:pt>
    <dgm:pt modelId="{2FDC2866-7722-47D6-A5D6-91562D8D0080}" type="pres">
      <dgm:prSet presAssocID="{6DCB7F59-2F59-4E7C-B62C-C311863E88E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F32381D-B63E-4FD6-A91F-CB3ECD0BB58C}" type="pres">
      <dgm:prSet presAssocID="{2E352DB6-D36D-4037-99E5-66FF3F4FE687}" presName="spacer" presStyleCnt="0"/>
      <dgm:spPr/>
    </dgm:pt>
    <dgm:pt modelId="{82310912-DB67-4E97-B523-2543480DFD70}" type="pres">
      <dgm:prSet presAssocID="{D9B9FC56-297E-4C53-BAEB-853E994C938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E864487-64F3-4F19-B2B6-6B6C43B4F91A}" type="pres">
      <dgm:prSet presAssocID="{51B89343-7E5F-4B81-BE23-6E2A299DAEE1}" presName="spacer" presStyleCnt="0"/>
      <dgm:spPr/>
    </dgm:pt>
    <dgm:pt modelId="{2825B02E-5E4A-4F28-8266-3A61C59B4FFA}" type="pres">
      <dgm:prSet presAssocID="{D514EC6C-FCDE-4348-8D14-D89D3F23133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DBA3B689-69C2-4B84-A807-94A25B16DC71}" type="pres">
      <dgm:prSet presAssocID="{A7862288-1A6B-4674-BA9E-9C4823A3969E}" presName="spacer" presStyleCnt="0"/>
      <dgm:spPr/>
    </dgm:pt>
    <dgm:pt modelId="{1B5A2A35-C76D-4E02-9E5B-637549EF401E}" type="pres">
      <dgm:prSet presAssocID="{8C7CF7B7-EF79-4DA0-8020-E29F16DCC9B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F9624DD-FE45-4AC0-8FEC-15628ED6DDC3}" type="pres">
      <dgm:prSet presAssocID="{630ED4D7-20B0-49BB-85CA-557E20F0E560}" presName="spacer" presStyleCnt="0"/>
      <dgm:spPr/>
    </dgm:pt>
    <dgm:pt modelId="{225A9980-457D-4EE6-B97B-AE5CB6AC066C}" type="pres">
      <dgm:prSet presAssocID="{428BE7A0-C456-4BA2-9A0B-6C9431CB4AA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A4D7B01-EE0A-4B2B-9953-2345FDBFEA1C}" type="presOf" srcId="{D9B9FC56-297E-4C53-BAEB-853E994C9387}" destId="{82310912-DB67-4E97-B523-2543480DFD70}" srcOrd="0" destOrd="0" presId="urn:microsoft.com/office/officeart/2005/8/layout/vList2"/>
    <dgm:cxn modelId="{3F51A303-2860-4BB9-A831-BBBFC22FAA88}" type="presOf" srcId="{8C7CF7B7-EF79-4DA0-8020-E29F16DCC9B9}" destId="{1B5A2A35-C76D-4E02-9E5B-637549EF401E}" srcOrd="0" destOrd="0" presId="urn:microsoft.com/office/officeart/2005/8/layout/vList2"/>
    <dgm:cxn modelId="{E8239306-7211-46AC-87D8-EDA400F38B78}" type="presOf" srcId="{C7735418-FFC7-451D-BF74-0B87C9CC92BF}" destId="{4F21731B-6FDD-4C90-B974-5E77D2E95756}" srcOrd="0" destOrd="0" presId="urn:microsoft.com/office/officeart/2005/8/layout/vList2"/>
    <dgm:cxn modelId="{98613C08-3059-47C2-94E3-8DDD703924DE}" srcId="{E4388D53-69DD-44F3-9A21-6B4F82B1FD91}" destId="{D9B9FC56-297E-4C53-BAEB-853E994C9387}" srcOrd="3" destOrd="0" parTransId="{FAA24BB6-F402-4131-A660-6B27390AB50C}" sibTransId="{51B89343-7E5F-4B81-BE23-6E2A299DAEE1}"/>
    <dgm:cxn modelId="{E3986620-DC49-4B32-82EB-CF2014FA4855}" srcId="{E4388D53-69DD-44F3-9A21-6B4F82B1FD91}" destId="{6DCB7F59-2F59-4E7C-B62C-C311863E88EC}" srcOrd="2" destOrd="0" parTransId="{6D11273C-83F6-420C-B21C-0E67571A4267}" sibTransId="{2E352DB6-D36D-4037-99E5-66FF3F4FE687}"/>
    <dgm:cxn modelId="{21B1183C-3DEF-4876-A9BE-04347B725750}" type="presOf" srcId="{6DCB7F59-2F59-4E7C-B62C-C311863E88EC}" destId="{2FDC2866-7722-47D6-A5D6-91562D8D0080}" srcOrd="0" destOrd="0" presId="urn:microsoft.com/office/officeart/2005/8/layout/vList2"/>
    <dgm:cxn modelId="{4CE4A96A-D735-4E40-90C8-DF97962BBED7}" srcId="{E4388D53-69DD-44F3-9A21-6B4F82B1FD91}" destId="{8C7CF7B7-EF79-4DA0-8020-E29F16DCC9B9}" srcOrd="5" destOrd="0" parTransId="{B9F1D053-0BB3-4787-B199-9BBD44CA1FD8}" sibTransId="{630ED4D7-20B0-49BB-85CA-557E20F0E560}"/>
    <dgm:cxn modelId="{E3BE656E-939A-43F2-9A01-A5CBD7FC5B7A}" type="presOf" srcId="{D514EC6C-FCDE-4348-8D14-D89D3F231334}" destId="{2825B02E-5E4A-4F28-8266-3A61C59B4FFA}" srcOrd="0" destOrd="0" presId="urn:microsoft.com/office/officeart/2005/8/layout/vList2"/>
    <dgm:cxn modelId="{42B3864F-9150-4A74-9E4A-70D6A524B10E}" srcId="{E4388D53-69DD-44F3-9A21-6B4F82B1FD91}" destId="{428BE7A0-C456-4BA2-9A0B-6C9431CB4AA6}" srcOrd="6" destOrd="0" parTransId="{23FC1D33-5045-4976-ADC5-54ADCAD78BDD}" sibTransId="{6D7ED426-4D52-43E8-8EAB-C0E70778C2F3}"/>
    <dgm:cxn modelId="{AA72B7A8-EACB-4E38-B13D-D61F525C207B}" type="presOf" srcId="{428BE7A0-C456-4BA2-9A0B-6C9431CB4AA6}" destId="{225A9980-457D-4EE6-B97B-AE5CB6AC066C}" srcOrd="0" destOrd="0" presId="urn:microsoft.com/office/officeart/2005/8/layout/vList2"/>
    <dgm:cxn modelId="{6C8B42A9-BFA9-4E87-B57D-A87812A2F66B}" type="presOf" srcId="{68A9618D-B3D7-4C15-B9FD-B092629A5FCE}" destId="{BFB1C1EB-441D-42F9-970B-765B10924611}" srcOrd="0" destOrd="0" presId="urn:microsoft.com/office/officeart/2005/8/layout/vList2"/>
    <dgm:cxn modelId="{C72BB7B7-52AB-458D-B9C4-AAAC1559294D}" type="presOf" srcId="{E4388D53-69DD-44F3-9A21-6B4F82B1FD91}" destId="{3DC750F2-36FA-49D5-AA7F-3630919DE743}" srcOrd="0" destOrd="0" presId="urn:microsoft.com/office/officeart/2005/8/layout/vList2"/>
    <dgm:cxn modelId="{C3F794BD-45FA-4D6F-92F8-D16D0967ED8E}" srcId="{E4388D53-69DD-44F3-9A21-6B4F82B1FD91}" destId="{C7735418-FFC7-451D-BF74-0B87C9CC92BF}" srcOrd="1" destOrd="0" parTransId="{7F796225-29EE-426A-BB36-FBA6E04B4B1B}" sibTransId="{5BE3E2C8-0304-4E34-B016-DA2EFAE4A76B}"/>
    <dgm:cxn modelId="{E8FB2AC2-9F76-48DB-A93B-2F0F087955B4}" srcId="{E4388D53-69DD-44F3-9A21-6B4F82B1FD91}" destId="{D514EC6C-FCDE-4348-8D14-D89D3F231334}" srcOrd="4" destOrd="0" parTransId="{2371EC1C-FDF5-4294-86A0-3D26CE64C0BC}" sibTransId="{A7862288-1A6B-4674-BA9E-9C4823A3969E}"/>
    <dgm:cxn modelId="{999F1FC8-A14F-40FD-AE5A-9DB6DE5A3460}" srcId="{E4388D53-69DD-44F3-9A21-6B4F82B1FD91}" destId="{68A9618D-B3D7-4C15-B9FD-B092629A5FCE}" srcOrd="0" destOrd="0" parTransId="{03ACFEF4-6D38-4D15-825E-4918B9A50B76}" sibTransId="{C79C8CBB-932B-40ED-9F08-6108A5E209AD}"/>
    <dgm:cxn modelId="{04C0FF71-D590-4025-9519-FAA42D834078}" type="presParOf" srcId="{3DC750F2-36FA-49D5-AA7F-3630919DE743}" destId="{BFB1C1EB-441D-42F9-970B-765B10924611}" srcOrd="0" destOrd="0" presId="urn:microsoft.com/office/officeart/2005/8/layout/vList2"/>
    <dgm:cxn modelId="{9CEC3FFE-88CD-47DA-BBFA-0E537C505B48}" type="presParOf" srcId="{3DC750F2-36FA-49D5-AA7F-3630919DE743}" destId="{3CC35C19-C585-43C2-ACCA-70F2D92C1921}" srcOrd="1" destOrd="0" presId="urn:microsoft.com/office/officeart/2005/8/layout/vList2"/>
    <dgm:cxn modelId="{98A4606D-24EE-4F83-BEA8-918B2911AE0C}" type="presParOf" srcId="{3DC750F2-36FA-49D5-AA7F-3630919DE743}" destId="{4F21731B-6FDD-4C90-B974-5E77D2E95756}" srcOrd="2" destOrd="0" presId="urn:microsoft.com/office/officeart/2005/8/layout/vList2"/>
    <dgm:cxn modelId="{21FBAD60-C531-4941-BE0E-4CD3D828F51A}" type="presParOf" srcId="{3DC750F2-36FA-49D5-AA7F-3630919DE743}" destId="{09341836-5A3E-4762-8DD6-FFD581F0E054}" srcOrd="3" destOrd="0" presId="urn:microsoft.com/office/officeart/2005/8/layout/vList2"/>
    <dgm:cxn modelId="{09C877A9-6CB0-4550-A017-910E70E778AE}" type="presParOf" srcId="{3DC750F2-36FA-49D5-AA7F-3630919DE743}" destId="{2FDC2866-7722-47D6-A5D6-91562D8D0080}" srcOrd="4" destOrd="0" presId="urn:microsoft.com/office/officeart/2005/8/layout/vList2"/>
    <dgm:cxn modelId="{5FF3E29C-E6EC-4EA0-9D7E-E79313266B36}" type="presParOf" srcId="{3DC750F2-36FA-49D5-AA7F-3630919DE743}" destId="{EF32381D-B63E-4FD6-A91F-CB3ECD0BB58C}" srcOrd="5" destOrd="0" presId="urn:microsoft.com/office/officeart/2005/8/layout/vList2"/>
    <dgm:cxn modelId="{9E63DEAD-03DA-43EE-8616-151D4A8B19D0}" type="presParOf" srcId="{3DC750F2-36FA-49D5-AA7F-3630919DE743}" destId="{82310912-DB67-4E97-B523-2543480DFD70}" srcOrd="6" destOrd="0" presId="urn:microsoft.com/office/officeart/2005/8/layout/vList2"/>
    <dgm:cxn modelId="{E10E4665-DD58-417E-87CE-31CD468E354D}" type="presParOf" srcId="{3DC750F2-36FA-49D5-AA7F-3630919DE743}" destId="{AE864487-64F3-4F19-B2B6-6B6C43B4F91A}" srcOrd="7" destOrd="0" presId="urn:microsoft.com/office/officeart/2005/8/layout/vList2"/>
    <dgm:cxn modelId="{DEE4B4C0-87C8-43E6-AC12-ECF8D7761ABD}" type="presParOf" srcId="{3DC750F2-36FA-49D5-AA7F-3630919DE743}" destId="{2825B02E-5E4A-4F28-8266-3A61C59B4FFA}" srcOrd="8" destOrd="0" presId="urn:microsoft.com/office/officeart/2005/8/layout/vList2"/>
    <dgm:cxn modelId="{0CF1FE7C-F130-400E-AD06-70EB2AEB32AB}" type="presParOf" srcId="{3DC750F2-36FA-49D5-AA7F-3630919DE743}" destId="{DBA3B689-69C2-4B84-A807-94A25B16DC71}" srcOrd="9" destOrd="0" presId="urn:microsoft.com/office/officeart/2005/8/layout/vList2"/>
    <dgm:cxn modelId="{DC826FE1-67CD-4B9F-B3D9-47070B25DED3}" type="presParOf" srcId="{3DC750F2-36FA-49D5-AA7F-3630919DE743}" destId="{1B5A2A35-C76D-4E02-9E5B-637549EF401E}" srcOrd="10" destOrd="0" presId="urn:microsoft.com/office/officeart/2005/8/layout/vList2"/>
    <dgm:cxn modelId="{3EDA0C39-EF54-4E45-9716-1C7B7E05A9B5}" type="presParOf" srcId="{3DC750F2-36FA-49D5-AA7F-3630919DE743}" destId="{4F9624DD-FE45-4AC0-8FEC-15628ED6DDC3}" srcOrd="11" destOrd="0" presId="urn:microsoft.com/office/officeart/2005/8/layout/vList2"/>
    <dgm:cxn modelId="{626B62C4-DE7E-4219-8C88-7465AD48E8E8}" type="presParOf" srcId="{3DC750F2-36FA-49D5-AA7F-3630919DE743}" destId="{225A9980-457D-4EE6-B97B-AE5CB6AC066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B04F118-FAAC-4E06-A2CB-601F7536AF5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3A3C402-9242-4677-BF0A-1A25794010DB}">
      <dgm:prSet/>
      <dgm:spPr/>
      <dgm:t>
        <a:bodyPr/>
        <a:lstStyle/>
        <a:p>
          <a:r>
            <a:rPr lang="en-GB" b="1" dirty="0"/>
            <a:t>Explaining Programme Design</a:t>
          </a:r>
          <a:endParaRPr lang="en-US" dirty="0"/>
        </a:p>
      </dgm:t>
    </dgm:pt>
    <dgm:pt modelId="{24AE3034-C840-440A-9A58-14DEFAB0F625}" type="parTrans" cxnId="{59E30010-C114-4922-B38F-67B8DBD400B1}">
      <dgm:prSet/>
      <dgm:spPr/>
      <dgm:t>
        <a:bodyPr/>
        <a:lstStyle/>
        <a:p>
          <a:endParaRPr lang="en-US"/>
        </a:p>
      </dgm:t>
    </dgm:pt>
    <dgm:pt modelId="{8B050538-3D30-44B5-AB91-AD6B1EF95247}" type="sibTrans" cxnId="{59E30010-C114-4922-B38F-67B8DBD400B1}">
      <dgm:prSet/>
      <dgm:spPr/>
      <dgm:t>
        <a:bodyPr/>
        <a:lstStyle/>
        <a:p>
          <a:endParaRPr lang="en-US"/>
        </a:p>
      </dgm:t>
    </dgm:pt>
    <dgm:pt modelId="{F8175FB2-7031-4EBD-BEDA-140D436A5196}">
      <dgm:prSet/>
      <dgm:spPr/>
      <dgm:t>
        <a:bodyPr/>
        <a:lstStyle/>
        <a:p>
          <a:r>
            <a:rPr lang="en-GB" b="1" i="1" dirty="0"/>
            <a:t>Components </a:t>
          </a:r>
          <a:endParaRPr lang="en-US" dirty="0"/>
        </a:p>
      </dgm:t>
    </dgm:pt>
    <dgm:pt modelId="{531AEF3F-A227-49CA-B5FD-F05388AE2240}" type="parTrans" cxnId="{BB7F3829-275D-4187-AF0D-DD35654164B6}">
      <dgm:prSet/>
      <dgm:spPr/>
      <dgm:t>
        <a:bodyPr/>
        <a:lstStyle/>
        <a:p>
          <a:endParaRPr lang="en-US"/>
        </a:p>
      </dgm:t>
    </dgm:pt>
    <dgm:pt modelId="{90AF4821-D073-404C-8AB7-31EA5A04EA3A}" type="sibTrans" cxnId="{BB7F3829-275D-4187-AF0D-DD35654164B6}">
      <dgm:prSet/>
      <dgm:spPr/>
      <dgm:t>
        <a:bodyPr/>
        <a:lstStyle/>
        <a:p>
          <a:endParaRPr lang="en-US"/>
        </a:p>
      </dgm:t>
    </dgm:pt>
    <dgm:pt modelId="{489A5983-CE1C-4E01-BA6A-D6D4812F8559}">
      <dgm:prSet/>
      <dgm:spPr/>
      <dgm:t>
        <a:bodyPr/>
        <a:lstStyle/>
        <a:p>
          <a:r>
            <a:rPr lang="en-GB" dirty="0"/>
            <a:t>. Perceived susceptibility </a:t>
          </a:r>
          <a:endParaRPr lang="en-US" dirty="0"/>
        </a:p>
      </dgm:t>
    </dgm:pt>
    <dgm:pt modelId="{78E5F18B-F894-4CA7-86A0-519C3BDD7F2A}" type="parTrans" cxnId="{A42EDFB9-69C2-407C-8B38-277AACD0178E}">
      <dgm:prSet/>
      <dgm:spPr/>
      <dgm:t>
        <a:bodyPr/>
        <a:lstStyle/>
        <a:p>
          <a:endParaRPr lang="en-US"/>
        </a:p>
      </dgm:t>
    </dgm:pt>
    <dgm:pt modelId="{98516FA4-60DD-4620-B5C5-068A2E652601}" type="sibTrans" cxnId="{A42EDFB9-69C2-407C-8B38-277AACD0178E}">
      <dgm:prSet/>
      <dgm:spPr/>
      <dgm:t>
        <a:bodyPr/>
        <a:lstStyle/>
        <a:p>
          <a:endParaRPr lang="en-US"/>
        </a:p>
      </dgm:t>
    </dgm:pt>
    <dgm:pt modelId="{37329DB0-EF9E-483A-BEBC-13F176AE5032}">
      <dgm:prSet/>
      <dgm:spPr/>
      <dgm:t>
        <a:bodyPr/>
        <a:lstStyle/>
        <a:p>
          <a:r>
            <a:rPr lang="en-GB" dirty="0"/>
            <a:t>. Perceived severity </a:t>
          </a:r>
          <a:endParaRPr lang="en-US" dirty="0"/>
        </a:p>
      </dgm:t>
    </dgm:pt>
    <dgm:pt modelId="{B6818C4F-BD3B-4464-8375-BCAAF1B288C9}" type="parTrans" cxnId="{9B747ECC-9EB3-40FA-AF26-93FE66A1BFEF}">
      <dgm:prSet/>
      <dgm:spPr/>
      <dgm:t>
        <a:bodyPr/>
        <a:lstStyle/>
        <a:p>
          <a:endParaRPr lang="en-US"/>
        </a:p>
      </dgm:t>
    </dgm:pt>
    <dgm:pt modelId="{8B5E1B71-6E05-48A1-BA31-9891A8F06952}" type="sibTrans" cxnId="{9B747ECC-9EB3-40FA-AF26-93FE66A1BFEF}">
      <dgm:prSet/>
      <dgm:spPr/>
      <dgm:t>
        <a:bodyPr/>
        <a:lstStyle/>
        <a:p>
          <a:endParaRPr lang="en-US"/>
        </a:p>
      </dgm:t>
    </dgm:pt>
    <dgm:pt modelId="{6C01CAE6-2B0B-409C-BECC-142E622525B2}">
      <dgm:prSet/>
      <dgm:spPr/>
      <dgm:t>
        <a:bodyPr/>
        <a:lstStyle/>
        <a:p>
          <a:r>
            <a:rPr lang="en-GB" dirty="0"/>
            <a:t>. Perceived benefits  </a:t>
          </a:r>
          <a:endParaRPr lang="en-US" dirty="0"/>
        </a:p>
      </dgm:t>
    </dgm:pt>
    <dgm:pt modelId="{6CD16023-3126-4CDD-B9D3-518EDE82F650}" type="parTrans" cxnId="{04865B60-CFA4-45FF-B38D-77101A959628}">
      <dgm:prSet/>
      <dgm:spPr/>
      <dgm:t>
        <a:bodyPr/>
        <a:lstStyle/>
        <a:p>
          <a:endParaRPr lang="en-US"/>
        </a:p>
      </dgm:t>
    </dgm:pt>
    <dgm:pt modelId="{B678D303-3CC9-4F55-AC0D-E5B03258DAD8}" type="sibTrans" cxnId="{04865B60-CFA4-45FF-B38D-77101A959628}">
      <dgm:prSet/>
      <dgm:spPr/>
      <dgm:t>
        <a:bodyPr/>
        <a:lstStyle/>
        <a:p>
          <a:endParaRPr lang="en-US"/>
        </a:p>
      </dgm:t>
    </dgm:pt>
    <dgm:pt modelId="{42DB5B0B-28E0-41A9-BFE1-7D7A979E58FB}">
      <dgm:prSet/>
      <dgm:spPr/>
      <dgm:t>
        <a:bodyPr/>
        <a:lstStyle/>
        <a:p>
          <a:r>
            <a:rPr lang="en-GB" dirty="0"/>
            <a:t>. Perceived barriers </a:t>
          </a:r>
          <a:endParaRPr lang="en-US" dirty="0"/>
        </a:p>
      </dgm:t>
    </dgm:pt>
    <dgm:pt modelId="{D3558C42-D070-4763-8B90-215385853561}" type="parTrans" cxnId="{977DBDE2-B5A5-4F8B-B6A6-08DA104AC679}">
      <dgm:prSet/>
      <dgm:spPr/>
      <dgm:t>
        <a:bodyPr/>
        <a:lstStyle/>
        <a:p>
          <a:endParaRPr lang="en-US"/>
        </a:p>
      </dgm:t>
    </dgm:pt>
    <dgm:pt modelId="{A5848BB0-868F-475D-8760-4D8D17BE3477}" type="sibTrans" cxnId="{977DBDE2-B5A5-4F8B-B6A6-08DA104AC679}">
      <dgm:prSet/>
      <dgm:spPr/>
      <dgm:t>
        <a:bodyPr/>
        <a:lstStyle/>
        <a:p>
          <a:endParaRPr lang="en-US"/>
        </a:p>
      </dgm:t>
    </dgm:pt>
    <dgm:pt modelId="{EE2A355A-F808-46DB-A513-F616A0984634}">
      <dgm:prSet/>
      <dgm:spPr/>
      <dgm:t>
        <a:bodyPr/>
        <a:lstStyle/>
        <a:p>
          <a:r>
            <a:rPr lang="en-GB" dirty="0"/>
            <a:t>. Self- Efficacy </a:t>
          </a:r>
          <a:endParaRPr lang="en-US" dirty="0"/>
        </a:p>
      </dgm:t>
    </dgm:pt>
    <dgm:pt modelId="{C42344D8-6FF9-46E8-98DF-084F6DD39F44}" type="parTrans" cxnId="{F0934EF7-EF7B-4B98-B0A6-5521C9D155DF}">
      <dgm:prSet/>
      <dgm:spPr/>
      <dgm:t>
        <a:bodyPr/>
        <a:lstStyle/>
        <a:p>
          <a:endParaRPr lang="en-US"/>
        </a:p>
      </dgm:t>
    </dgm:pt>
    <dgm:pt modelId="{2F1F50F1-6D5B-4A1A-90C6-0D788B2FDB24}" type="sibTrans" cxnId="{F0934EF7-EF7B-4B98-B0A6-5521C9D155DF}">
      <dgm:prSet/>
      <dgm:spPr/>
      <dgm:t>
        <a:bodyPr/>
        <a:lstStyle/>
        <a:p>
          <a:endParaRPr lang="en-US"/>
        </a:p>
      </dgm:t>
    </dgm:pt>
    <dgm:pt modelId="{C0C543DE-6741-4FB1-BED1-F551787B0CAA}" type="pres">
      <dgm:prSet presAssocID="{EB04F118-FAAC-4E06-A2CB-601F7536AF5C}" presName="linear" presStyleCnt="0">
        <dgm:presLayoutVars>
          <dgm:animLvl val="lvl"/>
          <dgm:resizeHandles val="exact"/>
        </dgm:presLayoutVars>
      </dgm:prSet>
      <dgm:spPr/>
    </dgm:pt>
    <dgm:pt modelId="{E3CB781C-48E9-4724-AF45-4EAC54A9B6F9}" type="pres">
      <dgm:prSet presAssocID="{43A3C402-9242-4677-BF0A-1A25794010D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D429C16-242D-4F1F-BD54-305C60ACCBE9}" type="pres">
      <dgm:prSet presAssocID="{8B050538-3D30-44B5-AB91-AD6B1EF95247}" presName="spacer" presStyleCnt="0"/>
      <dgm:spPr/>
    </dgm:pt>
    <dgm:pt modelId="{E01CAEAC-7322-4ABF-9DB8-820128451579}" type="pres">
      <dgm:prSet presAssocID="{F8175FB2-7031-4EBD-BEDA-140D436A519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21CCAE0-3BA1-4CF9-BF8A-ADF3B1CCD076}" type="pres">
      <dgm:prSet presAssocID="{90AF4821-D073-404C-8AB7-31EA5A04EA3A}" presName="spacer" presStyleCnt="0"/>
      <dgm:spPr/>
    </dgm:pt>
    <dgm:pt modelId="{405288EA-BD77-440D-83D1-5D0A4D629BD5}" type="pres">
      <dgm:prSet presAssocID="{489A5983-CE1C-4E01-BA6A-D6D4812F8559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F9AB1B1-0325-40E2-AC23-87C3BAFDE020}" type="pres">
      <dgm:prSet presAssocID="{98516FA4-60DD-4620-B5C5-068A2E652601}" presName="spacer" presStyleCnt="0"/>
      <dgm:spPr/>
    </dgm:pt>
    <dgm:pt modelId="{6935EBF8-760E-4CE4-80EA-6D176A4B7795}" type="pres">
      <dgm:prSet presAssocID="{37329DB0-EF9E-483A-BEBC-13F176AE503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1CCA6650-F041-48B8-A6A6-605028296817}" type="pres">
      <dgm:prSet presAssocID="{8B5E1B71-6E05-48A1-BA31-9891A8F06952}" presName="spacer" presStyleCnt="0"/>
      <dgm:spPr/>
    </dgm:pt>
    <dgm:pt modelId="{92AC3AE1-E6CB-4E37-BA02-018F21E08BA5}" type="pres">
      <dgm:prSet presAssocID="{6C01CAE6-2B0B-409C-BECC-142E622525B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A9B770B-1B0D-458B-BBD0-9DE03787916C}" type="pres">
      <dgm:prSet presAssocID="{B678D303-3CC9-4F55-AC0D-E5B03258DAD8}" presName="spacer" presStyleCnt="0"/>
      <dgm:spPr/>
    </dgm:pt>
    <dgm:pt modelId="{B6ACE60D-F13A-498D-80CE-0D5A5D46195D}" type="pres">
      <dgm:prSet presAssocID="{42DB5B0B-28E0-41A9-BFE1-7D7A979E58FB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2431515D-2210-408C-AB43-9728DDF5F63A}" type="pres">
      <dgm:prSet presAssocID="{A5848BB0-868F-475D-8760-4D8D17BE3477}" presName="spacer" presStyleCnt="0"/>
      <dgm:spPr/>
    </dgm:pt>
    <dgm:pt modelId="{64E62CA9-D7BA-4D96-BDE2-8CCBADAD7200}" type="pres">
      <dgm:prSet presAssocID="{EE2A355A-F808-46DB-A513-F616A0984634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9E30010-C114-4922-B38F-67B8DBD400B1}" srcId="{EB04F118-FAAC-4E06-A2CB-601F7536AF5C}" destId="{43A3C402-9242-4677-BF0A-1A25794010DB}" srcOrd="0" destOrd="0" parTransId="{24AE3034-C840-440A-9A58-14DEFAB0F625}" sibTransId="{8B050538-3D30-44B5-AB91-AD6B1EF95247}"/>
    <dgm:cxn modelId="{BB7F3829-275D-4187-AF0D-DD35654164B6}" srcId="{EB04F118-FAAC-4E06-A2CB-601F7536AF5C}" destId="{F8175FB2-7031-4EBD-BEDA-140D436A5196}" srcOrd="1" destOrd="0" parTransId="{531AEF3F-A227-49CA-B5FD-F05388AE2240}" sibTransId="{90AF4821-D073-404C-8AB7-31EA5A04EA3A}"/>
    <dgm:cxn modelId="{2B790634-D22F-473C-A513-DA97EE4361D8}" type="presOf" srcId="{6C01CAE6-2B0B-409C-BECC-142E622525B2}" destId="{92AC3AE1-E6CB-4E37-BA02-018F21E08BA5}" srcOrd="0" destOrd="0" presId="urn:microsoft.com/office/officeart/2005/8/layout/vList2"/>
    <dgm:cxn modelId="{C1D3393E-1642-4490-8E1C-315CD21420A3}" type="presOf" srcId="{F8175FB2-7031-4EBD-BEDA-140D436A5196}" destId="{E01CAEAC-7322-4ABF-9DB8-820128451579}" srcOrd="0" destOrd="0" presId="urn:microsoft.com/office/officeart/2005/8/layout/vList2"/>
    <dgm:cxn modelId="{04865B60-CFA4-45FF-B38D-77101A959628}" srcId="{EB04F118-FAAC-4E06-A2CB-601F7536AF5C}" destId="{6C01CAE6-2B0B-409C-BECC-142E622525B2}" srcOrd="4" destOrd="0" parTransId="{6CD16023-3126-4CDD-B9D3-518EDE82F650}" sibTransId="{B678D303-3CC9-4F55-AC0D-E5B03258DAD8}"/>
    <dgm:cxn modelId="{5C2FAC9A-1810-4886-93B2-91BC38E5E710}" type="presOf" srcId="{37329DB0-EF9E-483A-BEBC-13F176AE5032}" destId="{6935EBF8-760E-4CE4-80EA-6D176A4B7795}" srcOrd="0" destOrd="0" presId="urn:microsoft.com/office/officeart/2005/8/layout/vList2"/>
    <dgm:cxn modelId="{68824D9B-3D85-4CF7-9BB1-1390D16B920F}" type="presOf" srcId="{42DB5B0B-28E0-41A9-BFE1-7D7A979E58FB}" destId="{B6ACE60D-F13A-498D-80CE-0D5A5D46195D}" srcOrd="0" destOrd="0" presId="urn:microsoft.com/office/officeart/2005/8/layout/vList2"/>
    <dgm:cxn modelId="{A151C7A7-24A8-4A82-BBA4-E35DD4C46E0F}" type="presOf" srcId="{EB04F118-FAAC-4E06-A2CB-601F7536AF5C}" destId="{C0C543DE-6741-4FB1-BED1-F551787B0CAA}" srcOrd="0" destOrd="0" presId="urn:microsoft.com/office/officeart/2005/8/layout/vList2"/>
    <dgm:cxn modelId="{A42EDFB9-69C2-407C-8B38-277AACD0178E}" srcId="{EB04F118-FAAC-4E06-A2CB-601F7536AF5C}" destId="{489A5983-CE1C-4E01-BA6A-D6D4812F8559}" srcOrd="2" destOrd="0" parTransId="{78E5F18B-F894-4CA7-86A0-519C3BDD7F2A}" sibTransId="{98516FA4-60DD-4620-B5C5-068A2E652601}"/>
    <dgm:cxn modelId="{050B7FBD-228F-42A3-8A98-AB7A2C51E190}" type="presOf" srcId="{489A5983-CE1C-4E01-BA6A-D6D4812F8559}" destId="{405288EA-BD77-440D-83D1-5D0A4D629BD5}" srcOrd="0" destOrd="0" presId="urn:microsoft.com/office/officeart/2005/8/layout/vList2"/>
    <dgm:cxn modelId="{9B747ECC-9EB3-40FA-AF26-93FE66A1BFEF}" srcId="{EB04F118-FAAC-4E06-A2CB-601F7536AF5C}" destId="{37329DB0-EF9E-483A-BEBC-13F176AE5032}" srcOrd="3" destOrd="0" parTransId="{B6818C4F-BD3B-4464-8375-BCAAF1B288C9}" sibTransId="{8B5E1B71-6E05-48A1-BA31-9891A8F06952}"/>
    <dgm:cxn modelId="{977DBDE2-B5A5-4F8B-B6A6-08DA104AC679}" srcId="{EB04F118-FAAC-4E06-A2CB-601F7536AF5C}" destId="{42DB5B0B-28E0-41A9-BFE1-7D7A979E58FB}" srcOrd="5" destOrd="0" parTransId="{D3558C42-D070-4763-8B90-215385853561}" sibTransId="{A5848BB0-868F-475D-8760-4D8D17BE3477}"/>
    <dgm:cxn modelId="{D829ADE7-27A3-454D-95E6-C39F3177E4D8}" type="presOf" srcId="{43A3C402-9242-4677-BF0A-1A25794010DB}" destId="{E3CB781C-48E9-4724-AF45-4EAC54A9B6F9}" srcOrd="0" destOrd="0" presId="urn:microsoft.com/office/officeart/2005/8/layout/vList2"/>
    <dgm:cxn modelId="{A20279EB-E36A-4075-ADF3-5617F0912292}" type="presOf" srcId="{EE2A355A-F808-46DB-A513-F616A0984634}" destId="{64E62CA9-D7BA-4D96-BDE2-8CCBADAD7200}" srcOrd="0" destOrd="0" presId="urn:microsoft.com/office/officeart/2005/8/layout/vList2"/>
    <dgm:cxn modelId="{F0934EF7-EF7B-4B98-B0A6-5521C9D155DF}" srcId="{EB04F118-FAAC-4E06-A2CB-601F7536AF5C}" destId="{EE2A355A-F808-46DB-A513-F616A0984634}" srcOrd="6" destOrd="0" parTransId="{C42344D8-6FF9-46E8-98DF-084F6DD39F44}" sibTransId="{2F1F50F1-6D5B-4A1A-90C6-0D788B2FDB24}"/>
    <dgm:cxn modelId="{9F2B3BE5-A706-4211-9D15-0E62817A0619}" type="presParOf" srcId="{C0C543DE-6741-4FB1-BED1-F551787B0CAA}" destId="{E3CB781C-48E9-4724-AF45-4EAC54A9B6F9}" srcOrd="0" destOrd="0" presId="urn:microsoft.com/office/officeart/2005/8/layout/vList2"/>
    <dgm:cxn modelId="{E62D7822-F9C9-4E52-B0E6-DCEDB891DBDA}" type="presParOf" srcId="{C0C543DE-6741-4FB1-BED1-F551787B0CAA}" destId="{4D429C16-242D-4F1F-BD54-305C60ACCBE9}" srcOrd="1" destOrd="0" presId="urn:microsoft.com/office/officeart/2005/8/layout/vList2"/>
    <dgm:cxn modelId="{22672D9F-F371-48C4-B685-510D60BF296E}" type="presParOf" srcId="{C0C543DE-6741-4FB1-BED1-F551787B0CAA}" destId="{E01CAEAC-7322-4ABF-9DB8-820128451579}" srcOrd="2" destOrd="0" presId="urn:microsoft.com/office/officeart/2005/8/layout/vList2"/>
    <dgm:cxn modelId="{2DAC390A-A2CE-4325-9E25-E16A29904A67}" type="presParOf" srcId="{C0C543DE-6741-4FB1-BED1-F551787B0CAA}" destId="{521CCAE0-3BA1-4CF9-BF8A-ADF3B1CCD076}" srcOrd="3" destOrd="0" presId="urn:microsoft.com/office/officeart/2005/8/layout/vList2"/>
    <dgm:cxn modelId="{94EADAA8-B6DD-4D46-8D64-AF5A26C0D03F}" type="presParOf" srcId="{C0C543DE-6741-4FB1-BED1-F551787B0CAA}" destId="{405288EA-BD77-440D-83D1-5D0A4D629BD5}" srcOrd="4" destOrd="0" presId="urn:microsoft.com/office/officeart/2005/8/layout/vList2"/>
    <dgm:cxn modelId="{B6BE4195-7204-46AA-A969-AD1C1700736A}" type="presParOf" srcId="{C0C543DE-6741-4FB1-BED1-F551787B0CAA}" destId="{7F9AB1B1-0325-40E2-AC23-87C3BAFDE020}" srcOrd="5" destOrd="0" presId="urn:microsoft.com/office/officeart/2005/8/layout/vList2"/>
    <dgm:cxn modelId="{716F1885-A2BD-44DB-A6B6-75C03F5D67BA}" type="presParOf" srcId="{C0C543DE-6741-4FB1-BED1-F551787B0CAA}" destId="{6935EBF8-760E-4CE4-80EA-6D176A4B7795}" srcOrd="6" destOrd="0" presId="urn:microsoft.com/office/officeart/2005/8/layout/vList2"/>
    <dgm:cxn modelId="{48DAB297-8775-4F0A-9A41-4DDBDE27036D}" type="presParOf" srcId="{C0C543DE-6741-4FB1-BED1-F551787B0CAA}" destId="{1CCA6650-F041-48B8-A6A6-605028296817}" srcOrd="7" destOrd="0" presId="urn:microsoft.com/office/officeart/2005/8/layout/vList2"/>
    <dgm:cxn modelId="{21E0A602-3EC3-49E5-9EAB-25B10AB1336C}" type="presParOf" srcId="{C0C543DE-6741-4FB1-BED1-F551787B0CAA}" destId="{92AC3AE1-E6CB-4E37-BA02-018F21E08BA5}" srcOrd="8" destOrd="0" presId="urn:microsoft.com/office/officeart/2005/8/layout/vList2"/>
    <dgm:cxn modelId="{A1B4E796-FF0A-42E8-ABA7-544E7FEEA6B9}" type="presParOf" srcId="{C0C543DE-6741-4FB1-BED1-F551787B0CAA}" destId="{2A9B770B-1B0D-458B-BBD0-9DE03787916C}" srcOrd="9" destOrd="0" presId="urn:microsoft.com/office/officeart/2005/8/layout/vList2"/>
    <dgm:cxn modelId="{5D27400B-5D34-4CBD-B711-4F3AF81A5656}" type="presParOf" srcId="{C0C543DE-6741-4FB1-BED1-F551787B0CAA}" destId="{B6ACE60D-F13A-498D-80CE-0D5A5D46195D}" srcOrd="10" destOrd="0" presId="urn:microsoft.com/office/officeart/2005/8/layout/vList2"/>
    <dgm:cxn modelId="{D3E1BF38-B50E-424C-B331-7DD9AB7C35EA}" type="presParOf" srcId="{C0C543DE-6741-4FB1-BED1-F551787B0CAA}" destId="{2431515D-2210-408C-AB43-9728DDF5F63A}" srcOrd="11" destOrd="0" presId="urn:microsoft.com/office/officeart/2005/8/layout/vList2"/>
    <dgm:cxn modelId="{E16CB372-84B7-41A1-BE0E-D67B06A279A4}" type="presParOf" srcId="{C0C543DE-6741-4FB1-BED1-F551787B0CAA}" destId="{64E62CA9-D7BA-4D96-BDE2-8CCBADAD7200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2D27E5C-0B7A-428F-B492-1699CA5A914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FEA066B9-80DC-48B4-BC43-C456206262CA}">
      <dgm:prSet/>
      <dgm:spPr/>
      <dgm:t>
        <a:bodyPr/>
        <a:lstStyle/>
        <a:p>
          <a:r>
            <a:rPr lang="en-GB" dirty="0"/>
            <a:t>Health, wellbeing and sustainable development are fundamentally interconnected.</a:t>
          </a:r>
          <a:endParaRPr lang="en-US" dirty="0"/>
        </a:p>
      </dgm:t>
    </dgm:pt>
    <dgm:pt modelId="{96CEDC9E-431F-4759-80A6-148F4D3164E0}" type="parTrans" cxnId="{9AFDF3DF-D3F4-4B64-915E-5EE739D7A2D9}">
      <dgm:prSet/>
      <dgm:spPr/>
      <dgm:t>
        <a:bodyPr/>
        <a:lstStyle/>
        <a:p>
          <a:endParaRPr lang="en-US"/>
        </a:p>
      </dgm:t>
    </dgm:pt>
    <dgm:pt modelId="{E5CF1B0C-74E3-41B1-9DB5-E6A4969D6889}" type="sibTrans" cxnId="{9AFDF3DF-D3F4-4B64-915E-5EE739D7A2D9}">
      <dgm:prSet/>
      <dgm:spPr/>
      <dgm:t>
        <a:bodyPr/>
        <a:lstStyle/>
        <a:p>
          <a:endParaRPr lang="en-US"/>
        </a:p>
      </dgm:t>
    </dgm:pt>
    <dgm:pt modelId="{38D0AC6A-DCC6-457B-A619-45369A0359C1}">
      <dgm:prSet/>
      <dgm:spPr/>
      <dgm:t>
        <a:bodyPr/>
        <a:lstStyle/>
        <a:p>
          <a:r>
            <a:rPr lang="en-GB" dirty="0"/>
            <a:t>Whilst UK policy increasing promotes prevention, integrated care and sustainability, evidence demonstrates that health inequalities remain a major barrier to achieving equitable outcomes.</a:t>
          </a:r>
          <a:endParaRPr lang="en-US" dirty="0"/>
        </a:p>
      </dgm:t>
    </dgm:pt>
    <dgm:pt modelId="{B9CBA573-B40D-4725-A906-721E54A2A8E0}" type="parTrans" cxnId="{F43ECD56-ECD2-48FA-BA9F-3F33C47878F9}">
      <dgm:prSet/>
      <dgm:spPr/>
      <dgm:t>
        <a:bodyPr/>
        <a:lstStyle/>
        <a:p>
          <a:endParaRPr lang="en-US"/>
        </a:p>
      </dgm:t>
    </dgm:pt>
    <dgm:pt modelId="{E47FD7FE-5B4C-4807-9163-6AD8A0BC4BA2}" type="sibTrans" cxnId="{F43ECD56-ECD2-48FA-BA9F-3F33C47878F9}">
      <dgm:prSet/>
      <dgm:spPr/>
      <dgm:t>
        <a:bodyPr/>
        <a:lstStyle/>
        <a:p>
          <a:endParaRPr lang="en-US"/>
        </a:p>
      </dgm:t>
    </dgm:pt>
    <dgm:pt modelId="{FB2FFAF6-54EF-486E-A976-46B6D927F566}">
      <dgm:prSet/>
      <dgm:spPr/>
      <dgm:t>
        <a:bodyPr/>
        <a:lstStyle/>
        <a:p>
          <a:r>
            <a:rPr lang="en-GB" dirty="0"/>
            <a:t>Therefore, sustainable health and social care requires not only healthcare reform but coordinated action on the wider social determinants of health.</a:t>
          </a:r>
          <a:endParaRPr lang="en-US" dirty="0"/>
        </a:p>
      </dgm:t>
    </dgm:pt>
    <dgm:pt modelId="{6F608D74-5125-4B13-B6F2-23D6648B944C}" type="parTrans" cxnId="{C217B5AB-CC13-4DAD-81C0-037291A644C3}">
      <dgm:prSet/>
      <dgm:spPr/>
      <dgm:t>
        <a:bodyPr/>
        <a:lstStyle/>
        <a:p>
          <a:endParaRPr lang="en-US"/>
        </a:p>
      </dgm:t>
    </dgm:pt>
    <dgm:pt modelId="{A59562BC-B221-4FD7-BB63-69B195D9FBF6}" type="sibTrans" cxnId="{C217B5AB-CC13-4DAD-81C0-037291A644C3}">
      <dgm:prSet/>
      <dgm:spPr/>
      <dgm:t>
        <a:bodyPr/>
        <a:lstStyle/>
        <a:p>
          <a:endParaRPr lang="en-US"/>
        </a:p>
      </dgm:t>
    </dgm:pt>
    <dgm:pt modelId="{917694EF-C0AA-4D32-AA07-528A3E537C97}">
      <dgm:prSet/>
      <dgm:spPr/>
      <dgm:t>
        <a:bodyPr/>
        <a:lstStyle/>
        <a:p>
          <a:r>
            <a:rPr lang="en-GB" dirty="0"/>
            <a:t>Without addressing poverty, education, housing and employment, the goals of SDG 3 are unlikely to be fully achieved.</a:t>
          </a:r>
          <a:endParaRPr lang="en-US" dirty="0"/>
        </a:p>
      </dgm:t>
    </dgm:pt>
    <dgm:pt modelId="{1AEF96FE-177A-4055-B962-AB1E9FA8E855}" type="parTrans" cxnId="{5BF952D7-D46D-4270-B1DC-66157F42135A}">
      <dgm:prSet/>
      <dgm:spPr/>
      <dgm:t>
        <a:bodyPr/>
        <a:lstStyle/>
        <a:p>
          <a:endParaRPr lang="en-US"/>
        </a:p>
      </dgm:t>
    </dgm:pt>
    <dgm:pt modelId="{D6D674D3-5742-47E4-9912-F9351E1EE66A}" type="sibTrans" cxnId="{5BF952D7-D46D-4270-B1DC-66157F42135A}">
      <dgm:prSet/>
      <dgm:spPr/>
      <dgm:t>
        <a:bodyPr/>
        <a:lstStyle/>
        <a:p>
          <a:endParaRPr lang="en-US"/>
        </a:p>
      </dgm:t>
    </dgm:pt>
    <dgm:pt modelId="{3663CC3F-D2F7-4EE7-A3AF-2512FCC632C0}" type="pres">
      <dgm:prSet presAssocID="{B2D27E5C-0B7A-428F-B492-1699CA5A9142}" presName="root" presStyleCnt="0">
        <dgm:presLayoutVars>
          <dgm:dir/>
          <dgm:resizeHandles val="exact"/>
        </dgm:presLayoutVars>
      </dgm:prSet>
      <dgm:spPr/>
    </dgm:pt>
    <dgm:pt modelId="{7F074703-3BE5-4C8D-A9BC-4C6F228FEF5D}" type="pres">
      <dgm:prSet presAssocID="{FEA066B9-80DC-48B4-BC43-C456206262CA}" presName="compNode" presStyleCnt="0"/>
      <dgm:spPr/>
    </dgm:pt>
    <dgm:pt modelId="{1F17D452-6336-4CC9-A797-46070642736C}" type="pres">
      <dgm:prSet presAssocID="{FEA066B9-80DC-48B4-BC43-C456206262C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ECD83BFC-E635-4237-9379-27E3D8516ED8}" type="pres">
      <dgm:prSet presAssocID="{FEA066B9-80DC-48B4-BC43-C456206262CA}" presName="spaceRect" presStyleCnt="0"/>
      <dgm:spPr/>
    </dgm:pt>
    <dgm:pt modelId="{FEEACDEF-0D59-4413-9B52-308DCF41F0B4}" type="pres">
      <dgm:prSet presAssocID="{FEA066B9-80DC-48B4-BC43-C456206262CA}" presName="textRect" presStyleLbl="revTx" presStyleIdx="0" presStyleCnt="4">
        <dgm:presLayoutVars>
          <dgm:chMax val="1"/>
          <dgm:chPref val="1"/>
        </dgm:presLayoutVars>
      </dgm:prSet>
      <dgm:spPr/>
    </dgm:pt>
    <dgm:pt modelId="{849D7E82-F5F8-4204-850A-C9620333F891}" type="pres">
      <dgm:prSet presAssocID="{E5CF1B0C-74E3-41B1-9DB5-E6A4969D6889}" presName="sibTrans" presStyleCnt="0"/>
      <dgm:spPr/>
    </dgm:pt>
    <dgm:pt modelId="{99A954EF-0EE0-463D-A416-AECA7778197E}" type="pres">
      <dgm:prSet presAssocID="{38D0AC6A-DCC6-457B-A619-45369A0359C1}" presName="compNode" presStyleCnt="0"/>
      <dgm:spPr/>
    </dgm:pt>
    <dgm:pt modelId="{33FC65E5-73E5-4D91-A67F-DEB0AD674AFC}" type="pres">
      <dgm:prSet presAssocID="{38D0AC6A-DCC6-457B-A619-45369A0359C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2F25696-B824-450D-8C0E-B637D38C4D67}" type="pres">
      <dgm:prSet presAssocID="{38D0AC6A-DCC6-457B-A619-45369A0359C1}" presName="spaceRect" presStyleCnt="0"/>
      <dgm:spPr/>
    </dgm:pt>
    <dgm:pt modelId="{86603D5E-4ACD-4155-8D39-A1A39DD1D5C0}" type="pres">
      <dgm:prSet presAssocID="{38D0AC6A-DCC6-457B-A619-45369A0359C1}" presName="textRect" presStyleLbl="revTx" presStyleIdx="1" presStyleCnt="4">
        <dgm:presLayoutVars>
          <dgm:chMax val="1"/>
          <dgm:chPref val="1"/>
        </dgm:presLayoutVars>
      </dgm:prSet>
      <dgm:spPr/>
    </dgm:pt>
    <dgm:pt modelId="{D48A6B0C-DDE1-4DCC-8BEB-4E64F077938F}" type="pres">
      <dgm:prSet presAssocID="{E47FD7FE-5B4C-4807-9163-6AD8A0BC4BA2}" presName="sibTrans" presStyleCnt="0"/>
      <dgm:spPr/>
    </dgm:pt>
    <dgm:pt modelId="{20269C4D-7FAA-4905-AE64-E7F1B04ABF97}" type="pres">
      <dgm:prSet presAssocID="{FB2FFAF6-54EF-486E-A976-46B6D927F566}" presName="compNode" presStyleCnt="0"/>
      <dgm:spPr/>
    </dgm:pt>
    <dgm:pt modelId="{5DF5BE13-C05F-4E38-88E8-462A489FF443}" type="pres">
      <dgm:prSet presAssocID="{FB2FFAF6-54EF-486E-A976-46B6D927F56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931A348-06BF-4B46-A47D-754B71074821}" type="pres">
      <dgm:prSet presAssocID="{FB2FFAF6-54EF-486E-A976-46B6D927F566}" presName="spaceRect" presStyleCnt="0"/>
      <dgm:spPr/>
    </dgm:pt>
    <dgm:pt modelId="{7EBF5DE2-704C-4FCD-A32A-BB1DFC6E41AC}" type="pres">
      <dgm:prSet presAssocID="{FB2FFAF6-54EF-486E-A976-46B6D927F566}" presName="textRect" presStyleLbl="revTx" presStyleIdx="2" presStyleCnt="4">
        <dgm:presLayoutVars>
          <dgm:chMax val="1"/>
          <dgm:chPref val="1"/>
        </dgm:presLayoutVars>
      </dgm:prSet>
      <dgm:spPr/>
    </dgm:pt>
    <dgm:pt modelId="{8B4C671E-2BF7-4C7D-B51B-43DC2875417C}" type="pres">
      <dgm:prSet presAssocID="{A59562BC-B221-4FD7-BB63-69B195D9FBF6}" presName="sibTrans" presStyleCnt="0"/>
      <dgm:spPr/>
    </dgm:pt>
    <dgm:pt modelId="{BE4A2885-1EC8-46F2-BA3C-0A6C00CC9ED8}" type="pres">
      <dgm:prSet presAssocID="{917694EF-C0AA-4D32-AA07-528A3E537C97}" presName="compNode" presStyleCnt="0"/>
      <dgm:spPr/>
    </dgm:pt>
    <dgm:pt modelId="{D72ECA12-E51A-4CFB-B0F4-8E817F455418}" type="pres">
      <dgm:prSet presAssocID="{917694EF-C0AA-4D32-AA07-528A3E537C9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DDFAC93-2CDC-412A-99B3-DE11EDDA9876}" type="pres">
      <dgm:prSet presAssocID="{917694EF-C0AA-4D32-AA07-528A3E537C97}" presName="spaceRect" presStyleCnt="0"/>
      <dgm:spPr/>
    </dgm:pt>
    <dgm:pt modelId="{343FB188-1C41-45A4-8127-12BDDF48379B}" type="pres">
      <dgm:prSet presAssocID="{917694EF-C0AA-4D32-AA07-528A3E537C9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F2AAC11-7290-468E-AEFD-1AA9E33428EC}" type="presOf" srcId="{38D0AC6A-DCC6-457B-A619-45369A0359C1}" destId="{86603D5E-4ACD-4155-8D39-A1A39DD1D5C0}" srcOrd="0" destOrd="0" presId="urn:microsoft.com/office/officeart/2018/2/layout/IconLabelList"/>
    <dgm:cxn modelId="{F43ECD56-ECD2-48FA-BA9F-3F33C47878F9}" srcId="{B2D27E5C-0B7A-428F-B492-1699CA5A9142}" destId="{38D0AC6A-DCC6-457B-A619-45369A0359C1}" srcOrd="1" destOrd="0" parTransId="{B9CBA573-B40D-4725-A906-721E54A2A8E0}" sibTransId="{E47FD7FE-5B4C-4807-9163-6AD8A0BC4BA2}"/>
    <dgm:cxn modelId="{487B3AAA-8AC4-408D-8A6C-48076480DC37}" type="presOf" srcId="{B2D27E5C-0B7A-428F-B492-1699CA5A9142}" destId="{3663CC3F-D2F7-4EE7-A3AF-2512FCC632C0}" srcOrd="0" destOrd="0" presId="urn:microsoft.com/office/officeart/2018/2/layout/IconLabelList"/>
    <dgm:cxn modelId="{7BAD80AA-8FAA-42C2-94B4-A839EF0ED821}" type="presOf" srcId="{917694EF-C0AA-4D32-AA07-528A3E537C97}" destId="{343FB188-1C41-45A4-8127-12BDDF48379B}" srcOrd="0" destOrd="0" presId="urn:microsoft.com/office/officeart/2018/2/layout/IconLabelList"/>
    <dgm:cxn modelId="{C217B5AB-CC13-4DAD-81C0-037291A644C3}" srcId="{B2D27E5C-0B7A-428F-B492-1699CA5A9142}" destId="{FB2FFAF6-54EF-486E-A976-46B6D927F566}" srcOrd="2" destOrd="0" parTransId="{6F608D74-5125-4B13-B6F2-23D6648B944C}" sibTransId="{A59562BC-B221-4FD7-BB63-69B195D9FBF6}"/>
    <dgm:cxn modelId="{E91CFAAD-DDB4-45B0-BE3A-6D491A8F2D58}" type="presOf" srcId="{FEA066B9-80DC-48B4-BC43-C456206262CA}" destId="{FEEACDEF-0D59-4413-9B52-308DCF41F0B4}" srcOrd="0" destOrd="0" presId="urn:microsoft.com/office/officeart/2018/2/layout/IconLabelList"/>
    <dgm:cxn modelId="{5BF952D7-D46D-4270-B1DC-66157F42135A}" srcId="{B2D27E5C-0B7A-428F-B492-1699CA5A9142}" destId="{917694EF-C0AA-4D32-AA07-528A3E537C97}" srcOrd="3" destOrd="0" parTransId="{1AEF96FE-177A-4055-B962-AB1E9FA8E855}" sibTransId="{D6D674D3-5742-47E4-9912-F9351E1EE66A}"/>
    <dgm:cxn modelId="{9AFDF3DF-D3F4-4B64-915E-5EE739D7A2D9}" srcId="{B2D27E5C-0B7A-428F-B492-1699CA5A9142}" destId="{FEA066B9-80DC-48B4-BC43-C456206262CA}" srcOrd="0" destOrd="0" parTransId="{96CEDC9E-431F-4759-80A6-148F4D3164E0}" sibTransId="{E5CF1B0C-74E3-41B1-9DB5-E6A4969D6889}"/>
    <dgm:cxn modelId="{5136A6E5-6B29-4D0D-9C7F-08AB3C1BBED3}" type="presOf" srcId="{FB2FFAF6-54EF-486E-A976-46B6D927F566}" destId="{7EBF5DE2-704C-4FCD-A32A-BB1DFC6E41AC}" srcOrd="0" destOrd="0" presId="urn:microsoft.com/office/officeart/2018/2/layout/IconLabelList"/>
    <dgm:cxn modelId="{A3A3C44B-5C74-4418-B8A6-8DB0508630F2}" type="presParOf" srcId="{3663CC3F-D2F7-4EE7-A3AF-2512FCC632C0}" destId="{7F074703-3BE5-4C8D-A9BC-4C6F228FEF5D}" srcOrd="0" destOrd="0" presId="urn:microsoft.com/office/officeart/2018/2/layout/IconLabelList"/>
    <dgm:cxn modelId="{1289953E-ABD7-40F1-A9F2-C6AC48615C28}" type="presParOf" srcId="{7F074703-3BE5-4C8D-A9BC-4C6F228FEF5D}" destId="{1F17D452-6336-4CC9-A797-46070642736C}" srcOrd="0" destOrd="0" presId="urn:microsoft.com/office/officeart/2018/2/layout/IconLabelList"/>
    <dgm:cxn modelId="{2F58F614-B635-439D-8A9A-E998DE100D62}" type="presParOf" srcId="{7F074703-3BE5-4C8D-A9BC-4C6F228FEF5D}" destId="{ECD83BFC-E635-4237-9379-27E3D8516ED8}" srcOrd="1" destOrd="0" presId="urn:microsoft.com/office/officeart/2018/2/layout/IconLabelList"/>
    <dgm:cxn modelId="{AF3823FD-3F56-4071-99D6-05E609E61555}" type="presParOf" srcId="{7F074703-3BE5-4C8D-A9BC-4C6F228FEF5D}" destId="{FEEACDEF-0D59-4413-9B52-308DCF41F0B4}" srcOrd="2" destOrd="0" presId="urn:microsoft.com/office/officeart/2018/2/layout/IconLabelList"/>
    <dgm:cxn modelId="{03F7DD8F-6813-44AB-812B-F255F44F9A11}" type="presParOf" srcId="{3663CC3F-D2F7-4EE7-A3AF-2512FCC632C0}" destId="{849D7E82-F5F8-4204-850A-C9620333F891}" srcOrd="1" destOrd="0" presId="urn:microsoft.com/office/officeart/2018/2/layout/IconLabelList"/>
    <dgm:cxn modelId="{61DFDBF2-6F13-4B10-B072-5EE80FE0ECD2}" type="presParOf" srcId="{3663CC3F-D2F7-4EE7-A3AF-2512FCC632C0}" destId="{99A954EF-0EE0-463D-A416-AECA7778197E}" srcOrd="2" destOrd="0" presId="urn:microsoft.com/office/officeart/2018/2/layout/IconLabelList"/>
    <dgm:cxn modelId="{FFEE5728-EFBD-4DC8-83AA-D3E7E5ABA71B}" type="presParOf" srcId="{99A954EF-0EE0-463D-A416-AECA7778197E}" destId="{33FC65E5-73E5-4D91-A67F-DEB0AD674AFC}" srcOrd="0" destOrd="0" presId="urn:microsoft.com/office/officeart/2018/2/layout/IconLabelList"/>
    <dgm:cxn modelId="{A6A7678F-D6BB-4FA2-8836-BF46944D1752}" type="presParOf" srcId="{99A954EF-0EE0-463D-A416-AECA7778197E}" destId="{92F25696-B824-450D-8C0E-B637D38C4D67}" srcOrd="1" destOrd="0" presId="urn:microsoft.com/office/officeart/2018/2/layout/IconLabelList"/>
    <dgm:cxn modelId="{0309D523-743B-478D-B2CF-2F1169E8389A}" type="presParOf" srcId="{99A954EF-0EE0-463D-A416-AECA7778197E}" destId="{86603D5E-4ACD-4155-8D39-A1A39DD1D5C0}" srcOrd="2" destOrd="0" presId="urn:microsoft.com/office/officeart/2018/2/layout/IconLabelList"/>
    <dgm:cxn modelId="{0CE4D4D7-EE6A-47ED-B224-55C490F24D6E}" type="presParOf" srcId="{3663CC3F-D2F7-4EE7-A3AF-2512FCC632C0}" destId="{D48A6B0C-DDE1-4DCC-8BEB-4E64F077938F}" srcOrd="3" destOrd="0" presId="urn:microsoft.com/office/officeart/2018/2/layout/IconLabelList"/>
    <dgm:cxn modelId="{735DE9B3-03D7-41CF-A3FB-2E7E85D5A1FB}" type="presParOf" srcId="{3663CC3F-D2F7-4EE7-A3AF-2512FCC632C0}" destId="{20269C4D-7FAA-4905-AE64-E7F1B04ABF97}" srcOrd="4" destOrd="0" presId="urn:microsoft.com/office/officeart/2018/2/layout/IconLabelList"/>
    <dgm:cxn modelId="{CC84B913-BA6E-491D-B7AB-B56841A3FCE0}" type="presParOf" srcId="{20269C4D-7FAA-4905-AE64-E7F1B04ABF97}" destId="{5DF5BE13-C05F-4E38-88E8-462A489FF443}" srcOrd="0" destOrd="0" presId="urn:microsoft.com/office/officeart/2018/2/layout/IconLabelList"/>
    <dgm:cxn modelId="{6F50504A-AC9F-445F-A42F-70F17EC06C16}" type="presParOf" srcId="{20269C4D-7FAA-4905-AE64-E7F1B04ABF97}" destId="{C931A348-06BF-4B46-A47D-754B71074821}" srcOrd="1" destOrd="0" presId="urn:microsoft.com/office/officeart/2018/2/layout/IconLabelList"/>
    <dgm:cxn modelId="{1A986F39-9363-4A57-B70C-5B16F0EF9915}" type="presParOf" srcId="{20269C4D-7FAA-4905-AE64-E7F1B04ABF97}" destId="{7EBF5DE2-704C-4FCD-A32A-BB1DFC6E41AC}" srcOrd="2" destOrd="0" presId="urn:microsoft.com/office/officeart/2018/2/layout/IconLabelList"/>
    <dgm:cxn modelId="{9809BF90-55A3-40D5-A51E-BA1902780A6C}" type="presParOf" srcId="{3663CC3F-D2F7-4EE7-A3AF-2512FCC632C0}" destId="{8B4C671E-2BF7-4C7D-B51B-43DC2875417C}" srcOrd="5" destOrd="0" presId="urn:microsoft.com/office/officeart/2018/2/layout/IconLabelList"/>
    <dgm:cxn modelId="{4D8AD9F3-C585-42D5-9359-C109AD6FC9B2}" type="presParOf" srcId="{3663CC3F-D2F7-4EE7-A3AF-2512FCC632C0}" destId="{BE4A2885-1EC8-46F2-BA3C-0A6C00CC9ED8}" srcOrd="6" destOrd="0" presId="urn:microsoft.com/office/officeart/2018/2/layout/IconLabelList"/>
    <dgm:cxn modelId="{FCEB5F96-6951-4F4D-B4B1-B53EDA0BCA01}" type="presParOf" srcId="{BE4A2885-1EC8-46F2-BA3C-0A6C00CC9ED8}" destId="{D72ECA12-E51A-4CFB-B0F4-8E817F455418}" srcOrd="0" destOrd="0" presId="urn:microsoft.com/office/officeart/2018/2/layout/IconLabelList"/>
    <dgm:cxn modelId="{37FCABC9-7D48-419F-9C15-D61E0244E492}" type="presParOf" srcId="{BE4A2885-1EC8-46F2-BA3C-0A6C00CC9ED8}" destId="{5DDFAC93-2CDC-412A-99B3-DE11EDDA9876}" srcOrd="1" destOrd="0" presId="urn:microsoft.com/office/officeart/2018/2/layout/IconLabelList"/>
    <dgm:cxn modelId="{6BC46BC1-3E28-49AB-B563-5D1C695C0696}" type="presParOf" srcId="{BE4A2885-1EC8-46F2-BA3C-0A6C00CC9ED8}" destId="{343FB188-1C41-45A4-8127-12BDDF48379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0E4A15-6048-4463-A0AC-036961B4AB25}">
      <dsp:nvSpPr>
        <dsp:cNvPr id="0" name=""/>
        <dsp:cNvSpPr/>
      </dsp:nvSpPr>
      <dsp:spPr>
        <a:xfrm>
          <a:off x="0" y="15531"/>
          <a:ext cx="1085497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Health and social care systems are facing increasing pressure due to:</a:t>
          </a:r>
          <a:endParaRPr lang="en-US" sz="2100" kern="1200" dirty="0"/>
        </a:p>
      </dsp:txBody>
      <dsp:txXfrm>
        <a:off x="24588" y="40119"/>
        <a:ext cx="10805794" cy="454509"/>
      </dsp:txXfrm>
    </dsp:sp>
    <dsp:sp modelId="{DF1C215A-FB9C-4EBC-BE31-819334E1EF38}">
      <dsp:nvSpPr>
        <dsp:cNvPr id="0" name=""/>
        <dsp:cNvSpPr/>
      </dsp:nvSpPr>
      <dsp:spPr>
        <a:xfrm>
          <a:off x="0" y="519216"/>
          <a:ext cx="10854970" cy="130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4645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Ageing population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Rising long-term conditions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Mental health needs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Workforce shortages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Financial and environmental sustainability challenges</a:t>
          </a:r>
          <a:endParaRPr lang="en-US" sz="1600" kern="1200" dirty="0"/>
        </a:p>
      </dsp:txBody>
      <dsp:txXfrm>
        <a:off x="0" y="519216"/>
        <a:ext cx="10854970" cy="13041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6F9810-6DEA-4B4D-A15F-952C63CF8244}">
      <dsp:nvSpPr>
        <dsp:cNvPr id="0" name=""/>
        <dsp:cNvSpPr/>
      </dsp:nvSpPr>
      <dsp:spPr>
        <a:xfrm>
          <a:off x="0" y="2198"/>
          <a:ext cx="55969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23230-9835-48BB-8D60-35F6BEE59144}">
      <dsp:nvSpPr>
        <dsp:cNvPr id="0" name=""/>
        <dsp:cNvSpPr/>
      </dsp:nvSpPr>
      <dsp:spPr>
        <a:xfrm>
          <a:off x="0" y="2198"/>
          <a:ext cx="5596932" cy="408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u="sng" kern="1200" dirty="0"/>
            <a:t>Sustainable Development in Health and Social Care</a:t>
          </a:r>
          <a:endParaRPr lang="en-US" sz="1200" kern="1200" dirty="0"/>
        </a:p>
      </dsp:txBody>
      <dsp:txXfrm>
        <a:off x="0" y="2198"/>
        <a:ext cx="5596932" cy="408842"/>
      </dsp:txXfrm>
    </dsp:sp>
    <dsp:sp modelId="{E291AF8A-600F-4939-B6F5-81C696DA3367}">
      <dsp:nvSpPr>
        <dsp:cNvPr id="0" name=""/>
        <dsp:cNvSpPr/>
      </dsp:nvSpPr>
      <dsp:spPr>
        <a:xfrm>
          <a:off x="0" y="411040"/>
          <a:ext cx="55969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EE802-9FCB-4350-89E0-EE766A78F0B0}">
      <dsp:nvSpPr>
        <dsp:cNvPr id="0" name=""/>
        <dsp:cNvSpPr/>
      </dsp:nvSpPr>
      <dsp:spPr>
        <a:xfrm>
          <a:off x="0" y="411040"/>
          <a:ext cx="5596932" cy="408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1" kern="1200" dirty="0"/>
            <a:t>Definition </a:t>
          </a:r>
          <a:endParaRPr lang="en-US" sz="1200" kern="1200" dirty="0"/>
        </a:p>
      </dsp:txBody>
      <dsp:txXfrm>
        <a:off x="0" y="411040"/>
        <a:ext cx="5596932" cy="408842"/>
      </dsp:txXfrm>
    </dsp:sp>
    <dsp:sp modelId="{2023D7A8-2F02-406E-8F18-F4DD1AD10CA1}">
      <dsp:nvSpPr>
        <dsp:cNvPr id="0" name=""/>
        <dsp:cNvSpPr/>
      </dsp:nvSpPr>
      <dsp:spPr>
        <a:xfrm>
          <a:off x="0" y="819882"/>
          <a:ext cx="55969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229ED1-E4C0-4F46-BFAF-6067248CEE54}">
      <dsp:nvSpPr>
        <dsp:cNvPr id="0" name=""/>
        <dsp:cNvSpPr/>
      </dsp:nvSpPr>
      <dsp:spPr>
        <a:xfrm>
          <a:off x="0" y="819882"/>
          <a:ext cx="5596932" cy="408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Meeting presents needs without compromising future generations (WCED, 1987).</a:t>
          </a:r>
          <a:endParaRPr lang="en-US" sz="1200" kern="1200" dirty="0"/>
        </a:p>
      </dsp:txBody>
      <dsp:txXfrm>
        <a:off x="0" y="819882"/>
        <a:ext cx="5596932" cy="408842"/>
      </dsp:txXfrm>
    </dsp:sp>
    <dsp:sp modelId="{CA733910-A38A-47B5-A751-6AA69B4ADF9C}">
      <dsp:nvSpPr>
        <dsp:cNvPr id="0" name=""/>
        <dsp:cNvSpPr/>
      </dsp:nvSpPr>
      <dsp:spPr>
        <a:xfrm>
          <a:off x="0" y="1228725"/>
          <a:ext cx="55969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0AFD15-BD8A-4338-A54B-3D7DAB836F22}">
      <dsp:nvSpPr>
        <dsp:cNvPr id="0" name=""/>
        <dsp:cNvSpPr/>
      </dsp:nvSpPr>
      <dsp:spPr>
        <a:xfrm>
          <a:off x="0" y="1228725"/>
          <a:ext cx="5596932" cy="408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Three Dimensions </a:t>
          </a:r>
          <a:endParaRPr lang="en-US" sz="1200" kern="1200" dirty="0"/>
        </a:p>
      </dsp:txBody>
      <dsp:txXfrm>
        <a:off x="0" y="1228725"/>
        <a:ext cx="5596932" cy="408842"/>
      </dsp:txXfrm>
    </dsp:sp>
    <dsp:sp modelId="{9C52429C-9E65-493F-B2F7-34177E582C50}">
      <dsp:nvSpPr>
        <dsp:cNvPr id="0" name=""/>
        <dsp:cNvSpPr/>
      </dsp:nvSpPr>
      <dsp:spPr>
        <a:xfrm>
          <a:off x="0" y="1637567"/>
          <a:ext cx="55969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5CA6E2-319A-4E3E-B77D-58C16EB438FE}">
      <dsp:nvSpPr>
        <dsp:cNvPr id="0" name=""/>
        <dsp:cNvSpPr/>
      </dsp:nvSpPr>
      <dsp:spPr>
        <a:xfrm>
          <a:off x="0" y="1637567"/>
          <a:ext cx="5596932" cy="408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Social: </a:t>
          </a:r>
          <a:endParaRPr lang="en-US" sz="1200" kern="1200" dirty="0"/>
        </a:p>
      </dsp:txBody>
      <dsp:txXfrm>
        <a:off x="0" y="1637567"/>
        <a:ext cx="5596932" cy="408842"/>
      </dsp:txXfrm>
    </dsp:sp>
    <dsp:sp modelId="{5210AC7B-636E-4C5B-BFC2-4C4D6671E185}">
      <dsp:nvSpPr>
        <dsp:cNvPr id="0" name=""/>
        <dsp:cNvSpPr/>
      </dsp:nvSpPr>
      <dsp:spPr>
        <a:xfrm>
          <a:off x="0" y="2046409"/>
          <a:ext cx="55969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C937F6-5F9A-407E-AC1F-1BCF30F6C1F4}">
      <dsp:nvSpPr>
        <dsp:cNvPr id="0" name=""/>
        <dsp:cNvSpPr/>
      </dsp:nvSpPr>
      <dsp:spPr>
        <a:xfrm>
          <a:off x="0" y="2046409"/>
          <a:ext cx="5596932" cy="408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 Equity</a:t>
          </a:r>
          <a:endParaRPr lang="en-US" sz="1200" kern="1200" dirty="0"/>
        </a:p>
      </dsp:txBody>
      <dsp:txXfrm>
        <a:off x="0" y="2046409"/>
        <a:ext cx="5596932" cy="408842"/>
      </dsp:txXfrm>
    </dsp:sp>
    <dsp:sp modelId="{AF3F0C42-0120-471E-8644-793019019A98}">
      <dsp:nvSpPr>
        <dsp:cNvPr id="0" name=""/>
        <dsp:cNvSpPr/>
      </dsp:nvSpPr>
      <dsp:spPr>
        <a:xfrm>
          <a:off x="0" y="2455252"/>
          <a:ext cx="55969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5300FD-F6B1-4638-95A9-D6941BEDAD69}">
      <dsp:nvSpPr>
        <dsp:cNvPr id="0" name=""/>
        <dsp:cNvSpPr/>
      </dsp:nvSpPr>
      <dsp:spPr>
        <a:xfrm>
          <a:off x="0" y="2455252"/>
          <a:ext cx="5596932" cy="408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 Inclusion</a:t>
          </a:r>
          <a:endParaRPr lang="en-US" sz="1200" kern="1200" dirty="0"/>
        </a:p>
      </dsp:txBody>
      <dsp:txXfrm>
        <a:off x="0" y="2455252"/>
        <a:ext cx="5596932" cy="408842"/>
      </dsp:txXfrm>
    </dsp:sp>
    <dsp:sp modelId="{A97E2F50-47A4-4C8A-87C2-21CFC6740F07}">
      <dsp:nvSpPr>
        <dsp:cNvPr id="0" name=""/>
        <dsp:cNvSpPr/>
      </dsp:nvSpPr>
      <dsp:spPr>
        <a:xfrm>
          <a:off x="0" y="2864094"/>
          <a:ext cx="55969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4AD96-E383-47BB-9FF1-C9B3D259734A}">
      <dsp:nvSpPr>
        <dsp:cNvPr id="0" name=""/>
        <dsp:cNvSpPr/>
      </dsp:nvSpPr>
      <dsp:spPr>
        <a:xfrm>
          <a:off x="0" y="2864094"/>
          <a:ext cx="5596932" cy="408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Economic:</a:t>
          </a:r>
          <a:endParaRPr lang="en-US" sz="1200" kern="1200" dirty="0"/>
        </a:p>
      </dsp:txBody>
      <dsp:txXfrm>
        <a:off x="0" y="2864094"/>
        <a:ext cx="5596932" cy="408842"/>
      </dsp:txXfrm>
    </dsp:sp>
    <dsp:sp modelId="{26B4589A-7943-4583-A4AC-D2A96A349782}">
      <dsp:nvSpPr>
        <dsp:cNvPr id="0" name=""/>
        <dsp:cNvSpPr/>
      </dsp:nvSpPr>
      <dsp:spPr>
        <a:xfrm>
          <a:off x="0" y="3272936"/>
          <a:ext cx="55969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DD3984-D4F1-4DE3-8CCA-3AB5DBD81AC4}">
      <dsp:nvSpPr>
        <dsp:cNvPr id="0" name=""/>
        <dsp:cNvSpPr/>
      </dsp:nvSpPr>
      <dsp:spPr>
        <a:xfrm>
          <a:off x="0" y="3272936"/>
          <a:ext cx="5596932" cy="408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 Efficient resource use</a:t>
          </a:r>
          <a:endParaRPr lang="en-US" sz="1200" kern="1200" dirty="0"/>
        </a:p>
      </dsp:txBody>
      <dsp:txXfrm>
        <a:off x="0" y="3272936"/>
        <a:ext cx="5596932" cy="408842"/>
      </dsp:txXfrm>
    </dsp:sp>
    <dsp:sp modelId="{F11DF9CA-F00D-43B1-BEE7-CF0FF7E0E4D5}">
      <dsp:nvSpPr>
        <dsp:cNvPr id="0" name=""/>
        <dsp:cNvSpPr/>
      </dsp:nvSpPr>
      <dsp:spPr>
        <a:xfrm>
          <a:off x="0" y="3681779"/>
          <a:ext cx="55969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22837-7C79-41FE-BD57-3121D1062A57}">
      <dsp:nvSpPr>
        <dsp:cNvPr id="0" name=""/>
        <dsp:cNvSpPr/>
      </dsp:nvSpPr>
      <dsp:spPr>
        <a:xfrm>
          <a:off x="0" y="3681779"/>
          <a:ext cx="5596932" cy="408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Environmental:  </a:t>
          </a:r>
          <a:endParaRPr lang="en-US" sz="1200" kern="1200" dirty="0"/>
        </a:p>
      </dsp:txBody>
      <dsp:txXfrm>
        <a:off x="0" y="3681779"/>
        <a:ext cx="5596932" cy="408842"/>
      </dsp:txXfrm>
    </dsp:sp>
    <dsp:sp modelId="{5ABA03D7-29EC-4E47-995E-53E380E2D113}">
      <dsp:nvSpPr>
        <dsp:cNvPr id="0" name=""/>
        <dsp:cNvSpPr/>
      </dsp:nvSpPr>
      <dsp:spPr>
        <a:xfrm>
          <a:off x="0" y="4090621"/>
          <a:ext cx="55969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27EB5-B966-4810-980D-8BBF9EBBF4C4}">
      <dsp:nvSpPr>
        <dsp:cNvPr id="0" name=""/>
        <dsp:cNvSpPr/>
      </dsp:nvSpPr>
      <dsp:spPr>
        <a:xfrm>
          <a:off x="0" y="4090621"/>
          <a:ext cx="5596932" cy="408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 Net Zero healthcare</a:t>
          </a:r>
          <a:endParaRPr lang="en-US" sz="1200" kern="1200" dirty="0"/>
        </a:p>
      </dsp:txBody>
      <dsp:txXfrm>
        <a:off x="0" y="4090621"/>
        <a:ext cx="5596932" cy="4088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0138E9-A8A5-4E2F-A8F2-EB3DCDB60A64}">
      <dsp:nvSpPr>
        <dsp:cNvPr id="0" name=""/>
        <dsp:cNvSpPr/>
      </dsp:nvSpPr>
      <dsp:spPr>
        <a:xfrm>
          <a:off x="0" y="9805"/>
          <a:ext cx="44048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Prevention or Policy Aspiration?</a:t>
          </a:r>
          <a:endParaRPr lang="en-US" sz="1800" kern="1200" dirty="0"/>
        </a:p>
      </dsp:txBody>
      <dsp:txXfrm>
        <a:off x="21075" y="30880"/>
        <a:ext cx="4362702" cy="389580"/>
      </dsp:txXfrm>
    </dsp:sp>
    <dsp:sp modelId="{89F75A99-1EE0-4F48-95E0-E9D3235584B3}">
      <dsp:nvSpPr>
        <dsp:cNvPr id="0" name=""/>
        <dsp:cNvSpPr/>
      </dsp:nvSpPr>
      <dsp:spPr>
        <a:xfrm>
          <a:off x="0" y="493375"/>
          <a:ext cx="44048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kern="1200" dirty="0"/>
            <a:t>Key Priorities </a:t>
          </a:r>
          <a:endParaRPr lang="en-US" sz="1800" kern="1200" dirty="0"/>
        </a:p>
      </dsp:txBody>
      <dsp:txXfrm>
        <a:off x="21075" y="514450"/>
        <a:ext cx="4362702" cy="389580"/>
      </dsp:txXfrm>
    </dsp:sp>
    <dsp:sp modelId="{DA9EDF96-B554-4DAB-8ED3-492D1688AC8C}">
      <dsp:nvSpPr>
        <dsp:cNvPr id="0" name=""/>
        <dsp:cNvSpPr/>
      </dsp:nvSpPr>
      <dsp:spPr>
        <a:xfrm>
          <a:off x="0" y="976945"/>
          <a:ext cx="44048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. Prevention</a:t>
          </a:r>
          <a:endParaRPr lang="en-US" sz="1800" kern="1200" dirty="0"/>
        </a:p>
      </dsp:txBody>
      <dsp:txXfrm>
        <a:off x="21075" y="998020"/>
        <a:ext cx="4362702" cy="389580"/>
      </dsp:txXfrm>
    </dsp:sp>
    <dsp:sp modelId="{A672BBF2-9E60-4728-B52A-8A5655ABAE00}">
      <dsp:nvSpPr>
        <dsp:cNvPr id="0" name=""/>
        <dsp:cNvSpPr/>
      </dsp:nvSpPr>
      <dsp:spPr>
        <a:xfrm>
          <a:off x="0" y="1460515"/>
          <a:ext cx="44048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. Integrated Care</a:t>
          </a:r>
          <a:endParaRPr lang="en-US" sz="1800" kern="1200" dirty="0"/>
        </a:p>
      </dsp:txBody>
      <dsp:txXfrm>
        <a:off x="21075" y="1481590"/>
        <a:ext cx="4362702" cy="389580"/>
      </dsp:txXfrm>
    </dsp:sp>
    <dsp:sp modelId="{B418D330-6719-432F-A340-A29DC43980E8}">
      <dsp:nvSpPr>
        <dsp:cNvPr id="0" name=""/>
        <dsp:cNvSpPr/>
      </dsp:nvSpPr>
      <dsp:spPr>
        <a:xfrm>
          <a:off x="0" y="1944085"/>
          <a:ext cx="44048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. Digital innovation </a:t>
          </a:r>
          <a:endParaRPr lang="en-US" sz="1800" kern="1200" dirty="0"/>
        </a:p>
      </dsp:txBody>
      <dsp:txXfrm>
        <a:off x="21075" y="1965160"/>
        <a:ext cx="4362702" cy="389580"/>
      </dsp:txXfrm>
    </dsp:sp>
    <dsp:sp modelId="{B70A508B-8283-4828-A74F-2101767F988D}">
      <dsp:nvSpPr>
        <dsp:cNvPr id="0" name=""/>
        <dsp:cNvSpPr/>
      </dsp:nvSpPr>
      <dsp:spPr>
        <a:xfrm>
          <a:off x="0" y="2427655"/>
          <a:ext cx="44048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. Personalised</a:t>
          </a:r>
          <a:endParaRPr lang="en-US" sz="1800" kern="1200" dirty="0"/>
        </a:p>
      </dsp:txBody>
      <dsp:txXfrm>
        <a:off x="21075" y="2448730"/>
        <a:ext cx="4362702" cy="389580"/>
      </dsp:txXfrm>
    </dsp:sp>
    <dsp:sp modelId="{400CBC73-B7E4-405E-A9AC-71E18D4AB7A0}">
      <dsp:nvSpPr>
        <dsp:cNvPr id="0" name=""/>
        <dsp:cNvSpPr/>
      </dsp:nvSpPr>
      <dsp:spPr>
        <a:xfrm>
          <a:off x="0" y="2911225"/>
          <a:ext cx="44048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kern="1200" dirty="0"/>
            <a:t>Strengths </a:t>
          </a:r>
          <a:endParaRPr lang="en-US" sz="1800" kern="1200" dirty="0"/>
        </a:p>
      </dsp:txBody>
      <dsp:txXfrm>
        <a:off x="21075" y="2932300"/>
        <a:ext cx="4362702" cy="389580"/>
      </dsp:txXfrm>
    </dsp:sp>
    <dsp:sp modelId="{75DEF159-8570-4508-AF0F-31FF61174EE0}">
      <dsp:nvSpPr>
        <dsp:cNvPr id="0" name=""/>
        <dsp:cNvSpPr/>
      </dsp:nvSpPr>
      <dsp:spPr>
        <a:xfrm>
          <a:off x="0" y="3394795"/>
          <a:ext cx="44048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. Aligns with SDG 3 </a:t>
          </a:r>
          <a:endParaRPr lang="en-US" sz="1800" kern="1200" dirty="0"/>
        </a:p>
      </dsp:txBody>
      <dsp:txXfrm>
        <a:off x="21075" y="3415870"/>
        <a:ext cx="4362702" cy="389580"/>
      </dsp:txXfrm>
    </dsp:sp>
    <dsp:sp modelId="{8E89C899-F806-44F5-B773-3A325D989BCC}">
      <dsp:nvSpPr>
        <dsp:cNvPr id="0" name=""/>
        <dsp:cNvSpPr/>
      </dsp:nvSpPr>
      <dsp:spPr>
        <a:xfrm>
          <a:off x="0" y="3878365"/>
          <a:ext cx="44048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. Supports sustainability  </a:t>
          </a:r>
          <a:endParaRPr lang="en-US" sz="1800" kern="1200" dirty="0"/>
        </a:p>
      </dsp:txBody>
      <dsp:txXfrm>
        <a:off x="21075" y="3899440"/>
        <a:ext cx="4362702" cy="3895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B1C1EB-441D-42F9-970B-765B10924611}">
      <dsp:nvSpPr>
        <dsp:cNvPr id="0" name=""/>
        <dsp:cNvSpPr/>
      </dsp:nvSpPr>
      <dsp:spPr>
        <a:xfrm>
          <a:off x="0" y="576818"/>
          <a:ext cx="438264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Policy Frameworks Supporting Integration</a:t>
          </a:r>
          <a:endParaRPr lang="en-US" sz="1700" kern="1200" dirty="0"/>
        </a:p>
      </dsp:txBody>
      <dsp:txXfrm>
        <a:off x="19904" y="596722"/>
        <a:ext cx="4342834" cy="367937"/>
      </dsp:txXfrm>
    </dsp:sp>
    <dsp:sp modelId="{4F21731B-6FDD-4C90-B974-5E77D2E95756}">
      <dsp:nvSpPr>
        <dsp:cNvPr id="0" name=""/>
        <dsp:cNvSpPr/>
      </dsp:nvSpPr>
      <dsp:spPr>
        <a:xfrm>
          <a:off x="0" y="1033523"/>
          <a:ext cx="438264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/>
            <a:t>Care Act 2014</a:t>
          </a:r>
          <a:endParaRPr lang="en-US" sz="1700" kern="1200" dirty="0"/>
        </a:p>
      </dsp:txBody>
      <dsp:txXfrm>
        <a:off x="19904" y="1053427"/>
        <a:ext cx="4342834" cy="367937"/>
      </dsp:txXfrm>
    </dsp:sp>
    <dsp:sp modelId="{2FDC2866-7722-47D6-A5D6-91562D8D0080}">
      <dsp:nvSpPr>
        <dsp:cNvPr id="0" name=""/>
        <dsp:cNvSpPr/>
      </dsp:nvSpPr>
      <dsp:spPr>
        <a:xfrm>
          <a:off x="0" y="1490228"/>
          <a:ext cx="438264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Promotes wellbeing.</a:t>
          </a:r>
          <a:endParaRPr lang="en-US" sz="1700" kern="1200" dirty="0"/>
        </a:p>
      </dsp:txBody>
      <dsp:txXfrm>
        <a:off x="19904" y="1510132"/>
        <a:ext cx="4342834" cy="367937"/>
      </dsp:txXfrm>
    </dsp:sp>
    <dsp:sp modelId="{82310912-DB67-4E97-B523-2543480DFD70}">
      <dsp:nvSpPr>
        <dsp:cNvPr id="0" name=""/>
        <dsp:cNvSpPr/>
      </dsp:nvSpPr>
      <dsp:spPr>
        <a:xfrm>
          <a:off x="0" y="1946934"/>
          <a:ext cx="438264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/>
            <a:t>Equality Act 2010</a:t>
          </a:r>
          <a:endParaRPr lang="en-US" sz="1700" kern="1200" dirty="0"/>
        </a:p>
      </dsp:txBody>
      <dsp:txXfrm>
        <a:off x="19904" y="1966838"/>
        <a:ext cx="4342834" cy="367937"/>
      </dsp:txXfrm>
    </dsp:sp>
    <dsp:sp modelId="{2825B02E-5E4A-4F28-8266-3A61C59B4FFA}">
      <dsp:nvSpPr>
        <dsp:cNvPr id="0" name=""/>
        <dsp:cNvSpPr/>
      </dsp:nvSpPr>
      <dsp:spPr>
        <a:xfrm>
          <a:off x="0" y="2403639"/>
          <a:ext cx="438264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Promotes equitable access.</a:t>
          </a:r>
          <a:endParaRPr lang="en-US" sz="1700" kern="1200" dirty="0"/>
        </a:p>
      </dsp:txBody>
      <dsp:txXfrm>
        <a:off x="19904" y="2423543"/>
        <a:ext cx="4342834" cy="367937"/>
      </dsp:txXfrm>
    </dsp:sp>
    <dsp:sp modelId="{1B5A2A35-C76D-4E02-9E5B-637549EF401E}">
      <dsp:nvSpPr>
        <dsp:cNvPr id="0" name=""/>
        <dsp:cNvSpPr/>
      </dsp:nvSpPr>
      <dsp:spPr>
        <a:xfrm>
          <a:off x="0" y="2860344"/>
          <a:ext cx="438264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/>
            <a:t>Health and Care Act 2022</a:t>
          </a:r>
          <a:endParaRPr lang="en-US" sz="1700" kern="1200" dirty="0"/>
        </a:p>
      </dsp:txBody>
      <dsp:txXfrm>
        <a:off x="19904" y="2880248"/>
        <a:ext cx="4342834" cy="367937"/>
      </dsp:txXfrm>
    </dsp:sp>
    <dsp:sp modelId="{225A9980-457D-4EE6-B97B-AE5CB6AC066C}">
      <dsp:nvSpPr>
        <dsp:cNvPr id="0" name=""/>
        <dsp:cNvSpPr/>
      </dsp:nvSpPr>
      <dsp:spPr>
        <a:xfrm>
          <a:off x="0" y="3317049"/>
          <a:ext cx="438264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Established Integrated Care Systems. </a:t>
          </a:r>
          <a:endParaRPr lang="en-US" sz="1700" kern="1200" dirty="0"/>
        </a:p>
      </dsp:txBody>
      <dsp:txXfrm>
        <a:off x="19904" y="3336953"/>
        <a:ext cx="4342834" cy="3679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CB781C-48E9-4724-AF45-4EAC54A9B6F9}">
      <dsp:nvSpPr>
        <dsp:cNvPr id="0" name=""/>
        <dsp:cNvSpPr/>
      </dsp:nvSpPr>
      <dsp:spPr>
        <a:xfrm>
          <a:off x="0" y="32741"/>
          <a:ext cx="4403928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Explaining Programme Design</a:t>
          </a:r>
          <a:endParaRPr lang="en-US" sz="2300" kern="1200" dirty="0"/>
        </a:p>
      </dsp:txBody>
      <dsp:txXfrm>
        <a:off x="26930" y="59671"/>
        <a:ext cx="4350068" cy="497795"/>
      </dsp:txXfrm>
    </dsp:sp>
    <dsp:sp modelId="{E01CAEAC-7322-4ABF-9DB8-820128451579}">
      <dsp:nvSpPr>
        <dsp:cNvPr id="0" name=""/>
        <dsp:cNvSpPr/>
      </dsp:nvSpPr>
      <dsp:spPr>
        <a:xfrm>
          <a:off x="0" y="650636"/>
          <a:ext cx="4403928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i="1" kern="1200" dirty="0"/>
            <a:t>Components </a:t>
          </a:r>
          <a:endParaRPr lang="en-US" sz="2300" kern="1200" dirty="0"/>
        </a:p>
      </dsp:txBody>
      <dsp:txXfrm>
        <a:off x="26930" y="677566"/>
        <a:ext cx="4350068" cy="497795"/>
      </dsp:txXfrm>
    </dsp:sp>
    <dsp:sp modelId="{405288EA-BD77-440D-83D1-5D0A4D629BD5}">
      <dsp:nvSpPr>
        <dsp:cNvPr id="0" name=""/>
        <dsp:cNvSpPr/>
      </dsp:nvSpPr>
      <dsp:spPr>
        <a:xfrm>
          <a:off x="0" y="1268531"/>
          <a:ext cx="4403928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. Perceived susceptibility </a:t>
          </a:r>
          <a:endParaRPr lang="en-US" sz="2300" kern="1200" dirty="0"/>
        </a:p>
      </dsp:txBody>
      <dsp:txXfrm>
        <a:off x="26930" y="1295461"/>
        <a:ext cx="4350068" cy="497795"/>
      </dsp:txXfrm>
    </dsp:sp>
    <dsp:sp modelId="{6935EBF8-760E-4CE4-80EA-6D176A4B7795}">
      <dsp:nvSpPr>
        <dsp:cNvPr id="0" name=""/>
        <dsp:cNvSpPr/>
      </dsp:nvSpPr>
      <dsp:spPr>
        <a:xfrm>
          <a:off x="0" y="1886426"/>
          <a:ext cx="4403928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. Perceived severity </a:t>
          </a:r>
          <a:endParaRPr lang="en-US" sz="2300" kern="1200" dirty="0"/>
        </a:p>
      </dsp:txBody>
      <dsp:txXfrm>
        <a:off x="26930" y="1913356"/>
        <a:ext cx="4350068" cy="497795"/>
      </dsp:txXfrm>
    </dsp:sp>
    <dsp:sp modelId="{92AC3AE1-E6CB-4E37-BA02-018F21E08BA5}">
      <dsp:nvSpPr>
        <dsp:cNvPr id="0" name=""/>
        <dsp:cNvSpPr/>
      </dsp:nvSpPr>
      <dsp:spPr>
        <a:xfrm>
          <a:off x="0" y="2504322"/>
          <a:ext cx="4403928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. Perceived benefits  </a:t>
          </a:r>
          <a:endParaRPr lang="en-US" sz="2300" kern="1200" dirty="0"/>
        </a:p>
      </dsp:txBody>
      <dsp:txXfrm>
        <a:off x="26930" y="2531252"/>
        <a:ext cx="4350068" cy="497795"/>
      </dsp:txXfrm>
    </dsp:sp>
    <dsp:sp modelId="{B6ACE60D-F13A-498D-80CE-0D5A5D46195D}">
      <dsp:nvSpPr>
        <dsp:cNvPr id="0" name=""/>
        <dsp:cNvSpPr/>
      </dsp:nvSpPr>
      <dsp:spPr>
        <a:xfrm>
          <a:off x="0" y="3122217"/>
          <a:ext cx="4403928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. Perceived barriers </a:t>
          </a:r>
          <a:endParaRPr lang="en-US" sz="2300" kern="1200" dirty="0"/>
        </a:p>
      </dsp:txBody>
      <dsp:txXfrm>
        <a:off x="26930" y="3149147"/>
        <a:ext cx="4350068" cy="497795"/>
      </dsp:txXfrm>
    </dsp:sp>
    <dsp:sp modelId="{64E62CA9-D7BA-4D96-BDE2-8CCBADAD7200}">
      <dsp:nvSpPr>
        <dsp:cNvPr id="0" name=""/>
        <dsp:cNvSpPr/>
      </dsp:nvSpPr>
      <dsp:spPr>
        <a:xfrm>
          <a:off x="0" y="3740112"/>
          <a:ext cx="4403928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. Self- Efficacy </a:t>
          </a:r>
          <a:endParaRPr lang="en-US" sz="2300" kern="1200" dirty="0"/>
        </a:p>
      </dsp:txBody>
      <dsp:txXfrm>
        <a:off x="26930" y="3767042"/>
        <a:ext cx="4350068" cy="4977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17D452-6336-4CC9-A797-46070642736C}">
      <dsp:nvSpPr>
        <dsp:cNvPr id="0" name=""/>
        <dsp:cNvSpPr/>
      </dsp:nvSpPr>
      <dsp:spPr>
        <a:xfrm>
          <a:off x="663876" y="730248"/>
          <a:ext cx="1060082" cy="10600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EACDEF-0D59-4413-9B52-308DCF41F0B4}">
      <dsp:nvSpPr>
        <dsp:cNvPr id="0" name=""/>
        <dsp:cNvSpPr/>
      </dsp:nvSpPr>
      <dsp:spPr>
        <a:xfrm>
          <a:off x="16048" y="2132401"/>
          <a:ext cx="2355738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Health, wellbeing and sustainable development are fundamentally interconnected.</a:t>
          </a:r>
          <a:endParaRPr lang="en-US" sz="1100" kern="1200" dirty="0"/>
        </a:p>
      </dsp:txBody>
      <dsp:txXfrm>
        <a:off x="16048" y="2132401"/>
        <a:ext cx="2355738" cy="877500"/>
      </dsp:txXfrm>
    </dsp:sp>
    <dsp:sp modelId="{33FC65E5-73E5-4D91-A67F-DEB0AD674AFC}">
      <dsp:nvSpPr>
        <dsp:cNvPr id="0" name=""/>
        <dsp:cNvSpPr/>
      </dsp:nvSpPr>
      <dsp:spPr>
        <a:xfrm>
          <a:off x="3431868" y="730248"/>
          <a:ext cx="1060082" cy="10600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03D5E-4ACD-4155-8D39-A1A39DD1D5C0}">
      <dsp:nvSpPr>
        <dsp:cNvPr id="0" name=""/>
        <dsp:cNvSpPr/>
      </dsp:nvSpPr>
      <dsp:spPr>
        <a:xfrm>
          <a:off x="2784040" y="2132401"/>
          <a:ext cx="2355738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Whilst UK policy increasing promotes prevention, integrated care and sustainability, evidence demonstrates that health inequalities remain a major barrier to achieving equitable outcomes.</a:t>
          </a:r>
          <a:endParaRPr lang="en-US" sz="1100" kern="1200" dirty="0"/>
        </a:p>
      </dsp:txBody>
      <dsp:txXfrm>
        <a:off x="2784040" y="2132401"/>
        <a:ext cx="2355738" cy="877500"/>
      </dsp:txXfrm>
    </dsp:sp>
    <dsp:sp modelId="{5DF5BE13-C05F-4E38-88E8-462A489FF443}">
      <dsp:nvSpPr>
        <dsp:cNvPr id="0" name=""/>
        <dsp:cNvSpPr/>
      </dsp:nvSpPr>
      <dsp:spPr>
        <a:xfrm>
          <a:off x="6199861" y="730248"/>
          <a:ext cx="1060082" cy="10600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F5DE2-704C-4FCD-A32A-BB1DFC6E41AC}">
      <dsp:nvSpPr>
        <dsp:cNvPr id="0" name=""/>
        <dsp:cNvSpPr/>
      </dsp:nvSpPr>
      <dsp:spPr>
        <a:xfrm>
          <a:off x="5552033" y="2132401"/>
          <a:ext cx="2355738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Therefore, sustainable health and social care requires not only healthcare reform but coordinated action on the wider social determinants of health.</a:t>
          </a:r>
          <a:endParaRPr lang="en-US" sz="1100" kern="1200" dirty="0"/>
        </a:p>
      </dsp:txBody>
      <dsp:txXfrm>
        <a:off x="5552033" y="2132401"/>
        <a:ext cx="2355738" cy="877500"/>
      </dsp:txXfrm>
    </dsp:sp>
    <dsp:sp modelId="{D72ECA12-E51A-4CFB-B0F4-8E817F455418}">
      <dsp:nvSpPr>
        <dsp:cNvPr id="0" name=""/>
        <dsp:cNvSpPr/>
      </dsp:nvSpPr>
      <dsp:spPr>
        <a:xfrm>
          <a:off x="8967853" y="730248"/>
          <a:ext cx="1060082" cy="10600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3FB188-1C41-45A4-8127-12BDDF48379B}">
      <dsp:nvSpPr>
        <dsp:cNvPr id="0" name=""/>
        <dsp:cNvSpPr/>
      </dsp:nvSpPr>
      <dsp:spPr>
        <a:xfrm>
          <a:off x="8320025" y="2132401"/>
          <a:ext cx="2355738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Without addressing poverty, education, housing and employment, the goals of SDG 3 are unlikely to be fully achieved.</a:t>
          </a:r>
          <a:endParaRPr lang="en-US" sz="1100" kern="1200" dirty="0"/>
        </a:p>
      </dsp:txBody>
      <dsp:txXfrm>
        <a:off x="8320025" y="2132401"/>
        <a:ext cx="2355738" cy="87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513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3547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1500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845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6/11/2026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863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627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6/11/2026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923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700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779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644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9623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7871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D1DF4C-BDE5-D36A-CA2F-EE299345FC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04552" y="871758"/>
            <a:ext cx="5825448" cy="387114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000" b="1" dirty="0"/>
              <a:t>Name:</a:t>
            </a:r>
            <a:r>
              <a:rPr lang="en-GB" sz="3000" dirty="0"/>
              <a:t> salma zaidi</a:t>
            </a:r>
            <a:br>
              <a:rPr lang="en-GB" sz="3000" dirty="0"/>
            </a:br>
            <a:br>
              <a:rPr lang="en-GB" sz="3000" dirty="0"/>
            </a:br>
            <a:r>
              <a:rPr lang="en-GB" sz="3000" b="1" dirty="0"/>
              <a:t>student id: </a:t>
            </a:r>
            <a:r>
              <a:rPr lang="en-GB" sz="3000" dirty="0"/>
              <a:t>2310093</a:t>
            </a:r>
            <a:br>
              <a:rPr lang="en-GB" sz="3000" dirty="0"/>
            </a:br>
            <a:br>
              <a:rPr lang="en-GB" sz="3000" dirty="0"/>
            </a:br>
            <a:r>
              <a:rPr lang="en-GB" sz="3000" b="1" dirty="0"/>
              <a:t>Module: </a:t>
            </a:r>
            <a:r>
              <a:rPr lang="en-GB" sz="3000" dirty="0"/>
              <a:t>health, wellbeing and sustainable development </a:t>
            </a:r>
            <a:br>
              <a:rPr lang="en-GB" sz="3000" dirty="0"/>
            </a:br>
            <a:br>
              <a:rPr lang="en-GB" sz="3000" dirty="0"/>
            </a:br>
            <a:r>
              <a:rPr lang="en-GB" sz="3000" b="1" dirty="0"/>
              <a:t>Module code: </a:t>
            </a:r>
            <a:r>
              <a:rPr lang="en-GB" sz="3000" dirty="0"/>
              <a:t>BMHP6030</a:t>
            </a:r>
            <a:br>
              <a:rPr lang="en-GB" sz="3000" dirty="0"/>
            </a:br>
            <a:endParaRPr lang="en-GB" sz="3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784279-9FA9-2A17-28F6-FDFFF68C6A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9964" y="5279927"/>
            <a:ext cx="5322013" cy="511273"/>
          </a:xfrm>
        </p:spPr>
        <p:txBody>
          <a:bodyPr>
            <a:normAutofit/>
          </a:bodyPr>
          <a:lstStyle/>
          <a:p>
            <a:r>
              <a:rPr lang="en-GB" b="1" dirty="0"/>
              <a:t>Assignment Title Component 1: Presentation</a:t>
            </a:r>
          </a:p>
        </p:txBody>
      </p:sp>
      <p:pic>
        <p:nvPicPr>
          <p:cNvPr id="14" name="Picture 13" descr="A pink ball on a triangular object&#10;&#10;AI-generated content may be incorrect.">
            <a:extLst>
              <a:ext uri="{FF2B5EF4-FFF2-40B4-BE49-F238E27FC236}">
                <a16:creationId xmlns:a16="http://schemas.microsoft.com/office/drawing/2014/main" id="{6EE449F7-72AF-69F7-D7A3-9EC160E508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73" r="23583" b="2"/>
          <a:stretch>
            <a:fillRect/>
          </a:stretch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2502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63408-3841-A9AD-83E7-56B335BE6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143" y="914400"/>
            <a:ext cx="11165758" cy="51353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introduction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554292E8-FA7C-BD63-B296-F37B53FFF2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2858955"/>
              </p:ext>
            </p:extLst>
          </p:nvPr>
        </p:nvGraphicFramePr>
        <p:xfrm>
          <a:off x="476865" y="1590152"/>
          <a:ext cx="10854970" cy="18388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28BAD5A-2226-1101-5FF0-03271B966874}"/>
              </a:ext>
            </a:extLst>
          </p:cNvPr>
          <p:cNvSpPr txBox="1"/>
          <p:nvPr/>
        </p:nvSpPr>
        <p:spPr>
          <a:xfrm>
            <a:off x="226142" y="3534635"/>
            <a:ext cx="11238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/>
              <a:t>Aim: To critically examine how health, wellbeing and sustainable development are integrated into health and social care and evaluate their impact on service delivery.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27F6D0-97CA-9845-760E-8BD21B4A8DB1}"/>
              </a:ext>
            </a:extLst>
          </p:cNvPr>
          <p:cNvSpPr txBox="1"/>
          <p:nvPr/>
        </p:nvSpPr>
        <p:spPr>
          <a:xfrm>
            <a:off x="334298" y="4286601"/>
            <a:ext cx="55847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Central Argument</a:t>
            </a:r>
          </a:p>
          <a:p>
            <a:r>
              <a:rPr lang="en-GB" b="1" dirty="0"/>
              <a:t>Although UK policies increasingly promote integrated and preventative approaches, evidence suggests that health inequalities and implementation challenges continue to limit sustainable and equitable outcomes (Marmot et al., 2020).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6F723F-24EC-FE49-27A7-588E24BBF016}"/>
              </a:ext>
            </a:extLst>
          </p:cNvPr>
          <p:cNvSpPr txBox="1"/>
          <p:nvPr/>
        </p:nvSpPr>
        <p:spPr>
          <a:xfrm>
            <a:off x="6823587" y="4149213"/>
            <a:ext cx="456831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Evidence </a:t>
            </a:r>
          </a:p>
          <a:p>
            <a:r>
              <a:rPr lang="en-GB" b="1" dirty="0"/>
              <a:t>. 15million people in England live with long-term conditions (NHS England, 2019).</a:t>
            </a:r>
          </a:p>
          <a:p>
            <a:r>
              <a:rPr lang="en-GB" b="1" dirty="0"/>
              <a:t>. Healthy life expectancy differs by approximately 19 years between the most and least deprived communities (Marmot et al., 2020).</a:t>
            </a:r>
          </a:p>
        </p:txBody>
      </p:sp>
    </p:spTree>
    <p:extLst>
      <p:ext uri="{BB962C8B-B14F-4D97-AF65-F5344CB8AC3E}">
        <p14:creationId xmlns:p14="http://schemas.microsoft.com/office/powerpoint/2010/main" val="3716244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033B6-3BF7-0A6C-6B18-6CCE9CA30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451" y="783771"/>
            <a:ext cx="11090449" cy="743578"/>
          </a:xfrm>
        </p:spPr>
        <p:txBody>
          <a:bodyPr>
            <a:normAutofit/>
          </a:bodyPr>
          <a:lstStyle/>
          <a:p>
            <a:r>
              <a:rPr lang="en-GB" dirty="0"/>
              <a:t>Defining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891B8-F5CD-75C1-55CE-99FB95294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451" y="1691148"/>
            <a:ext cx="5676561" cy="42707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WHO Definition </a:t>
            </a:r>
          </a:p>
          <a:p>
            <a:pPr marL="0" indent="0">
              <a:buNone/>
            </a:pPr>
            <a:r>
              <a:rPr lang="en-GB" dirty="0"/>
              <a:t>Health is: “ A state of complete physical, mental and social wellbeing and not merely the absence of disease”. (Who, 1948)</a:t>
            </a:r>
          </a:p>
          <a:p>
            <a:pPr marL="0" indent="0">
              <a:buNone/>
            </a:pPr>
            <a:r>
              <a:rPr lang="en-GB" b="1" dirty="0"/>
              <a:t>Contemporary Understanding </a:t>
            </a:r>
          </a:p>
          <a:p>
            <a:pPr marL="0" indent="0">
              <a:buNone/>
            </a:pPr>
            <a:r>
              <a:rPr lang="en-GB" dirty="0"/>
              <a:t>Huber et al. (2016) argue health should be viewed as the ability to adapt and self-manage.</a:t>
            </a:r>
          </a:p>
          <a:p>
            <a:pPr marL="0" indent="0">
              <a:buNone/>
            </a:pPr>
            <a:r>
              <a:rPr lang="en-GB" b="1" dirty="0"/>
              <a:t>Critical Comparison</a:t>
            </a:r>
          </a:p>
          <a:p>
            <a:pPr marL="0" indent="0">
              <a:buNone/>
            </a:pPr>
            <a:r>
              <a:rPr lang="en-GB" i="1" u="sng" dirty="0"/>
              <a:t>WHO Definition:</a:t>
            </a:r>
          </a:p>
          <a:p>
            <a:pPr marL="0" indent="0">
              <a:buNone/>
            </a:pPr>
            <a:r>
              <a:rPr lang="en-GB" dirty="0"/>
              <a:t>. Holistic </a:t>
            </a:r>
          </a:p>
          <a:p>
            <a:pPr marL="0" indent="0">
              <a:buNone/>
            </a:pPr>
            <a:r>
              <a:rPr lang="en-GB" dirty="0"/>
              <a:t>. Aspirational </a:t>
            </a:r>
          </a:p>
          <a:p>
            <a:pPr marL="0" indent="0">
              <a:buNone/>
            </a:pPr>
            <a:r>
              <a:rPr lang="en-GB" i="1" u="sng" dirty="0"/>
              <a:t>Huber Definition:</a:t>
            </a:r>
          </a:p>
          <a:p>
            <a:pPr marL="0" indent="0">
              <a:buNone/>
            </a:pPr>
            <a:r>
              <a:rPr lang="en-GB" i="1" dirty="0"/>
              <a:t>. </a:t>
            </a:r>
            <a:r>
              <a:rPr lang="en-GB" dirty="0"/>
              <a:t>Practical</a:t>
            </a:r>
          </a:p>
          <a:p>
            <a:pPr marL="0" indent="0">
              <a:buNone/>
            </a:pPr>
            <a:r>
              <a:rPr lang="en-GB" dirty="0"/>
              <a:t>. Resilience focused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9BAC1A-3A9C-6804-7F75-91B5AE60E92E}"/>
              </a:ext>
            </a:extLst>
          </p:cNvPr>
          <p:cNvSpPr txBox="1"/>
          <p:nvPr/>
        </p:nvSpPr>
        <p:spPr>
          <a:xfrm>
            <a:off x="6626943" y="1691148"/>
            <a:ext cx="45720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Critical Analysis </a:t>
            </a:r>
          </a:p>
          <a:p>
            <a:r>
              <a:rPr lang="en-GB" dirty="0"/>
              <a:t>The WHO definition transformed healthcare thinking but may be unrealistic for individuals living with chronic conditions.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Service Delivery Impact </a:t>
            </a:r>
          </a:p>
          <a:p>
            <a:r>
              <a:rPr lang="en-GB" dirty="0"/>
              <a:t> Supports:</a:t>
            </a:r>
          </a:p>
          <a:p>
            <a:r>
              <a:rPr lang="en-GB" dirty="0"/>
              <a:t>. Self-management programmes.</a:t>
            </a:r>
          </a:p>
          <a:p>
            <a:r>
              <a:rPr lang="en-GB" dirty="0"/>
              <a:t>. Person centred care.</a:t>
            </a:r>
          </a:p>
          <a:p>
            <a:r>
              <a:rPr lang="en-GB" dirty="0"/>
              <a:t>. Integrated services.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550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42C3F-8FDC-6637-786C-0FFA34161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419" y="763675"/>
            <a:ext cx="10889482" cy="1014883"/>
          </a:xfrm>
        </p:spPr>
        <p:txBody>
          <a:bodyPr/>
          <a:lstStyle/>
          <a:p>
            <a:r>
              <a:rPr lang="en-GB" dirty="0"/>
              <a:t>Defining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76601-51C1-7D4F-8939-ACE245D6E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418" y="1778558"/>
            <a:ext cx="4973934" cy="41833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Wellbeing as a Health Outcome </a:t>
            </a:r>
          </a:p>
          <a:p>
            <a:pPr marL="0" indent="0">
              <a:buNone/>
            </a:pPr>
            <a:r>
              <a:rPr lang="en-GB" b="1" i="1" u="sng" dirty="0"/>
              <a:t>Subjective Wellbeing </a:t>
            </a:r>
          </a:p>
          <a:p>
            <a:pPr marL="0" indent="0">
              <a:buNone/>
            </a:pPr>
            <a:r>
              <a:rPr lang="en-GB" dirty="0"/>
              <a:t>. Happiness </a:t>
            </a:r>
          </a:p>
          <a:p>
            <a:pPr marL="0" indent="0">
              <a:buNone/>
            </a:pPr>
            <a:r>
              <a:rPr lang="en-GB" dirty="0"/>
              <a:t>. Life satisfaction </a:t>
            </a:r>
          </a:p>
          <a:p>
            <a:pPr marL="0" indent="0">
              <a:buNone/>
            </a:pPr>
            <a:r>
              <a:rPr lang="en-GB" dirty="0"/>
              <a:t>. Sense of purpose </a:t>
            </a:r>
          </a:p>
          <a:p>
            <a:pPr marL="0" indent="0">
              <a:buNone/>
            </a:pPr>
            <a:r>
              <a:rPr lang="en-GB" b="1" i="1" u="sng" dirty="0"/>
              <a:t>Objective Wellbeing </a:t>
            </a:r>
          </a:p>
          <a:p>
            <a:pPr marL="0" indent="0">
              <a:buNone/>
            </a:pPr>
            <a:r>
              <a:rPr lang="en-GB" dirty="0"/>
              <a:t>.Income </a:t>
            </a:r>
          </a:p>
          <a:p>
            <a:pPr marL="0" indent="0">
              <a:buNone/>
            </a:pPr>
            <a:r>
              <a:rPr lang="en-GB" dirty="0"/>
              <a:t>.Education</a:t>
            </a:r>
          </a:p>
          <a:p>
            <a:pPr marL="0" indent="0">
              <a:buNone/>
            </a:pPr>
            <a:r>
              <a:rPr lang="en-GB" dirty="0"/>
              <a:t>.Housing </a:t>
            </a:r>
          </a:p>
          <a:p>
            <a:pPr marL="0" indent="0">
              <a:buNone/>
            </a:pPr>
            <a:r>
              <a:rPr lang="en-GB" dirty="0"/>
              <a:t>.Employment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A1AA13-3EDB-BEB2-6DF0-35465214CADE}"/>
              </a:ext>
            </a:extLst>
          </p:cNvPr>
          <p:cNvSpPr txBox="1"/>
          <p:nvPr/>
        </p:nvSpPr>
        <p:spPr>
          <a:xfrm>
            <a:off x="5840842" y="1778558"/>
            <a:ext cx="565052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Evidence </a:t>
            </a:r>
          </a:p>
          <a:p>
            <a:endParaRPr lang="en-GB" dirty="0"/>
          </a:p>
          <a:p>
            <a:r>
              <a:rPr lang="en-GB" dirty="0"/>
              <a:t>ONS (2024) reports lower wellbeing scores among individuals experiencing socioeconomic deprivation.</a:t>
            </a:r>
          </a:p>
          <a:p>
            <a:endParaRPr lang="en-GB" dirty="0"/>
          </a:p>
          <a:p>
            <a:r>
              <a:rPr lang="en-GB" b="1" dirty="0"/>
              <a:t>Critical Analysis</a:t>
            </a:r>
          </a:p>
          <a:p>
            <a:endParaRPr lang="en-GB" dirty="0"/>
          </a:p>
          <a:p>
            <a:r>
              <a:rPr lang="en-GB" dirty="0"/>
              <a:t>Wellbeing extends beyond healthcare outcomes and is strongly influenced by wider social determinants.</a:t>
            </a:r>
          </a:p>
          <a:p>
            <a:endParaRPr lang="en-GB" dirty="0"/>
          </a:p>
          <a:p>
            <a:r>
              <a:rPr lang="en-GB" b="1" dirty="0"/>
              <a:t>Implication </a:t>
            </a:r>
          </a:p>
          <a:p>
            <a:endParaRPr lang="en-GB" dirty="0"/>
          </a:p>
          <a:p>
            <a:r>
              <a:rPr lang="en-GB" dirty="0"/>
              <a:t>Improving wellbeing requires collaboration beyond healthcare services alone.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634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7CAC5-3A0E-4341-7DBE-CC3A0F85A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3" y="914400"/>
            <a:ext cx="11160788" cy="864158"/>
          </a:xfrm>
        </p:spPr>
        <p:txBody>
          <a:bodyPr/>
          <a:lstStyle/>
          <a:p>
            <a:r>
              <a:rPr lang="en-GB" dirty="0"/>
              <a:t>Sustainable development 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DD7DB1B5-CD1D-162C-6F85-1E65F5E5FF1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1838" y="1657978"/>
          <a:ext cx="5596932" cy="4501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5A519A0-2E52-7585-9E49-C96D40791B5C}"/>
              </a:ext>
            </a:extLst>
          </p:cNvPr>
          <p:cNvSpPr txBox="1"/>
          <p:nvPr/>
        </p:nvSpPr>
        <p:spPr>
          <a:xfrm>
            <a:off x="6646606" y="1927123"/>
            <a:ext cx="527992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b="1" dirty="0"/>
              <a:t>Evidence</a:t>
            </a:r>
          </a:p>
          <a:p>
            <a:endParaRPr lang="en-GB" dirty="0"/>
          </a:p>
          <a:p>
            <a:r>
              <a:rPr lang="en-GB" dirty="0"/>
              <a:t>The NHS contributes approximately 4-5% of England’s carbon emissions (NHS England, 2020).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Critical Analysis</a:t>
            </a:r>
          </a:p>
          <a:p>
            <a:endParaRPr lang="en-GB" dirty="0"/>
          </a:p>
          <a:p>
            <a:r>
              <a:rPr lang="en-GB" dirty="0"/>
              <a:t>Sustainability is often viewed environmentally, yet workforce shortages and health inequalities may pose greater threats to service sustainability 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03010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DB08F-A864-BFF0-8C20-DC75A8EAA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Integrating Health, wellbeing and sustainability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6F11A-5335-8006-7511-C140DB048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3801027" cy="3739896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The Relationship Between Concepts </a:t>
            </a:r>
          </a:p>
          <a:p>
            <a:pPr marL="0" indent="0">
              <a:buNone/>
            </a:pPr>
            <a:r>
              <a:rPr lang="en-GB" dirty="0"/>
              <a:t>Poor Housing</a:t>
            </a:r>
          </a:p>
          <a:p>
            <a:pPr marL="0" indent="0">
              <a:buNone/>
            </a:pPr>
            <a:r>
              <a:rPr lang="en-GB" dirty="0"/>
              <a:t>Poor Health</a:t>
            </a:r>
          </a:p>
          <a:p>
            <a:pPr marL="0" indent="0">
              <a:buNone/>
            </a:pPr>
            <a:r>
              <a:rPr lang="en-GB" dirty="0"/>
              <a:t>Reduced Wellbeing </a:t>
            </a:r>
          </a:p>
          <a:p>
            <a:pPr marL="0" indent="0">
              <a:buNone/>
            </a:pPr>
            <a:r>
              <a:rPr lang="en-GB" dirty="0"/>
              <a:t>Increased Demand </a:t>
            </a:r>
          </a:p>
          <a:p>
            <a:pPr marL="0" indent="0">
              <a:buNone/>
            </a:pPr>
            <a:r>
              <a:rPr lang="en-GB" dirty="0"/>
              <a:t>Unsustainable Service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1B43B2-CA98-1DAB-3374-5A45D8AC7EC3}"/>
              </a:ext>
            </a:extLst>
          </p:cNvPr>
          <p:cNvSpPr txBox="1"/>
          <p:nvPr/>
        </p:nvSpPr>
        <p:spPr>
          <a:xfrm>
            <a:off x="5214015" y="2221992"/>
            <a:ext cx="670225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Evidence</a:t>
            </a:r>
          </a:p>
          <a:p>
            <a:r>
              <a:rPr lang="en-GB" dirty="0"/>
              <a:t>Marmot et al. (2020) demonstrates that social determinants strongly influence health outcomes. </a:t>
            </a:r>
          </a:p>
          <a:p>
            <a:endParaRPr lang="en-GB" b="1" dirty="0"/>
          </a:p>
          <a:p>
            <a:r>
              <a:rPr lang="en-GB" b="1" dirty="0"/>
              <a:t>Critical Analysis </a:t>
            </a:r>
          </a:p>
          <a:p>
            <a:r>
              <a:rPr lang="en-GB" dirty="0"/>
              <a:t>Improving healthcare alone is unlikely to improve wellbeing or sustainability without addressing wider social conditions.</a:t>
            </a:r>
          </a:p>
          <a:p>
            <a:endParaRPr lang="en-GB" dirty="0"/>
          </a:p>
          <a:p>
            <a:r>
              <a:rPr lang="en-GB" b="1" dirty="0"/>
              <a:t>Key Point</a:t>
            </a:r>
          </a:p>
          <a:p>
            <a:r>
              <a:rPr lang="en-GB" dirty="0"/>
              <a:t>Integration requires action across sectors, not simply within healthcare. </a:t>
            </a:r>
          </a:p>
          <a:p>
            <a:r>
              <a:rPr lang="en-GB" b="1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71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5C7CF-B1EA-F641-A84D-FDB261B09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757084"/>
          </a:xfrm>
        </p:spPr>
        <p:txBody>
          <a:bodyPr/>
          <a:lstStyle/>
          <a:p>
            <a:r>
              <a:rPr lang="en-GB" dirty="0"/>
              <a:t>Biopsychosocial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7DE93-4359-3E33-3401-5B33449F66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633" y="1671484"/>
            <a:ext cx="4119715" cy="4290404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Engel’s Biopsychosocial Model </a:t>
            </a:r>
          </a:p>
          <a:p>
            <a:pPr marL="0" indent="0">
              <a:buNone/>
            </a:pPr>
            <a:r>
              <a:rPr lang="en-GB" b="1" i="1" dirty="0"/>
              <a:t>Components </a:t>
            </a:r>
          </a:p>
          <a:p>
            <a:pPr marL="0" indent="0">
              <a:buNone/>
            </a:pPr>
            <a:r>
              <a:rPr lang="en-GB" dirty="0"/>
              <a:t>. Biological factors </a:t>
            </a:r>
          </a:p>
          <a:p>
            <a:pPr marL="0" indent="0">
              <a:buNone/>
            </a:pPr>
            <a:r>
              <a:rPr lang="en-GB" dirty="0"/>
              <a:t>. Psychological factors</a:t>
            </a:r>
          </a:p>
          <a:p>
            <a:pPr marL="0" indent="0">
              <a:buNone/>
            </a:pPr>
            <a:r>
              <a:rPr lang="en-GB" dirty="0"/>
              <a:t>. Social factors </a:t>
            </a:r>
          </a:p>
          <a:p>
            <a:pPr marL="0" indent="0">
              <a:buNone/>
            </a:pPr>
            <a:r>
              <a:rPr lang="en-GB" b="1" i="1" dirty="0"/>
              <a:t>Evidence </a:t>
            </a:r>
          </a:p>
          <a:p>
            <a:pPr marL="0" indent="0">
              <a:buNone/>
            </a:pPr>
            <a:r>
              <a:rPr lang="en-GB" dirty="0"/>
              <a:t>Holt-Lunstad et al. (2015) found social isolation significantly increase mortality risk.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9CE46B-6844-B192-C842-62A2EF3DDD73}"/>
              </a:ext>
            </a:extLst>
          </p:cNvPr>
          <p:cNvSpPr txBox="1"/>
          <p:nvPr/>
        </p:nvSpPr>
        <p:spPr>
          <a:xfrm>
            <a:off x="6008914" y="1799303"/>
            <a:ext cx="575046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Strengths </a:t>
            </a:r>
          </a:p>
          <a:p>
            <a:r>
              <a:rPr lang="en-GB" dirty="0"/>
              <a:t>. Holistic </a:t>
            </a:r>
          </a:p>
          <a:p>
            <a:r>
              <a:rPr lang="en-GB" dirty="0"/>
              <a:t>. Person-centred</a:t>
            </a:r>
          </a:p>
          <a:p>
            <a:r>
              <a:rPr lang="en-GB" dirty="0"/>
              <a:t>. Supports integrated care</a:t>
            </a:r>
          </a:p>
          <a:p>
            <a:endParaRPr lang="en-GB" dirty="0"/>
          </a:p>
          <a:p>
            <a:r>
              <a:rPr lang="en-GB" b="1" i="1" dirty="0"/>
              <a:t>Limitations </a:t>
            </a:r>
          </a:p>
          <a:p>
            <a:r>
              <a:rPr lang="en-GB" dirty="0"/>
              <a:t>. Difficult to operationalise </a:t>
            </a:r>
          </a:p>
          <a:p>
            <a:r>
              <a:rPr lang="en-GB" dirty="0"/>
              <a:t>. Resource intensive</a:t>
            </a:r>
          </a:p>
          <a:p>
            <a:endParaRPr lang="en-GB" dirty="0"/>
          </a:p>
          <a:p>
            <a:r>
              <a:rPr lang="en-GB" b="1" i="1" dirty="0"/>
              <a:t>Critical Analysis</a:t>
            </a:r>
          </a:p>
          <a:p>
            <a:r>
              <a:rPr lang="en-GB" dirty="0"/>
              <a:t>Healthcare  systems often remain organised around biomedical structures despite recognising biopsychosocial influences.</a:t>
            </a:r>
            <a:r>
              <a:rPr lang="en-GB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918488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51D9C-B148-F9B2-93DD-723652E27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653143"/>
          </a:xfrm>
        </p:spPr>
        <p:txBody>
          <a:bodyPr>
            <a:normAutofit fontScale="90000"/>
          </a:bodyPr>
          <a:lstStyle/>
          <a:p>
            <a:r>
              <a:rPr lang="en-GB" dirty="0"/>
              <a:t>Dahlgren and whitehead rainbow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0488E-357E-26CC-0485-1314DA994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040" y="1630444"/>
            <a:ext cx="4524507" cy="431315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Understanding the Social Determinants of Health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5A2602-B007-FEB9-E52F-B4CD995FDAC3}"/>
              </a:ext>
            </a:extLst>
          </p:cNvPr>
          <p:cNvSpPr txBox="1"/>
          <p:nvPr/>
        </p:nvSpPr>
        <p:spPr>
          <a:xfrm>
            <a:off x="5124659" y="1768510"/>
            <a:ext cx="6698301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/>
              <a:t>Layers </a:t>
            </a:r>
          </a:p>
          <a:p>
            <a:r>
              <a:rPr lang="en-GB" sz="1400" dirty="0"/>
              <a:t>. Age, Sex and genetics </a:t>
            </a:r>
          </a:p>
          <a:p>
            <a:r>
              <a:rPr lang="en-GB" sz="1400" dirty="0"/>
              <a:t>. Lifestyle factors </a:t>
            </a:r>
          </a:p>
          <a:p>
            <a:r>
              <a:rPr lang="en-GB" sz="1400" dirty="0"/>
              <a:t>. Social networks </a:t>
            </a:r>
          </a:p>
          <a:p>
            <a:r>
              <a:rPr lang="en-GB" sz="1400" dirty="0"/>
              <a:t>. Living and working conditions </a:t>
            </a:r>
          </a:p>
          <a:p>
            <a:r>
              <a:rPr lang="en-GB" sz="1400" dirty="0"/>
              <a:t>. Socioeconomic, cultural and environmental conditions</a:t>
            </a:r>
          </a:p>
          <a:p>
            <a:endParaRPr lang="en-GB" sz="1400" i="1" u="sng" dirty="0"/>
          </a:p>
          <a:p>
            <a:r>
              <a:rPr lang="en-GB" sz="1400" b="1" i="1" u="sng" dirty="0"/>
              <a:t>Evidence </a:t>
            </a:r>
          </a:p>
          <a:p>
            <a:r>
              <a:rPr lang="en-GB" sz="1400" dirty="0"/>
              <a:t>Marmot et al. (2020) identified income, housing and education as key determinants of health inequalities. </a:t>
            </a:r>
          </a:p>
          <a:p>
            <a:endParaRPr lang="en-GB" sz="1400" dirty="0"/>
          </a:p>
          <a:p>
            <a:r>
              <a:rPr lang="en-GB" sz="1400" b="1" i="1" dirty="0"/>
              <a:t>Critical Analysis</a:t>
            </a:r>
          </a:p>
          <a:p>
            <a:r>
              <a:rPr lang="en-GB" sz="1400" dirty="0"/>
              <a:t>The model challenges the assumption that poor health is solely the result of poor lifestyle choices.</a:t>
            </a:r>
          </a:p>
          <a:p>
            <a:endParaRPr lang="en-GB" sz="1400" dirty="0"/>
          </a:p>
          <a:p>
            <a:r>
              <a:rPr lang="en-GB" sz="1400" b="1" i="1" dirty="0"/>
              <a:t>Service Delivery Impact</a:t>
            </a:r>
          </a:p>
          <a:p>
            <a:r>
              <a:rPr lang="en-GB" sz="1400" u="sng" dirty="0"/>
              <a:t>Supports:</a:t>
            </a:r>
          </a:p>
          <a:p>
            <a:r>
              <a:rPr lang="en-GB" sz="1400" dirty="0"/>
              <a:t>. Population </a:t>
            </a:r>
          </a:p>
          <a:p>
            <a:r>
              <a:rPr lang="en-GB" sz="1400" dirty="0"/>
              <a:t>. Integrated Care Systems </a:t>
            </a:r>
          </a:p>
          <a:p>
            <a:r>
              <a:rPr lang="en-GB" sz="1400" dirty="0"/>
              <a:t>. Health in All Polices   </a:t>
            </a:r>
            <a:r>
              <a:rPr lang="en-GB" sz="1400" b="1" dirty="0"/>
              <a:t> 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9623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EDFCDD-06F2-1FBA-E825-515F318EE3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ECADB-1E7B-8CC3-B9E5-62580B337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Comparing health models </a:t>
            </a:r>
            <a:br>
              <a:rPr lang="en-GB" dirty="0"/>
            </a:br>
            <a:r>
              <a:rPr lang="en-GB" dirty="0"/>
              <a:t>which model best supports service delivery?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537568A-4778-086B-EF1C-CA5FD47440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6358006"/>
              </p:ext>
            </p:extLst>
          </p:nvPr>
        </p:nvGraphicFramePr>
        <p:xfrm>
          <a:off x="700088" y="2222500"/>
          <a:ext cx="10691811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3937">
                  <a:extLst>
                    <a:ext uri="{9D8B030D-6E8A-4147-A177-3AD203B41FA5}">
                      <a16:colId xmlns:a16="http://schemas.microsoft.com/office/drawing/2014/main" val="1361673306"/>
                    </a:ext>
                  </a:extLst>
                </a:gridCol>
                <a:gridCol w="3563937">
                  <a:extLst>
                    <a:ext uri="{9D8B030D-6E8A-4147-A177-3AD203B41FA5}">
                      <a16:colId xmlns:a16="http://schemas.microsoft.com/office/drawing/2014/main" val="3968768554"/>
                    </a:ext>
                  </a:extLst>
                </a:gridCol>
                <a:gridCol w="3563937">
                  <a:extLst>
                    <a:ext uri="{9D8B030D-6E8A-4147-A177-3AD203B41FA5}">
                      <a16:colId xmlns:a16="http://schemas.microsoft.com/office/drawing/2014/main" val="32897381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Model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47523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Biopsychosocial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Holistic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Difficult implementation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4668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Rainbow Model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Explains inequalities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focus on individual agency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08471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Holistic Model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Person-centred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May overlook structural influences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645256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73F1FE4-790B-6741-2B2F-15DD6B2D5144}"/>
              </a:ext>
            </a:extLst>
          </p:cNvPr>
          <p:cNvSpPr txBox="1"/>
          <p:nvPr/>
        </p:nvSpPr>
        <p:spPr>
          <a:xfrm>
            <a:off x="1592826" y="4326194"/>
            <a:ext cx="9183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Critical Analysis </a:t>
            </a:r>
          </a:p>
          <a:p>
            <a:r>
              <a:rPr lang="en-GB" dirty="0"/>
              <a:t>Together these models support prevention and integrated care but require significant interagency collaboration.</a:t>
            </a:r>
          </a:p>
        </p:txBody>
      </p:sp>
    </p:spTree>
    <p:extLst>
      <p:ext uri="{BB962C8B-B14F-4D97-AF65-F5344CB8AC3E}">
        <p14:creationId xmlns:p14="http://schemas.microsoft.com/office/powerpoint/2010/main" val="22581925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30CAB-486F-B3CD-2425-AB34933E2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7270"/>
            <a:ext cx="3819375" cy="3352767"/>
          </a:xfrm>
        </p:spPr>
        <p:txBody>
          <a:bodyPr>
            <a:normAutofit/>
          </a:bodyPr>
          <a:lstStyle/>
          <a:p>
            <a:r>
              <a:rPr lang="en-GB" dirty="0"/>
              <a:t>Sustainable development goal 3</a:t>
            </a:r>
            <a:br>
              <a:rPr lang="en-GB" dirty="0"/>
            </a:br>
            <a:endParaRPr lang="en-GB" dirty="0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EFE672B8-56CF-AB36-E2D4-540BC3105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0990" y="908957"/>
            <a:ext cx="6716922" cy="5223325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700" b="1" i="1" dirty="0"/>
              <a:t>Good Health and Wellbeing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i="1" dirty="0"/>
              <a:t>Goal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Ensure healthy lives and promote wellbeing for all (United Nations, 2015).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7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i="1" dirty="0"/>
              <a:t>Targets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. Universal health coverage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. Disease prevention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. Mental health promotion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7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i="1" dirty="0"/>
              <a:t>Critical Analysis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Whilst SDG 3 provides a global framework, progress remains uneven and many targets remain unmet (UN,2024).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 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230C0A8-3E5C-476B-A64B-4D4FDE8D5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80519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D247F-A7BC-A8B2-04CC-C2456DA86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663191"/>
          </a:xfrm>
        </p:spPr>
        <p:txBody>
          <a:bodyPr>
            <a:normAutofit fontScale="90000"/>
          </a:bodyPr>
          <a:lstStyle/>
          <a:p>
            <a:r>
              <a:rPr lang="en-GB" dirty="0"/>
              <a:t>SDG 3 in UK Practice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D4061-D43A-86CD-C37E-620A91E3E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410" y="1629138"/>
            <a:ext cx="11739225" cy="4314461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Translating Global Goals into National Policy</a:t>
            </a:r>
            <a:r>
              <a:rPr lang="en-GB" dirty="0"/>
              <a:t> </a:t>
            </a:r>
          </a:p>
          <a:p>
            <a:pPr marL="0" indent="0" algn="ctr">
              <a:buNone/>
            </a:pPr>
            <a:r>
              <a:rPr lang="en-GB" b="1" i="1" dirty="0"/>
              <a:t>Examples </a:t>
            </a:r>
          </a:p>
          <a:p>
            <a:pPr marL="0" indent="0" algn="ctr">
              <a:buNone/>
            </a:pPr>
            <a:r>
              <a:rPr lang="en-GB" dirty="0"/>
              <a:t>. NHS Long Term Plan </a:t>
            </a:r>
          </a:p>
          <a:p>
            <a:pPr marL="0" indent="0" algn="ctr">
              <a:buNone/>
            </a:pPr>
            <a:r>
              <a:rPr lang="en-GB" dirty="0"/>
              <a:t>. Diabetes Prevention Programme</a:t>
            </a:r>
          </a:p>
          <a:p>
            <a:pPr marL="0" indent="0" algn="ctr">
              <a:buNone/>
            </a:pPr>
            <a:r>
              <a:rPr lang="en-GB" dirty="0"/>
              <a:t>. Mental Health Investment Standard </a:t>
            </a:r>
          </a:p>
          <a:p>
            <a:pPr marL="0" indent="0" algn="ctr">
              <a:buNone/>
            </a:pPr>
            <a:r>
              <a:rPr lang="en-GB" b="1" i="1" dirty="0"/>
              <a:t>Evidence </a:t>
            </a:r>
          </a:p>
          <a:p>
            <a:pPr marL="0" indent="0" algn="ctr">
              <a:buNone/>
            </a:pPr>
            <a:r>
              <a:rPr lang="en-GB" dirty="0"/>
              <a:t>Prevention is a central objective of NHS policy (NHS England, 2019).</a:t>
            </a:r>
          </a:p>
          <a:p>
            <a:pPr marL="0" indent="0" algn="ctr">
              <a:buNone/>
            </a:pPr>
            <a:r>
              <a:rPr lang="en-GB" b="1" i="1" dirty="0"/>
              <a:t>Critical Analysis </a:t>
            </a:r>
          </a:p>
          <a:p>
            <a:pPr marL="0" indent="0" algn="ctr">
              <a:buNone/>
            </a:pPr>
            <a:r>
              <a:rPr lang="en-GB" dirty="0"/>
              <a:t>Policy alignment with SDG 3 is strong; however, health inequalities remain substantial.  </a:t>
            </a:r>
          </a:p>
        </p:txBody>
      </p:sp>
    </p:spTree>
    <p:extLst>
      <p:ext uri="{BB962C8B-B14F-4D97-AF65-F5344CB8AC3E}">
        <p14:creationId xmlns:p14="http://schemas.microsoft.com/office/powerpoint/2010/main" val="160012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62F4F3-0B49-979A-AB40-2E89D7D11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239599" cy="13075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Health in all policies (Hiap)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0450E27-43B8-60D3-466F-037AB32A8D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21992"/>
            <a:ext cx="6239599" cy="394106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1600" b="1" dirty="0"/>
              <a:t>Addressing the Wider Determinants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600" i="1" dirty="0"/>
              <a:t>WHO Framework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600" dirty="0"/>
              <a:t>Health should be considered in all areas of policy making.</a:t>
            </a:r>
          </a:p>
          <a:p>
            <a:pPr marL="0" indent="0" algn="ctr">
              <a:lnSpc>
                <a:spcPct val="100000"/>
              </a:lnSpc>
              <a:buNone/>
            </a:pPr>
            <a:endParaRPr lang="en-GB" sz="16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600" i="1" dirty="0"/>
              <a:t>Evidence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600" dirty="0"/>
              <a:t>Housing, education and employment significantly influence health outcomes (Marmot et al., 2020).</a:t>
            </a:r>
          </a:p>
          <a:p>
            <a:pPr marL="0" indent="0" algn="ctr">
              <a:lnSpc>
                <a:spcPct val="100000"/>
              </a:lnSpc>
              <a:buNone/>
            </a:pPr>
            <a:endParaRPr lang="en-GB" sz="16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600" i="1" dirty="0"/>
              <a:t>Critical Analysis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600" dirty="0"/>
              <a:t>HiAP addresses root causes of ill health but requires cross-sector collaboration that is often difficult to achieve. </a:t>
            </a:r>
          </a:p>
        </p:txBody>
      </p:sp>
      <p:pic>
        <p:nvPicPr>
          <p:cNvPr id="8" name="Picture 7" descr="Two people holding each other's hands">
            <a:extLst>
              <a:ext uri="{FF2B5EF4-FFF2-40B4-BE49-F238E27FC236}">
                <a16:creationId xmlns:a16="http://schemas.microsoft.com/office/drawing/2014/main" id="{76B34F15-8392-E31F-0F35-1307B76640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18" r="30625" b="-1"/>
          <a:stretch>
            <a:fillRect/>
          </a:stretch>
        </p:blipFill>
        <p:spPr>
          <a:xfrm>
            <a:off x="7583424" y="10"/>
            <a:ext cx="4608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3283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3C2CD-6BBD-C60F-C0F7-B216C3FEA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599768"/>
          </a:xfrm>
        </p:spPr>
        <p:txBody>
          <a:bodyPr>
            <a:normAutofit fontScale="90000"/>
          </a:bodyPr>
          <a:lstStyle/>
          <a:p>
            <a:r>
              <a:rPr lang="en-GB" dirty="0"/>
              <a:t>NhS Long term plan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F115C08-4E61-F372-DCE0-791E2F3B899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65472" y="1641987"/>
          <a:ext cx="4404852" cy="431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36B56A3-68FC-9B98-16F4-1ADC153D501D}"/>
              </a:ext>
            </a:extLst>
          </p:cNvPr>
          <p:cNvSpPr txBox="1"/>
          <p:nvPr/>
        </p:nvSpPr>
        <p:spPr>
          <a:xfrm>
            <a:off x="5496232" y="2477729"/>
            <a:ext cx="603700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Limitations </a:t>
            </a:r>
          </a:p>
          <a:p>
            <a:endParaRPr lang="en-GB" dirty="0"/>
          </a:p>
          <a:p>
            <a:r>
              <a:rPr lang="en-GB" dirty="0"/>
              <a:t>. Workforce shortages </a:t>
            </a:r>
          </a:p>
          <a:p>
            <a:r>
              <a:rPr lang="en-GB" dirty="0"/>
              <a:t>. Financial constraints</a:t>
            </a:r>
          </a:p>
          <a:p>
            <a:endParaRPr lang="en-GB" dirty="0"/>
          </a:p>
          <a:p>
            <a:r>
              <a:rPr lang="en-GB" b="1" i="1" dirty="0"/>
              <a:t>Critical Analysis </a:t>
            </a:r>
          </a:p>
          <a:p>
            <a:endParaRPr lang="en-GB" dirty="0"/>
          </a:p>
          <a:p>
            <a:r>
              <a:rPr lang="en-GB" dirty="0"/>
              <a:t>Policy ambition may exceed implementation capacity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66736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9763A-5CFB-262B-9DFC-130333D7A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727587"/>
          </a:xfrm>
        </p:spPr>
        <p:txBody>
          <a:bodyPr/>
          <a:lstStyle/>
          <a:p>
            <a:r>
              <a:rPr lang="en-GB" dirty="0"/>
              <a:t>Governance and legislation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28FE8AC-AC63-9262-E39E-F52A31B336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74493" y="1641986"/>
          <a:ext cx="4382642" cy="4301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E7FE81C-12A8-3A5F-264C-C2ADD222365A}"/>
              </a:ext>
            </a:extLst>
          </p:cNvPr>
          <p:cNvSpPr txBox="1"/>
          <p:nvPr/>
        </p:nvSpPr>
        <p:spPr>
          <a:xfrm>
            <a:off x="6469626" y="2310581"/>
            <a:ext cx="4689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Critical Analysis </a:t>
            </a:r>
          </a:p>
          <a:p>
            <a:r>
              <a:rPr lang="en-GB" dirty="0"/>
              <a:t>Legislation creates opportunities for integration but cannot guarantee effective implementation.</a:t>
            </a:r>
          </a:p>
        </p:txBody>
      </p:sp>
    </p:spTree>
    <p:extLst>
      <p:ext uri="{BB962C8B-B14F-4D97-AF65-F5344CB8AC3E}">
        <p14:creationId xmlns:p14="http://schemas.microsoft.com/office/powerpoint/2010/main" val="42330967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14AA43-70E2-AA41-21E2-B9C97B19B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559063"/>
            <a:ext cx="3306747" cy="5256025"/>
          </a:xfrm>
        </p:spPr>
        <p:txBody>
          <a:bodyPr>
            <a:normAutofit/>
          </a:bodyPr>
          <a:lstStyle/>
          <a:p>
            <a:r>
              <a:rPr lang="en-GB" sz="3600" dirty="0"/>
              <a:t>Case study- nhs diabetes prevention programme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FF72A-9040-B7E3-5822-EAD6B2B26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3022" y="622249"/>
            <a:ext cx="6844892" cy="56397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Integrating Health, Wellbeing and Sustainability </a:t>
            </a:r>
          </a:p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i="1" dirty="0"/>
              <a:t>Why it matters </a:t>
            </a:r>
          </a:p>
          <a:p>
            <a:pPr marL="0" indent="0">
              <a:buNone/>
            </a:pPr>
            <a:r>
              <a:rPr lang="en-GB" dirty="0"/>
              <a:t>Type 2 diabetes costs the NHS approximately £10 billion annually (Diabetes UK, 2024).</a:t>
            </a:r>
          </a:p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i="1" dirty="0"/>
              <a:t>Objectives </a:t>
            </a:r>
          </a:p>
          <a:p>
            <a:pPr marL="0" indent="0">
              <a:buNone/>
            </a:pPr>
            <a:r>
              <a:rPr lang="en-GB" dirty="0"/>
              <a:t>. Improve health outcomes </a:t>
            </a:r>
          </a:p>
          <a:p>
            <a:pPr marL="0" indent="0">
              <a:buNone/>
            </a:pPr>
            <a:r>
              <a:rPr lang="en-GB" dirty="0"/>
              <a:t>. Promote wellbeing </a:t>
            </a:r>
          </a:p>
          <a:p>
            <a:pPr marL="0" indent="0">
              <a:buNone/>
            </a:pPr>
            <a:r>
              <a:rPr lang="en-GB" dirty="0"/>
              <a:t>. Reduce future healthcare demand </a:t>
            </a:r>
          </a:p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i="1" dirty="0"/>
              <a:t>Link to SDG 3 </a:t>
            </a:r>
          </a:p>
          <a:p>
            <a:pPr marL="0" indent="0">
              <a:buNone/>
            </a:pPr>
            <a:r>
              <a:rPr lang="en-GB" dirty="0"/>
              <a:t>Supports prevention of non-communicable diseases.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AFF0B6C-73E2-4B40-9280-938C14922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223541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96379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39E1C-4B69-1A35-00DC-B65CBC3C3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673240"/>
          </a:xfrm>
        </p:spPr>
        <p:txBody>
          <a:bodyPr>
            <a:normAutofit fontScale="90000"/>
          </a:bodyPr>
          <a:lstStyle/>
          <a:p>
            <a:r>
              <a:rPr lang="en-GB" dirty="0"/>
              <a:t>Health belief model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3809AD1-5086-E182-6815-9DD6891185B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8991" y="1619090"/>
          <a:ext cx="4403928" cy="43245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97D9E3-2C28-3060-F4AC-3AB5FE4F57F6}"/>
              </a:ext>
            </a:extLst>
          </p:cNvPr>
          <p:cNvSpPr txBox="1"/>
          <p:nvPr/>
        </p:nvSpPr>
        <p:spPr>
          <a:xfrm>
            <a:off x="5882175" y="1891360"/>
            <a:ext cx="604521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Critical Analysis </a:t>
            </a:r>
          </a:p>
          <a:p>
            <a:endParaRPr lang="en-GB" dirty="0"/>
          </a:p>
          <a:p>
            <a:r>
              <a:rPr lang="en-GB" dirty="0"/>
              <a:t>Useful for understanding behaviour change but may underestimate social and economic barriers.</a:t>
            </a:r>
          </a:p>
          <a:p>
            <a:endParaRPr lang="en-GB" dirty="0"/>
          </a:p>
          <a:p>
            <a:r>
              <a:rPr lang="en-GB" b="1" i="1" dirty="0"/>
              <a:t>Evaluation </a:t>
            </a:r>
          </a:p>
          <a:p>
            <a:endParaRPr lang="en-GB" dirty="0"/>
          </a:p>
          <a:p>
            <a:r>
              <a:rPr lang="en-GB" dirty="0"/>
              <a:t>Knowledge alone rarely produces sustained behavioural change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69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DA092-5D2D-C145-CED2-725833EA1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Evaluating the diabetes prevention programme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0F730-FA4D-2A69-8EE2-47A713D55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4413976" cy="363619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u="sng" dirty="0"/>
              <a:t>Successes and Challenges </a:t>
            </a:r>
          </a:p>
          <a:p>
            <a:pPr marL="0" indent="0">
              <a:buNone/>
            </a:pPr>
            <a:r>
              <a:rPr lang="en-GB" b="1" i="1" dirty="0"/>
              <a:t>Quantitative Evidence</a:t>
            </a:r>
          </a:p>
          <a:p>
            <a:pPr marL="0" indent="0">
              <a:buNone/>
            </a:pPr>
            <a:r>
              <a:rPr lang="en-GB" dirty="0"/>
              <a:t>Barron et al. (2019).</a:t>
            </a:r>
          </a:p>
          <a:p>
            <a:pPr marL="0" indent="0">
              <a:buNone/>
            </a:pPr>
            <a:r>
              <a:rPr lang="en-GB" dirty="0"/>
              <a:t>. Average weight loss of 3.3kg</a:t>
            </a:r>
          </a:p>
          <a:p>
            <a:pPr marL="0" indent="0">
              <a:buNone/>
            </a:pPr>
            <a:r>
              <a:rPr lang="en-GB" dirty="0"/>
              <a:t>. Improved HbA1c levels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i="1" dirty="0"/>
              <a:t>Qualitative Evidence </a:t>
            </a:r>
          </a:p>
          <a:p>
            <a:pPr marL="0" indent="0">
              <a:buNone/>
            </a:pPr>
            <a:r>
              <a:rPr lang="en-GB" dirty="0"/>
              <a:t>Valabhji et al (2020).</a:t>
            </a:r>
          </a:p>
          <a:p>
            <a:pPr marL="0" indent="0">
              <a:buNone/>
            </a:pPr>
            <a:r>
              <a:rPr lang="en-GB" dirty="0"/>
              <a:t>. Improved confidence </a:t>
            </a:r>
          </a:p>
          <a:p>
            <a:pPr marL="0" indent="0">
              <a:buNone/>
            </a:pPr>
            <a:r>
              <a:rPr lang="en-GB" dirty="0"/>
              <a:t>. Increased health literacy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E5B544-1907-B76E-CE71-7C53E05E6B92}"/>
              </a:ext>
            </a:extLst>
          </p:cNvPr>
          <p:cNvSpPr txBox="1"/>
          <p:nvPr/>
        </p:nvSpPr>
        <p:spPr>
          <a:xfrm>
            <a:off x="5667270" y="2754554"/>
            <a:ext cx="598881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Critical Analysis </a:t>
            </a:r>
          </a:p>
          <a:p>
            <a:r>
              <a:rPr lang="en-GB" dirty="0"/>
              <a:t>Although clinically effective, lower uptake among deprived populations raises concerns regarding equity.</a:t>
            </a:r>
          </a:p>
          <a:p>
            <a:endParaRPr lang="en-GB" dirty="0"/>
          </a:p>
          <a:p>
            <a:r>
              <a:rPr lang="en-GB" b="1" dirty="0"/>
              <a:t>Judgement</a:t>
            </a:r>
          </a:p>
          <a:p>
            <a:r>
              <a:rPr lang="en-GB" dirty="0"/>
              <a:t>A successful intervention is not necessarily an equitable intervention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20447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2F4542-7280-AFC2-88A4-0887C277C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5712"/>
            <a:ext cx="4218435" cy="23906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Health inequalities and equity </a:t>
            </a:r>
            <a:br>
              <a:rPr lang="en-GB" dirty="0"/>
            </a:br>
            <a:endParaRPr lang="en-GB" dirty="0"/>
          </a:p>
        </p:txBody>
      </p:sp>
      <p:pic>
        <p:nvPicPr>
          <p:cNvPr id="19" name="Graphic 18" descr="Hospital">
            <a:extLst>
              <a:ext uri="{FF2B5EF4-FFF2-40B4-BE49-F238E27FC236}">
                <a16:creationId xmlns:a16="http://schemas.microsoft.com/office/drawing/2014/main" id="{FF8E238C-2C4A-48F1-C701-1A1C4C038A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383" y="3210560"/>
            <a:ext cx="2959568" cy="2959568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0ADC89C-EB4E-4AA5-ABBD-448BEC5FA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255110" y="723900"/>
            <a:ext cx="0" cy="544948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BCD64BE-B49F-5680-5EFF-3A2AC2CC53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6418" y="555712"/>
            <a:ext cx="5916168" cy="5614416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700" b="1" dirty="0"/>
              <a:t>The greatest challenge to Sustainable Healthcare?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dirty="0"/>
              <a:t>Evidence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Healthy life expectancy differs by approximately 19 years between the most and least deprived communities (Marmot et al., 2020).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dirty="0"/>
              <a:t>Equity vs Equality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i="1" dirty="0"/>
              <a:t>Equality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. Same support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i="1" dirty="0"/>
              <a:t>Equity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. Support according to need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i="1" dirty="0"/>
              <a:t>Example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Core20PLUS5 (NHS England, 2023).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i="1" dirty="0"/>
              <a:t>Critical Analysis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Healthcare services alone cannot eliminate inequalities rooted in poverty, housing and education.  </a:t>
            </a:r>
          </a:p>
        </p:txBody>
      </p:sp>
    </p:spTree>
    <p:extLst>
      <p:ext uri="{BB962C8B-B14F-4D97-AF65-F5344CB8AC3E}">
        <p14:creationId xmlns:p14="http://schemas.microsoft.com/office/powerpoint/2010/main" val="28359865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A5DCAB-A05E-3668-6555-DD95ADD1B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r>
              <a:rPr lang="en-GB" dirty="0"/>
              <a:t>Recommendations 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805C6-7E3B-0D01-18E2-E4C914BD7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6400800" cy="3739896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700" b="1" dirty="0"/>
              <a:t>Improving Future Service Delivery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i="1" dirty="0"/>
              <a:t>Recommendation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. Strengthen Health in All Policies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. Increased public health investment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. Expand community-based services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. Embed equity impact assessment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 i="1" dirty="0"/>
              <a:t>Critical Justification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Evidence suggests addressing social determinants generates greater long-term health gains than treatment-focused approaches alone (Marmot et al., 2020). </a:t>
            </a:r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F3E2FC00-5A76-992C-56D2-8931FB965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55056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5FDC63-75E1-4C34-31AA-69135E099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259F3C-1E0C-07FE-93D5-AE1FB8C983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3452150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83929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E7580-C0B3-6175-5A06-CD789E2F8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61294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9055-8621-DD17-A6A3-00B410EA2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065" y="1527349"/>
            <a:ext cx="11857054" cy="4531807"/>
          </a:xfrm>
        </p:spPr>
        <p:txBody>
          <a:bodyPr/>
          <a:lstStyle/>
          <a:p>
            <a:r>
              <a:rPr lang="en-GB" dirty="0"/>
              <a:t>Barron, E., Clark, R., Hewings, R., Smith, J. and Valabhi, J. (2018) ‘Progress of Healthier You: NHS Diabetes Prevention Programme: referrals, uptake and participant characteristics’, </a:t>
            </a:r>
            <a:r>
              <a:rPr lang="en-GB" i="1" dirty="0"/>
              <a:t>Diabetic Medicine</a:t>
            </a:r>
            <a:r>
              <a:rPr lang="en-GB" dirty="0"/>
              <a:t>, 35 (4), pp. 513-518. Accessed 8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Dahlgren, G. and Whitehead, M. (1991). Stockholm: Institute for Future Studies </a:t>
            </a:r>
            <a:r>
              <a:rPr lang="en-GB" i="1" dirty="0"/>
              <a:t>Policies and Strategies to Promote Social Equity in Health. </a:t>
            </a:r>
            <a:r>
              <a:rPr lang="en-GB" dirty="0"/>
              <a:t>Accessed 12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Diabetes UK (2024) </a:t>
            </a:r>
            <a:r>
              <a:rPr lang="en-GB" i="1" dirty="0"/>
              <a:t>The cost of Diabetes</a:t>
            </a:r>
            <a:r>
              <a:rPr lang="en-GB" dirty="0"/>
              <a:t>. London: Diabetes UK. Accessed 8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Engel, G. L (1977) ‘The need for a new medical model: a challenge for biomedicine’, </a:t>
            </a:r>
            <a:r>
              <a:rPr lang="en-GB" i="1" dirty="0"/>
              <a:t>Science</a:t>
            </a:r>
            <a:r>
              <a:rPr lang="en-GB" dirty="0"/>
              <a:t>, 196 (4286), pp 129-136. Accessed 8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Holt-Lunstad, J., Smith, T.B., Baker, M., Harris, T. and Stephenson, D. (2015) ‘Loneliness and social isolation as risk factors for mortality: a meta-analytic review’, </a:t>
            </a:r>
            <a:r>
              <a:rPr lang="en-GB" i="1" dirty="0"/>
              <a:t>Perspectives on Psychological Science</a:t>
            </a:r>
            <a:r>
              <a:rPr lang="en-GB" dirty="0"/>
              <a:t>, 10 (2) pp. 227-237. Accessed 9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8824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02FB8-46A6-7621-10AC-3C3CB2586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73741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4F007-AAFA-1179-436E-A36E7C6F9F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465" y="1966452"/>
            <a:ext cx="11067435" cy="3995436"/>
          </a:xfrm>
        </p:spPr>
        <p:txBody>
          <a:bodyPr/>
          <a:lstStyle/>
          <a:p>
            <a:r>
              <a:rPr lang="en-GB" dirty="0"/>
              <a:t>Huber, M., van Vilet, M., Giezenberg, M., Winkens, B., Heerkens, Y., Dagnelie, P.C. and     Knottnerus, J.A. (2016) ‘Towards a patient-centerd operationalisation of the new dynamic concept of health: a mixed method study’, </a:t>
            </a:r>
            <a:r>
              <a:rPr lang="en-GB" i="1" dirty="0"/>
              <a:t>BMJ Open</a:t>
            </a:r>
            <a:r>
              <a:rPr lang="en-GB" dirty="0"/>
              <a:t>, 6 (1), e010091. Accessed 8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 Marmot, M., Allen, J., Boyce, T., Goldblatt, P. and Morrison, J. (2020) Health Equity in England:      </a:t>
            </a:r>
            <a:r>
              <a:rPr lang="en-GB" i="1" dirty="0"/>
              <a:t>The Marmot Review 10 Years On</a:t>
            </a:r>
            <a:r>
              <a:rPr lang="en-GB" dirty="0"/>
              <a:t>. London: Institute of Health of Health Equity. Accessed 8</a:t>
            </a:r>
            <a:r>
              <a:rPr lang="en-GB" baseline="30000" dirty="0"/>
              <a:t>th</a:t>
            </a:r>
            <a:r>
              <a:rPr lang="en-GB" dirty="0"/>
              <a:t> June 2026. </a:t>
            </a:r>
          </a:p>
          <a:p>
            <a:r>
              <a:rPr lang="en-GB" dirty="0"/>
              <a:t>McLeroy, K.R., Bibeau, D., Steckler, A. and Glanz, K. (1988) ‘An ecological perspective on health     programs’, </a:t>
            </a:r>
            <a:r>
              <a:rPr lang="en-GB" i="1" dirty="0"/>
              <a:t>Health Education Quarterly</a:t>
            </a:r>
            <a:r>
              <a:rPr lang="en-GB" dirty="0"/>
              <a:t>, 15(4), pp. 351-377. Accessed 7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NHS England (2019) </a:t>
            </a:r>
            <a:r>
              <a:rPr lang="en-GB" i="1" dirty="0"/>
              <a:t>The NHS Long Term Plan</a:t>
            </a:r>
            <a:r>
              <a:rPr lang="en-GB" dirty="0"/>
              <a:t>. London: NHS England. Accessed 8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4874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5816-0EBE-16CE-3D79-3E203F42F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58993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66D29-6340-0F59-1B3F-F315BFF60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806" y="1671484"/>
            <a:ext cx="11745863" cy="4378894"/>
          </a:xfrm>
        </p:spPr>
        <p:txBody>
          <a:bodyPr/>
          <a:lstStyle/>
          <a:p>
            <a:r>
              <a:rPr lang="en-GB" dirty="0"/>
              <a:t>NHS England (2020) </a:t>
            </a:r>
            <a:r>
              <a:rPr lang="en-GB" i="1" dirty="0"/>
              <a:t>Delivering a Net Zero National Health Service</a:t>
            </a:r>
            <a:r>
              <a:rPr lang="en-GB" dirty="0"/>
              <a:t>. London: NHS England. Accessed 12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NHS England (2023) Core20PLUS5- An Approach to Reducing Healthcare Inequalities. London: NHS England. Accessed 15</a:t>
            </a:r>
            <a:r>
              <a:rPr lang="en-GB" baseline="30000" dirty="0"/>
              <a:t>th</a:t>
            </a:r>
            <a:r>
              <a:rPr lang="en-GB" dirty="0"/>
              <a:t> June 2026</a:t>
            </a:r>
          </a:p>
          <a:p>
            <a:r>
              <a:rPr lang="en-GB" dirty="0"/>
              <a:t>NHS England (2024) Integrated Care Systems: Design Framework and Updates. London: NHS England. Accessed 12</a:t>
            </a:r>
            <a:r>
              <a:rPr lang="en-GB" baseline="30000" dirty="0"/>
              <a:t>th</a:t>
            </a:r>
            <a:r>
              <a:rPr lang="en-GB" dirty="0"/>
              <a:t> June 2026 </a:t>
            </a:r>
          </a:p>
          <a:p>
            <a:r>
              <a:rPr lang="en-GB" dirty="0"/>
              <a:t>Office for Health Improvement and Disparities (OHID) (2023) Health Profile for England 2023. London: Department of Health and Social Care. Accessed 8</a:t>
            </a:r>
            <a:r>
              <a:rPr lang="en-GB" baseline="30000" dirty="0"/>
              <a:t>th</a:t>
            </a:r>
            <a:r>
              <a:rPr lang="en-GB" dirty="0"/>
              <a:t> June 2026</a:t>
            </a:r>
          </a:p>
          <a:p>
            <a:r>
              <a:rPr lang="en-GB" dirty="0"/>
              <a:t>Office for National Statistics (ONS) (2024) Personal Well-being Estimates in the UK: April 2023 to March 2024. Newport: 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572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1C774-2842-047E-B05C-6D2835040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717755"/>
          </a:xfrm>
        </p:spPr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649AF-DB4A-C324-86C7-40280982B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819" y="1632155"/>
            <a:ext cx="11759381" cy="4329733"/>
          </a:xfrm>
        </p:spPr>
        <p:txBody>
          <a:bodyPr/>
          <a:lstStyle/>
          <a:p>
            <a:r>
              <a:rPr lang="en-GB" dirty="0"/>
              <a:t>Rosenstock, I.M. (1974) ‘Historical origins of Health Belief Model’, </a:t>
            </a:r>
            <a:r>
              <a:rPr lang="en-GB" i="1" dirty="0"/>
              <a:t>Health Education Mon</a:t>
            </a:r>
            <a:r>
              <a:rPr lang="en-GB" dirty="0"/>
              <a:t>ographs, 2 (4), pp. 328-335. Accessed 8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The Health Foundation (2024) Health Inequalities in England: </a:t>
            </a:r>
            <a:r>
              <a:rPr lang="en-GB" i="1" dirty="0"/>
              <a:t>Current Challenges and Future Priorities.</a:t>
            </a:r>
            <a:r>
              <a:rPr lang="en-GB" dirty="0"/>
              <a:t> London: The Kings Fund. Accessed 8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United Nations (2015) Transforming Our World: </a:t>
            </a:r>
            <a:r>
              <a:rPr lang="en-GB" i="1" dirty="0"/>
              <a:t>The 2030 Agenda for Sustainable Development</a:t>
            </a:r>
            <a:r>
              <a:rPr lang="en-GB" dirty="0"/>
              <a:t>. New York: United Nations. Accessed 14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United Nations (2024) </a:t>
            </a:r>
            <a:r>
              <a:rPr lang="en-GB" i="1" dirty="0"/>
              <a:t>The Sustainable Development Goals Report 2024.</a:t>
            </a:r>
            <a:r>
              <a:rPr lang="en-GB" dirty="0"/>
              <a:t> New York: United Nations. Accessed 12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Valabhji, J., Barron, E., Bradley, D., Bakhai, C., Fagg, J., O’Neill, S and Yong, B. (2020) ‘Early outcomes from the English National Health Service Diabetes Prevention Programme’, </a:t>
            </a:r>
            <a:r>
              <a:rPr lang="en-GB" i="1" dirty="0"/>
              <a:t>Diabetes Care</a:t>
            </a:r>
            <a:r>
              <a:rPr lang="en-GB" dirty="0"/>
              <a:t>, 43(1), pp. 152-160. Accessed 10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31203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6703A-A363-AA6F-8ACF-7F88CD931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62926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514AB-B5A8-86DF-73FB-0C00F26665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135" y="1789471"/>
            <a:ext cx="11106765" cy="4172417"/>
          </a:xfrm>
        </p:spPr>
        <p:txBody>
          <a:bodyPr/>
          <a:lstStyle/>
          <a:p>
            <a:r>
              <a:rPr lang="en-GB" dirty="0"/>
              <a:t>World Commission on Environment and Development (WCED) (1987) Our Common Future. Oxford: Oxford University Press. Accessed 8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World Health Organisation (WHO) (2023) World Mental Health Report: </a:t>
            </a:r>
            <a:r>
              <a:rPr lang="en-GB" i="1" dirty="0"/>
              <a:t>Transforming Mental Health for All</a:t>
            </a:r>
            <a:r>
              <a:rPr lang="en-GB" dirty="0"/>
              <a:t>. Geneva: WHO. Accessed 8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World Health Organisation (WHO) (2024) </a:t>
            </a:r>
            <a:r>
              <a:rPr lang="en-GB" i="1" dirty="0"/>
              <a:t>Health Promotion and Well-being</a:t>
            </a:r>
            <a:r>
              <a:rPr lang="en-GB" dirty="0"/>
              <a:t>. Geneva: WHO. Accessed 12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World Health Organisation (WHO) (2014) </a:t>
            </a:r>
            <a:r>
              <a:rPr lang="en-GB" i="1" dirty="0"/>
              <a:t>Health in All Policies: Helsinki Statement. </a:t>
            </a:r>
            <a:r>
              <a:rPr lang="en-GB" dirty="0"/>
              <a:t>Framework for Country Action. Geneva: WHO. Accessed 8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World Health Organisation (WHO) (1948) </a:t>
            </a:r>
            <a:r>
              <a:rPr lang="en-GB" i="1" dirty="0"/>
              <a:t>Constitution of the World Health Organisation</a:t>
            </a:r>
            <a:r>
              <a:rPr lang="en-GB" dirty="0"/>
              <a:t>. Geneva: WHO. Accessed 8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</p:txBody>
      </p:sp>
    </p:spTree>
    <p:extLst>
      <p:ext uri="{BB962C8B-B14F-4D97-AF65-F5344CB8AC3E}">
        <p14:creationId xmlns:p14="http://schemas.microsoft.com/office/powerpoint/2010/main" val="4066034352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18241</TotalTime>
  <Words>2166</Words>
  <Application>Microsoft Office PowerPoint</Application>
  <PresentationFormat>Widescreen</PresentationFormat>
  <Paragraphs>325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Calisto MT</vt:lpstr>
      <vt:lpstr>Univers Condensed</vt:lpstr>
      <vt:lpstr>ChronicleVTI</vt:lpstr>
      <vt:lpstr>Name: salma zaidi  student id: 2310093  Module: health, wellbeing and sustainable development   Module code: BMHP6030 </vt:lpstr>
      <vt:lpstr>introduction</vt:lpstr>
      <vt:lpstr>Defining Health </vt:lpstr>
      <vt:lpstr>Defining wellbeing</vt:lpstr>
      <vt:lpstr>Sustainable development </vt:lpstr>
      <vt:lpstr>Integrating Health, wellbeing and sustainability </vt:lpstr>
      <vt:lpstr>Biopsychosocial model</vt:lpstr>
      <vt:lpstr>Dahlgren and whitehead rainbow model</vt:lpstr>
      <vt:lpstr>Comparing health models  which model best supports service delivery?</vt:lpstr>
      <vt:lpstr>Sustainable development goal 3 </vt:lpstr>
      <vt:lpstr>SDG 3 in UK Practice  </vt:lpstr>
      <vt:lpstr>Health in all policies (Hiap)</vt:lpstr>
      <vt:lpstr>NhS Long term plan </vt:lpstr>
      <vt:lpstr>Governance and legislation </vt:lpstr>
      <vt:lpstr>Case study- nhs diabetes prevention programme </vt:lpstr>
      <vt:lpstr>Health belief model </vt:lpstr>
      <vt:lpstr>Evaluating the diabetes prevention programme </vt:lpstr>
      <vt:lpstr>Health inequalities and equity  </vt:lpstr>
      <vt:lpstr>Recommendations </vt:lpstr>
      <vt:lpstr>Conclusion </vt:lpstr>
      <vt:lpstr>References </vt:lpstr>
      <vt:lpstr>References  </vt:lpstr>
      <vt:lpstr>References </vt:lpstr>
      <vt:lpstr>Reference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salma zaidi</dc:creator>
  <cp:lastModifiedBy>salma zaidi</cp:lastModifiedBy>
  <cp:revision>5</cp:revision>
  <dcterms:created xsi:type="dcterms:W3CDTF">2026-06-08T17:20:19Z</dcterms:created>
  <dcterms:modified xsi:type="dcterms:W3CDTF">2026-06-21T09:22:00Z</dcterms:modified>
</cp:coreProperties>
</file>