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688D54-8D74-48BA-87EB-D5E8F1B3D805}" v="12" dt="2022-06-13T23:39:37.4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49" d="100"/>
          <a:sy n="49" d="100"/>
        </p:scale>
        <p:origin x="496" y="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77724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30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4724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892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717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87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399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23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104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189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80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6/14/2022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558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rp.org/Journal/PaperInformation.aspx?PaperID=7554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ltc.alt.ac.uk/blog/2012/06/staff-development-through-tightly-integrated-blended-learning-the-supporting-learning-and-teaching-programme-at-imperial-college-london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ingdrugs.org/general-election-2017-drug-policies-of-the-main-partie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0" name="Rectangle 105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7C5B2-78F0-5E1A-F209-568ADF4D9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10" y="4575967"/>
            <a:ext cx="4457690" cy="172085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kern="1200" cap="none" spc="0" baseline="0">
                <a:latin typeface="+mj-lt"/>
                <a:ea typeface="+mj-ea"/>
                <a:cs typeface="+mj-cs"/>
              </a:rPr>
              <a:t>Understanding and solving the problem of staff shortage in proper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39BB89-3591-FDD2-2447-B13D50462C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801" y="4575967"/>
            <a:ext cx="4451347" cy="17208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1300" err="1"/>
              <a:t>Nume</a:t>
            </a:r>
            <a:r>
              <a:rPr lang="en-US" sz="1300"/>
              <a:t>    : Nicolae Mihai</a:t>
            </a:r>
          </a:p>
          <a:p>
            <a:pPr>
              <a:lnSpc>
                <a:spcPct val="115000"/>
              </a:lnSpc>
            </a:pPr>
            <a:r>
              <a:rPr lang="en-US" sz="1300"/>
              <a:t>Student Number: 2124103</a:t>
            </a:r>
          </a:p>
          <a:p>
            <a:pPr>
              <a:lnSpc>
                <a:spcPct val="115000"/>
              </a:lnSpc>
            </a:pPr>
            <a:r>
              <a:rPr lang="en-US" sz="1300"/>
              <a:t>Module : BMSW problem solving and   decision making</a:t>
            </a:r>
          </a:p>
          <a:p>
            <a:pPr>
              <a:lnSpc>
                <a:spcPct val="115000"/>
              </a:lnSpc>
            </a:pPr>
            <a:r>
              <a:rPr lang="en-US" sz="1300"/>
              <a:t>Lecturer </a:t>
            </a:r>
            <a:r>
              <a:rPr lang="en-US" sz="1300" err="1"/>
              <a:t>Chijioke</a:t>
            </a:r>
            <a:r>
              <a:rPr lang="en-US" sz="1300"/>
              <a:t> D Uba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F91A45D8-CC5F-6DDD-C3B9-058E0CE611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0360" b="-3"/>
          <a:stretch/>
        </p:blipFill>
        <p:spPr>
          <a:xfrm>
            <a:off x="6093600" y="10"/>
            <a:ext cx="6098400" cy="4013990"/>
          </a:xfrm>
          <a:prstGeom prst="rect">
            <a:avLst/>
          </a:prstGeom>
        </p:spPr>
      </p:pic>
      <p:pic>
        <p:nvPicPr>
          <p:cNvPr id="26" name="Picture 3">
            <a:extLst>
              <a:ext uri="{FF2B5EF4-FFF2-40B4-BE49-F238E27FC236}">
                <a16:creationId xmlns:a16="http://schemas.microsoft.com/office/drawing/2014/main" id="{21E57E37-9B05-C604-B113-08AED03DF8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373"/>
          <a:stretch/>
        </p:blipFill>
        <p:spPr>
          <a:xfrm>
            <a:off x="20" y="10"/>
            <a:ext cx="6098380" cy="4014777"/>
          </a:xfrm>
          <a:prstGeom prst="rect">
            <a:avLst/>
          </a:prstGeom>
        </p:spPr>
      </p:pic>
      <p:cxnSp>
        <p:nvCxnSpPr>
          <p:cNvPr id="111" name="Straight Connector 107">
            <a:extLst>
              <a:ext uri="{FF2B5EF4-FFF2-40B4-BE49-F238E27FC236}">
                <a16:creationId xmlns:a16="http://schemas.microsoft.com/office/drawing/2014/main" id="{0732F330-65C0-4C4B-A237-22DEFC8CB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3639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E01244A-BD60-B39E-D560-4E4C4EF4046B}"/>
              </a:ext>
            </a:extLst>
          </p:cNvPr>
          <p:cNvSpPr txBox="1"/>
          <p:nvPr/>
        </p:nvSpPr>
        <p:spPr>
          <a:xfrm>
            <a:off x="9731069" y="3813945"/>
            <a:ext cx="24609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cirp.org/Journal/PaperInformation.aspx?PaperID=7554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107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110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6DC06-CC40-BDF4-259B-A5210888A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536575"/>
            <a:ext cx="4078800" cy="1453003"/>
          </a:xfrm>
        </p:spPr>
        <p:txBody>
          <a:bodyPr wrap="square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000"/>
              <a:t>The nature and impact of staff Shortage on proper care its employees</a:t>
            </a:r>
          </a:p>
        </p:txBody>
      </p:sp>
      <p:cxnSp>
        <p:nvCxnSpPr>
          <p:cNvPr id="118" name="Straight Connector 112">
            <a:extLst>
              <a:ext uri="{FF2B5EF4-FFF2-40B4-BE49-F238E27FC236}">
                <a16:creationId xmlns:a16="http://schemas.microsoft.com/office/drawing/2014/main" id="{76D745DA-D03E-47A2-9936-01C39D51A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7594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Content Placeholder 2">
            <a:extLst>
              <a:ext uri="{FF2B5EF4-FFF2-40B4-BE49-F238E27FC236}">
                <a16:creationId xmlns:a16="http://schemas.microsoft.com/office/drawing/2014/main" id="{B7E22EAC-ECA2-584D-8D40-38285162E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00" y="2877018"/>
            <a:ext cx="4078800" cy="2901482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700"/>
              <a:t>Nature of the Problem </a:t>
            </a:r>
          </a:p>
          <a:p>
            <a:pPr>
              <a:lnSpc>
                <a:spcPct val="140000"/>
              </a:lnSpc>
            </a:pPr>
            <a:r>
              <a:rPr lang="en-GB" sz="1700"/>
              <a:t>Staff shortage is UK wide problem </a:t>
            </a:r>
          </a:p>
          <a:p>
            <a:pPr>
              <a:lnSpc>
                <a:spcPct val="140000"/>
              </a:lnSpc>
            </a:pPr>
            <a:endParaRPr lang="en-GB" sz="1700"/>
          </a:p>
          <a:p>
            <a:pPr>
              <a:lnSpc>
                <a:spcPct val="140000"/>
              </a:lnSpc>
            </a:pPr>
            <a:r>
              <a:rPr lang="en-GB" sz="1700"/>
              <a:t>Impact   on employees and proper care</a:t>
            </a:r>
          </a:p>
          <a:p>
            <a:pPr>
              <a:lnSpc>
                <a:spcPct val="140000"/>
              </a:lnSpc>
            </a:pPr>
            <a:endParaRPr lang="en-GB" sz="1700"/>
          </a:p>
        </p:txBody>
      </p:sp>
      <p:sp>
        <p:nvSpPr>
          <p:cNvPr id="119" name="Rectangle 114">
            <a:extLst>
              <a:ext uri="{FF2B5EF4-FFF2-40B4-BE49-F238E27FC236}">
                <a16:creationId xmlns:a16="http://schemas.microsoft.com/office/drawing/2014/main" id="{E95A6F56-5B66-4656-B01E-938834D6A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6" name="Picture 5" descr="Chart, pie chart&#10;&#10;Description automatically generated">
            <a:extLst>
              <a:ext uri="{FF2B5EF4-FFF2-40B4-BE49-F238E27FC236}">
                <a16:creationId xmlns:a16="http://schemas.microsoft.com/office/drawing/2014/main" id="{6125E3E5-1CDD-5CF8-8BCF-422C52933F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51127" y="1777710"/>
            <a:ext cx="4999885" cy="32999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CC92C9-0358-57DA-FB8A-2799E8AB7695}"/>
              </a:ext>
            </a:extLst>
          </p:cNvPr>
          <p:cNvSpPr txBox="1"/>
          <p:nvPr/>
        </p:nvSpPr>
        <p:spPr>
          <a:xfrm>
            <a:off x="9186876" y="4877579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ltc.alt.ac.uk/blog/2012/06/staff-development-through-tightly-integrated-blended-learning-the-supporting-learning-and-teaching-programme-at-imperial-college-lond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48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46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DE8D3722-5FEE-B6F6-8BAC-D89435375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540000"/>
            <a:ext cx="3528000" cy="230321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Understanding the causes  of Staff Shortage</a:t>
            </a:r>
          </a:p>
        </p:txBody>
      </p:sp>
      <p:cxnSp>
        <p:nvCxnSpPr>
          <p:cNvPr id="55" name="Straight Connector 48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Content Placeholder 8">
            <a:extLst>
              <a:ext uri="{FF2B5EF4-FFF2-40B4-BE49-F238E27FC236}">
                <a16:creationId xmlns:a16="http://schemas.microsoft.com/office/drawing/2014/main" id="{AF8B64D8-2024-D9F8-AF4A-B68DB4C00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450000"/>
            <a:ext cx="6107460" cy="2484000"/>
          </a:xfrm>
        </p:spPr>
        <p:txBody>
          <a:bodyPr anchor="ctr">
            <a:normAutofit/>
          </a:bodyPr>
          <a:lstStyle/>
          <a:p>
            <a:r>
              <a:rPr lang="en-US" dirty="0"/>
              <a:t>To solve a problem the main causes must be identified and addressed ( Ref)</a:t>
            </a:r>
          </a:p>
          <a:p>
            <a:r>
              <a:rPr lang="en-US" dirty="0"/>
              <a:t>To understand the causes staff shortage at Proper a PESTLE analysis and </a:t>
            </a:r>
            <a:r>
              <a:rPr lang="en-US" dirty="0" err="1"/>
              <a:t>Fisbone</a:t>
            </a:r>
            <a:r>
              <a:rPr lang="en-US" dirty="0"/>
              <a:t>  </a:t>
            </a:r>
            <a:r>
              <a:rPr lang="en-US" dirty="0" err="1"/>
              <a:t>diagam</a:t>
            </a:r>
            <a:r>
              <a:rPr lang="en-US" dirty="0"/>
              <a:t> have been used</a:t>
            </a:r>
          </a:p>
        </p:txBody>
      </p:sp>
      <p:pic>
        <p:nvPicPr>
          <p:cNvPr id="5" name="Content Placeholder 4" descr="Staff at a restaurant">
            <a:extLst>
              <a:ext uri="{FF2B5EF4-FFF2-40B4-BE49-F238E27FC236}">
                <a16:creationId xmlns:a16="http://schemas.microsoft.com/office/drawing/2014/main" id="{6A7BB9E5-307B-A74C-D21B-F2B6BB4B19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8" b="45547"/>
          <a:stretch/>
        </p:blipFill>
        <p:spPr>
          <a:xfrm>
            <a:off x="20" y="3429000"/>
            <a:ext cx="1219197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699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3268346D-5E77-4906-AC8D-57FB88F11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F8EDB-2100-55CE-83B7-2C22E5080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369" y="395297"/>
            <a:ext cx="4078800" cy="1594282"/>
          </a:xfrm>
        </p:spPr>
        <p:txBody>
          <a:bodyPr wrap="square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700"/>
              <a:t>A PESTLE Analysis Of The Macro-environmental Factor  Contributing To Staff  Shortage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AF80A49-1C14-45DB-4C1B-F8307BC504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917" r="27598" b="-1"/>
          <a:stretch/>
        </p:blipFill>
        <p:spPr>
          <a:xfrm>
            <a:off x="20" y="10"/>
            <a:ext cx="6111518" cy="6857990"/>
          </a:xfrm>
          <a:prstGeom prst="rect">
            <a:avLst/>
          </a:prstGeom>
        </p:spPr>
      </p:pic>
      <p:cxnSp>
        <p:nvCxnSpPr>
          <p:cNvPr id="16" name="Straight Connector 12">
            <a:extLst>
              <a:ext uri="{FF2B5EF4-FFF2-40B4-BE49-F238E27FC236}">
                <a16:creationId xmlns:a16="http://schemas.microsoft.com/office/drawing/2014/main" id="{4CBC1FDF-AE13-4731-B38F-2761BDFDB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1769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B9DA8-6A6A-6BDA-EE02-B2BB73337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369" y="2877018"/>
            <a:ext cx="4078800" cy="2901482"/>
          </a:xfrm>
        </p:spPr>
        <p:txBody>
          <a:bodyPr>
            <a:normAutofit/>
          </a:bodyPr>
          <a:lstStyle/>
          <a:p>
            <a:r>
              <a:rPr lang="en-GB" dirty="0"/>
              <a:t>Politic </a:t>
            </a:r>
          </a:p>
          <a:p>
            <a:r>
              <a:rPr lang="en-GB" dirty="0"/>
              <a:t>Social : career attitudes that do not favour training to join the nursing profession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3725EA-306D-E6AA-17BF-D225F029B7C8}"/>
              </a:ext>
            </a:extLst>
          </p:cNvPr>
          <p:cNvSpPr txBox="1"/>
          <p:nvPr/>
        </p:nvSpPr>
        <p:spPr>
          <a:xfrm>
            <a:off x="3504735" y="6657945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talkingdrugs.org/general-election-2017-drug-policies-of-the-main-parti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210376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153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Avenir Next LT Pro</vt:lpstr>
      <vt:lpstr>Goudy Old Style</vt:lpstr>
      <vt:lpstr>Wingdings</vt:lpstr>
      <vt:lpstr>FrostyVTI</vt:lpstr>
      <vt:lpstr>Understanding and solving the problem of staff shortage in proper care</vt:lpstr>
      <vt:lpstr>The nature and impact of staff Shortage on proper care its employees</vt:lpstr>
      <vt:lpstr>Understanding the causes  of Staff Shortage</vt:lpstr>
      <vt:lpstr>A PESTLE Analysis Of The Macro-environmental Factor  Contributing To Staff  Shortage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solving the problem of staff shortage in proper care</dc:title>
  <dc:creator>Nicolae</dc:creator>
  <cp:lastModifiedBy>Nicolae</cp:lastModifiedBy>
  <cp:revision>1</cp:revision>
  <dcterms:created xsi:type="dcterms:W3CDTF">2022-06-13T22:50:43Z</dcterms:created>
  <dcterms:modified xsi:type="dcterms:W3CDTF">2022-06-13T23:40:19Z</dcterms:modified>
</cp:coreProperties>
</file>