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</a:t>
            </a:r>
            <a:r>
              <a:rPr lang="en-GB" altLang="en-US" b="1">
                <a:solidFill>
                  <a:schemeClr val="accent2"/>
                </a:solidFill>
              </a:rPr>
              <a:t>:ACCC5023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</a:t>
            </a:r>
            <a:r>
              <a:rPr lang="en-GB" altLang="en-US" sz="3600" b="1" dirty="0" err="1">
                <a:solidFill>
                  <a:schemeClr val="accent2"/>
                </a:solidFill>
              </a:rPr>
              <a:t>Name:Network</a:t>
            </a:r>
            <a:r>
              <a:rPr lang="en-GB" altLang="en-US" sz="3600" b="1" dirty="0">
                <a:solidFill>
                  <a:schemeClr val="accent2"/>
                </a:solidFill>
              </a:rPr>
              <a:t> Operating system and Services</a:t>
            </a: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7-Week-6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Topic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Content : Information Security</a:t>
            </a:r>
          </a:p>
          <a:p>
            <a:pPr marL="0" indent="0">
              <a:buNone/>
            </a:pPr>
            <a:r>
              <a:rPr lang="en-GB" dirty="0"/>
              <a:t>Learning Objectives:</a:t>
            </a:r>
          </a:p>
          <a:p>
            <a:pPr marL="0" indent="0">
              <a:buNone/>
            </a:pPr>
            <a:r>
              <a:rPr lang="en-GB" dirty="0"/>
              <a:t>Risks and vulnerabilities</a:t>
            </a:r>
          </a:p>
          <a:p>
            <a:pPr marL="0" indent="0">
              <a:buNone/>
            </a:pPr>
            <a:r>
              <a:rPr lang="en-GB" dirty="0"/>
              <a:t>Data security and backup</a:t>
            </a:r>
          </a:p>
          <a:p>
            <a:pPr marL="0" indent="0">
              <a:buNone/>
            </a:pPr>
            <a:r>
              <a:rPr lang="en-GB" dirty="0"/>
              <a:t>IDS,VPN and PKI</a:t>
            </a:r>
          </a:p>
          <a:p>
            <a:pPr marL="0" indent="0">
              <a:buNone/>
            </a:pPr>
            <a:r>
              <a:rPr lang="en-GB" dirty="0"/>
              <a:t>Information </a:t>
            </a:r>
            <a:r>
              <a:rPr lang="en-GB"/>
              <a:t>Security management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INFORMATION SECURITY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The information systems are known to be vulnerable to many threats like cyber crime, hacking and terrorism </a:t>
            </a:r>
          </a:p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 Regardless of whether the information has been stolen by the attacker or not, the security breaches and virus attacks result in adverse publicity to the organization. </a:t>
            </a:r>
          </a:p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Thus issues like protection and security of the information systems have become greater concern. 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798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GB" sz="3200" b="1" dirty="0">
                <a:solidFill>
                  <a:srgbClr val="000000"/>
                </a:solidFill>
              </a:rPr>
              <a:t>Some Harsh Facts : (IDC report)</a:t>
            </a:r>
            <a:br>
              <a:rPr lang="en-US" sz="3200" dirty="0">
                <a:solidFill>
                  <a:srgbClr val="000000"/>
                </a:solidFill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85% detected computer security breaches within 	the last twelve months.</a:t>
            </a:r>
          </a:p>
          <a:p>
            <a:pPr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64%  acknowledged financial losses due to 	computer breaches.</a:t>
            </a:r>
          </a:p>
          <a:p>
            <a:pPr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36% reported the intrusions to law enforcement; 	a significant increase from 	2000, when only 	25% reported them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8694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INFORMATION SECURITY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/>
          <a:lstStyle/>
          <a:p>
            <a:pPr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Information &amp; Network penetration do occur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</a:rPr>
              <a:t>	- from outsiders &amp; insiders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	in spite of having various security 	measures 	such 	as Anti-virus, Firewalls, Routers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 There are two ways to attack computers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	- Gain physical access to machines &amp; conduct 		   physical attack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	- Attack by use of malicious software; Malware</a:t>
            </a:r>
            <a:endParaRPr lang="en-US" sz="2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0473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Security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68760"/>
            <a:ext cx="8229600" cy="4493096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Confidentiality: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Protecting sensitive information from unauthorized disclosure or intelligible interception; Only  seen by entities to whom it is addressed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Integrity: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Not modified/destroyed in a unauthorized way; safeguarding the accuracy &amp; completeness of information &amp; software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Access Control: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Access (computation, data, service) follows the prescribed policy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Authentication: 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Verifying the identity claimed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5673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Security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Availability: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System accessible/usable on demand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Nonrepudiation: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Protection against false denial of comm.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Audit Trail: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Chronological record of system activities to enable reconstruction/examination of environments/activities leading to an operation from inception to final results.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Privacy: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Breach  of confidentiality is also invasion of privacy.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Collecting a dossier based upon his activities - inferring habits, movements, expenditures  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sym typeface="Wingdings" charset="0"/>
              </a:rPr>
              <a:t>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 Security Risk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561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Data, Time and Money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Obvious: deletion/modification of data 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Slowly modifying data so that breach is not discovered right away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Using Service providers</a:t>
            </a:r>
            <a:r>
              <a:rPr lang="ja-JP" altLang="en-US" sz="2400" dirty="0">
                <a:solidFill>
                  <a:srgbClr val="000000"/>
                </a:solidFill>
                <a:latin typeface="Tahoma" charset="0"/>
              </a:rPr>
              <a:t>’</a:t>
            </a:r>
            <a:r>
              <a:rPr lang="en-US" altLang="ja-JP" sz="2400" dirty="0">
                <a:solidFill>
                  <a:srgbClr val="000000"/>
                </a:solidFill>
                <a:latin typeface="Tahoma" charset="0"/>
              </a:rPr>
              <a:t> software (say a online brokers CD software) – provides flexibility than by standard browsers. However it is a golden opportunity for an attacker with the knowledge of how that software works.</a:t>
            </a:r>
            <a:endParaRPr lang="en-US" sz="24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462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Confidentiality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Data disclosure is often overlooked risk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A breach of confidentiality is much less likely to be discovered than the deletion of data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Best </a:t>
            </a:r>
            <a:r>
              <a:rPr lang="en-US" sz="2400" dirty="0" err="1">
                <a:solidFill>
                  <a:srgbClr val="000000"/>
                </a:solidFill>
                <a:latin typeface="Tahoma" charset="0"/>
              </a:rPr>
              <a:t>Defence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: well-designed cryptographic protected system – note that the data must be in the clear at some point (it is here attacker can get in …)	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80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Clr>
                <a:schemeClr val="tx1"/>
              </a:buClr>
              <a:buNone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Privacy:</a:t>
            </a:r>
          </a:p>
          <a:p>
            <a:pPr marL="990600" lvl="1" indent="-533400" eaLnBrk="1" hangingPunct="1">
              <a:buClr>
                <a:schemeClr val="tx1"/>
              </a:buClr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One of the things that is risk in today</a:t>
            </a:r>
            <a:r>
              <a:rPr lang="ja-JP" altLang="en-US" dirty="0">
                <a:solidFill>
                  <a:srgbClr val="000000"/>
                </a:solidFill>
                <a:latin typeface="Tahoma" charset="0"/>
              </a:rPr>
              <a:t>’</a:t>
            </a:r>
            <a:r>
              <a:rPr lang="en-US" altLang="ja-JP" dirty="0">
                <a:solidFill>
                  <a:srgbClr val="000000"/>
                </a:solidFill>
                <a:latin typeface="Tahoma" charset="0"/>
              </a:rPr>
              <a:t>s computerized and networked world.</a:t>
            </a:r>
          </a:p>
          <a:p>
            <a:pPr marL="0" indent="0" eaLnBrk="1" hangingPunct="1">
              <a:buClr>
                <a:schemeClr val="tx1"/>
              </a:buClr>
              <a:buNone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Resource Availability:</a:t>
            </a:r>
          </a:p>
          <a:p>
            <a:pPr marL="990600" lvl="1" indent="-533400" eaLnBrk="1" hangingPunct="1">
              <a:buClr>
                <a:schemeClr val="tx1"/>
              </a:buClr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Denial of Service attacks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3042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Erroneous Program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Lack of prudent Software Engineering Practices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Complexity of software (millions of lines)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Urgently developed Components of The Shelf (COTS)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The user (Systems should be User proof!)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Responsibility lies with the user (ignorance/non co-operation are problems)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Security policy should convince the users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Poor Administration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Configuration, backup procedures, constant updates, monitoring, disaster recovery …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9292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General Threat Perceptions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Network threatened by external running malicious scripts (Malware)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Adversaries attempting access protected services, break into machines, snoop communications, collect statistics of transactions …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Insiders and outsiders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Disasters (natural and man-made)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416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Storing of Data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(Local Storage)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Physical Security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Protect machine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Limit network access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Most secure (without external access)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Suppose it falls into an adversary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All the data can be obtained in the clear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Cryptographic Secure.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Protects even if the m/c falls to adversary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Of course person having access can delete  -- Hence, BACKUP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Data Integrity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Cryptography: Fragile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System issues, user interfaces , Crypto-file servers …</a:t>
            </a:r>
          </a:p>
          <a:p>
            <a:pPr lvl="1" eaLnBrk="1" hangingPunct="1"/>
            <a:endParaRPr lang="en-US" sz="1600" dirty="0">
              <a:solidFill>
                <a:srgbClr val="000000"/>
              </a:solidFill>
              <a:latin typeface="Tahoma" charset="0"/>
            </a:endParaRPr>
          </a:p>
          <a:p>
            <a:endParaRPr lang="en-US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604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Storing of Data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dirty="0">
                <a:solidFill>
                  <a:srgbClr val="000000"/>
                </a:solidFill>
                <a:latin typeface="Tahoma" charset="0"/>
              </a:rPr>
              <a:t>(Remote Storage)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Need (also advantages!):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Data protected from local disk failure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Sharing of files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Centralized administration and backup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Use of diskless workstations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Adding Security: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passwords, cryptography, access control lists, capabilities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Physical security (Key servers </a:t>
            </a:r>
            <a:r>
              <a:rPr lang="en-US" sz="2400" dirty="0" err="1">
                <a:solidFill>
                  <a:srgbClr val="000000"/>
                </a:solidFill>
                <a:latin typeface="Tahoma" charset="0"/>
              </a:rPr>
              <a:t>etc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331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Secure Backup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Tahoma" charset="0"/>
              </a:rPr>
              <a:t>Security of the backup itself</a:t>
            </a:r>
          </a:p>
          <a:p>
            <a:pPr eaLnBrk="1" hangingPunct="1"/>
            <a:r>
              <a:rPr lang="en-US" dirty="0">
                <a:latin typeface="Tahoma" charset="0"/>
              </a:rPr>
              <a:t>Backup over a network</a:t>
            </a:r>
          </a:p>
          <a:p>
            <a:pPr lvl="1" eaLnBrk="1" hangingPunct="1"/>
            <a:r>
              <a:rPr lang="en-US" dirty="0">
                <a:latin typeface="Tahoma" charset="0"/>
              </a:rPr>
              <a:t>Cryptographic encryption</a:t>
            </a:r>
          </a:p>
          <a:p>
            <a:pPr lvl="1" eaLnBrk="1" hangingPunct="1"/>
            <a:r>
              <a:rPr lang="en-US" dirty="0">
                <a:latin typeface="Tahoma" charset="0"/>
              </a:rPr>
              <a:t>Key servers</a:t>
            </a:r>
          </a:p>
          <a:p>
            <a:pPr eaLnBrk="1" hangingPunct="1"/>
            <a:r>
              <a:rPr lang="en-US" dirty="0">
                <a:latin typeface="Tahoma" charset="0"/>
              </a:rPr>
              <a:t>Incremental Backup</a:t>
            </a:r>
          </a:p>
          <a:p>
            <a:pPr eaLnBrk="1" hangingPunct="1"/>
            <a:r>
              <a:rPr lang="en-US" dirty="0">
                <a:latin typeface="Tahoma" charset="0"/>
              </a:rPr>
              <a:t>Deleting Backups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0114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Communication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Cryptography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Encryption/decryption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Key management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Session key protocols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Public Key Infrastructures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Certification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Digital Signatures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2433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Replay Prevention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Replay attacks are simple yet very effective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Records a message say from A to B, and later replays it to impersonate A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Attack is effective as attacker need not decrypt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Needs to be addressed regardless of layer chosen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3739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8229600" cy="1080120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sz="3200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(Protection from Outsiders)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General (Policies to be enforced)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Policies delineating appropriate and inappropriate </a:t>
            </a:r>
            <a:r>
              <a:rPr lang="en-US" sz="2800" dirty="0" err="1">
                <a:solidFill>
                  <a:srgbClr val="000000"/>
                </a:solidFill>
                <a:latin typeface="Tahoma" charset="0"/>
              </a:rPr>
              <a:t>behaviour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Security Classification of data and Machines and enforce access controls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Only required access to be given to insiders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Enforce Physical security for file servers, secure nodes, key servers, authentication servers, backups  etc.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Audit Procedures (manual and automated)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397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sz="3200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(Min. Security Enforcement)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External Access:</a:t>
            </a: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 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One point access: Internet, Dialups (callbacks), Broadband, DSL, wireless …; violation only with cryptographic encryption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Minimum Standards for Hardware </a:t>
            </a:r>
            <a:endParaRPr lang="en-US" sz="24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Software Standards: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OS, Browsers, Compilers, Tools – prefer open source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Secure Configuration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email,  mobile agents/systems, only required ports  to be open, restrictions on shell (corresponding to required security levels)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Viruses (continuous protection)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Denial of Service Protection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53788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b="1" dirty="0">
                <a:solidFill>
                  <a:srgbClr val="000000"/>
                </a:solidFill>
                <a:latin typeface="Tahoma" charset="0"/>
              </a:rPr>
              <a:t>(Min. Security Enforcement)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Web Security: embarrassing quite often;</a:t>
            </a:r>
          </a:p>
          <a:p>
            <a:pPr lvl="2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Have Exit Control (ensures web modifications through authentication)</a:t>
            </a:r>
          </a:p>
          <a:p>
            <a:pPr lvl="2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Check Mirror sites periodically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Auditing the usage and traffic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Backup (automatic, mirroring, remote, …) and disaster recovery  -- Perhaps use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431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Intrusion Detection Systems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Attack detection, with automated response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Damage prevention and containment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Tracing and isolation of attack origin points</a:t>
            </a:r>
          </a:p>
          <a:p>
            <a:pPr eaLnBrk="1" hangingPunct="1"/>
            <a:r>
              <a:rPr lang="en-US" sz="2800" dirty="0">
                <a:solidFill>
                  <a:srgbClr val="000000"/>
                </a:solidFill>
                <a:latin typeface="Tahoma" charset="0"/>
              </a:rPr>
              <a:t>Mimic hackers attacking networks (including ISPs) continuously highlighting dangerous infrastructure flaws that could cripple the system 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Leads to required Upgrades in  Security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Leads to next generation design of devices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1513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Certification: Key Servers, PKI Infrastructure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Needed security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Via parameters identified in the policy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Authenticated usage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 Computing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 Data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Backup of Data and its integrity 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Online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offline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3132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Virtual Private </a:t>
            </a:r>
            <a:r>
              <a:rPr lang="en-US" b="1" dirty="0" err="1">
                <a:solidFill>
                  <a:srgbClr val="000000"/>
                </a:solidFill>
                <a:latin typeface="Tahoma" charset="0"/>
              </a:rPr>
              <a:t>Network:VPN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424847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Secure use of public communication channel with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Off the shelf hardware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IP tunneling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Software encryption</a:t>
            </a:r>
          </a:p>
          <a:p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Basic VPN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Fixed encryption algorithm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Static keys per pair of sites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An encrypting PC router per site</a:t>
            </a:r>
          </a:p>
          <a:p>
            <a:pPr lvl="1" eaLnBrk="1" hangingPunct="1"/>
            <a:r>
              <a:rPr lang="en-US" sz="2000" dirty="0">
                <a:latin typeface="Tahoma" charset="0"/>
              </a:rPr>
              <a:t>Off the shelf hardware</a:t>
            </a:r>
          </a:p>
          <a:p>
            <a:pPr lvl="1" eaLnBrk="1" hangingPunct="1"/>
            <a:r>
              <a:rPr lang="en-US" dirty="0">
                <a:latin typeface="Tahoma" charset="0"/>
              </a:rPr>
              <a:t>Custom software</a:t>
            </a:r>
            <a:endParaRPr lang="en-US" sz="2000" dirty="0">
              <a:latin typeface="Tahoma" charset="0"/>
            </a:endParaRPr>
          </a:p>
          <a:p>
            <a:pPr eaLnBrk="1" hangingPunct="1"/>
            <a:r>
              <a:rPr lang="en-US" sz="2000" dirty="0">
                <a:latin typeface="Tahoma" charset="0"/>
              </a:rPr>
              <a:t>Secures communication between sites</a:t>
            </a:r>
          </a:p>
          <a:p>
            <a:pPr eaLnBrk="1" hangingPunct="1"/>
            <a:endParaRPr lang="en-US" sz="2000" dirty="0">
              <a:latin typeface="Tahoma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6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Managing the VPN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24537"/>
          </a:xfrm>
        </p:spPr>
        <p:txBody>
          <a:bodyPr/>
          <a:lstStyle/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Introduce key servers</a:t>
            </a:r>
          </a:p>
          <a:p>
            <a:pPr lvl="1"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Manage dynamic keys on the network</a:t>
            </a:r>
          </a:p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Customize encryption algorithms</a:t>
            </a:r>
          </a:p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Involves software upgrades at each site.</a:t>
            </a:r>
          </a:p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Provide a scalable management model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>
                <a:solidFill>
                  <a:srgbClr val="000000"/>
                </a:solidFill>
                <a:latin typeface="Tahoma" charset="0"/>
              </a:rPr>
              <a:t>Tighten Exit Security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en-US" sz="2000" dirty="0">
                <a:latin typeface="Tahoma" charset="0"/>
              </a:rPr>
              <a:t>Fake traffic on the links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>
                <a:latin typeface="Tahoma" charset="0"/>
              </a:rPr>
              <a:t>Reroute traffic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>
                <a:latin typeface="Tahoma" charset="0"/>
              </a:rPr>
              <a:t>Insulate from statistical inferences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25520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Internal 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Introduce encryption within a site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Involves software upgrades to the OS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Minimize damage from within (may be crypto fileservers)</a:t>
            </a:r>
          </a:p>
          <a:p>
            <a:r>
              <a:rPr lang="en-US" sz="1800" b="1" dirty="0">
                <a:solidFill>
                  <a:srgbClr val="000000"/>
                </a:solidFill>
                <a:latin typeface="Tahoma" charset="0"/>
              </a:rPr>
              <a:t>Points for action</a:t>
            </a:r>
          </a:p>
          <a:p>
            <a:pPr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Policy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Access Control and Log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Encryption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Certification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Backup</a:t>
            </a:r>
          </a:p>
          <a:p>
            <a:pPr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Teams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Routine Audit and Management Structure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Emergency Response Team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Dynamic IDS and Crypto-Systems Work</a:t>
            </a:r>
          </a:p>
          <a:p>
            <a:pPr eaLnBrk="1" hangingPunct="1"/>
            <a:endParaRPr lang="en-US" sz="1800" dirty="0">
              <a:solidFill>
                <a:srgbClr val="000000"/>
              </a:solidFill>
              <a:latin typeface="Tahoma" charset="0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3563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Emergency Response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sz="1800" b="1" dirty="0">
                <a:solidFill>
                  <a:srgbClr val="000000"/>
                </a:solidFill>
                <a:latin typeface="Times New Roman" charset="0"/>
              </a:rPr>
              <a:t>Plan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Person on </a:t>
            </a:r>
            <a:r>
              <a:rPr lang="en-US" sz="1800" dirty="0" err="1">
                <a:solidFill>
                  <a:srgbClr val="000000"/>
                </a:solidFill>
                <a:latin typeface="Times New Roman" charset="0"/>
              </a:rPr>
              <a:t>firecall</a:t>
            </a: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and in-charge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Reaction to security breach.</a:t>
            </a:r>
          </a:p>
          <a:p>
            <a:pPr lvl="2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Internal expertise</a:t>
            </a:r>
          </a:p>
          <a:p>
            <a:pPr lvl="2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If not alternatives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Determine  chain of command</a:t>
            </a:r>
          </a:p>
          <a:p>
            <a:r>
              <a:rPr kumimoji="1" lang="en-US" sz="1800" b="1" dirty="0">
                <a:solidFill>
                  <a:srgbClr val="000000"/>
                </a:solidFill>
                <a:latin typeface="Arial" charset="0"/>
              </a:rPr>
              <a:t>COST OF UNPROTECTED </a:t>
            </a:r>
            <a:r>
              <a:rPr kumimoji="1" lang="en-US" sz="1600" b="1" dirty="0">
                <a:solidFill>
                  <a:srgbClr val="000000"/>
                </a:solidFill>
                <a:latin typeface="Arial" charset="0"/>
              </a:rPr>
              <a:t>ENVIRONMENT</a:t>
            </a:r>
          </a:p>
          <a:p>
            <a:endParaRPr kumimoji="1" lang="en-US" sz="1600" b="1" dirty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Loss of data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server up time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user's productivity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money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68945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</a:rPr>
              <a:t>Information Security Management System (ISMS)</a:t>
            </a:r>
            <a:br>
              <a:rPr lang="en-US" sz="3200" b="1" dirty="0">
                <a:solidFill>
                  <a:srgbClr val="000000"/>
                </a:solidFill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Organization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Personnel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Physical &amp; Environmental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Organization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Personnel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Physical &amp; Environmental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Security Policy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Communications &amp; Operations Management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System Development &amp; </a:t>
            </a:r>
            <a:r>
              <a:rPr lang="en-US" sz="2000" dirty="0" err="1">
                <a:solidFill>
                  <a:srgbClr val="000000"/>
                </a:solidFill>
              </a:rPr>
              <a:t>Maint</a:t>
            </a:r>
            <a:r>
              <a:rPr lang="en-US" sz="2000" dirty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Security Standard Compliance: IS 15150/27001</a:t>
            </a:r>
          </a:p>
          <a:p>
            <a:pPr eaLnBrk="1" hangingPunct="1">
              <a:spcBef>
                <a:spcPct val="50000"/>
              </a:spcBef>
            </a:pPr>
            <a:endParaRPr lang="en-US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037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Information Security Approach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Secure Network Design, Layered approach (Defense in Depth concept), SPF and Application firewalls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Harden the Operating System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Use Secure Applications with Secure Configurations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Centralized logging and Monitoring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Intrusion Detection System (HIDS,NIDS)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Encryption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Local Vulnerability tests, self auditing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7515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GB" sz="2800" dirty="0">
                <a:solidFill>
                  <a:srgbClr val="000000"/>
                </a:solidFill>
                <a:latin typeface="Tahoma" charset="0"/>
              </a:rPr>
              <a:t>SECURITY BUILDING BLOCKS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24537"/>
          </a:xfrm>
        </p:spPr>
        <p:txBody>
          <a:bodyPr/>
          <a:lstStyle/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Authentication (passwords, biometric devices) 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Encryption - so that unauthorized user cannot make sense of the data even if he intercepts it.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Access control - a policy by the organization to decide who has access to what.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Key management - the properties of the encryption/decryption keys.</a:t>
            </a:r>
          </a:p>
          <a:p>
            <a:pPr marL="339725" indent="-339725" algn="just" defTabSz="457200" eaLnBrk="1" hangingPunct="1">
              <a:lnSpc>
                <a:spcPct val="90000"/>
              </a:lnSpc>
              <a:spcBef>
                <a:spcPts val="638"/>
              </a:spcBef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Resource isolation- so that damage is contained.</a:t>
            </a:r>
          </a:p>
          <a:p>
            <a:pPr marL="339725" indent="-339725" algn="just" defTabSz="457200" eaLnBrk="1" hangingPunct="1">
              <a:lnSpc>
                <a:spcPct val="90000"/>
              </a:lnSpc>
              <a:spcBef>
                <a:spcPts val="638"/>
              </a:spcBef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Network Perimeter Protection – Firewall, NAT</a:t>
            </a:r>
          </a:p>
          <a:p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Use of Secure Software 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Centralized Logging and Security Monitoring System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Web-Pages Integrity check module for Apache Web-Server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Web Server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Mail-gateways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DNS servers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</a:rPr>
              <a:t>Use of Public Domain Firewalls, Proxy and NAT servers with value additions</a:t>
            </a:r>
          </a:p>
          <a:p>
            <a:pPr eaLnBrk="1" hangingPunct="1">
              <a:lnSpc>
                <a:spcPct val="90000"/>
              </a:lnSpc>
            </a:pP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53648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Web Based Security Monitoring &amp; IDS</a:t>
            </a:r>
            <a:r>
              <a:rPr lang="en-US" sz="3200" dirty="0">
                <a:solidFill>
                  <a:srgbClr val="000000"/>
                </a:solidFill>
                <a:latin typeface="Tahoma" charset="0"/>
              </a:rPr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BARC has developed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 a </a:t>
            </a:r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Web based Security Monitoring &amp; Intrusion Detection System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 </a:t>
            </a:r>
          </a:p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For monitoring security of routers, all Internet connected servers and related software packages on a continuous basis.  </a:t>
            </a:r>
          </a:p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This software tool can detect network attacks in real-time by analyzing various log files and known signatures </a:t>
            </a:r>
          </a:p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It allows system administrator to take appropriate corrective action before any damage to information can be caused by setting an alarm. </a:t>
            </a:r>
            <a:endParaRPr lang="en-US" sz="2000" dirty="0">
              <a:solidFill>
                <a:srgbClr val="000000"/>
              </a:solidFill>
              <a:latin typeface="Tahoma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00276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Tahoma" charset="0"/>
              </a:rPr>
              <a:t>Central Administration &amp; Monitoring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To ensure that IT Security policies within a organization are properly implemented, it is necessary to conduct periodic audits </a:t>
            </a:r>
            <a:endParaRPr lang="en-GB" sz="2000" dirty="0">
              <a:solidFill>
                <a:srgbClr val="000000"/>
              </a:solidFill>
              <a:latin typeface="Tahoma" charset="0"/>
            </a:endParaRPr>
          </a:p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Need powerful automated tools for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Auditing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Intrusion detection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Performance measurement</a:t>
            </a:r>
          </a:p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buFont typeface="Wingdings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	And to find a variety of threats, vulnerabilities and advance warning for any penetration that might occur</a:t>
            </a:r>
            <a:endParaRPr lang="en-GB" sz="2000" dirty="0">
              <a:solidFill>
                <a:srgbClr val="000000"/>
              </a:solidFill>
              <a:latin typeface="Tahoma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3486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solidFill>
                  <a:srgbClr val="000000"/>
                </a:solidFill>
                <a:latin typeface="Tahoma" charset="0"/>
              </a:rPr>
              <a:t>Centralized logging &amp; Monitoring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All Internet Servers, routers logs are collected on centralized log server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Logs are parsed for abnormal events on Routers, Internet connected hosts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All incoming/outgoing mail archived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Mail logs are parsed for generating Mail usage, abnormal event statistics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Proxy server logs are parsed for generating proxy server usage statistics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1394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(E-Book) Mastering™ Network </a:t>
            </a:r>
            <a:r>
              <a:rPr lang="en-GB" sz="2000" dirty="0" err="1"/>
              <a:t>Security,Author</a:t>
            </a:r>
            <a:r>
              <a:rPr lang="en-GB" sz="2000" dirty="0"/>
              <a:t>: Chris </a:t>
            </a:r>
            <a:r>
              <a:rPr lang="en-GB" sz="2000" dirty="0" err="1"/>
              <a:t>Brenton</a:t>
            </a:r>
            <a:r>
              <a:rPr lang="en-GB" sz="2000" dirty="0"/>
              <a:t>, Cameron Hunt.   </a:t>
            </a:r>
          </a:p>
          <a:p>
            <a:r>
              <a:rPr lang="en-GB" sz="2000" dirty="0"/>
              <a:t>https://www-</a:t>
            </a:r>
            <a:r>
              <a:rPr lang="en-GB" sz="2000" dirty="0" err="1"/>
              <a:t>dawsonera</a:t>
            </a:r>
            <a:r>
              <a:rPr lang="en-GB" sz="2000" dirty="0"/>
              <a:t>-</a:t>
            </a:r>
            <a:r>
              <a:rPr lang="en-GB" sz="2000" dirty="0" err="1"/>
              <a:t>com.ezproxy.uwtsd.ac.uk</a:t>
            </a:r>
            <a:r>
              <a:rPr lang="en-GB" sz="2000" dirty="0"/>
              <a:t>/abstract/9780782151480  </a:t>
            </a:r>
            <a:endParaRPr lang="en-US" sz="2000" dirty="0"/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5053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2188</TotalTime>
  <Words>1846</Words>
  <Application>Microsoft Office PowerPoint</Application>
  <PresentationFormat>On-screen Show (4:3)</PresentationFormat>
  <Paragraphs>331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Myriad Pro</vt:lpstr>
      <vt:lpstr>Tahoma</vt:lpstr>
      <vt:lpstr>Times New Roman</vt:lpstr>
      <vt:lpstr>Verdana</vt:lpstr>
      <vt:lpstr>Wingdings</vt:lpstr>
      <vt:lpstr>20140311PresentationUWTSDTemplate</vt:lpstr>
      <vt:lpstr>Module Code:ACCC5023</vt:lpstr>
      <vt:lpstr>Topic </vt:lpstr>
      <vt:lpstr>INFORMATION SECURITY </vt:lpstr>
      <vt:lpstr>Some Harsh Facts : (IDC report) </vt:lpstr>
      <vt:lpstr>INFORMATION SECURITY </vt:lpstr>
      <vt:lpstr>What is Security all about?</vt:lpstr>
      <vt:lpstr>What is Security all about?</vt:lpstr>
      <vt:lpstr>What is at Risk?</vt:lpstr>
      <vt:lpstr>What is at Risk?</vt:lpstr>
      <vt:lpstr>What is at Risk?</vt:lpstr>
      <vt:lpstr>What is at Risk?</vt:lpstr>
      <vt:lpstr>General Threat Perceptions</vt:lpstr>
      <vt:lpstr>Secure Storing of Data (Local Storage)</vt:lpstr>
      <vt:lpstr>Secure Storing of Data (Remote Storage)</vt:lpstr>
      <vt:lpstr>Secure Backup </vt:lpstr>
      <vt:lpstr>Secure Communication</vt:lpstr>
      <vt:lpstr>Replay Prevention</vt:lpstr>
      <vt:lpstr>Network Perimeter Security (Protection from Outsiders)</vt:lpstr>
      <vt:lpstr>Network Perimeter Security (Min. Security Enforcement)</vt:lpstr>
      <vt:lpstr>Network Perimeter Security (Min. Security Enforcement)</vt:lpstr>
      <vt:lpstr>Intrusion Detection Systems</vt:lpstr>
      <vt:lpstr>Certification: Key Servers, PKI Infrastructure</vt:lpstr>
      <vt:lpstr>Virtual Private Network:VPN</vt:lpstr>
      <vt:lpstr>Managing the VPN</vt:lpstr>
      <vt:lpstr>Internal Security</vt:lpstr>
      <vt:lpstr>Emergency Response Team</vt:lpstr>
      <vt:lpstr>Information Security Management System (ISMS) </vt:lpstr>
      <vt:lpstr>Information Security Approach</vt:lpstr>
      <vt:lpstr>SECURITY BUILDING BLOCKS</vt:lpstr>
      <vt:lpstr>Web Based Security Monitoring &amp; IDS </vt:lpstr>
      <vt:lpstr>Central Administration &amp; Monitoring</vt:lpstr>
      <vt:lpstr>Centralized logging &amp; Monitoring System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156</cp:revision>
  <cp:lastPrinted>2018-07-09T15:27:01Z</cp:lastPrinted>
  <dcterms:created xsi:type="dcterms:W3CDTF">2002-10-07T19:43:58Z</dcterms:created>
  <dcterms:modified xsi:type="dcterms:W3CDTF">2021-02-10T08:53:56Z</dcterms:modified>
</cp:coreProperties>
</file>