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4"/>
  </p:sldMasterIdLst>
  <p:notesMasterIdLst>
    <p:notesMasterId r:id="rId15"/>
  </p:notesMasterIdLst>
  <p:sldIdLst>
    <p:sldId id="256" r:id="rId5"/>
    <p:sldId id="257" r:id="rId6"/>
    <p:sldId id="258" r:id="rId7"/>
    <p:sldId id="259" r:id="rId8"/>
    <p:sldId id="260" r:id="rId9"/>
    <p:sldId id="261" r:id="rId10"/>
    <p:sldId id="263" r:id="rId11"/>
    <p:sldId id="264" r:id="rId12"/>
    <p:sldId id="265"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74497" autoAdjust="0"/>
  </p:normalViewPr>
  <p:slideViewPr>
    <p:cSldViewPr snapToGrid="0">
      <p:cViewPr varScale="1">
        <p:scale>
          <a:sx n="51" d="100"/>
          <a:sy n="51" d="100"/>
        </p:scale>
        <p:origin x="15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6681C-B4ED-412C-BB8D-9DA0CAF2239A}" type="datetimeFigureOut">
              <a:rPr lang="en-US" smtClean="0"/>
              <a:t>3/17/2023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A16A63-F724-4A39-984A-556B4A9AC58B}" type="slidenum">
              <a:rPr lang="en-US" smtClean="0"/>
              <a:t>‹#›</a:t>
            </a:fld>
            <a:endParaRPr lang="en-US" dirty="0"/>
          </a:p>
        </p:txBody>
      </p:sp>
    </p:spTree>
    <p:extLst>
      <p:ext uri="{BB962C8B-B14F-4D97-AF65-F5344CB8AC3E}">
        <p14:creationId xmlns:p14="http://schemas.microsoft.com/office/powerpoint/2010/main" val="2011764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BA16A63-F724-4A39-984A-556B4A9AC58B}" type="slidenum">
              <a:rPr lang="en-US" smtClean="0"/>
              <a:t>1</a:t>
            </a:fld>
            <a:endParaRPr lang="en-US" dirty="0"/>
          </a:p>
        </p:txBody>
      </p:sp>
    </p:spTree>
    <p:extLst>
      <p:ext uri="{BB962C8B-B14F-4D97-AF65-F5344CB8AC3E}">
        <p14:creationId xmlns:p14="http://schemas.microsoft.com/office/powerpoint/2010/main" val="2177106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Times New Roman" panose="02020603050405020304" pitchFamily="18" charset="0"/>
                <a:ea typeface="+mn-ea"/>
                <a:cs typeface="Times New Roman" panose="02020603050405020304" pitchFamily="18" charset="0"/>
              </a:rPr>
              <a:t>Communication is the sharing of information and ideas between two or more people. It involves the exchange of verbal and non-verbal messages and is essential to providing adequate health and social care. Communication is essential for creating trust and understanding between patients and care providers and helping to manage and resolve conflicts. Effective communication is critical in providing quality care and helps build strong relationships, foster teamwork, and facilitate information sharing. It also helps to improve patient outcomes and promote patient safety.</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2</a:t>
            </a:fld>
            <a:endParaRPr lang="en-US" dirty="0"/>
          </a:p>
        </p:txBody>
      </p:sp>
    </p:spTree>
    <p:extLst>
      <p:ext uri="{BB962C8B-B14F-4D97-AF65-F5344CB8AC3E}">
        <p14:creationId xmlns:p14="http://schemas.microsoft.com/office/powerpoint/2010/main" val="224512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There are many different forms of communication, each with strengths and weaknesses. Verbal communication is the exchange of thoughts, ideas, and information through speaking. It is one of the most common forms of communication and is often used in personal and professional settings. Verbal communication is effective because it allows for immediate feedback and real-time collaboration and discussion. However, it can be difficult to convey complex messages and be subject to misinterpretation. Written communication is an exchange of thoughts, ideas, and information through writing. This form of communication is especially useful for documenting conversations or instructions and conveying complex messages. It is also helpful for creating long-term records of communication. However, it can be difficult to convey emotion or nuance and can be subject to misinterpretation. Nonverbal communication is the exchange of thoughts, ideas, and information through body language, facial expressions, and other nonverbal cues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Berlo</a:t>
            </a:r>
            <a:r>
              <a:rPr lang="en-US" sz="1200" kern="1200" dirty="0">
                <a:solidFill>
                  <a:schemeClr val="tx1"/>
                </a:solidFill>
                <a:effectLst/>
                <a:latin typeface="+mn-lt"/>
                <a:ea typeface="+mn-ea"/>
                <a:cs typeface="+mn-cs"/>
              </a:rPr>
              <a:t>, 1960)</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This form of communication is especially helpful for conveying emotion, building relationships, and creating rapport between people. However, it can be difficult to control and interpret nonverbal communication and can be subject to misinterpretation. Technology-based communication is the exchange of thoughts, ideas, and information through technology. This form of communication is especially helpful for conveying information quickly, over long distances, and too large groups. However, technology-based communication can be impersonal and may not be conducive to meaningful discussion or collaboration.</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3</a:t>
            </a:fld>
            <a:endParaRPr lang="en-US" dirty="0"/>
          </a:p>
        </p:txBody>
      </p:sp>
    </p:spTree>
    <p:extLst>
      <p:ext uri="{BB962C8B-B14F-4D97-AF65-F5344CB8AC3E}">
        <p14:creationId xmlns:p14="http://schemas.microsoft.com/office/powerpoint/2010/main" val="3016339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Communication is an essential component of health and social care. It is the primary method of exchanging information and expressing needs, thoughts, and feelings. Communicating effectively enables service users, careers, and professionals to collaborate. Good communication aids in developing trust between patients and careers, allowing for a better understanding of the patient's needs. It enables professionals to provide more tailored and appropriate care based on the patient's circumstances. Communication can also help to reduce stress and anxiety levels, as patients feel more comfortable and confident discussing their needs and concerns. Good communication can also help to enhance the quality of care provided </a:t>
            </a:r>
            <a:r>
              <a:rPr lang="en-US" sz="1200" dirty="0">
                <a:latin typeface="Times New Roman" panose="02020603050405020304" pitchFamily="18" charset="0"/>
                <a:cs typeface="Times New Roman" panose="02020603050405020304" pitchFamily="18" charset="0"/>
              </a:rPr>
              <a:t>(</a:t>
            </a:r>
            <a:r>
              <a:rPr lang="en-US" sz="1200" dirty="0" err="1"/>
              <a:t>Moudatsou</a:t>
            </a:r>
            <a:r>
              <a:rPr lang="en-US" sz="1200" dirty="0"/>
              <a:t>, </a:t>
            </a:r>
            <a:r>
              <a:rPr lang="en-US" sz="1200" dirty="0" err="1"/>
              <a:t>Stavropoulou</a:t>
            </a:r>
            <a:r>
              <a:rPr lang="en-US" sz="1200" dirty="0"/>
              <a:t>, </a:t>
            </a:r>
            <a:r>
              <a:rPr lang="en-US" sz="1200" dirty="0" err="1"/>
              <a:t>Philalithis</a:t>
            </a:r>
            <a:r>
              <a:rPr lang="en-US" sz="1200" dirty="0"/>
              <a:t> &amp; </a:t>
            </a:r>
            <a:r>
              <a:rPr lang="en-US" sz="1200" dirty="0" err="1"/>
              <a:t>Koukouli</a:t>
            </a:r>
            <a:r>
              <a:rPr lang="en-US" sz="1200" dirty="0"/>
              <a:t>, 2020</a:t>
            </a:r>
            <a:r>
              <a:rPr lang="en-US" sz="1200" dirty="0">
                <a:latin typeface="Times New Roman" panose="02020603050405020304" pitchFamily="18" charset="0"/>
                <a:cs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 Careers can better understand their needs and provide more tailored care when they communicate with their patients effectively. Communication also helps ensure that everyone involved in the care process is aware of the guidelines and procedures that must be followed. Communication also plays an important role in helping to reduce the risk of errors and misunderstandings. When people involved in the care process can communicate effectively, they can better understand the patient's needs and reduce the possibility of mistakes and misunderstandings.</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4</a:t>
            </a:fld>
            <a:endParaRPr lang="en-US" dirty="0"/>
          </a:p>
        </p:txBody>
      </p:sp>
    </p:spTree>
    <p:extLst>
      <p:ext uri="{BB962C8B-B14F-4D97-AF65-F5344CB8AC3E}">
        <p14:creationId xmlns:p14="http://schemas.microsoft.com/office/powerpoint/2010/main" val="734951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Communication can be viewed from multiple angles, each with its distinct point of view. The exchange of information view looks at communication as exchanging knowledge through verbal, nonverbal, and written messages. The process of meaning creation view stresses the value of attentive listening and determining the context of a discussion </a:t>
            </a:r>
            <a:r>
              <a:rPr lang="en-US" sz="1200" dirty="0">
                <a:latin typeface="Times New Roman" panose="02020603050405020304" pitchFamily="18" charset="0"/>
                <a:cs typeface="Times New Roman" panose="02020603050405020304" pitchFamily="18" charset="0"/>
              </a:rPr>
              <a:t>(</a:t>
            </a:r>
            <a:r>
              <a:rPr lang="en-US" sz="1200" dirty="0" err="1">
                <a:latin typeface="Times New Roman" panose="02020603050405020304" pitchFamily="18" charset="0"/>
                <a:cs typeface="Times New Roman" panose="02020603050405020304" pitchFamily="18" charset="0"/>
              </a:rPr>
              <a:t>Berlo</a:t>
            </a:r>
            <a:r>
              <a:rPr lang="en-US" sz="1200" dirty="0">
                <a:latin typeface="Times New Roman" panose="02020603050405020304" pitchFamily="18" charset="0"/>
                <a:cs typeface="Times New Roman" panose="02020603050405020304" pitchFamily="18" charset="0"/>
              </a:rPr>
              <a:t>, 1977)</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Communication as a technique to form connections highlights how communication is used to build, sustain, and repair relationships. Lastly, communication as a method of influencing others underscores the potency of persuasive messages to motivate, encourage, or even control others. Every outlook sheds light on a different side of communication and its significance in our personal and professional lives. By grasping these distinct perspectives, we can enhance our communication ability and cultivate closer relationships with those around us.</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5</a:t>
            </a:fld>
            <a:endParaRPr lang="en-US" dirty="0"/>
          </a:p>
        </p:txBody>
      </p:sp>
    </p:spTree>
    <p:extLst>
      <p:ext uri="{BB962C8B-B14F-4D97-AF65-F5344CB8AC3E}">
        <p14:creationId xmlns:p14="http://schemas.microsoft.com/office/powerpoint/2010/main" val="646159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Berlo's model of communication (also known as the S-M-C-R model) was developed by David Berlo in 1960 to understand how communication functions and has since become a widely accepted model of communication. The model suggests that communication is a process that consists of four distinct components: Source, Message, Channel, and Receiver. The Source is the person or organization sending the Message. They are responsible for creating the news and deciding how it should be communicated. The Message is the actual content of the communication </a:t>
            </a:r>
            <a:r>
              <a:rPr lang="en-US" sz="1200" dirty="0">
                <a:latin typeface="Times New Roman" panose="02020603050405020304" pitchFamily="18" charset="0"/>
                <a:cs typeface="Times New Roman" panose="02020603050405020304" pitchFamily="18" charset="0"/>
              </a:rPr>
              <a:t>(</a:t>
            </a:r>
            <a:r>
              <a:rPr lang="en-US" sz="1200" dirty="0" err="1">
                <a:latin typeface="Times New Roman" panose="02020603050405020304" pitchFamily="18" charset="0"/>
                <a:cs typeface="Times New Roman" panose="02020603050405020304" pitchFamily="18" charset="0"/>
              </a:rPr>
              <a:t>Berlo</a:t>
            </a:r>
            <a:r>
              <a:rPr lang="en-US" sz="1200" dirty="0">
                <a:latin typeface="Times New Roman" panose="02020603050405020304" pitchFamily="18" charset="0"/>
                <a:cs typeface="Times New Roman" panose="02020603050405020304" pitchFamily="18" charset="0"/>
              </a:rPr>
              <a:t>, 1960)</a:t>
            </a:r>
          </a:p>
          <a:p>
            <a:r>
              <a:rPr lang="en-US" sz="1200" kern="1200" dirty="0">
                <a:solidFill>
                  <a:schemeClr val="tx1"/>
                </a:solidFill>
                <a:effectLst/>
                <a:latin typeface="Times New Roman" panose="02020603050405020304" pitchFamily="18" charset="0"/>
                <a:ea typeface="+mn-ea"/>
                <a:cs typeface="Times New Roman" panose="02020603050405020304" pitchFamily="18" charset="0"/>
              </a:rPr>
              <a:t>. This could be a spoken or written message, video, image, or another form of media. The Channel is the medium through which the Message is sent. This could be through email, phone, face-to-face, television, radio, etc. The Receiver is the person or organization receiving the Message. They are responsible for interpreting the Message and providing feedback to the Source. Berlo's model of communication is a valuable tool for understanding how communication works, as it focuses on the various components involved in the communication process. It helps to identify the different roles and responsibilities of all parties involved in the communication process and how they interact. It also emphasizes the importance of using an appropriate message channel and how different receivers interpret the news differently. This model is helpful for individuals and organizations, as it provides a framework for understanding how communication works and how to communicate effectively with others.</a:t>
            </a:r>
            <a:br>
              <a:rPr lang="en-US" dirty="0">
                <a:effectLst/>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6</a:t>
            </a:fld>
            <a:endParaRPr lang="en-US" dirty="0"/>
          </a:p>
        </p:txBody>
      </p:sp>
    </p:spTree>
    <p:extLst>
      <p:ext uri="{BB962C8B-B14F-4D97-AF65-F5344CB8AC3E}">
        <p14:creationId xmlns:p14="http://schemas.microsoft.com/office/powerpoint/2010/main" val="1825297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200000"/>
              </a:lnSpc>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Effective communication is essential in healthcare settings, as it allows healthcare providers to convey important information to their patients and carers. Unfortunately, there are a variety of barriers that can obstruct effective communication in health and social care settings. Language barriers can occur when patients and careers do not speak the same language as their healthcare providers, leading to misunderstandings and miscommunication. Cultural differences can also interfere with effective communication, as different cultures have different values, beliefs, and expectations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Berlo</a:t>
            </a:r>
            <a:r>
              <a:rPr lang="en-US" sz="1200" kern="1200" dirty="0">
                <a:solidFill>
                  <a:schemeClr val="tx1"/>
                </a:solidFill>
                <a:effectLst/>
                <a:latin typeface="+mn-lt"/>
                <a:ea typeface="+mn-ea"/>
                <a:cs typeface="+mn-cs"/>
              </a:rPr>
              <a:t>, 1960)</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Additionally, a lack of empathy can make it challenging to understand the feelings of patients and careers. Physical barriers such as difficulty hearing or a noisy environment can also obstruct effective communication and cause a lack of knowledge about a subject. Finally, time constraints due to high patient demand or a lack of resources can limit effective communication and prevent healthcare providers from providing the necessary information.</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7</a:t>
            </a:fld>
            <a:endParaRPr lang="en-US" dirty="0"/>
          </a:p>
        </p:txBody>
      </p:sp>
    </p:spTree>
    <p:extLst>
      <p:ext uri="{BB962C8B-B14F-4D97-AF65-F5344CB8AC3E}">
        <p14:creationId xmlns:p14="http://schemas.microsoft.com/office/powerpoint/2010/main" val="6866146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By practicing active listening, using language that is simple to understand, taking advantage of technology, enlisting the help of interpreters, demonstrating cultural sensitivity, providing proper training, and creating an environment that makes people feel comfortable, healthcare workers can ensure that communication is both accurate and effective, while also providing supportive care to their patients. Listening actively helps reduce miscommunication and enables clear communication while using plain language helps ensure that information is understood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Berlo</a:t>
            </a:r>
            <a:r>
              <a:rPr lang="en-US" sz="1200" kern="1200" dirty="0">
                <a:solidFill>
                  <a:schemeClr val="tx1"/>
                </a:solidFill>
                <a:effectLst/>
                <a:latin typeface="+mn-lt"/>
                <a:ea typeface="+mn-ea"/>
                <a:cs typeface="+mn-cs"/>
              </a:rPr>
              <a:t>, 1960)</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Technology can bridge communication gaps, and interpreters can assist with language barriers. It is essential to be aware of different cultures and communication styles and to provide staff with the necessary training to communicate effectively. Additionally, creating a safe and supportive atmosphere that encourages people to openly and honestly express their views and opinions will help foster better communication. By implementing these strategies, healthcare professionals can improve communication and provide quality care to their patients.</a:t>
            </a:r>
          </a:p>
          <a:p>
            <a:pPr>
              <a:lnSpc>
                <a:spcPct val="20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8</a:t>
            </a:fld>
            <a:endParaRPr lang="en-US" dirty="0"/>
          </a:p>
        </p:txBody>
      </p:sp>
    </p:spTree>
    <p:extLst>
      <p:ext uri="{BB962C8B-B14F-4D97-AF65-F5344CB8AC3E}">
        <p14:creationId xmlns:p14="http://schemas.microsoft.com/office/powerpoint/2010/main" val="2443498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2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Effective communication is a critical factor in providing quality health and social care. It is essential for healthcare professionals to have strong communication skills to communicate effectively with their patients, colleagues, and other healthcare professionals. Effective communication allows healthcare professionals to build trust and rapport with their patients and ensure patient safety and satisfaction. Furthermore, healthcare professionals must stay up-to-date with the latest communication techniques and strategies to provide the best care for their patients. In conclusion, effective communication is essential for delivering quality health and social care, and healthcare professionals must continuously strive to develop and improve their communication skills.</a:t>
            </a:r>
          </a:p>
          <a:p>
            <a:pPr>
              <a:lnSpc>
                <a:spcPct val="20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BA16A63-F724-4A39-984A-556B4A9AC58B}" type="slidenum">
              <a:rPr lang="en-US" smtClean="0"/>
              <a:t>9</a:t>
            </a:fld>
            <a:endParaRPr lang="en-US" dirty="0"/>
          </a:p>
        </p:txBody>
      </p:sp>
    </p:spTree>
    <p:extLst>
      <p:ext uri="{BB962C8B-B14F-4D97-AF65-F5344CB8AC3E}">
        <p14:creationId xmlns:p14="http://schemas.microsoft.com/office/powerpoint/2010/main" val="3785274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4689863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1791833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2191752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902566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3298078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1196295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823101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25791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138823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3623241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2567207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8264343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128068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166767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175205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12145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90FFC3-73B6-4792-B896-B7CD3A040610}" type="datetimeFigureOut">
              <a:rPr lang="en-US" smtClean="0"/>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B806617-5043-4D45-BDA6-E145D696B066}" type="slidenum">
              <a:rPr lang="en-US" smtClean="0"/>
              <a:t>‹#›</a:t>
            </a:fld>
            <a:endParaRPr lang="en-US" dirty="0"/>
          </a:p>
        </p:txBody>
      </p:sp>
    </p:spTree>
    <p:extLst>
      <p:ext uri="{BB962C8B-B14F-4D97-AF65-F5344CB8AC3E}">
        <p14:creationId xmlns:p14="http://schemas.microsoft.com/office/powerpoint/2010/main" val="4059949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9090FFC3-73B6-4792-B896-B7CD3A040610}" type="datetimeFigureOut">
              <a:rPr lang="en-US" smtClean="0"/>
              <a:t>3/17/2023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B806617-5043-4D45-BDA6-E145D696B066}" type="slidenum">
              <a:rPr lang="en-US" smtClean="0"/>
              <a:t>‹#›</a:t>
            </a:fld>
            <a:endParaRPr lang="en-US" dirty="0"/>
          </a:p>
        </p:txBody>
      </p:sp>
    </p:spTree>
    <p:extLst>
      <p:ext uri="{BB962C8B-B14F-4D97-AF65-F5344CB8AC3E}">
        <p14:creationId xmlns:p14="http://schemas.microsoft.com/office/powerpoint/2010/main" val="2250485119"/>
      </p:ext>
    </p:extLst>
  </p:cSld>
  <p:clrMap bg1="dk1" tx1="lt1" bg2="dk2" tx2="lt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 id="2147483865"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bin"/><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377313" y="687388"/>
            <a:ext cx="6290687" cy="5483225"/>
          </a:xfrm>
          <a:effectLst/>
        </p:spPr>
        <p:txBody>
          <a:bodyPr wrap="square" anchor="ctr">
            <a:normAutofit/>
          </a:bodyPr>
          <a:lstStyle/>
          <a:p>
            <a:pPr algn="l"/>
            <a:r>
              <a:rPr lang="en-US" sz="5600" b="1">
                <a:solidFill>
                  <a:schemeClr val="tx1">
                    <a:lumMod val="95000"/>
                  </a:schemeClr>
                </a:solidFill>
                <a:latin typeface="Times New Roman" panose="02020603050405020304" pitchFamily="18" charset="0"/>
                <a:cs typeface="Times New Roman" panose="02020603050405020304" pitchFamily="18" charset="0"/>
              </a:rPr>
              <a:t>COMMUNICATION</a:t>
            </a:r>
          </a:p>
        </p:txBody>
      </p:sp>
      <p:sp>
        <p:nvSpPr>
          <p:cNvPr id="3" name="Subtitle 2"/>
          <p:cNvSpPr>
            <a:spLocks noGrp="1"/>
          </p:cNvSpPr>
          <p:nvPr>
            <p:ph type="subTitle" idx="1"/>
          </p:nvPr>
        </p:nvSpPr>
        <p:spPr>
          <a:xfrm>
            <a:off x="838200" y="1295400"/>
            <a:ext cx="2895646" cy="4267200"/>
          </a:xfrm>
        </p:spPr>
        <p:txBody>
          <a:bodyPr anchor="ctr">
            <a:normAutofit/>
          </a:bodyPr>
          <a:lstStyle/>
          <a:p>
            <a:r>
              <a:rPr lang="en-US" sz="2400">
                <a:solidFill>
                  <a:schemeClr val="tx1">
                    <a:lumMod val="95000"/>
                  </a:schemeClr>
                </a:solidFill>
                <a:latin typeface="Times New Roman" panose="02020603050405020304" pitchFamily="18" charset="0"/>
                <a:cs typeface="Times New Roman" panose="02020603050405020304" pitchFamily="18" charset="0"/>
              </a:rPr>
              <a:t>Sabina Ditta 2129516</a:t>
            </a:r>
          </a:p>
          <a:p>
            <a:r>
              <a:rPr lang="en-US" sz="2400">
                <a:solidFill>
                  <a:schemeClr val="tx1">
                    <a:lumMod val="95000"/>
                  </a:schemeClr>
                </a:solidFill>
                <a:latin typeface="Times New Roman" panose="02020603050405020304" pitchFamily="18" charset="0"/>
                <a:cs typeface="Times New Roman" panose="02020603050405020304" pitchFamily="18" charset="0"/>
              </a:rPr>
              <a:t>LCHS4005</a:t>
            </a:r>
          </a:p>
          <a:p>
            <a:r>
              <a:rPr lang="en-US" sz="2400">
                <a:solidFill>
                  <a:schemeClr val="tx1">
                    <a:lumMod val="95000"/>
                  </a:schemeClr>
                </a:solidFill>
                <a:latin typeface="Times New Roman" panose="02020603050405020304" pitchFamily="18" charset="0"/>
                <a:cs typeface="Times New Roman" panose="02020603050405020304" pitchFamily="18" charset="0"/>
              </a:rPr>
              <a:t>Farah Islam</a:t>
            </a:r>
          </a:p>
        </p:txBody>
      </p:sp>
    </p:spTree>
    <p:extLst>
      <p:ext uri="{BB962C8B-B14F-4D97-AF65-F5344CB8AC3E}">
        <p14:creationId xmlns:p14="http://schemas.microsoft.com/office/powerpoint/2010/main" val="30704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COMMUNICATION</a:t>
            </a:r>
          </a:p>
        </p:txBody>
      </p:sp>
      <p:sp>
        <p:nvSpPr>
          <p:cNvPr id="3" name="Content Placeholder 2"/>
          <p:cNvSpPr>
            <a:spLocks noGrp="1"/>
          </p:cNvSpPr>
          <p:nvPr>
            <p:ph idx="1"/>
          </p:nvPr>
        </p:nvSpPr>
        <p:spPr>
          <a:xfrm>
            <a:off x="838200" y="1825625"/>
            <a:ext cx="5286555" cy="4351338"/>
          </a:xfrm>
        </p:spPr>
        <p:txBody>
          <a:bodyPr>
            <a:normAutofit/>
          </a:bodyPr>
          <a:lstStyle/>
          <a:p>
            <a:r>
              <a:rPr lang="en-US" sz="2400" dirty="0">
                <a:latin typeface="Times New Roman" panose="02020603050405020304" pitchFamily="18" charset="0"/>
                <a:cs typeface="Times New Roman" panose="02020603050405020304" pitchFamily="18" charset="0"/>
              </a:rPr>
              <a:t>Communication is the exchange of verbal and non-verbal messages. </a:t>
            </a:r>
          </a:p>
          <a:p>
            <a:r>
              <a:rPr lang="en-US" sz="2400" dirty="0">
                <a:latin typeface="Times New Roman" panose="02020603050405020304" pitchFamily="18" charset="0"/>
                <a:cs typeface="Times New Roman" panose="02020603050405020304" pitchFamily="18" charset="0"/>
              </a:rPr>
              <a:t> Communication is essential for trust and understanding. </a:t>
            </a:r>
          </a:p>
          <a:p>
            <a:r>
              <a:rPr lang="en-US" sz="2400" dirty="0">
                <a:latin typeface="Times New Roman" panose="02020603050405020304" pitchFamily="18" charset="0"/>
                <a:cs typeface="Times New Roman" panose="02020603050405020304" pitchFamily="18" charset="0"/>
              </a:rPr>
              <a:t> It manage and resolve conflicts. </a:t>
            </a:r>
          </a:p>
          <a:p>
            <a:r>
              <a:rPr lang="en-US" sz="2400" dirty="0">
                <a:latin typeface="Times New Roman" panose="02020603050405020304" pitchFamily="18" charset="0"/>
                <a:cs typeface="Times New Roman" panose="02020603050405020304" pitchFamily="18" charset="0"/>
              </a:rPr>
              <a:t> Create relationships, foster teamwork. </a:t>
            </a:r>
          </a:p>
          <a:p>
            <a:r>
              <a:rPr lang="en-US" sz="2400" dirty="0">
                <a:latin typeface="Times New Roman" panose="02020603050405020304" pitchFamily="18" charset="0"/>
                <a:cs typeface="Times New Roman" panose="02020603050405020304" pitchFamily="18" charset="0"/>
              </a:rPr>
              <a:t> Facilitate info sharing. </a:t>
            </a:r>
          </a:p>
          <a:p>
            <a:r>
              <a:rPr lang="en-US" sz="2400" dirty="0">
                <a:latin typeface="Times New Roman" panose="02020603050405020304" pitchFamily="18" charset="0"/>
                <a:cs typeface="Times New Roman" panose="02020603050405020304" pitchFamily="18" charset="0"/>
              </a:rPr>
              <a:t> Improve patient outcomes, safety. </a:t>
            </a:r>
          </a:p>
          <a:p>
            <a:r>
              <a:rPr lang="en-US" sz="2400" dirty="0">
                <a:latin typeface="Times New Roman" panose="02020603050405020304" pitchFamily="18" charset="0"/>
                <a:cs typeface="Times New Roman" panose="02020603050405020304" pitchFamily="18" charset="0"/>
              </a:rPr>
              <a:t> Essential for quality care.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63372" y="1690688"/>
            <a:ext cx="6228628" cy="4968904"/>
          </a:xfrm>
          <a:prstGeom prst="rect">
            <a:avLst/>
          </a:prstGeom>
        </p:spPr>
      </p:pic>
    </p:spTree>
    <p:extLst>
      <p:ext uri="{BB962C8B-B14F-4D97-AF65-F5344CB8AC3E}">
        <p14:creationId xmlns:p14="http://schemas.microsoft.com/office/powerpoint/2010/main" val="28681017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660" y="347872"/>
            <a:ext cx="10515600" cy="1325563"/>
          </a:xfrm>
        </p:spPr>
        <p:txBody>
          <a:bodyPr/>
          <a:lstStyle/>
          <a:p>
            <a:pPr algn="ctr"/>
            <a:r>
              <a:rPr lang="en-US" b="1">
                <a:latin typeface="Times New Roman" panose="02020603050405020304" pitchFamily="18" charset="0"/>
                <a:cs typeface="Times New Roman" panose="02020603050405020304" pitchFamily="18" charset="0"/>
              </a:rPr>
              <a:t>Forms of Communication</a:t>
            </a:r>
            <a:endParaRPr lang="en-US"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321060" cy="4351338"/>
          </a:xfrm>
        </p:spPr>
        <p:txBody>
          <a:bodyPr>
            <a:normAutofit/>
          </a:bodyPr>
          <a:lstStyle/>
          <a:p>
            <a:pPr marL="0" indent="0">
              <a:buNone/>
            </a:pPr>
            <a:r>
              <a:rPr lang="en-US" sz="2400">
                <a:latin typeface="Times New Roman" panose="02020603050405020304" pitchFamily="18" charset="0"/>
              </a:rPr>
              <a:t>Different forms of communication include</a:t>
            </a:r>
          </a:p>
          <a:p>
            <a:r>
              <a:rPr lang="en-US" sz="2400">
                <a:latin typeface="Times New Roman" panose="02020603050405020304" pitchFamily="18" charset="0"/>
              </a:rPr>
              <a:t>Verbal: This is exchange ideas and immediate feedback. </a:t>
            </a:r>
          </a:p>
          <a:p>
            <a:r>
              <a:rPr lang="en-US" sz="2400">
                <a:latin typeface="Times New Roman" panose="02020603050405020304" pitchFamily="18" charset="0"/>
              </a:rPr>
              <a:t> Written: Include document conversations and complex messages. </a:t>
            </a:r>
          </a:p>
          <a:p>
            <a:r>
              <a:rPr lang="en-US" sz="2400">
                <a:latin typeface="Times New Roman" panose="02020603050405020304" pitchFamily="18" charset="0"/>
              </a:rPr>
              <a:t>Nonverbal: Convey emotion, build relationships </a:t>
            </a:r>
            <a:r>
              <a:rPr lang="en-US" sz="2400">
                <a:solidFill>
                  <a:schemeClr val="tx1"/>
                </a:solidFill>
              </a:rPr>
              <a:t>(Berlo, 1960)</a:t>
            </a:r>
            <a:r>
              <a:rPr lang="en-US" sz="2400">
                <a:latin typeface="Times New Roman" panose="02020603050405020304" pitchFamily="18" charset="0"/>
              </a:rPr>
              <a:t>. </a:t>
            </a:r>
          </a:p>
          <a:p>
            <a:r>
              <a:rPr lang="en-US" sz="2400">
                <a:latin typeface="Times New Roman" panose="02020603050405020304" pitchFamily="18" charset="0"/>
              </a:rPr>
              <a:t>Technology-based: Quick, long-distance, large groups.</a:t>
            </a:r>
          </a:p>
          <a:p>
            <a:r>
              <a:rPr lang="en-US" sz="2400">
                <a:latin typeface="Times New Roman" panose="02020603050405020304" pitchFamily="18" charset="0"/>
              </a:rPr>
              <a:t>Interpersonal Communication</a:t>
            </a:r>
            <a:endParaRPr lang="en-US" sz="2400" dirty="0">
              <a:latin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59260" y="1673434"/>
            <a:ext cx="6032740" cy="5184565"/>
          </a:xfrm>
          <a:prstGeom prst="rect">
            <a:avLst/>
          </a:prstGeom>
        </p:spPr>
      </p:pic>
    </p:spTree>
    <p:extLst>
      <p:ext uri="{BB962C8B-B14F-4D97-AF65-F5344CB8AC3E}">
        <p14:creationId xmlns:p14="http://schemas.microsoft.com/office/powerpoint/2010/main" val="3689733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200" b="1">
                <a:latin typeface="Times New Roman" panose="02020603050405020304" pitchFamily="18" charset="0"/>
                <a:cs typeface="Times New Roman" panose="02020603050405020304" pitchFamily="18" charset="0"/>
              </a:rPr>
              <a:t>Importance of Communication in Health and Social Care</a:t>
            </a:r>
          </a:p>
        </p:txBody>
      </p:sp>
      <p:sp>
        <p:nvSpPr>
          <p:cNvPr id="3" name="Content Placeholder 2"/>
          <p:cNvSpPr>
            <a:spLocks noGrp="1"/>
          </p:cNvSpPr>
          <p:nvPr>
            <p:ph idx="1"/>
          </p:nvPr>
        </p:nvSpPr>
        <p:spPr>
          <a:xfrm>
            <a:off x="6096000" y="1948069"/>
            <a:ext cx="5257799" cy="4228893"/>
          </a:xfrm>
        </p:spPr>
        <p:txBody>
          <a:bodyPr>
            <a:normAutofit/>
          </a:bodyPr>
          <a:lstStyle/>
          <a:p>
            <a:pPr marL="0" indent="0">
              <a:buNone/>
            </a:pPr>
            <a:r>
              <a:rPr lang="en-US" sz="2200">
                <a:latin typeface="Times New Roman" panose="02020603050405020304" pitchFamily="18" charset="0"/>
                <a:cs typeface="Times New Roman" panose="02020603050405020304" pitchFamily="18" charset="0"/>
              </a:rPr>
              <a:t>Communication is essential for exchanging info. </a:t>
            </a:r>
          </a:p>
          <a:p>
            <a:r>
              <a:rPr lang="en-US" sz="2200">
                <a:latin typeface="Times New Roman" panose="02020603050405020304" pitchFamily="18" charset="0"/>
                <a:cs typeface="Times New Roman" panose="02020603050405020304" pitchFamily="18" charset="0"/>
              </a:rPr>
              <a:t> It build trust and understanding. </a:t>
            </a:r>
          </a:p>
          <a:p>
            <a:r>
              <a:rPr lang="en-US" sz="2200">
                <a:latin typeface="Times New Roman" panose="02020603050405020304" pitchFamily="18" charset="0"/>
                <a:cs typeface="Times New Roman" panose="02020603050405020304" pitchFamily="18" charset="0"/>
              </a:rPr>
              <a:t> It reduce stress and anxiety. </a:t>
            </a:r>
          </a:p>
          <a:p>
            <a:r>
              <a:rPr lang="en-US" sz="2200">
                <a:latin typeface="Times New Roman" panose="02020603050405020304" pitchFamily="18" charset="0"/>
                <a:cs typeface="Times New Roman" panose="02020603050405020304" pitchFamily="18" charset="0"/>
              </a:rPr>
              <a:t> Enhances quality of care (</a:t>
            </a:r>
            <a:r>
              <a:rPr lang="en-US" sz="2200" err="1"/>
              <a:t>Moudatsou</a:t>
            </a:r>
            <a:r>
              <a:rPr lang="en-US" sz="2200"/>
              <a:t>, </a:t>
            </a:r>
            <a:r>
              <a:rPr lang="en-US" sz="2200" err="1"/>
              <a:t>Stavropoulou</a:t>
            </a:r>
            <a:r>
              <a:rPr lang="en-US" sz="2200"/>
              <a:t>, </a:t>
            </a:r>
            <a:r>
              <a:rPr lang="en-US" sz="2200" err="1"/>
              <a:t>Philalithis</a:t>
            </a:r>
            <a:r>
              <a:rPr lang="en-US" sz="2200"/>
              <a:t> &amp; </a:t>
            </a:r>
            <a:r>
              <a:rPr lang="en-US" sz="2200" err="1"/>
              <a:t>Koukouli</a:t>
            </a:r>
            <a:r>
              <a:rPr lang="en-US" sz="2200"/>
              <a:t>, 2020</a:t>
            </a:r>
            <a:r>
              <a:rPr lang="en-US" sz="2200">
                <a:latin typeface="Times New Roman" panose="02020603050405020304" pitchFamily="18" charset="0"/>
                <a:cs typeface="Times New Roman" panose="02020603050405020304" pitchFamily="18" charset="0"/>
              </a:rPr>
              <a:t>). </a:t>
            </a:r>
          </a:p>
          <a:p>
            <a:r>
              <a:rPr lang="en-US" sz="2200">
                <a:latin typeface="Times New Roman" panose="02020603050405020304" pitchFamily="18" charset="0"/>
                <a:cs typeface="Times New Roman" panose="02020603050405020304" pitchFamily="18" charset="0"/>
              </a:rPr>
              <a:t>It tailor care to individual needs. </a:t>
            </a:r>
          </a:p>
          <a:p>
            <a:r>
              <a:rPr lang="en-US" sz="2200">
                <a:latin typeface="Times New Roman" panose="02020603050405020304" pitchFamily="18" charset="0"/>
                <a:cs typeface="Times New Roman" panose="02020603050405020304" pitchFamily="18" charset="0"/>
              </a:rPr>
              <a:t>Ensure understanding of guidelines. </a:t>
            </a:r>
          </a:p>
          <a:p>
            <a:r>
              <a:rPr lang="en-US" sz="2200">
                <a:latin typeface="Times New Roman" panose="02020603050405020304" pitchFamily="18" charset="0"/>
                <a:cs typeface="Times New Roman" panose="02020603050405020304" pitchFamily="18" charset="0"/>
              </a:rPr>
              <a:t> Reduce risk of errors/misunderstandings.</a:t>
            </a:r>
          </a:p>
        </p:txBody>
      </p:sp>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4161"/>
          <a:stretch/>
        </p:blipFill>
        <p:spPr>
          <a:xfrm>
            <a:off x="1131172" y="2268111"/>
            <a:ext cx="4187222" cy="3256059"/>
          </a:xfrm>
          <a:prstGeom prst="rect">
            <a:avLst/>
          </a:prstGeom>
        </p:spPr>
      </p:pic>
    </p:spTree>
    <p:extLst>
      <p:ext uri="{BB962C8B-B14F-4D97-AF65-F5344CB8AC3E}">
        <p14:creationId xmlns:p14="http://schemas.microsoft.com/office/powerpoint/2010/main" val="1219815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515433"/>
          </a:xfrm>
        </p:spPr>
        <p:txBody>
          <a:bodyPr>
            <a:normAutofit fontScale="90000"/>
          </a:bodyPr>
          <a:lstStyle/>
          <a:p>
            <a:pPr algn="ctr"/>
            <a:r>
              <a:rPr lang="en-US" sz="6000" dirty="0">
                <a:latin typeface="Times New Roman" panose="02020603050405020304" pitchFamily="18" charset="0"/>
                <a:cs typeface="Times New Roman" panose="02020603050405020304" pitchFamily="18" charset="0"/>
              </a:rPr>
              <a:t>Conceptional Ideas of Communication</a:t>
            </a:r>
            <a:r>
              <a:rPr lang="en-US" dirty="0"/>
              <a:t>.</a:t>
            </a:r>
          </a:p>
        </p:txBody>
      </p:sp>
      <p:sp>
        <p:nvSpPr>
          <p:cNvPr id="3" name="Content Placeholder 2"/>
          <p:cNvSpPr>
            <a:spLocks noGrp="1"/>
          </p:cNvSpPr>
          <p:nvPr>
            <p:ph idx="1"/>
          </p:nvPr>
        </p:nvSpPr>
        <p:spPr>
          <a:xfrm>
            <a:off x="774940" y="2260121"/>
            <a:ext cx="5321060" cy="4351338"/>
          </a:xfrm>
        </p:spPr>
        <p:txBody>
          <a:bodyPr>
            <a:normAutofit/>
          </a:bodyPr>
          <a:lstStyle/>
          <a:p>
            <a:r>
              <a:rPr lang="en-US" sz="2400" dirty="0">
                <a:latin typeface="Times New Roman" panose="02020603050405020304" pitchFamily="18" charset="0"/>
                <a:cs typeface="Times New Roman" panose="02020603050405020304" pitchFamily="18" charset="0"/>
              </a:rPr>
              <a:t>Communication as an Exchange of Information</a:t>
            </a:r>
          </a:p>
          <a:p>
            <a:r>
              <a:rPr lang="en-US" sz="2400" dirty="0">
                <a:latin typeface="Times New Roman" panose="02020603050405020304" pitchFamily="18" charset="0"/>
                <a:cs typeface="Times New Roman" panose="02020603050405020304" pitchFamily="18" charset="0"/>
              </a:rPr>
              <a:t>Communication as a Process of Meaning Creation(</a:t>
            </a:r>
            <a:r>
              <a:rPr lang="en-US" sz="2400" dirty="0" err="1">
                <a:latin typeface="Times New Roman" panose="02020603050405020304" pitchFamily="18" charset="0"/>
                <a:cs typeface="Times New Roman" panose="02020603050405020304" pitchFamily="18" charset="0"/>
              </a:rPr>
              <a:t>Berlo</a:t>
            </a:r>
            <a:r>
              <a:rPr lang="en-US" sz="2400" dirty="0">
                <a:latin typeface="Times New Roman" panose="02020603050405020304" pitchFamily="18" charset="0"/>
                <a:cs typeface="Times New Roman" panose="02020603050405020304" pitchFamily="18" charset="0"/>
              </a:rPr>
              <a:t>, 1977)</a:t>
            </a:r>
          </a:p>
          <a:p>
            <a:r>
              <a:rPr lang="en-US" sz="2400" dirty="0">
                <a:latin typeface="Times New Roman" panose="02020603050405020304" pitchFamily="18" charset="0"/>
                <a:cs typeface="Times New Roman" panose="02020603050405020304" pitchFamily="18" charset="0"/>
              </a:rPr>
              <a:t>Communication as a Tool for Relationship Building</a:t>
            </a:r>
          </a:p>
          <a:p>
            <a:r>
              <a:rPr lang="en-US" sz="2400" dirty="0">
                <a:latin typeface="Times New Roman" panose="02020603050405020304" pitchFamily="18" charset="0"/>
                <a:cs typeface="Times New Roman" panose="02020603050405020304" pitchFamily="18" charset="0"/>
              </a:rPr>
              <a:t>Communication as a Way of Influencing Others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96000" y="2260121"/>
            <a:ext cx="5831936" cy="4597879"/>
          </a:xfrm>
          <a:prstGeom prst="rect">
            <a:avLst/>
          </a:prstGeom>
        </p:spPr>
      </p:pic>
    </p:spTree>
    <p:extLst>
      <p:ext uri="{BB962C8B-B14F-4D97-AF65-F5344CB8AC3E}">
        <p14:creationId xmlns:p14="http://schemas.microsoft.com/office/powerpoint/2010/main" val="1066542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7874" y="260939"/>
            <a:ext cx="10353761" cy="1326321"/>
          </a:xfrm>
        </p:spPr>
        <p:txBody>
          <a:bodyPr>
            <a:noAutofit/>
          </a:bodyPr>
          <a:lstStyle/>
          <a:p>
            <a:pPr algn="ctr"/>
            <a:r>
              <a:rPr lang="en-US">
                <a:latin typeface="Times New Roman" panose="02020603050405020304" pitchFamily="18" charset="0"/>
                <a:cs typeface="Times New Roman" panose="02020603050405020304" pitchFamily="18" charset="0"/>
              </a:rPr>
              <a:t>Berlo's(1960) Communication Model</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5286555" cy="4351338"/>
          </a:xfrm>
        </p:spPr>
        <p:txBody>
          <a:bodyPr>
            <a:normAutofit lnSpcReduction="10000"/>
          </a:bodyPr>
          <a:lstStyle/>
          <a:p>
            <a:pPr marL="0" indent="0">
              <a:buNone/>
            </a:pPr>
            <a:r>
              <a:rPr lang="en-US" sz="2400">
                <a:latin typeface="Times New Roman" panose="02020603050405020304" pitchFamily="18" charset="0"/>
                <a:cs typeface="Times New Roman" panose="02020603050405020304" pitchFamily="18" charset="0"/>
              </a:rPr>
              <a:t>Berlo's model consists of four distinct components </a:t>
            </a:r>
          </a:p>
          <a:p>
            <a:r>
              <a:rPr lang="en-US" sz="2400">
                <a:latin typeface="Times New Roman" panose="02020603050405020304" pitchFamily="18" charset="0"/>
                <a:cs typeface="Times New Roman" panose="02020603050405020304" pitchFamily="18" charset="0"/>
              </a:rPr>
              <a:t> Source which is the sender of message </a:t>
            </a:r>
          </a:p>
          <a:p>
            <a:r>
              <a:rPr lang="en-US" sz="2400">
                <a:latin typeface="Times New Roman" panose="02020603050405020304" pitchFamily="18" charset="0"/>
                <a:cs typeface="Times New Roman" panose="02020603050405020304" pitchFamily="18" charset="0"/>
              </a:rPr>
              <a:t> Message: It is the content of communication </a:t>
            </a:r>
          </a:p>
          <a:p>
            <a:r>
              <a:rPr lang="en-US" sz="2400">
                <a:latin typeface="Times New Roman" panose="02020603050405020304" pitchFamily="18" charset="0"/>
                <a:cs typeface="Times New Roman" panose="02020603050405020304" pitchFamily="18" charset="0"/>
              </a:rPr>
              <a:t> Channel: medium through which the message is sent(Berlo, 1960)</a:t>
            </a:r>
          </a:p>
          <a:p>
            <a:r>
              <a:rPr lang="en-US" sz="2400">
                <a:latin typeface="Times New Roman" panose="02020603050405020304" pitchFamily="18" charset="0"/>
                <a:cs typeface="Times New Roman" panose="02020603050405020304" pitchFamily="18" charset="0"/>
              </a:rPr>
              <a:t>Receiver: interpret message </a:t>
            </a:r>
          </a:p>
          <a:p>
            <a:r>
              <a:rPr lang="en-US" sz="2400">
                <a:latin typeface="Times New Roman" panose="02020603050405020304" pitchFamily="18" charset="0"/>
                <a:cs typeface="Times New Roman" panose="02020603050405020304" pitchFamily="18" charset="0"/>
              </a:rPr>
              <a:t> Identify roles, responsibilities </a:t>
            </a:r>
          </a:p>
          <a:p>
            <a:r>
              <a:rPr lang="en-US" sz="2400">
                <a:latin typeface="Times New Roman" panose="02020603050405020304" pitchFamily="18" charset="0"/>
                <a:cs typeface="Times New Roman" panose="02020603050405020304" pitchFamily="18" charset="0"/>
              </a:rPr>
              <a:t> Framework for effective communication</a:t>
            </a:r>
            <a:endParaRPr lang="en-US" sz="24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24755" y="1825625"/>
            <a:ext cx="6067245" cy="4951563"/>
          </a:xfrm>
          <a:prstGeom prst="rect">
            <a:avLst/>
          </a:prstGeom>
        </p:spPr>
      </p:pic>
    </p:spTree>
    <p:extLst>
      <p:ext uri="{BB962C8B-B14F-4D97-AF65-F5344CB8AC3E}">
        <p14:creationId xmlns:p14="http://schemas.microsoft.com/office/powerpoint/2010/main" val="1608440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dirty="0">
                <a:latin typeface="Times New Roman" panose="02020603050405020304" pitchFamily="18" charset="0"/>
                <a:cs typeface="Times New Roman" panose="02020603050405020304" pitchFamily="18" charset="0"/>
              </a:rPr>
              <a:t>Barriers to Effective Communication in Health and Social Care</a:t>
            </a:r>
          </a:p>
        </p:txBody>
      </p:sp>
      <p:sp>
        <p:nvSpPr>
          <p:cNvPr id="3" name="Content Placeholder 2"/>
          <p:cNvSpPr>
            <a:spLocks noGrp="1"/>
          </p:cNvSpPr>
          <p:nvPr>
            <p:ph idx="1"/>
          </p:nvPr>
        </p:nvSpPr>
        <p:spPr>
          <a:xfrm>
            <a:off x="621102" y="1825625"/>
            <a:ext cx="5572664" cy="4351338"/>
          </a:xfrm>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There are a variety of barriers communication which include;</a:t>
            </a:r>
          </a:p>
          <a:p>
            <a:r>
              <a:rPr lang="en-US" sz="2400" dirty="0">
                <a:latin typeface="Times New Roman" panose="02020603050405020304" pitchFamily="18" charset="0"/>
                <a:cs typeface="Times New Roman" panose="02020603050405020304" pitchFamily="18" charset="0"/>
              </a:rPr>
              <a:t>Cultural differences </a:t>
            </a:r>
            <a:r>
              <a:rPr lang="en-US" sz="2400" dirty="0">
                <a:solidFill>
                  <a:schemeClr val="tx1"/>
                </a:solidFill>
              </a:rPr>
              <a:t>(</a:t>
            </a:r>
            <a:r>
              <a:rPr lang="en-US" sz="2400" dirty="0" err="1">
                <a:solidFill>
                  <a:schemeClr val="tx1"/>
                </a:solidFill>
              </a:rPr>
              <a:t>Berlo</a:t>
            </a:r>
            <a:r>
              <a:rPr lang="en-US" sz="2400" dirty="0">
                <a:solidFill>
                  <a:schemeClr val="tx1"/>
                </a:solidFill>
              </a:rPr>
              <a:t>, 1960)</a:t>
            </a:r>
            <a:r>
              <a:rPr lang="en-US" sz="2400" dirty="0">
                <a:latin typeface="Times New Roman" panose="02020603050405020304" pitchFamily="18" charset="0"/>
                <a:cs typeface="Times New Roman" panose="02020603050405020304" pitchFamily="18" charset="0"/>
              </a:rPr>
              <a:t> </a:t>
            </a:r>
          </a:p>
          <a:p>
            <a:r>
              <a:rPr lang="en-US" sz="2400" dirty="0">
                <a:latin typeface="Times New Roman" panose="02020603050405020304" pitchFamily="18" charset="0"/>
                <a:cs typeface="Times New Roman" panose="02020603050405020304" pitchFamily="18" charset="0"/>
              </a:rPr>
              <a:t>Lacking of empathy </a:t>
            </a:r>
          </a:p>
          <a:p>
            <a:r>
              <a:rPr lang="en-US" sz="2400" dirty="0">
                <a:latin typeface="Times New Roman" panose="02020603050405020304" pitchFamily="18" charset="0"/>
                <a:cs typeface="Times New Roman" panose="02020603050405020304" pitchFamily="18" charset="0"/>
              </a:rPr>
              <a:t>Physical Barriers </a:t>
            </a:r>
          </a:p>
          <a:p>
            <a:r>
              <a:rPr lang="en-US" sz="2400" dirty="0">
                <a:latin typeface="Times New Roman" panose="02020603050405020304" pitchFamily="18" charset="0"/>
                <a:cs typeface="Times New Roman" panose="02020603050405020304" pitchFamily="18" charset="0"/>
              </a:rPr>
              <a:t>Lack of Knowledge</a:t>
            </a:r>
          </a:p>
          <a:p>
            <a:r>
              <a:rPr lang="en-US" sz="2400" dirty="0">
                <a:latin typeface="Times New Roman" panose="02020603050405020304" pitchFamily="18" charset="0"/>
                <a:cs typeface="Times New Roman" panose="02020603050405020304" pitchFamily="18" charset="0"/>
              </a:rPr>
              <a:t>Information overloading</a:t>
            </a:r>
          </a:p>
          <a:p>
            <a:r>
              <a:rPr lang="en-US" sz="2400" dirty="0">
                <a:latin typeface="Times New Roman" panose="02020603050405020304" pitchFamily="18" charset="0"/>
                <a:cs typeface="Times New Roman" panose="02020603050405020304" pitchFamily="18" charset="0"/>
              </a:rPr>
              <a:t> Time Constraints</a:t>
            </a:r>
          </a:p>
          <a:p>
            <a:endParaRPr lang="en-US" sz="2400"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1124" y="1825624"/>
            <a:ext cx="6860876" cy="5032375"/>
          </a:xfrm>
          <a:prstGeom prst="rect">
            <a:avLst/>
          </a:prstGeom>
        </p:spPr>
      </p:pic>
    </p:spTree>
    <p:extLst>
      <p:ext uri="{BB962C8B-B14F-4D97-AF65-F5344CB8AC3E}">
        <p14:creationId xmlns:p14="http://schemas.microsoft.com/office/powerpoint/2010/main" val="3146720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6130003-5222-4875-8738-1217755C7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3"/>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sz="4200">
                <a:gradFill flip="none" rotWithShape="1">
                  <a:gsLst>
                    <a:gs pos="28000">
                      <a:srgbClr val="EDEDED"/>
                    </a:gs>
                    <a:gs pos="0">
                      <a:srgbClr val="BFBFBF"/>
                    </a:gs>
                    <a:gs pos="100000">
                      <a:srgbClr val="FFFFFF"/>
                    </a:gs>
                  </a:gsLst>
                  <a:lin ang="4800000" scaled="0"/>
                  <a:tileRect/>
                </a:gradFill>
                <a:latin typeface="Times New Roman" panose="02020603050405020304" pitchFamily="18" charset="0"/>
                <a:cs typeface="Times New Roman" panose="02020603050405020304" pitchFamily="18" charset="0"/>
              </a:rPr>
              <a:t>Strategies to Overcome Communication Barriers in Health and Social Care</a:t>
            </a:r>
          </a:p>
        </p:txBody>
      </p:sp>
      <p:sp>
        <p:nvSpPr>
          <p:cNvPr id="12" name="Rounded Rectangle 17">
            <a:extLst>
              <a:ext uri="{FF2B5EF4-FFF2-40B4-BE49-F238E27FC236}">
                <a16:creationId xmlns:a16="http://schemas.microsoft.com/office/drawing/2014/main" id="{3E388DCC-9257-412E-811D-30F74D4CB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4773166" cy="3896140"/>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1172" y="2796995"/>
            <a:ext cx="4187222" cy="2198291"/>
          </a:xfrm>
          <a:prstGeom prst="rect">
            <a:avLst/>
          </a:prstGeom>
        </p:spPr>
      </p:pic>
      <p:sp>
        <p:nvSpPr>
          <p:cNvPr id="3" name="Content Placeholder 2"/>
          <p:cNvSpPr>
            <a:spLocks noGrp="1"/>
          </p:cNvSpPr>
          <p:nvPr>
            <p:ph idx="1"/>
          </p:nvPr>
        </p:nvSpPr>
        <p:spPr>
          <a:xfrm>
            <a:off x="6096000" y="1948069"/>
            <a:ext cx="5257799" cy="4228893"/>
          </a:xfrm>
        </p:spPr>
        <p:txBody>
          <a:bodyPr>
            <a:normAutofit/>
          </a:bodyPr>
          <a:lstStyle/>
          <a:p>
            <a:pPr marL="0" indent="0">
              <a:buNone/>
            </a:pPr>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Strategies to overcome communication barriers include;</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Make use of technology</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Use plain language </a:t>
            </a:r>
            <a:r>
              <a:rPr lang="en-US" sz="2400">
                <a:gradFill>
                  <a:gsLst>
                    <a:gs pos="34000">
                      <a:srgbClr val="EDEDED"/>
                    </a:gs>
                    <a:gs pos="0">
                      <a:srgbClr val="BFBFBF"/>
                    </a:gs>
                    <a:gs pos="100000">
                      <a:srgbClr val="FFFFFF"/>
                    </a:gs>
                  </a:gsLst>
                  <a:lin ang="4800000" scaled="0"/>
                </a:gradFill>
              </a:rPr>
              <a:t>(Berlo, 1960)</a:t>
            </a:r>
            <a:endPar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endParaRP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Encourage active listening</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Utilize training </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Create a safe environment </a:t>
            </a:r>
          </a:p>
          <a:p>
            <a:r>
              <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rPr>
              <a:t>Use interpreters</a:t>
            </a:r>
          </a:p>
          <a:p>
            <a:endParaRPr lang="en-US" sz="2400">
              <a:gradFill>
                <a:gsLst>
                  <a:gs pos="34000">
                    <a:srgbClr val="EDEDED"/>
                  </a:gs>
                  <a:gs pos="0">
                    <a:srgbClr val="BFBFBF"/>
                  </a:gs>
                  <a:gs pos="100000">
                    <a:srgbClr val="FFFFFF"/>
                  </a:gs>
                </a:gsLst>
                <a:lin ang="4800000" scaled="0"/>
              </a:gra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763468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838200" y="1825625"/>
            <a:ext cx="5338313" cy="4351338"/>
          </a:xfrm>
        </p:spPr>
        <p:txBody>
          <a:bodyPr>
            <a:normAutofit/>
          </a:bodyPr>
          <a:lstStyle/>
          <a:p>
            <a:r>
              <a:rPr lang="en-US" sz="2400" dirty="0">
                <a:latin typeface="Times New Roman" panose="02020603050405020304" pitchFamily="18" charset="0"/>
                <a:cs typeface="Times New Roman" panose="02020603050405020304" pitchFamily="18" charset="0"/>
              </a:rPr>
              <a:t>Communication is the exchange of verbal and non-verbal messages</a:t>
            </a:r>
          </a:p>
          <a:p>
            <a:r>
              <a:rPr lang="en-US" sz="2400" dirty="0">
                <a:latin typeface="Times New Roman" panose="02020603050405020304" pitchFamily="18" charset="0"/>
                <a:cs typeface="Times New Roman" panose="02020603050405020304" pitchFamily="18" charset="0"/>
              </a:rPr>
              <a:t>Effective communication is essential for providing quality health care</a:t>
            </a:r>
          </a:p>
          <a:p>
            <a:r>
              <a:rPr lang="en-US" sz="2400" dirty="0">
                <a:latin typeface="Times New Roman" panose="02020603050405020304" pitchFamily="18" charset="0"/>
                <a:cs typeface="Times New Roman" panose="02020603050405020304" pitchFamily="18" charset="0"/>
              </a:rPr>
              <a:t>Healthcare professionals must build trust, rapport with patients</a:t>
            </a:r>
          </a:p>
          <a:p>
            <a:r>
              <a:rPr lang="en-US" sz="2400" dirty="0"/>
              <a:t>Communication can be viewed from multiple angles</a:t>
            </a:r>
          </a:p>
          <a:p>
            <a:r>
              <a:rPr lang="en-US" sz="2400" dirty="0">
                <a:latin typeface="Times New Roman" panose="02020603050405020304" pitchFamily="18" charset="0"/>
                <a:cs typeface="Times New Roman" panose="02020603050405020304" pitchFamily="18" charset="0"/>
              </a:rPr>
              <a:t>Berlo's model consists of four distinct components </a:t>
            </a:r>
          </a:p>
          <a:p>
            <a:endParaRPr lang="en-US" sz="2400" dirty="0">
              <a:latin typeface="Times New Roman" panose="02020603050405020304" pitchFamily="18" charset="0"/>
              <a:cs typeface="Times New Roman" panose="02020603050405020304" pitchFamily="18" charset="0"/>
            </a:endParaRPr>
          </a:p>
          <a:p>
            <a:endParaRPr lang="en-US" sz="24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76513" y="1825624"/>
            <a:ext cx="5883215" cy="4902980"/>
          </a:xfrm>
          <a:prstGeom prst="rect">
            <a:avLst/>
          </a:prstGeom>
        </p:spPr>
      </p:pic>
    </p:spTree>
    <p:extLst>
      <p:ext uri="{BB962C8B-B14F-4D97-AF65-F5344CB8AC3E}">
        <p14:creationId xmlns:p14="http://schemas.microsoft.com/office/powerpoint/2010/main" val="835975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35025"/>
          </a:xfrm>
        </p:spPr>
        <p:txBody>
          <a:bodyPr/>
          <a:lstStyle/>
          <a:p>
            <a:pPr algn="ctr"/>
            <a:r>
              <a:rPr lang="en-US"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910805" y="1200150"/>
            <a:ext cx="10370389" cy="4797425"/>
          </a:xfrm>
        </p:spPr>
        <p:txBody>
          <a:bodyPr>
            <a:normAutofit fontScale="25000" lnSpcReduction="20000"/>
          </a:bodyPr>
          <a:lstStyle/>
          <a:p>
            <a:r>
              <a:rPr lang="en-US" sz="5600" b="1" dirty="0" err="1">
                <a:solidFill>
                  <a:schemeClr val="tx1"/>
                </a:solidFill>
                <a:latin typeface="Arial" panose="020B0604020202020204" pitchFamily="34" charset="0"/>
                <a:cs typeface="Arial" panose="020B0604020202020204" pitchFamily="34" charset="0"/>
              </a:rPr>
              <a:t>Berlo</a:t>
            </a:r>
            <a:r>
              <a:rPr lang="en-US" sz="5600" b="1" dirty="0">
                <a:solidFill>
                  <a:schemeClr val="tx1"/>
                </a:solidFill>
                <a:latin typeface="Arial" panose="020B0604020202020204" pitchFamily="34" charset="0"/>
                <a:cs typeface="Arial" panose="020B0604020202020204" pitchFamily="34" charset="0"/>
              </a:rPr>
              <a:t>, D. K. (1960). Communication: An introduction to theory and practice. </a:t>
            </a:r>
            <a:r>
              <a:rPr lang="en-US" sz="5600" b="1" i="1" dirty="0">
                <a:solidFill>
                  <a:schemeClr val="tx1"/>
                </a:solidFill>
                <a:latin typeface="Arial" panose="020B0604020202020204" pitchFamily="34" charset="0"/>
                <a:cs typeface="Arial" panose="020B0604020202020204" pitchFamily="34" charset="0"/>
              </a:rPr>
              <a:t>New York, NY: Bolt, Rinehart, and Winston</a:t>
            </a:r>
            <a:r>
              <a:rPr lang="en-US" sz="5600" b="1" dirty="0">
                <a:solidFill>
                  <a:schemeClr val="tx1"/>
                </a:solidFill>
                <a:latin typeface="Arial" panose="020B0604020202020204" pitchFamily="34" charset="0"/>
                <a:cs typeface="Arial" panose="020B0604020202020204" pitchFamily="34" charset="0"/>
              </a:rPr>
              <a:t>.</a:t>
            </a:r>
          </a:p>
          <a:p>
            <a:r>
              <a:rPr lang="en-US" sz="5600" b="1" dirty="0" err="1">
                <a:solidFill>
                  <a:schemeClr val="tx1"/>
                </a:solidFill>
                <a:latin typeface="Arial" panose="020B0604020202020204" pitchFamily="34" charset="0"/>
                <a:cs typeface="Arial" panose="020B0604020202020204" pitchFamily="34" charset="0"/>
              </a:rPr>
              <a:t>Berlo</a:t>
            </a:r>
            <a:r>
              <a:rPr lang="en-US" sz="5600" b="1" dirty="0">
                <a:solidFill>
                  <a:schemeClr val="tx1"/>
                </a:solidFill>
                <a:latin typeface="Arial" panose="020B0604020202020204" pitchFamily="34" charset="0"/>
                <a:cs typeface="Arial" panose="020B0604020202020204" pitchFamily="34" charset="0"/>
              </a:rPr>
              <a:t>, D. K. (1977). Communication as process: Review and commentary. </a:t>
            </a:r>
            <a:r>
              <a:rPr lang="en-US" sz="5600" b="1" i="1" dirty="0">
                <a:solidFill>
                  <a:schemeClr val="tx1"/>
                </a:solidFill>
                <a:latin typeface="Arial" panose="020B0604020202020204" pitchFamily="34" charset="0"/>
                <a:cs typeface="Arial" panose="020B0604020202020204" pitchFamily="34" charset="0"/>
              </a:rPr>
              <a:t>Annals of the International Communication Association</a:t>
            </a:r>
            <a:r>
              <a:rPr lang="en-US" sz="5600" b="1" dirty="0">
                <a:solidFill>
                  <a:schemeClr val="tx1"/>
                </a:solidFill>
                <a:latin typeface="Arial" panose="020B0604020202020204" pitchFamily="34" charset="0"/>
                <a:cs typeface="Arial" panose="020B0604020202020204" pitchFamily="34" charset="0"/>
              </a:rPr>
              <a:t>, </a:t>
            </a:r>
            <a:r>
              <a:rPr lang="en-US" sz="5600" b="1" i="1" dirty="0">
                <a:solidFill>
                  <a:schemeClr val="tx1"/>
                </a:solidFill>
                <a:latin typeface="Arial" panose="020B0604020202020204" pitchFamily="34" charset="0"/>
                <a:cs typeface="Arial" panose="020B0604020202020204" pitchFamily="34" charset="0"/>
              </a:rPr>
              <a:t>1</a:t>
            </a:r>
            <a:r>
              <a:rPr lang="en-US" sz="5600" b="1" dirty="0">
                <a:solidFill>
                  <a:schemeClr val="tx1"/>
                </a:solidFill>
                <a:latin typeface="Arial" panose="020B0604020202020204" pitchFamily="34" charset="0"/>
                <a:cs typeface="Arial" panose="020B0604020202020204" pitchFamily="34" charset="0"/>
              </a:rPr>
              <a:t>(1), 11-27.</a:t>
            </a:r>
          </a:p>
          <a:p>
            <a:r>
              <a:rPr lang="en-US" sz="5600" b="1" dirty="0" err="1">
                <a:solidFill>
                  <a:schemeClr val="tx1"/>
                </a:solidFill>
                <a:latin typeface="Arial" panose="020B0604020202020204" pitchFamily="34" charset="0"/>
                <a:cs typeface="Arial" panose="020B0604020202020204" pitchFamily="34" charset="0"/>
              </a:rPr>
              <a:t>Moudatsou</a:t>
            </a:r>
            <a:r>
              <a:rPr lang="en-US" sz="5600" b="1" dirty="0">
                <a:solidFill>
                  <a:schemeClr val="tx1"/>
                </a:solidFill>
                <a:latin typeface="Arial" panose="020B0604020202020204" pitchFamily="34" charset="0"/>
                <a:cs typeface="Arial" panose="020B0604020202020204" pitchFamily="34" charset="0"/>
              </a:rPr>
              <a:t>, M., </a:t>
            </a:r>
            <a:r>
              <a:rPr lang="en-US" sz="5600" b="1" dirty="0" err="1">
                <a:solidFill>
                  <a:schemeClr val="tx1"/>
                </a:solidFill>
                <a:latin typeface="Arial" panose="020B0604020202020204" pitchFamily="34" charset="0"/>
                <a:cs typeface="Arial" panose="020B0604020202020204" pitchFamily="34" charset="0"/>
              </a:rPr>
              <a:t>Stavropoulou</a:t>
            </a:r>
            <a:r>
              <a:rPr lang="en-US" sz="5600" b="1" dirty="0">
                <a:solidFill>
                  <a:schemeClr val="tx1"/>
                </a:solidFill>
                <a:latin typeface="Arial" panose="020B0604020202020204" pitchFamily="34" charset="0"/>
                <a:cs typeface="Arial" panose="020B0604020202020204" pitchFamily="34" charset="0"/>
              </a:rPr>
              <a:t>, A., </a:t>
            </a:r>
            <a:r>
              <a:rPr lang="en-US" sz="5600" b="1" dirty="0" err="1">
                <a:solidFill>
                  <a:schemeClr val="tx1"/>
                </a:solidFill>
                <a:latin typeface="Arial" panose="020B0604020202020204" pitchFamily="34" charset="0"/>
                <a:cs typeface="Arial" panose="020B0604020202020204" pitchFamily="34" charset="0"/>
              </a:rPr>
              <a:t>Philalithis</a:t>
            </a:r>
            <a:r>
              <a:rPr lang="en-US" sz="5600" b="1" dirty="0">
                <a:solidFill>
                  <a:schemeClr val="tx1"/>
                </a:solidFill>
                <a:latin typeface="Arial" panose="020B0604020202020204" pitchFamily="34" charset="0"/>
                <a:cs typeface="Arial" panose="020B0604020202020204" pitchFamily="34" charset="0"/>
              </a:rPr>
              <a:t>, A., &amp; </a:t>
            </a:r>
            <a:r>
              <a:rPr lang="en-US" sz="5600" b="1" dirty="0" err="1">
                <a:solidFill>
                  <a:schemeClr val="tx1"/>
                </a:solidFill>
                <a:latin typeface="Arial" panose="020B0604020202020204" pitchFamily="34" charset="0"/>
                <a:cs typeface="Arial" panose="020B0604020202020204" pitchFamily="34" charset="0"/>
              </a:rPr>
              <a:t>Koukouli</a:t>
            </a:r>
            <a:r>
              <a:rPr lang="en-US" sz="5600" b="1" dirty="0">
                <a:solidFill>
                  <a:schemeClr val="tx1"/>
                </a:solidFill>
                <a:latin typeface="Arial" panose="020B0604020202020204" pitchFamily="34" charset="0"/>
                <a:cs typeface="Arial" panose="020B0604020202020204" pitchFamily="34" charset="0"/>
              </a:rPr>
              <a:t>, S. (2020, January). The role of empathy in health and social care professionals. In </a:t>
            </a:r>
            <a:r>
              <a:rPr lang="en-US" sz="5600" b="1" i="1" dirty="0">
                <a:solidFill>
                  <a:schemeClr val="tx1"/>
                </a:solidFill>
                <a:latin typeface="Arial" panose="020B0604020202020204" pitchFamily="34" charset="0"/>
                <a:cs typeface="Arial" panose="020B0604020202020204" pitchFamily="34" charset="0"/>
              </a:rPr>
              <a:t>Healthcare</a:t>
            </a:r>
            <a:r>
              <a:rPr lang="en-US" sz="5600" b="1" dirty="0">
                <a:solidFill>
                  <a:schemeClr val="tx1"/>
                </a:solidFill>
                <a:latin typeface="Arial" panose="020B0604020202020204" pitchFamily="34" charset="0"/>
                <a:cs typeface="Arial" panose="020B0604020202020204" pitchFamily="34" charset="0"/>
              </a:rPr>
              <a:t> (Vol. 8, No. 1, p. 26). MDPI.</a:t>
            </a:r>
          </a:p>
          <a:p>
            <a:pPr algn="l"/>
            <a:r>
              <a:rPr lang="en-US" sz="5600" b="1" i="0" dirty="0">
                <a:solidFill>
                  <a:schemeClr val="tx1"/>
                </a:solidFill>
                <a:effectLst/>
                <a:latin typeface="Arial" panose="020B0604020202020204" pitchFamily="34" charset="0"/>
                <a:cs typeface="Arial" panose="020B0604020202020204" pitchFamily="34" charset="0"/>
              </a:rPr>
              <a:t>Roy, B. D. (2022, August 5). </a:t>
            </a:r>
            <a:r>
              <a:rPr lang="en-US" sz="5600" b="1" i="1" dirty="0">
                <a:solidFill>
                  <a:schemeClr val="tx1"/>
                </a:solidFill>
                <a:effectLst/>
                <a:latin typeface="Arial" panose="020B0604020202020204" pitchFamily="34" charset="0"/>
                <a:cs typeface="Arial" panose="020B0604020202020204" pitchFamily="34" charset="0"/>
              </a:rPr>
              <a:t>The 10 secrets to strong communication skills in the workplace</a:t>
            </a:r>
            <a:r>
              <a:rPr lang="en-US" sz="5600" b="1" i="0" dirty="0">
                <a:solidFill>
                  <a:schemeClr val="tx1"/>
                </a:solidFill>
                <a:effectLst/>
                <a:latin typeface="Arial" panose="020B0604020202020204" pitchFamily="34" charset="0"/>
                <a:cs typeface="Arial" panose="020B0604020202020204" pitchFamily="34" charset="0"/>
              </a:rPr>
              <a:t>. Nurture an Engaged and Satisfied Workforce | Vantage Circle HR Blog. Retrieved March 15, 2023, from https://blog.vantagecircle.com/good-communication-skills-in-the-workplace/ </a:t>
            </a:r>
          </a:p>
          <a:p>
            <a:pPr algn="l"/>
            <a:r>
              <a:rPr lang="en-US" sz="5600" b="1" i="0" dirty="0">
                <a:solidFill>
                  <a:schemeClr val="tx1"/>
                </a:solidFill>
                <a:effectLst/>
                <a:latin typeface="Arial" panose="020B0604020202020204" pitchFamily="34" charset="0"/>
                <a:cs typeface="Arial" panose="020B0604020202020204" pitchFamily="34" charset="0"/>
              </a:rPr>
              <a:t>Chen, Q. (2018, April 19). </a:t>
            </a:r>
            <a:r>
              <a:rPr lang="en-US" sz="5600" b="1" i="1" dirty="0">
                <a:solidFill>
                  <a:schemeClr val="tx1"/>
                </a:solidFill>
                <a:effectLst/>
                <a:latin typeface="Arial" panose="020B0604020202020204" pitchFamily="34" charset="0"/>
                <a:cs typeface="Arial" panose="020B0604020202020204" pitchFamily="34" charset="0"/>
              </a:rPr>
              <a:t>Different forms of </a:t>
            </a:r>
            <a:r>
              <a:rPr lang="en-US" sz="5600" b="1" i="1" dirty="0" err="1">
                <a:solidFill>
                  <a:schemeClr val="tx1"/>
                </a:solidFill>
                <a:effectLst/>
                <a:latin typeface="Arial" panose="020B0604020202020204" pitchFamily="34" charset="0"/>
                <a:cs typeface="Arial" panose="020B0604020202020204" pitchFamily="34" charset="0"/>
              </a:rPr>
              <a:t>communication:</a:t>
            </a:r>
            <a:r>
              <a:rPr lang="en-US" sz="5600" b="1" i="0" dirty="0" err="1">
                <a:solidFill>
                  <a:schemeClr val="tx1"/>
                </a:solidFill>
                <a:effectLst/>
                <a:latin typeface="Arial" panose="020B0604020202020204" pitchFamily="34" charset="0"/>
                <a:cs typeface="Arial" panose="020B0604020202020204" pitchFamily="34" charset="0"/>
              </a:rPr>
              <a:t>Medium</a:t>
            </a:r>
            <a:r>
              <a:rPr lang="en-US" sz="5600" b="1" i="0" dirty="0">
                <a:solidFill>
                  <a:schemeClr val="tx1"/>
                </a:solidFill>
                <a:effectLst/>
                <a:latin typeface="Arial" panose="020B0604020202020204" pitchFamily="34" charset="0"/>
                <a:cs typeface="Arial" panose="020B0604020202020204" pitchFamily="34" charset="0"/>
              </a:rPr>
              <a:t>. Retrieved March 15, 2023, from https://medium.com/verbal-communication/different-forms-of-communication-dd578132ed27 </a:t>
            </a:r>
          </a:p>
          <a:p>
            <a:pPr algn="l"/>
            <a:r>
              <a:rPr lang="en-US" sz="5600" b="1" i="0" dirty="0">
                <a:solidFill>
                  <a:schemeClr val="tx1"/>
                </a:solidFill>
                <a:effectLst/>
                <a:latin typeface="Arial" panose="020B0604020202020204" pitchFamily="34" charset="0"/>
                <a:cs typeface="Arial" panose="020B0604020202020204" pitchFamily="34" charset="0"/>
              </a:rPr>
              <a:t>Online, R. C. (2021, October 30). </a:t>
            </a:r>
            <a:r>
              <a:rPr lang="en-US" sz="5600" b="1" i="1" dirty="0">
                <a:solidFill>
                  <a:schemeClr val="tx1"/>
                </a:solidFill>
                <a:effectLst/>
                <a:latin typeface="Arial" panose="020B0604020202020204" pitchFamily="34" charset="0"/>
                <a:cs typeface="Arial" panose="020B0604020202020204" pitchFamily="34" charset="0"/>
              </a:rPr>
              <a:t>Understanding the importance of communication in Health Care</a:t>
            </a:r>
            <a:r>
              <a:rPr lang="en-US" sz="5600" b="1" i="0" dirty="0">
                <a:solidFill>
                  <a:schemeClr val="tx1"/>
                </a:solidFill>
                <a:effectLst/>
                <a:latin typeface="Arial" panose="020B0604020202020204" pitchFamily="34" charset="0"/>
                <a:cs typeface="Arial" panose="020B0604020202020204" pitchFamily="34" charset="0"/>
              </a:rPr>
              <a:t>. Regis College Online. Retrieved March 15, 2023, from https://online.regiscollege.edu/blog/importance-communication-health-care/ </a:t>
            </a:r>
          </a:p>
          <a:p>
            <a:pPr algn="l"/>
            <a:r>
              <a:rPr lang="en-US" sz="5600" b="1" i="0" dirty="0">
                <a:solidFill>
                  <a:schemeClr val="tx1"/>
                </a:solidFill>
                <a:effectLst/>
                <a:latin typeface="Arial" panose="020B0604020202020204" pitchFamily="34" charset="0"/>
                <a:cs typeface="Arial" panose="020B0604020202020204" pitchFamily="34" charset="0"/>
              </a:rPr>
              <a:t>university Online, S. A. (2019, January 9). </a:t>
            </a:r>
            <a:r>
              <a:rPr lang="en-US" sz="5600" b="1" i="1" dirty="0">
                <a:solidFill>
                  <a:schemeClr val="tx1"/>
                </a:solidFill>
                <a:effectLst/>
                <a:latin typeface="Arial" panose="020B0604020202020204" pitchFamily="34" charset="0"/>
                <a:cs typeface="Arial" panose="020B0604020202020204" pitchFamily="34" charset="0"/>
              </a:rPr>
              <a:t>Fundamentals of Communication: 8 basic concepts and definitions</a:t>
            </a:r>
            <a:r>
              <a:rPr lang="en-US" sz="5600" b="1" i="0" dirty="0">
                <a:solidFill>
                  <a:schemeClr val="tx1"/>
                </a:solidFill>
                <a:effectLst/>
                <a:latin typeface="Arial" panose="020B0604020202020204" pitchFamily="34" charset="0"/>
                <a:cs typeface="Arial" panose="020B0604020202020204" pitchFamily="34" charset="0"/>
              </a:rPr>
              <a:t>. Spring Arbor University Online. Retrieved March 15, 2023, from https://online.arbor.edu/news/fundamentals-communication-eight-basic-concepts-and-definitions </a:t>
            </a:r>
          </a:p>
          <a:p>
            <a:pPr algn="l"/>
            <a:r>
              <a:rPr lang="en-US" sz="5600" b="1" i="0" dirty="0">
                <a:solidFill>
                  <a:schemeClr val="tx1"/>
                </a:solidFill>
                <a:effectLst/>
                <a:latin typeface="Arial" panose="020B0604020202020204" pitchFamily="34" charset="0"/>
                <a:cs typeface="Arial" panose="020B0604020202020204" pitchFamily="34" charset="0"/>
              </a:rPr>
              <a:t>Raihan, A. (2022, September 9). </a:t>
            </a:r>
            <a:r>
              <a:rPr lang="en-US" sz="5600" b="1" i="1" dirty="0">
                <a:solidFill>
                  <a:schemeClr val="tx1"/>
                </a:solidFill>
                <a:effectLst/>
                <a:latin typeface="Arial" panose="020B0604020202020204" pitchFamily="34" charset="0"/>
                <a:cs typeface="Arial" panose="020B0604020202020204" pitchFamily="34" charset="0"/>
              </a:rPr>
              <a:t>Download SMCR model of communication infographic illustration. David </a:t>
            </a:r>
            <a:r>
              <a:rPr lang="en-US" sz="5600" b="1" i="1" dirty="0" err="1">
                <a:solidFill>
                  <a:schemeClr val="tx1"/>
                </a:solidFill>
                <a:effectLst/>
                <a:latin typeface="Arial" panose="020B0604020202020204" pitchFamily="34" charset="0"/>
                <a:cs typeface="Arial" panose="020B0604020202020204" pitchFamily="34" charset="0"/>
              </a:rPr>
              <a:t>Berlodeveloped</a:t>
            </a:r>
            <a:r>
              <a:rPr lang="en-US" sz="5600" b="1" i="1" dirty="0">
                <a:solidFill>
                  <a:schemeClr val="tx1"/>
                </a:solidFill>
                <a:effectLst/>
                <a:latin typeface="Arial" panose="020B0604020202020204" pitchFamily="34" charset="0"/>
                <a:cs typeface="Arial" panose="020B0604020202020204" pitchFamily="34" charset="0"/>
              </a:rPr>
              <a:t> this sender message channel receiver model in 1960. </a:t>
            </a:r>
            <a:r>
              <a:rPr lang="en-US" sz="5600" b="1" i="1" dirty="0" err="1">
                <a:solidFill>
                  <a:schemeClr val="tx1"/>
                </a:solidFill>
                <a:effectLst/>
                <a:latin typeface="Arial" panose="020B0604020202020204" pitchFamily="34" charset="0"/>
                <a:cs typeface="Arial" panose="020B0604020202020204" pitchFamily="34" charset="0"/>
              </a:rPr>
              <a:t>Berlo's</a:t>
            </a:r>
            <a:r>
              <a:rPr lang="en-US" sz="5600" b="1" i="1" dirty="0">
                <a:solidFill>
                  <a:schemeClr val="tx1"/>
                </a:solidFill>
                <a:effectLst/>
                <a:latin typeface="Arial" panose="020B0604020202020204" pitchFamily="34" charset="0"/>
                <a:cs typeface="Arial" panose="020B0604020202020204" pitchFamily="34" charset="0"/>
              </a:rPr>
              <a:t> model of communication has four components. Educational Design.</a:t>
            </a:r>
            <a:r>
              <a:rPr lang="en-US" sz="5600" b="1" i="0" dirty="0">
                <a:solidFill>
                  <a:schemeClr val="tx1"/>
                </a:solidFill>
                <a:effectLst/>
                <a:latin typeface="Arial" panose="020B0604020202020204" pitchFamily="34" charset="0"/>
                <a:cs typeface="Arial" panose="020B0604020202020204" pitchFamily="34" charset="0"/>
              </a:rPr>
              <a:t> </a:t>
            </a:r>
            <a:r>
              <a:rPr lang="en-US" sz="5600" b="1" i="0" dirty="0" err="1">
                <a:solidFill>
                  <a:schemeClr val="tx1"/>
                </a:solidFill>
                <a:effectLst/>
                <a:latin typeface="Arial" panose="020B0604020202020204" pitchFamily="34" charset="0"/>
                <a:cs typeface="Arial" panose="020B0604020202020204" pitchFamily="34" charset="0"/>
              </a:rPr>
              <a:t>Vecteezy</a:t>
            </a:r>
            <a:r>
              <a:rPr lang="en-US" sz="5600" b="1" i="0" dirty="0">
                <a:solidFill>
                  <a:schemeClr val="tx1"/>
                </a:solidFill>
                <a:effectLst/>
                <a:latin typeface="Arial" panose="020B0604020202020204" pitchFamily="34" charset="0"/>
                <a:cs typeface="Arial" panose="020B0604020202020204" pitchFamily="34" charset="0"/>
              </a:rPr>
              <a:t>. Retrieved March 15, 2023, from https://www.vecteezy.com/vector-art/11469763-smcr-model-of-communication-infographic-illustration-david-berlo-developed-this-sender-message-channel-receiver-model-in-1960-berlo-s-model-of-communication-has-four-components-educational-design </a:t>
            </a:r>
          </a:p>
          <a:p>
            <a:pPr algn="l"/>
            <a:r>
              <a:rPr lang="en-US" sz="5600" b="1" i="0" dirty="0">
                <a:solidFill>
                  <a:schemeClr val="tx1"/>
                </a:solidFill>
                <a:effectLst/>
                <a:latin typeface="Arial" panose="020B0604020202020204" pitchFamily="34" charset="0"/>
                <a:cs typeface="Arial" panose="020B0604020202020204" pitchFamily="34" charset="0"/>
              </a:rPr>
              <a:t>Garg, N. G. (2019, October 23). </a:t>
            </a:r>
            <a:r>
              <a:rPr lang="en-US" sz="5600" b="1" i="1" dirty="0">
                <a:solidFill>
                  <a:schemeClr val="tx1"/>
                </a:solidFill>
                <a:effectLst/>
                <a:latin typeface="Arial" panose="020B0604020202020204" pitchFamily="34" charset="0"/>
                <a:cs typeface="Arial" panose="020B0604020202020204" pitchFamily="34" charset="0"/>
              </a:rPr>
              <a:t>Overcoming barriers to effective communications in agile teams</a:t>
            </a:r>
            <a:r>
              <a:rPr lang="en-US" sz="5600" b="1" i="0" dirty="0">
                <a:solidFill>
                  <a:schemeClr val="tx1"/>
                </a:solidFill>
                <a:effectLst/>
                <a:latin typeface="Arial" panose="020B0604020202020204" pitchFamily="34" charset="0"/>
                <a:cs typeface="Arial" panose="020B0604020202020204" pitchFamily="34" charset="0"/>
              </a:rPr>
              <a:t>. </a:t>
            </a:r>
            <a:r>
              <a:rPr lang="en-US" sz="5600" b="1" i="0" dirty="0" err="1">
                <a:solidFill>
                  <a:schemeClr val="tx1"/>
                </a:solidFill>
                <a:effectLst/>
                <a:latin typeface="Arial" panose="020B0604020202020204" pitchFamily="34" charset="0"/>
                <a:cs typeface="Arial" panose="020B0604020202020204" pitchFamily="34" charset="0"/>
              </a:rPr>
              <a:t>testwithnishi</a:t>
            </a:r>
            <a:r>
              <a:rPr lang="en-US" sz="5600" b="1" i="0" dirty="0">
                <a:solidFill>
                  <a:schemeClr val="tx1"/>
                </a:solidFill>
                <a:effectLst/>
                <a:latin typeface="Arial" panose="020B0604020202020204" pitchFamily="34" charset="0"/>
                <a:cs typeface="Arial" panose="020B0604020202020204" pitchFamily="34" charset="0"/>
              </a:rPr>
              <a:t>. Retrieved March 15, 2023, from https://testwithnishi.com/2019/11/20/overcoming-barriers-to-effective-communications-in-agile-teams/ </a:t>
            </a:r>
          </a:p>
          <a:p>
            <a:pPr algn="l"/>
            <a:r>
              <a:rPr lang="en-US" sz="5600" b="1" i="0" dirty="0">
                <a:solidFill>
                  <a:schemeClr val="tx1"/>
                </a:solidFill>
                <a:effectLst/>
                <a:latin typeface="Arial" panose="020B0604020202020204" pitchFamily="34" charset="0"/>
                <a:cs typeface="Arial" panose="020B0604020202020204" pitchFamily="34" charset="0"/>
              </a:rPr>
              <a:t>Inc, B. (2023, February 21). </a:t>
            </a:r>
            <a:r>
              <a:rPr lang="en-US" sz="5600" b="1" i="1" dirty="0">
                <a:solidFill>
                  <a:schemeClr val="tx1"/>
                </a:solidFill>
                <a:effectLst/>
                <a:latin typeface="Arial" panose="020B0604020202020204" pitchFamily="34" charset="0"/>
                <a:cs typeface="Arial" panose="020B0604020202020204" pitchFamily="34" charset="0"/>
              </a:rPr>
              <a:t>10 ways to overcome the cultural barriers</a:t>
            </a:r>
            <a:r>
              <a:rPr lang="en-US" sz="5600" b="1" i="0" dirty="0">
                <a:solidFill>
                  <a:schemeClr val="tx1"/>
                </a:solidFill>
                <a:effectLst/>
                <a:latin typeface="Arial" panose="020B0604020202020204" pitchFamily="34" charset="0"/>
                <a:cs typeface="Arial" panose="020B0604020202020204" pitchFamily="34" charset="0"/>
              </a:rPr>
              <a:t>. BROSIX. Retrieved March 15, 2023, from https://www.brosix.com/blog/cultural-barriers/ </a:t>
            </a:r>
          </a:p>
          <a:p>
            <a:pPr algn="l"/>
            <a:r>
              <a:rPr lang="en-US" sz="5600" b="1" i="0" dirty="0" err="1">
                <a:solidFill>
                  <a:schemeClr val="tx1"/>
                </a:solidFill>
                <a:effectLst/>
                <a:latin typeface="Arial" panose="020B0604020202020204" pitchFamily="34" charset="0"/>
                <a:cs typeface="Arial" panose="020B0604020202020204" pitchFamily="34" charset="0"/>
              </a:rPr>
              <a:t>Bartsiokas</a:t>
            </a:r>
            <a:r>
              <a:rPr lang="en-US" sz="5600" b="1" i="0" dirty="0">
                <a:solidFill>
                  <a:schemeClr val="tx1"/>
                </a:solidFill>
                <a:effectLst/>
                <a:latin typeface="Arial" panose="020B0604020202020204" pitchFamily="34" charset="0"/>
                <a:cs typeface="Arial" panose="020B0604020202020204" pitchFamily="34" charset="0"/>
              </a:rPr>
              <a:t>, T., </a:t>
            </a:r>
            <a:r>
              <a:rPr lang="en-US" sz="5600" b="1" i="0" dirty="0" err="1">
                <a:solidFill>
                  <a:schemeClr val="tx1"/>
                </a:solidFill>
                <a:effectLst/>
                <a:latin typeface="Arial" panose="020B0604020202020204" pitchFamily="34" charset="0"/>
                <a:cs typeface="Arial" panose="020B0604020202020204" pitchFamily="34" charset="0"/>
              </a:rPr>
              <a:t>Hylton</a:t>
            </a:r>
            <a:r>
              <a:rPr lang="en-US" sz="5600" b="1" i="0" dirty="0">
                <a:solidFill>
                  <a:schemeClr val="tx1"/>
                </a:solidFill>
                <a:effectLst/>
                <a:latin typeface="Arial" panose="020B0604020202020204" pitchFamily="34" charset="0"/>
                <a:cs typeface="Arial" panose="020B0604020202020204" pitchFamily="34" charset="0"/>
              </a:rPr>
              <a:t>, T., &amp; Smith, J. (2017). </a:t>
            </a:r>
            <a:r>
              <a:rPr lang="en-US" sz="5600" b="1" i="1" dirty="0">
                <a:solidFill>
                  <a:schemeClr val="tx1"/>
                </a:solidFill>
                <a:effectLst/>
                <a:latin typeface="Arial" panose="020B0604020202020204" pitchFamily="34" charset="0"/>
                <a:cs typeface="Arial" panose="020B0604020202020204" pitchFamily="34" charset="0"/>
              </a:rPr>
              <a:t>Unit 2: The communication process</a:t>
            </a:r>
            <a:r>
              <a:rPr lang="en-US" sz="5600" b="1" i="0" dirty="0">
                <a:solidFill>
                  <a:schemeClr val="tx1"/>
                </a:solidFill>
                <a:effectLst/>
                <a:latin typeface="Arial" panose="020B0604020202020204" pitchFamily="34" charset="0"/>
                <a:cs typeface="Arial" panose="020B0604020202020204" pitchFamily="34" charset="0"/>
              </a:rPr>
              <a:t>. </a:t>
            </a:r>
            <a:r>
              <a:rPr lang="en-US" sz="5600" b="1" i="0" dirty="0" err="1">
                <a:solidFill>
                  <a:schemeClr val="tx1"/>
                </a:solidFill>
                <a:effectLst/>
                <a:latin typeface="Arial" panose="020B0604020202020204" pitchFamily="34" charset="0"/>
                <a:cs typeface="Arial" panose="020B0604020202020204" pitchFamily="34" charset="0"/>
              </a:rPr>
              <a:t>CommunicationWork</a:t>
            </a:r>
            <a:r>
              <a:rPr lang="en-US" sz="5600" b="1" i="0" dirty="0">
                <a:solidFill>
                  <a:schemeClr val="tx1"/>
                </a:solidFill>
                <a:effectLst/>
                <a:latin typeface="Arial" panose="020B0604020202020204" pitchFamily="34" charset="0"/>
                <a:cs typeface="Arial" panose="020B0604020202020204" pitchFamily="34" charset="0"/>
              </a:rPr>
              <a:t>. Retrieved March 15, 2023, from https://pressbooks.senecacollege.ca/buscomm/chapter/1-3-the-communication-process/</a:t>
            </a:r>
          </a:p>
          <a:p>
            <a:pPr algn="l" rtl="0" fontAlgn="base"/>
            <a:endParaRPr lang="en-US" sz="1600" b="0" i="0" dirty="0">
              <a:solidFill>
                <a:srgbClr val="242424"/>
              </a:solidFill>
              <a:effectLst/>
              <a:latin typeface="Segoe UI" panose="020B0502040204020203" pitchFamily="34" charset="0"/>
            </a:endParaRPr>
          </a:p>
        </p:txBody>
      </p:sp>
    </p:spTree>
    <p:extLst>
      <p:ext uri="{BB962C8B-B14F-4D97-AF65-F5344CB8AC3E}">
        <p14:creationId xmlns:p14="http://schemas.microsoft.com/office/powerpoint/2010/main" val="2966299860"/>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9" ma:contentTypeDescription="Create a new document." ma:contentTypeScope="" ma:versionID="df004dbcef0845ed08cc98285352a8c6">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f59a339b676a900b71d0866b049cec0e"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Props1.xml><?xml version="1.0" encoding="utf-8"?>
<ds:datastoreItem xmlns:ds="http://schemas.openxmlformats.org/officeDocument/2006/customXml" ds:itemID="{E67E53DA-E0D7-446E-8B67-3F8A8B56A06A}">
  <ds:schemaRefs>
    <ds:schemaRef ds:uri="http://schemas.microsoft.com/sharepoint/v3/contenttype/forms"/>
  </ds:schemaRefs>
</ds:datastoreItem>
</file>

<file path=customXml/itemProps2.xml><?xml version="1.0" encoding="utf-8"?>
<ds:datastoreItem xmlns:ds="http://schemas.openxmlformats.org/officeDocument/2006/customXml" ds:itemID="{E4A339AD-300F-490A-A628-74B8D6B961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ac030f0c-32f4-4761-8968-de7f208a41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04C5340-0795-4577-B996-9B6213EF8CDE}">
  <ds:schemaRefs>
    <ds:schemaRef ds:uri="http://schemas.microsoft.com/office/infopath/2007/PartnerControls"/>
    <ds:schemaRef ds:uri="http://www.w3.org/XML/1998/namespace"/>
    <ds:schemaRef ds:uri="8ecffad1-7cd6-4418-bee0-2d8591d139cb"/>
    <ds:schemaRef ds:uri="http://schemas.microsoft.com/office/2006/metadata/properties"/>
    <ds:schemaRef ds:uri="http://schemas.microsoft.com/office/2006/documentManagement/types"/>
    <ds:schemaRef ds:uri="http://purl.org/dc/terms/"/>
    <ds:schemaRef ds:uri="http://schemas.openxmlformats.org/package/2006/metadata/core-properties"/>
    <ds:schemaRef ds:uri="ac030f0c-32f4-4761-8968-de7f208a415f"/>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201</TotalTime>
  <Words>2295</Words>
  <Application>Microsoft Office PowerPoint</Application>
  <PresentationFormat>Widescreen</PresentationFormat>
  <Paragraphs>93</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Corbel</vt:lpstr>
      <vt:lpstr>Segoe UI</vt:lpstr>
      <vt:lpstr>Times New Roman</vt:lpstr>
      <vt:lpstr>Depth</vt:lpstr>
      <vt:lpstr>COMMUNICATION</vt:lpstr>
      <vt:lpstr>COMMUNICATION</vt:lpstr>
      <vt:lpstr>Forms of Communication</vt:lpstr>
      <vt:lpstr>Importance of Communication in Health and Social Care</vt:lpstr>
      <vt:lpstr>Conceptional Ideas of Communication.</vt:lpstr>
      <vt:lpstr>Berlo's(1960) Communication Model</vt:lpstr>
      <vt:lpstr>Barriers to Effective Communication in Health and Social Care</vt:lpstr>
      <vt:lpstr>Strategies to Overcome Communication Barriers in Health and Social Care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Microsoft account</dc:creator>
  <cp:lastModifiedBy>Sabina Ditta (2129516)</cp:lastModifiedBy>
  <cp:revision>22</cp:revision>
  <dcterms:created xsi:type="dcterms:W3CDTF">2023-03-13T00:15:50Z</dcterms:created>
  <dcterms:modified xsi:type="dcterms:W3CDTF">2023-03-17T00:20:15Z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