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4" r:id="rId2"/>
    <p:sldId id="256" r:id="rId3"/>
    <p:sldId id="257" r:id="rId4"/>
    <p:sldId id="259" r:id="rId5"/>
    <p:sldId id="258" r:id="rId6"/>
    <p:sldId id="267" r:id="rId7"/>
    <p:sldId id="260" r:id="rId8"/>
    <p:sldId id="265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7DB749-E374-6F2A-508B-01188448C8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2321" y="2227943"/>
            <a:ext cx="5033221" cy="3788227"/>
          </a:xfrm>
        </p:spPr>
        <p:txBody>
          <a:bodyPr anchor="ctr">
            <a:normAutofit/>
          </a:bodyPr>
          <a:lstStyle/>
          <a:p>
            <a:r>
              <a:rPr lang="en-GB" sz="2100"/>
              <a:t>Zoya Muzaffar </a:t>
            </a:r>
          </a:p>
          <a:p>
            <a:r>
              <a:rPr lang="en-GB" sz="2100"/>
              <a:t>LCHS4010:component 1 presentation </a:t>
            </a:r>
          </a:p>
          <a:p>
            <a:r>
              <a:rPr lang="en-GB" sz="2100"/>
              <a:t>2435513</a:t>
            </a:r>
            <a:endParaRPr lang="en-US" sz="21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Graphic 6" descr="Projector screen">
            <a:extLst>
              <a:ext uri="{FF2B5EF4-FFF2-40B4-BE49-F238E27FC236}">
                <a16:creationId xmlns:a16="http://schemas.microsoft.com/office/drawing/2014/main" id="{551EA7A2-7192-01EE-5723-648DEB1C4F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55794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1415893"/>
            <a:ext cx="6325098" cy="5442105"/>
          </a:xfrm>
        </p:spPr>
        <p:txBody>
          <a:bodyPr wrap="square">
            <a:normAutofit fontScale="92500" lnSpcReduction="20000"/>
          </a:bodyPr>
          <a:lstStyle/>
          <a:p>
            <a:r>
              <a:rPr dirty="0"/>
              <a:t>Jenny is a 16</a:t>
            </a:r>
            <a:r>
              <a:rPr lang="en-GB" dirty="0"/>
              <a:t> </a:t>
            </a:r>
            <a:r>
              <a:rPr dirty="0"/>
              <a:t>year</a:t>
            </a:r>
            <a:r>
              <a:rPr lang="en-GB" dirty="0"/>
              <a:t> old</a:t>
            </a:r>
            <a:r>
              <a:rPr dirty="0"/>
              <a:t> young carer who has taken on significant responsibilities since her father passed away.</a:t>
            </a:r>
          </a:p>
          <a:p>
            <a:r>
              <a:rPr dirty="0"/>
              <a:t>She supports her mother, who experiences mobility difficulties, memory problems and low mood.</a:t>
            </a:r>
          </a:p>
          <a:p>
            <a:r>
              <a:rPr dirty="0"/>
              <a:t>Balancing school, home responsibilities and emotional strain affects her wellbeing and development.</a:t>
            </a:r>
          </a:p>
          <a:p>
            <a:r>
              <a:rPr dirty="0"/>
              <a:t>Her situation must be understood within her social and family context.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6F6CECC-DE47-FF55-5ECF-6CC100B610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 scenario 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457200"/>
          </a:xfrm>
          <a:prstGeom prst="rect">
            <a:avLst/>
          </a:prstGeom>
          <a:solidFill>
            <a:srgbClr val="22407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AB01C1C-35F4-A195-1A19-51BF0B325A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02955" y="2376331"/>
            <a:ext cx="2883845" cy="311857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1578436-C5FD-95A0-AF0A-CBE02089FCB6}"/>
              </a:ext>
            </a:extLst>
          </p:cNvPr>
          <p:cNvSpPr txBox="1"/>
          <p:nvPr/>
        </p:nvSpPr>
        <p:spPr>
          <a:xfrm>
            <a:off x="6330477" y="-550226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of caring on Jenny 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1692277"/>
            <a:ext cx="4572000" cy="4891086"/>
          </a:xfrm>
        </p:spPr>
        <p:txBody>
          <a:bodyPr wrap="square">
            <a:normAutofit lnSpcReduction="10000"/>
          </a:bodyPr>
          <a:lstStyle/>
          <a:p>
            <a:r>
              <a:rPr sz="2300" dirty="0"/>
              <a:t>Taking on adult responsibilities early may affect Jenny’s identity formation.</a:t>
            </a:r>
          </a:p>
          <a:p>
            <a:r>
              <a:rPr lang="en-GB" sz="2700" dirty="0"/>
              <a:t>L</a:t>
            </a:r>
            <a:r>
              <a:rPr sz="2700" dirty="0" err="1"/>
              <a:t>imited</a:t>
            </a:r>
            <a:r>
              <a:rPr sz="2700" dirty="0"/>
              <a:t> time for friendships and education may restrict social development.</a:t>
            </a:r>
          </a:p>
          <a:p>
            <a:r>
              <a:rPr sz="2700" dirty="0"/>
              <a:t>Ongoing emotional stress could increase anxiety and impact confidence.</a:t>
            </a:r>
          </a:p>
          <a:p>
            <a:r>
              <a:rPr sz="2700" dirty="0"/>
              <a:t>However, caring may also strengthen resilience, maturity and empathy.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9144000" cy="457200"/>
          </a:xfrm>
          <a:prstGeom prst="rect">
            <a:avLst/>
          </a:prstGeom>
          <a:solidFill>
            <a:srgbClr val="22407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B3C5F13-4711-E3B2-0BDD-58A09B5567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99" y="2352608"/>
            <a:ext cx="4572000" cy="3570424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Jenny’s Developmental Needs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wrap="square">
            <a:normAutofit/>
          </a:bodyPr>
          <a:lstStyle/>
          <a:p>
            <a:r>
              <a:rPr dirty="0"/>
              <a:t>Jenny has developed advanced practical skills due to necessity rather than choice.</a:t>
            </a:r>
          </a:p>
          <a:p>
            <a:r>
              <a:rPr dirty="0"/>
              <a:t>Her own learning opportunities may be restricted without appropriate guidance.</a:t>
            </a:r>
          </a:p>
          <a:p>
            <a:r>
              <a:rPr dirty="0"/>
              <a:t>Limited access to supportive adults may narrow her ZPD.</a:t>
            </a:r>
          </a:p>
          <a:p>
            <a:r>
              <a:rPr dirty="0"/>
              <a:t>External services can act as scaffolding to protect her development.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-45243"/>
            <a:ext cx="9144000" cy="457200"/>
          </a:xfrm>
          <a:prstGeom prst="rect">
            <a:avLst/>
          </a:prstGeom>
          <a:solidFill>
            <a:srgbClr val="22407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1117" y="2756228"/>
            <a:ext cx="8441765" cy="3644572"/>
          </a:xfrm>
        </p:spPr>
        <p:txBody>
          <a:bodyPr wrap="square">
            <a:normAutofit fontScale="77500" lnSpcReduction="20000"/>
          </a:bodyPr>
          <a:lstStyle/>
          <a:p>
            <a:r>
              <a:rPr dirty="0" err="1"/>
              <a:t>Vygotsky</a:t>
            </a:r>
            <a:r>
              <a:rPr dirty="0"/>
              <a:t> argued that learning develops through social interaction.</a:t>
            </a:r>
            <a:endParaRPr lang="en-GB" dirty="0"/>
          </a:p>
          <a:p>
            <a:r>
              <a:rPr dirty="0"/>
              <a:t>Cognitive growth happens when supported by a more knowledgeable other (MKO).</a:t>
            </a:r>
          </a:p>
          <a:p>
            <a:r>
              <a:rPr dirty="0"/>
              <a:t>The Zone of Proximal Development (ZPD) represents tasks achieved with guidance.</a:t>
            </a:r>
          </a:p>
          <a:p>
            <a:r>
              <a:rPr dirty="0"/>
              <a:t>Scaffolding provides structured support that gradually reduces as independence increases.</a:t>
            </a:r>
          </a:p>
          <a:p>
            <a:r>
              <a:rPr dirty="0"/>
              <a:t>Development is influenced by cultural and social surroundings.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9144000" cy="457200"/>
          </a:xfrm>
          <a:prstGeom prst="rect">
            <a:avLst/>
          </a:prstGeom>
          <a:solidFill>
            <a:srgbClr val="22407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154C846C-5C75-B4B3-2740-273F191437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634565" y="457200"/>
            <a:ext cx="8229600" cy="1493401"/>
          </a:xfrm>
        </p:spPr>
        <p:txBody>
          <a:bodyPr/>
          <a:lstStyle/>
          <a:p>
            <a:r>
              <a:rPr lang="en-GB" dirty="0" err="1"/>
              <a:t>Vygotskys</a:t>
            </a:r>
            <a:r>
              <a:rPr lang="en-GB" dirty="0"/>
              <a:t> Theory </a:t>
            </a: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4ADBB42-0CC2-2338-74DD-8EB8687CBB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627" y="0"/>
            <a:ext cx="4858870" cy="242943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4682" y="1261423"/>
            <a:ext cx="7372350" cy="1325880"/>
          </a:xfrm>
        </p:spPr>
        <p:txBody>
          <a:bodyPr anchor="b"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Environmental (Nurture) and Biological (Nature) Influences on Jenny’s Development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28" y="-1"/>
            <a:ext cx="2521551" cy="2522849"/>
            <a:chOff x="-305" y="-1"/>
            <a:chExt cx="3832880" cy="2876136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3504" y="2827419"/>
            <a:ext cx="3845172" cy="3227626"/>
          </a:xfrm>
        </p:spPr>
        <p:txBody>
          <a:bodyPr anchor="ctr"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sz="1000" dirty="0">
                <a:solidFill>
                  <a:schemeClr val="tx2"/>
                </a:solidFill>
              </a:rPr>
              <a:t>Environmental (Nurture): Jenny’s caring responsibilities, bereavement, reduced peer interaction and financial stress significantly influence her emotional wellbeing (Becker, 2007).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2"/>
                </a:solidFill>
              </a:rPr>
              <a:t>Social context may accelerate maturity but also increase anxiety, role strain and identity pressure during adolescence (</a:t>
            </a:r>
            <a:r>
              <a:rPr lang="en-GB" sz="1400" dirty="0" err="1">
                <a:solidFill>
                  <a:schemeClr val="tx2"/>
                </a:solidFill>
              </a:rPr>
              <a:t>Erikson</a:t>
            </a:r>
            <a:r>
              <a:rPr lang="en-GB" sz="1400" dirty="0">
                <a:solidFill>
                  <a:schemeClr val="tx2"/>
                </a:solidFill>
              </a:rPr>
              <a:t>, 1968).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2"/>
                </a:solidFill>
              </a:rPr>
              <a:t>Biological (Nature): Adolescence involves hormonal changes and neurological development that heighten emotional sensitivity and stress reactivity.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2"/>
                </a:solidFill>
              </a:rPr>
              <a:t>Genetic vulnerability to low mood or anxiety may increase psychological risk if combined with environmental stress.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2"/>
                </a:solidFill>
              </a:rPr>
              <a:t>Impact on Interventions: Practical support may reduce environmental stressors, but biological vulnerability means emotional support and long‑term scaffolding remain essential (</a:t>
            </a:r>
            <a:r>
              <a:rPr lang="en-GB" sz="1400" dirty="0" err="1">
                <a:solidFill>
                  <a:schemeClr val="tx2"/>
                </a:solidFill>
              </a:rPr>
              <a:t>Vygotsky</a:t>
            </a:r>
            <a:r>
              <a:rPr lang="en-GB" sz="1400" dirty="0">
                <a:solidFill>
                  <a:schemeClr val="tx2"/>
                </a:solidFill>
              </a:rPr>
              <a:t>, 1978).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chemeClr val="tx2"/>
                </a:solidFill>
              </a:rPr>
              <a:t>Effectiveness improves when strategies address both social context and individual psychological needs.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7370340" y="5084569"/>
            <a:ext cx="2151670" cy="1395192"/>
            <a:chOff x="-305" y="-4155"/>
            <a:chExt cx="2514948" cy="2174333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96C1D144-421E-D5D0-D53C-7CB3FC1F33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033" y="3052871"/>
            <a:ext cx="3716020" cy="2787015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94696"/>
            <a:ext cx="8229600" cy="1143000"/>
          </a:xfrm>
        </p:spPr>
        <p:txBody>
          <a:bodyPr/>
          <a:lstStyle/>
          <a:p>
            <a:r>
              <a:t>Vygotsky’s Theory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061742"/>
            <a:ext cx="8457702" cy="3629212"/>
          </a:xfrm>
        </p:spPr>
        <p:txBody>
          <a:bodyPr wrap="square">
            <a:normAutofit fontScale="77500" lnSpcReduction="20000"/>
          </a:bodyPr>
          <a:lstStyle/>
          <a:p>
            <a:r>
              <a:rPr dirty="0"/>
              <a:t>Providing practical home care would reduce inappropriate adult burden.</a:t>
            </a:r>
          </a:p>
          <a:p>
            <a:r>
              <a:rPr dirty="0"/>
              <a:t>Administrative support could relieve stress linked to appointments and paperwork.</a:t>
            </a:r>
          </a:p>
          <a:p>
            <a:r>
              <a:rPr dirty="0"/>
              <a:t>Access to </a:t>
            </a:r>
            <a:r>
              <a:rPr dirty="0" err="1"/>
              <a:t>counselling</a:t>
            </a:r>
            <a:r>
              <a:rPr lang="en-GB" dirty="0"/>
              <a:t> </a:t>
            </a:r>
            <a:r>
              <a:rPr dirty="0"/>
              <a:t>would help Jenny process grief and emotional pressure.</a:t>
            </a:r>
          </a:p>
          <a:p>
            <a:r>
              <a:rPr dirty="0"/>
              <a:t>Young carers’ groups would provide peer interaction and shared understanding.</a:t>
            </a:r>
          </a:p>
          <a:p>
            <a:r>
              <a:rPr dirty="0"/>
              <a:t>Educational mentoring would strengthen academic confidence.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9144000" cy="457200"/>
          </a:xfrm>
          <a:prstGeom prst="rect">
            <a:avLst/>
          </a:prstGeom>
          <a:solidFill>
            <a:srgbClr val="22407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3D box skeletons">
            <a:extLst>
              <a:ext uri="{FF2B5EF4-FFF2-40B4-BE49-F238E27FC236}">
                <a16:creationId xmlns:a16="http://schemas.microsoft.com/office/drawing/2014/main" id="{A7625C0A-E99F-ECF5-F74F-B5F895D72B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969" r="28536" b="-2"/>
          <a:stretch>
            <a:fillRect/>
          </a:stretch>
        </p:blipFill>
        <p:spPr>
          <a:xfrm>
            <a:off x="20" y="-2"/>
            <a:ext cx="4057627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47" y="-1"/>
            <a:ext cx="508635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6487" y="405685"/>
            <a:ext cx="4098726" cy="15593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500"/>
              <a:t>Strategies to Support Jenny (Vygotsky’s Sociocultural Theory)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6487" y="2743200"/>
            <a:ext cx="3935505" cy="3496878"/>
          </a:xfrm>
        </p:spPr>
        <p:txBody>
          <a:bodyPr anchor="ctr"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sz="1300" dirty="0"/>
              <a:t>Structured scaffolding: Gradually reduce caring burden through professional home support.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Zone of Proximal Development (ZPD): Provide guided academic mentoring tailored to Jenny’s needs.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More Knowledgeable Others (MKO): Teachers, youth workers and counsellors to model coping and study skills.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Collaborative learning: Encourage participation in peer study groups and young carers’ networks.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Language as a tool: Provide therapeutic conversations to help Jenny process grief and stress.</a:t>
            </a:r>
          </a:p>
          <a:p>
            <a:pPr>
              <a:lnSpc>
                <a:spcPct val="90000"/>
              </a:lnSpc>
            </a:pPr>
            <a:r>
              <a:rPr lang="en-GB" sz="1700" dirty="0"/>
              <a:t>Cultural context support: Recognise family expectations and provide culturally sensitive services.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Community Support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600201"/>
            <a:ext cx="8229599" cy="3131172"/>
          </a:xfrm>
        </p:spPr>
        <p:txBody>
          <a:bodyPr/>
          <a:lstStyle/>
          <a:p>
            <a:r>
              <a:rPr dirty="0"/>
              <a:t>Home care support for cleaning, cooking, and shopping.</a:t>
            </a:r>
          </a:p>
          <a:p>
            <a:r>
              <a:rPr dirty="0"/>
              <a:t>Administrative support for mother’s paperwork and appointments.</a:t>
            </a:r>
          </a:p>
          <a:p>
            <a:r>
              <a:rPr dirty="0"/>
              <a:t>Emotional and mental health support for Jenny.</a:t>
            </a:r>
          </a:p>
          <a:p>
            <a:r>
              <a:rPr dirty="0"/>
              <a:t>Young carers’ services and peer support groups.</a:t>
            </a:r>
          </a:p>
          <a:p>
            <a:r>
              <a:rPr dirty="0"/>
              <a:t>Educational support and respite opportunities.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9144000" cy="457200"/>
          </a:xfrm>
          <a:prstGeom prst="rect">
            <a:avLst/>
          </a:prstGeom>
          <a:solidFill>
            <a:srgbClr val="22407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4304" y="610263"/>
            <a:ext cx="7375161" cy="1325563"/>
          </a:xfrm>
        </p:spPr>
        <p:txBody>
          <a:bodyPr anchor="b">
            <a:normAutofit/>
          </a:bodyPr>
          <a:lstStyle/>
          <a:p>
            <a:r>
              <a:rPr lang="en-GB" sz="3100" dirty="0">
                <a:solidFill>
                  <a:schemeClr val="tx2"/>
                </a:solidFill>
              </a:rPr>
              <a:t>Conclusion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17417" y="0"/>
            <a:ext cx="2926583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6657" y="2308383"/>
            <a:ext cx="7375161" cy="2693976"/>
          </a:xfrm>
        </p:spPr>
        <p:txBody>
          <a:bodyPr>
            <a:noAutofit/>
          </a:bodyPr>
          <a:lstStyle/>
          <a:p>
            <a:endParaRPr lang="en-GB" sz="2500" dirty="0">
              <a:solidFill>
                <a:schemeClr val="tx2"/>
              </a:solidFill>
            </a:endParaRPr>
          </a:p>
          <a:p>
            <a:r>
              <a:rPr lang="en-GB" sz="2500" dirty="0">
                <a:solidFill>
                  <a:schemeClr val="tx2"/>
                </a:solidFill>
              </a:rPr>
              <a:t>Supporting Jenny reduces inappropriate adult burden.</a:t>
            </a:r>
          </a:p>
          <a:p>
            <a:r>
              <a:rPr lang="en-GB" sz="2500" dirty="0">
                <a:solidFill>
                  <a:schemeClr val="tx2"/>
                </a:solidFill>
              </a:rPr>
              <a:t>Community input provides scaffolding for healthy development.</a:t>
            </a:r>
          </a:p>
          <a:p>
            <a:r>
              <a:rPr lang="en-GB" sz="2500" dirty="0">
                <a:solidFill>
                  <a:schemeClr val="tx2"/>
                </a:solidFill>
              </a:rPr>
              <a:t>Applying </a:t>
            </a:r>
            <a:r>
              <a:rPr lang="en-GB" sz="2500" dirty="0" err="1">
                <a:solidFill>
                  <a:schemeClr val="tx2"/>
                </a:solidFill>
              </a:rPr>
              <a:t>Vygotsky</a:t>
            </a:r>
            <a:r>
              <a:rPr lang="en-GB" sz="2500" dirty="0">
                <a:solidFill>
                  <a:schemeClr val="tx2"/>
                </a:solidFill>
              </a:rPr>
              <a:t> highlights the importance of social support.</a:t>
            </a:r>
          </a:p>
          <a:p>
            <a:endParaRPr lang="en-GB" sz="2500" dirty="0">
              <a:solidFill>
                <a:schemeClr val="tx2"/>
              </a:solidFill>
            </a:endParaRPr>
          </a:p>
          <a:p>
            <a:endParaRPr lang="en-GB" sz="2500" dirty="0">
              <a:solidFill>
                <a:schemeClr val="tx2"/>
              </a:solidFill>
            </a:endParaRPr>
          </a:p>
          <a:p>
            <a:endParaRPr lang="en-GB" sz="25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174211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3672" y="-8167"/>
            <a:ext cx="3625552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97357" y="252287"/>
            <a:ext cx="4316022" cy="1837349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References (Harvard Style)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1139" y="1765368"/>
            <a:ext cx="8448458" cy="2430864"/>
          </a:xfrm>
        </p:spPr>
        <p:txBody>
          <a:bodyPr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 sz="2200" dirty="0">
                <a:solidFill>
                  <a:schemeClr val="tx2"/>
                </a:solidFill>
              </a:rPr>
              <a:t>Becker, S. (2007) ‘Global perspectives on children’s unpaid caregiving’, Global Social Policy, 7(1), pp. 23–50.</a:t>
            </a:r>
          </a:p>
          <a:p>
            <a:pPr>
              <a:lnSpc>
                <a:spcPct val="90000"/>
              </a:lnSpc>
            </a:pPr>
            <a:r>
              <a:rPr lang="en-GB" sz="2600" dirty="0" err="1">
                <a:solidFill>
                  <a:schemeClr val="tx2"/>
                </a:solidFill>
              </a:rPr>
              <a:t>Erikson</a:t>
            </a:r>
            <a:r>
              <a:rPr lang="en-GB" sz="2600" dirty="0">
                <a:solidFill>
                  <a:schemeClr val="tx2"/>
                </a:solidFill>
              </a:rPr>
              <a:t>, E.H. (1968) Identity: Youth and crisis. New York: Norton.</a:t>
            </a:r>
          </a:p>
          <a:p>
            <a:pPr>
              <a:lnSpc>
                <a:spcPct val="90000"/>
              </a:lnSpc>
            </a:pPr>
            <a:r>
              <a:rPr lang="en-GB" sz="2600" dirty="0">
                <a:solidFill>
                  <a:schemeClr val="tx2"/>
                </a:solidFill>
              </a:rPr>
              <a:t>Gilligan, R. (2009) Promoting resilience. London: BAAF.</a:t>
            </a:r>
          </a:p>
          <a:p>
            <a:pPr lvl="1">
              <a:lnSpc>
                <a:spcPct val="90000"/>
              </a:lnSpc>
            </a:pPr>
            <a:r>
              <a:rPr lang="en-GB" sz="2200" dirty="0">
                <a:solidFill>
                  <a:schemeClr val="tx2"/>
                </a:solidFill>
              </a:rPr>
              <a:t>HM Government (2018) Working together to safeguard children. London: HMSO.</a:t>
            </a:r>
          </a:p>
          <a:p>
            <a:pPr>
              <a:lnSpc>
                <a:spcPct val="90000"/>
              </a:lnSpc>
            </a:pPr>
            <a:r>
              <a:rPr lang="en-GB" sz="2600" dirty="0" err="1">
                <a:solidFill>
                  <a:schemeClr val="tx2"/>
                </a:solidFill>
              </a:rPr>
              <a:t>Vygotsky</a:t>
            </a:r>
            <a:r>
              <a:rPr lang="en-GB" sz="2600" dirty="0">
                <a:solidFill>
                  <a:schemeClr val="tx2"/>
                </a:solidFill>
              </a:rPr>
              <a:t>, L.S. (1978) Mind in society: The development of higher psychological processes. Cambridge, MA: Harvard University Press.</a:t>
            </a:r>
          </a:p>
          <a:p>
            <a:pPr>
              <a:lnSpc>
                <a:spcPct val="90000"/>
              </a:lnSpc>
            </a:pPr>
            <a:r>
              <a:rPr lang="en-GB" sz="2600" dirty="0">
                <a:solidFill>
                  <a:schemeClr val="tx2"/>
                </a:solidFill>
              </a:rPr>
              <a:t>Wood, D., Bruner, J.S. and Ross, G. (1976) ‘The role of tutoring in problem solving’, Journal of Child Psychology and Psychiatry, 17(2), pp. 89–100.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6793706" y="4146310"/>
            <a:ext cx="23568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19608B34-0827-B869-E38C-7566BE4577F7}"/>
              </a:ext>
            </a:extLst>
          </p:cNvPr>
          <p:cNvSpPr txBox="1"/>
          <p:nvPr/>
        </p:nvSpPr>
        <p:spPr>
          <a:xfrm>
            <a:off x="3667561" y="304501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DC4DC64-D6A6-A929-FB0E-59BD3DAF124A}"/>
              </a:ext>
            </a:extLst>
          </p:cNvPr>
          <p:cNvSpPr txBox="1"/>
          <p:nvPr/>
        </p:nvSpPr>
        <p:spPr>
          <a:xfrm>
            <a:off x="3667561" y="304501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D7CD90-639F-98EA-FEF7-9F5BA0922725}"/>
              </a:ext>
            </a:extLst>
          </p:cNvPr>
          <p:cNvSpPr txBox="1"/>
          <p:nvPr/>
        </p:nvSpPr>
        <p:spPr>
          <a:xfrm>
            <a:off x="3667561" y="3045012"/>
            <a:ext cx="18288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sz="4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Background scenario </vt:lpstr>
      <vt:lpstr>Impact of caring on Jenny </vt:lpstr>
      <vt:lpstr>Jenny’s Developmental Needs</vt:lpstr>
      <vt:lpstr>Vygotskys Theory </vt:lpstr>
      <vt:lpstr>Environmental (Nurture) and Biological (Nature) Influences on Jenny’s Development</vt:lpstr>
      <vt:lpstr>Vygotsky’s Theory Overview</vt:lpstr>
      <vt:lpstr>Strategies to Support Jenny (Vygotsky’s Sociocultural Theory)</vt:lpstr>
      <vt:lpstr>Community Support Plan</vt:lpstr>
      <vt:lpstr>Conclusion </vt:lpstr>
      <vt:lpstr>References (Harvard Style)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Slide</dc:title>
  <dc:subject/>
  <dc:creator/>
  <cp:keywords/>
  <dc:description>generated using python-pptx</dc:description>
  <cp:lastModifiedBy>zoya muzaffar</cp:lastModifiedBy>
  <cp:revision>8</cp:revision>
  <dcterms:created xsi:type="dcterms:W3CDTF">2013-01-27T09:14:16Z</dcterms:created>
  <dcterms:modified xsi:type="dcterms:W3CDTF">2026-02-15T15:39:32Z</dcterms:modified>
  <cp:category/>
</cp:coreProperties>
</file>