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notesMasterIdLst>
    <p:notesMasterId r:id="rId17"/>
  </p:notesMasterIdLst>
  <p:handoutMasterIdLst>
    <p:handoutMasterId r:id="rId18"/>
  </p:handoutMasterIdLst>
  <p:sldIdLst>
    <p:sldId id="256" r:id="rId2"/>
    <p:sldId id="270" r:id="rId3"/>
    <p:sldId id="257" r:id="rId4"/>
    <p:sldId id="258" r:id="rId5"/>
    <p:sldId id="259" r:id="rId6"/>
    <p:sldId id="260" r:id="rId7"/>
    <p:sldId id="261" r:id="rId8"/>
    <p:sldId id="272" r:id="rId9"/>
    <p:sldId id="262" r:id="rId10"/>
    <p:sldId id="271" r:id="rId11"/>
    <p:sldId id="263" r:id="rId12"/>
    <p:sldId id="265" r:id="rId13"/>
    <p:sldId id="267" r:id="rId14"/>
    <p:sldId id="268"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426"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3825DCF-90C4-46C5-AD39-D166FC32E315}" type="datetimeFigureOut">
              <a:rPr lang="en-GB" smtClean="0"/>
              <a:pPr/>
              <a:t>31/03/2026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11B44FA-3D68-4532-A94D-1ADAF74B5079}" type="slidenum">
              <a:rPr lang="en-GB" smtClean="0"/>
              <a:pPr/>
              <a:t>‹#›</a:t>
            </a:fld>
            <a:endParaRPr lang="en-GB"/>
          </a:p>
        </p:txBody>
      </p:sp>
    </p:spTree>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DF11A3-8232-44AB-9184-11DE724344C8}" type="datetimeFigureOut">
              <a:rPr lang="en-GB" smtClean="0"/>
              <a:pPr/>
              <a:t>31/03/2026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31040-96C5-4239-9C8E-468D1839E7A2}" type="slidenum">
              <a:rPr lang="en-GB" smtClean="0"/>
              <a:pPr/>
              <a:t>‹#›</a:t>
            </a:fld>
            <a:endParaRPr lang="en-GB"/>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331040-96C5-4239-9C8E-468D1839E7A2}"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331040-96C5-4239-9C8E-468D1839E7A2}" type="slidenum">
              <a:rPr lang="en-GB" smtClean="0"/>
              <a:pPr/>
              <a:t>8</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B331040-96C5-4239-9C8E-468D1839E7A2}"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C030F4CC-AE22-4597-A3FB-6B0230EA718E}" type="datetimeFigureOut">
              <a:rPr lang="en-GB" smtClean="0"/>
              <a:pPr/>
              <a:t>31/03/2026</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A91EF9AA-1F6F-4D96-9216-A98D2F38D221}"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C030F4CC-AE22-4597-A3FB-6B0230EA718E}" type="datetimeFigureOut">
              <a:rPr lang="en-GB" smtClean="0"/>
              <a:pPr/>
              <a:t>31/03/2026</a:t>
            </a:fld>
            <a:endParaRPr lang="en-GB"/>
          </a:p>
        </p:txBody>
      </p:sp>
      <p:sp>
        <p:nvSpPr>
          <p:cNvPr id="9" name="Slide Number Placeholder 8"/>
          <p:cNvSpPr>
            <a:spLocks noGrp="1"/>
          </p:cNvSpPr>
          <p:nvPr>
            <p:ph type="sldNum" sz="quarter" idx="15"/>
          </p:nvPr>
        </p:nvSpPr>
        <p:spPr/>
        <p:txBody>
          <a:bodyPr rtlCol="0"/>
          <a:lstStyle/>
          <a:p>
            <a:fld id="{A91EF9AA-1F6F-4D96-9216-A98D2F38D221}" type="slidenum">
              <a:rPr lang="en-GB" smtClean="0"/>
              <a:pPr/>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030F4CC-AE22-4597-A3FB-6B0230EA718E}" type="datetimeFigureOut">
              <a:rPr lang="en-GB" smtClean="0"/>
              <a:pPr/>
              <a:t>31/03/2026</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A91EF9AA-1F6F-4D96-9216-A98D2F38D22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C030F4CC-AE22-4597-A3FB-6B0230EA718E}" type="datetimeFigureOut">
              <a:rPr lang="en-GB" smtClean="0"/>
              <a:pPr/>
              <a:t>31/03/2026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1EF9AA-1F6F-4D96-9216-A98D2F38D221}" type="slidenum">
              <a:rPr lang="en-GB" smtClean="0"/>
              <a:pPr/>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C030F4CC-AE22-4597-A3FB-6B0230EA718E}" type="datetimeFigureOut">
              <a:rPr lang="en-GB" smtClean="0"/>
              <a:pPr/>
              <a:t>31/03/2026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1EF9AA-1F6F-4D96-9216-A98D2F38D221}" type="slidenum">
              <a:rPr lang="en-GB" smtClean="0"/>
              <a:pPr/>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C030F4CC-AE22-4597-A3FB-6B0230EA718E}" type="datetimeFigureOut">
              <a:rPr lang="en-GB" smtClean="0"/>
              <a:pPr/>
              <a:t>31/03/2026</a:t>
            </a:fld>
            <a:endParaRPr lang="en-GB"/>
          </a:p>
        </p:txBody>
      </p:sp>
      <p:sp>
        <p:nvSpPr>
          <p:cNvPr id="7" name="Slide Number Placeholder 6"/>
          <p:cNvSpPr>
            <a:spLocks noGrp="1"/>
          </p:cNvSpPr>
          <p:nvPr>
            <p:ph type="sldNum" sz="quarter" idx="11"/>
          </p:nvPr>
        </p:nvSpPr>
        <p:spPr/>
        <p:txBody>
          <a:bodyPr rtlCol="0"/>
          <a:lstStyle/>
          <a:p>
            <a:fld id="{A91EF9AA-1F6F-4D96-9216-A98D2F38D221}" type="slidenum">
              <a:rPr lang="en-GB" smtClean="0"/>
              <a:pPr/>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30F4CC-AE22-4597-A3FB-6B0230EA718E}" type="datetimeFigureOut">
              <a:rPr lang="en-GB" smtClean="0"/>
              <a:pPr/>
              <a:t>31/03/2026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1EF9AA-1F6F-4D96-9216-A98D2F38D22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C030F4CC-AE22-4597-A3FB-6B0230EA718E}" type="datetimeFigureOut">
              <a:rPr lang="en-GB" smtClean="0"/>
              <a:pPr/>
              <a:t>31/03/2026</a:t>
            </a:fld>
            <a:endParaRPr lang="en-GB"/>
          </a:p>
        </p:txBody>
      </p:sp>
      <p:sp>
        <p:nvSpPr>
          <p:cNvPr id="22" name="Slide Number Placeholder 21"/>
          <p:cNvSpPr>
            <a:spLocks noGrp="1"/>
          </p:cNvSpPr>
          <p:nvPr>
            <p:ph type="sldNum" sz="quarter" idx="15"/>
          </p:nvPr>
        </p:nvSpPr>
        <p:spPr/>
        <p:txBody>
          <a:bodyPr rtlCol="0"/>
          <a:lstStyle/>
          <a:p>
            <a:fld id="{A91EF9AA-1F6F-4D96-9216-A98D2F38D221}" type="slidenum">
              <a:rPr lang="en-GB" smtClean="0"/>
              <a:pPr/>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030F4CC-AE22-4597-A3FB-6B0230EA718E}" type="datetimeFigureOut">
              <a:rPr lang="en-GB" smtClean="0"/>
              <a:pPr/>
              <a:t>31/03/2026</a:t>
            </a:fld>
            <a:endParaRPr lang="en-GB"/>
          </a:p>
        </p:txBody>
      </p:sp>
      <p:sp>
        <p:nvSpPr>
          <p:cNvPr id="18" name="Slide Number Placeholder 17"/>
          <p:cNvSpPr>
            <a:spLocks noGrp="1"/>
          </p:cNvSpPr>
          <p:nvPr>
            <p:ph type="sldNum" sz="quarter" idx="11"/>
          </p:nvPr>
        </p:nvSpPr>
        <p:spPr/>
        <p:txBody>
          <a:bodyPr rtlCol="0"/>
          <a:lstStyle/>
          <a:p>
            <a:fld id="{A91EF9AA-1F6F-4D96-9216-A98D2F38D221}" type="slidenum">
              <a:rPr lang="en-GB" smtClean="0"/>
              <a:pPr/>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030F4CC-AE22-4597-A3FB-6B0230EA718E}" type="datetimeFigureOut">
              <a:rPr lang="en-GB" smtClean="0"/>
              <a:pPr/>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EF9AA-1F6F-4D96-9216-A98D2F38D22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030F4CC-AE22-4597-A3FB-6B0230EA718E}" type="datetimeFigureOut">
              <a:rPr lang="en-GB" smtClean="0"/>
              <a:pPr/>
              <a:t>31/03/2026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1EF9AA-1F6F-4D96-9216-A98D2F38D22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030F4CC-AE22-4597-A3FB-6B0230EA718E}" type="datetimeFigureOut">
              <a:rPr lang="en-GB" smtClean="0"/>
              <a:pPr/>
              <a:t>31/03/2026</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A91EF9AA-1F6F-4D96-9216-A98D2F38D221}"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www.arabamerica.com/french-mandate-for-syria-and-the-lebanon-divisions/" TargetMode="External"/><Relationship Id="rId4" Type="http://schemas.openxmlformats.org/officeDocument/2006/relationships/hyperlink" Target="https://www.arabamerica.com/lebanon-before-independenc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britannica.com/event/Syrian-Civil-War?utm_source=chatgpt.com"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istory.state.gov/historicaldocuments/frus1922v02/d11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archives.ungeneva.org/la-situation-du-liban-m-soliman-kanaan-geneve-en-sa-qualite-de-membre-du-conseil-administratif-du-liban-et-de-representant-elu-du-people-libanais-presente-a-la-societe-de-nations-une-requete-en-vue-d-obtenir-la-reconnaissance-de-la-neu" TargetMode="External"/><Relationship Id="rId5" Type="http://schemas.openxmlformats.org/officeDocument/2006/relationships/hyperlink" Target="https://www.britannica.com/event/Syrian-Civil-War?utm_source=chatgpt.com" TargetMode="External"/><Relationship Id="rId4" Type="http://schemas.openxmlformats.org/officeDocument/2006/relationships/hyperlink" Target="https://jewishvirtuallibrary.org/taif-agreement-to-end-the-lebanon-civil-war-1989"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history.state.gov/historicaldocuments/frus1922v02/d110" TargetMode="External"/><Relationship Id="rId3" Type="http://schemas.openxmlformats.org/officeDocument/2006/relationships/hyperlink" Target="https://jewishvirtuallibrary.org/taif-agreement-to-end-the-lebanon-civil-war-1989" TargetMode="External"/><Relationship Id="rId7" Type="http://schemas.openxmlformats.org/officeDocument/2006/relationships/hyperlink" Target="https://archives.ungeneva.org/la-situation-du-liban-m-soliman-kanaan-geneve-en-sa-qualite-de-membre-du-conseil-administratif-du-liban-et-de-representant-elu-du-people-libanais-presente-a-la-societe-de-nations-une-requete-en-vue-d-obtenir-la-reconnaissance-de-la-neu" TargetMode="External"/><Relationship Id="rId2" Type="http://schemas.openxmlformats.org/officeDocument/2006/relationships/hyperlink" Target="https://www.britannica.com/event/Syrian-Civil-War?utm_source=chatgpt.com" TargetMode="External"/><Relationship Id="rId1" Type="http://schemas.openxmlformats.org/officeDocument/2006/relationships/slideLayout" Target="../slideLayouts/slideLayout2.xml"/><Relationship Id="rId6" Type="http://schemas.openxmlformats.org/officeDocument/2006/relationships/hyperlink" Target="https://www.arabamerica.com/french-mandate-for-syria-and-the-lebanon-divisions/" TargetMode="External"/><Relationship Id="rId5" Type="http://schemas.openxmlformats.org/officeDocument/2006/relationships/hyperlink" Target="https://www.arabamerica.com/lebanon-before-independence/" TargetMode="External"/><Relationship Id="rId4" Type="http://schemas.openxmlformats.org/officeDocument/2006/relationships/hyperlink" Target="https://www.gettyimages.co.uk/detail/news-photo/french-colonial-troops-shown-parading-the-streets-of-beirut-news-photo/505612705"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1720" y="1556792"/>
            <a:ext cx="7740352" cy="1894362"/>
          </a:xfrm>
        </p:spPr>
        <p:txBody>
          <a:bodyPr>
            <a:normAutofit/>
          </a:bodyPr>
          <a:lstStyle/>
          <a:p>
            <a:r>
              <a:rPr lang="en-GB" dirty="0" smtClean="0"/>
              <a:t>Engineering sectarianism: Colonial power and political order in Syria      and Lebanon</a:t>
            </a:r>
            <a:endParaRPr lang="en-GB" dirty="0"/>
          </a:p>
        </p:txBody>
      </p:sp>
      <p:sp>
        <p:nvSpPr>
          <p:cNvPr id="3" name="Subtitle 2"/>
          <p:cNvSpPr>
            <a:spLocks noGrp="1"/>
          </p:cNvSpPr>
          <p:nvPr>
            <p:ph type="subTitle" idx="1"/>
          </p:nvPr>
        </p:nvSpPr>
        <p:spPr>
          <a:xfrm>
            <a:off x="2123728" y="5301208"/>
            <a:ext cx="6373216" cy="1080120"/>
          </a:xfrm>
        </p:spPr>
        <p:txBody>
          <a:bodyPr>
            <a:noAutofit/>
          </a:bodyPr>
          <a:lstStyle/>
          <a:p>
            <a:r>
              <a:rPr lang="en-GB" sz="2400" dirty="0" smtClean="0"/>
              <a:t>To What Extent Did The French  Mandate For Syria And Lebanon Shape Contemporary Sectarian Governance?</a:t>
            </a:r>
            <a:endParaRPr lang="en-GB" sz="2400" dirty="0"/>
          </a:p>
        </p:txBody>
      </p:sp>
      <p:sp>
        <p:nvSpPr>
          <p:cNvPr id="9" name="TextBox 8"/>
          <p:cNvSpPr txBox="1"/>
          <p:nvPr/>
        </p:nvSpPr>
        <p:spPr>
          <a:xfrm>
            <a:off x="1979712" y="0"/>
            <a:ext cx="5074915" cy="646331"/>
          </a:xfrm>
          <a:prstGeom prst="rect">
            <a:avLst/>
          </a:prstGeom>
          <a:noFill/>
        </p:spPr>
        <p:txBody>
          <a:bodyPr wrap="none" rtlCol="0">
            <a:spAutoFit/>
          </a:bodyPr>
          <a:lstStyle/>
          <a:p>
            <a:r>
              <a:rPr lang="en-GB" dirty="0" smtClean="0"/>
              <a:t>Name: Ali Ejaz</a:t>
            </a:r>
          </a:p>
          <a:p>
            <a:r>
              <a:rPr lang="en-GB" dirty="0" smtClean="0"/>
              <a:t>Institute: University of Wales, Trinity Saint David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s://www.arabamerica.com/wp-content/uploads/2024/05/temp-6-1024x847.png"/>
          <p:cNvPicPr>
            <a:picLocks noChangeAspect="1" noChangeArrowheads="1"/>
          </p:cNvPicPr>
          <p:nvPr/>
        </p:nvPicPr>
        <p:blipFill>
          <a:blip r:embed="rId2" cstate="print"/>
          <a:srcRect/>
          <a:stretch>
            <a:fillRect/>
          </a:stretch>
        </p:blipFill>
        <p:spPr bwMode="auto">
          <a:xfrm>
            <a:off x="4355976" y="764704"/>
            <a:ext cx="4322691" cy="3575507"/>
          </a:xfrm>
          <a:prstGeom prst="rect">
            <a:avLst/>
          </a:prstGeom>
          <a:noFill/>
        </p:spPr>
      </p:pic>
      <p:pic>
        <p:nvPicPr>
          <p:cNvPr id="25604" name="Picture 4" descr="https://www.arabamerica.com/wp-content/uploads/2024/05/temp-12-795x1024.jpg"/>
          <p:cNvPicPr>
            <a:picLocks noChangeAspect="1" noChangeArrowheads="1"/>
          </p:cNvPicPr>
          <p:nvPr/>
        </p:nvPicPr>
        <p:blipFill>
          <a:blip r:embed="rId3" cstate="print"/>
          <a:srcRect/>
          <a:stretch>
            <a:fillRect/>
          </a:stretch>
        </p:blipFill>
        <p:spPr bwMode="auto">
          <a:xfrm>
            <a:off x="179513" y="764704"/>
            <a:ext cx="3888432" cy="5008496"/>
          </a:xfrm>
          <a:prstGeom prst="rect">
            <a:avLst/>
          </a:prstGeom>
          <a:noFill/>
        </p:spPr>
      </p:pic>
      <p:sp>
        <p:nvSpPr>
          <p:cNvPr id="6" name="TextBox 5"/>
          <p:cNvSpPr txBox="1"/>
          <p:nvPr/>
        </p:nvSpPr>
        <p:spPr>
          <a:xfrm>
            <a:off x="179512" y="188640"/>
            <a:ext cx="3960440" cy="584775"/>
          </a:xfrm>
          <a:prstGeom prst="rect">
            <a:avLst/>
          </a:prstGeom>
          <a:noFill/>
        </p:spPr>
        <p:txBody>
          <a:bodyPr wrap="square" rtlCol="0">
            <a:spAutoFit/>
          </a:bodyPr>
          <a:lstStyle/>
          <a:p>
            <a:r>
              <a:rPr lang="en-GB" sz="1600" dirty="0" smtClean="0"/>
              <a:t>1. Lebanon’s demographic divisions based on sectarian lines</a:t>
            </a:r>
            <a:endParaRPr lang="en-GB" sz="1600" dirty="0"/>
          </a:p>
        </p:txBody>
      </p:sp>
      <p:sp>
        <p:nvSpPr>
          <p:cNvPr id="7" name="Rectangle 6"/>
          <p:cNvSpPr/>
          <p:nvPr/>
        </p:nvSpPr>
        <p:spPr>
          <a:xfrm>
            <a:off x="4355976" y="4365104"/>
            <a:ext cx="4320480" cy="584775"/>
          </a:xfrm>
          <a:prstGeom prst="rect">
            <a:avLst/>
          </a:prstGeom>
        </p:spPr>
        <p:txBody>
          <a:bodyPr wrap="square">
            <a:spAutoFit/>
          </a:bodyPr>
          <a:lstStyle/>
          <a:p>
            <a:r>
              <a:rPr lang="en-GB" sz="1600" dirty="0" smtClean="0"/>
              <a:t>2. French Mandate for </a:t>
            </a:r>
            <a:r>
              <a:rPr lang="en-GB" sz="1600" dirty="0"/>
              <a:t>Syria and the Lebanon divisions</a:t>
            </a:r>
          </a:p>
        </p:txBody>
      </p:sp>
      <p:sp>
        <p:nvSpPr>
          <p:cNvPr id="8" name="TextBox 7"/>
          <p:cNvSpPr txBox="1"/>
          <p:nvPr/>
        </p:nvSpPr>
        <p:spPr>
          <a:xfrm>
            <a:off x="251520" y="5949280"/>
            <a:ext cx="8496944" cy="430887"/>
          </a:xfrm>
          <a:prstGeom prst="rect">
            <a:avLst/>
          </a:prstGeom>
          <a:noFill/>
        </p:spPr>
        <p:txBody>
          <a:bodyPr wrap="square" rtlCol="0">
            <a:spAutoFit/>
          </a:bodyPr>
          <a:lstStyle/>
          <a:p>
            <a:r>
              <a:rPr lang="en-GB" sz="1100" dirty="0" smtClean="0"/>
              <a:t>1. Liam Nagle, ‘Lebanon before Independence’, </a:t>
            </a:r>
            <a:r>
              <a:rPr lang="en-GB" sz="1100" i="1" dirty="0" smtClean="0"/>
              <a:t>Arab America</a:t>
            </a:r>
            <a:r>
              <a:rPr lang="en-GB" sz="1100" dirty="0" smtClean="0"/>
              <a:t>, 22 May 2024, [accessed 20 March 2026], &lt;</a:t>
            </a:r>
            <a:r>
              <a:rPr lang="en-GB" sz="1100" dirty="0" smtClean="0">
                <a:hlinkClick r:id="rId4"/>
              </a:rPr>
              <a:t>https://www.arabamerica.com/lebanon-before-independence/</a:t>
            </a:r>
            <a:r>
              <a:rPr lang="en-GB" sz="1100" dirty="0" smtClean="0"/>
              <a:t>&gt;</a:t>
            </a:r>
            <a:endParaRPr lang="en-GB" sz="1100" dirty="0"/>
          </a:p>
        </p:txBody>
      </p:sp>
      <p:sp>
        <p:nvSpPr>
          <p:cNvPr id="9" name="Rectangle 8"/>
          <p:cNvSpPr/>
          <p:nvPr/>
        </p:nvSpPr>
        <p:spPr>
          <a:xfrm>
            <a:off x="251520" y="6427113"/>
            <a:ext cx="8496944" cy="430887"/>
          </a:xfrm>
          <a:prstGeom prst="rect">
            <a:avLst/>
          </a:prstGeom>
        </p:spPr>
        <p:txBody>
          <a:bodyPr wrap="square">
            <a:spAutoFit/>
          </a:bodyPr>
          <a:lstStyle/>
          <a:p>
            <a:r>
              <a:rPr lang="en-GB" sz="1100" dirty="0" smtClean="0"/>
              <a:t>2. Liam Nagle, ‘French Mandate for Syria and the Lebanon Divisions’, </a:t>
            </a:r>
            <a:r>
              <a:rPr lang="en-GB" sz="1100" i="1" dirty="0" smtClean="0"/>
              <a:t>Arab America</a:t>
            </a:r>
            <a:r>
              <a:rPr lang="en-GB" sz="1100" dirty="0" smtClean="0"/>
              <a:t>, [accessed 20 March 2026], &lt;</a:t>
            </a:r>
            <a:r>
              <a:rPr lang="en-GB" sz="1100" dirty="0" smtClean="0">
                <a:hlinkClick r:id="rId5"/>
              </a:rPr>
              <a:t>https://www.arabamerica.com/french-mandate-for-syria-and-the-lebanon-divisions/</a:t>
            </a:r>
            <a:r>
              <a:rPr lang="en-GB" sz="1100" dirty="0" smtClean="0"/>
              <a:t>&gt; </a:t>
            </a:r>
            <a:endParaRPr lang="en-GB"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Slide 1 -  Title </a:t>
            </a:r>
            <a:r>
              <a:rPr lang="en-GB" dirty="0" smtClean="0"/>
              <a:t>Slide</a:t>
            </a:r>
          </a:p>
          <a:p>
            <a:r>
              <a:rPr lang="en-GB" dirty="0" smtClean="0"/>
              <a:t>Slide 2 -  Images</a:t>
            </a:r>
            <a:endParaRPr lang="en-GB" dirty="0" smtClean="0"/>
          </a:p>
          <a:p>
            <a:r>
              <a:rPr lang="en-GB" dirty="0" smtClean="0"/>
              <a:t>Slide </a:t>
            </a:r>
            <a:r>
              <a:rPr lang="en-GB" dirty="0" smtClean="0"/>
              <a:t>3 </a:t>
            </a:r>
            <a:r>
              <a:rPr lang="en-GB" dirty="0" smtClean="0"/>
              <a:t>-  Contents</a:t>
            </a:r>
          </a:p>
          <a:p>
            <a:r>
              <a:rPr lang="en-GB" dirty="0" smtClean="0"/>
              <a:t>Slide </a:t>
            </a:r>
            <a:r>
              <a:rPr lang="en-GB" dirty="0" smtClean="0"/>
              <a:t>4 </a:t>
            </a:r>
            <a:r>
              <a:rPr lang="en-GB" dirty="0" smtClean="0"/>
              <a:t>-  Abstract</a:t>
            </a:r>
          </a:p>
          <a:p>
            <a:r>
              <a:rPr lang="en-GB" dirty="0" smtClean="0"/>
              <a:t>Slide </a:t>
            </a:r>
            <a:r>
              <a:rPr lang="en-GB" dirty="0" smtClean="0"/>
              <a:t>5 </a:t>
            </a:r>
            <a:r>
              <a:rPr lang="en-GB" dirty="0" smtClean="0"/>
              <a:t>-  Why This Matters</a:t>
            </a:r>
          </a:p>
          <a:p>
            <a:r>
              <a:rPr lang="en-GB" dirty="0" smtClean="0"/>
              <a:t>Slide </a:t>
            </a:r>
            <a:r>
              <a:rPr lang="en-GB" dirty="0" smtClean="0"/>
              <a:t>6 </a:t>
            </a:r>
            <a:r>
              <a:rPr lang="en-GB" dirty="0" smtClean="0"/>
              <a:t>-  Historical Context</a:t>
            </a:r>
          </a:p>
          <a:p>
            <a:r>
              <a:rPr lang="en-GB" dirty="0" smtClean="0"/>
              <a:t>Slide </a:t>
            </a:r>
            <a:r>
              <a:rPr lang="en-GB" dirty="0" smtClean="0"/>
              <a:t>7 </a:t>
            </a:r>
            <a:r>
              <a:rPr lang="en-GB" dirty="0" smtClean="0"/>
              <a:t>-  Dissertation Structure</a:t>
            </a:r>
          </a:p>
          <a:p>
            <a:r>
              <a:rPr lang="en-GB" dirty="0" smtClean="0"/>
              <a:t>Slide </a:t>
            </a:r>
            <a:r>
              <a:rPr lang="en-GB" dirty="0" smtClean="0"/>
              <a:t>8 </a:t>
            </a:r>
            <a:r>
              <a:rPr lang="en-GB" dirty="0" smtClean="0"/>
              <a:t>-  Literature Review &amp; Scholarly Debates</a:t>
            </a:r>
          </a:p>
          <a:p>
            <a:r>
              <a:rPr lang="en-GB" dirty="0" smtClean="0"/>
              <a:t>Slide </a:t>
            </a:r>
            <a:r>
              <a:rPr lang="en-GB" dirty="0" smtClean="0"/>
              <a:t>9 </a:t>
            </a:r>
            <a:r>
              <a:rPr lang="en-GB" dirty="0" smtClean="0"/>
              <a:t>-  Theoretical Frameworks &amp; Methodology</a:t>
            </a:r>
          </a:p>
          <a:p>
            <a:r>
              <a:rPr lang="en-GB" dirty="0" smtClean="0"/>
              <a:t>Slide </a:t>
            </a:r>
            <a:r>
              <a:rPr lang="en-GB" dirty="0" smtClean="0"/>
              <a:t>10 </a:t>
            </a:r>
            <a:r>
              <a:rPr lang="en-GB" dirty="0" smtClean="0"/>
              <a:t>-  </a:t>
            </a:r>
            <a:r>
              <a:rPr lang="en-GB" dirty="0" smtClean="0"/>
              <a:t>Initial </a:t>
            </a:r>
            <a:r>
              <a:rPr lang="en-GB" dirty="0" smtClean="0"/>
              <a:t>Arguments </a:t>
            </a:r>
            <a:r>
              <a:rPr lang="en-GB" dirty="0" smtClean="0"/>
              <a:t>and contributions</a:t>
            </a:r>
            <a:endParaRPr lang="en-GB" dirty="0" smtClean="0"/>
          </a:p>
          <a:p>
            <a:r>
              <a:rPr lang="en-GB" dirty="0" smtClean="0"/>
              <a:t>Slide </a:t>
            </a:r>
            <a:r>
              <a:rPr lang="en-GB" dirty="0" smtClean="0"/>
              <a:t>11 – Continued</a:t>
            </a:r>
            <a:endParaRPr lang="en-GB" dirty="0" smtClean="0"/>
          </a:p>
          <a:p>
            <a:r>
              <a:rPr lang="en-GB" dirty="0" smtClean="0"/>
              <a:t>Slide </a:t>
            </a:r>
            <a:r>
              <a:rPr lang="en-GB" dirty="0" smtClean="0"/>
              <a:t>12 </a:t>
            </a:r>
            <a:r>
              <a:rPr lang="en-GB" dirty="0" smtClean="0"/>
              <a:t>- Conclusion</a:t>
            </a:r>
          </a:p>
          <a:p>
            <a:r>
              <a:rPr lang="en-GB" dirty="0" smtClean="0"/>
              <a:t>Slide 12 - Bibliography </a:t>
            </a:r>
          </a:p>
          <a:p>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Abstract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This dissertation argues that not only did French rule under the French Mandate, institutionalise sectarian divides, some of which were pre-existing, but it pro-actively defined, categorised and transformed them into hierarchical political structures. Apparent divergences suggest that in Lebanon, these institutions birthed the confessional system but, in Syria, post-independence state formation determined it’s political path. The endurance of sectarian divides and sectarian governance structures, is thus best explained as the interplay between colonial legacies and elite political machinations, as opposed to solely colonial determinism.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this matters</a:t>
            </a:r>
            <a:endParaRPr lang="en-GB" dirty="0"/>
          </a:p>
        </p:txBody>
      </p:sp>
      <p:sp>
        <p:nvSpPr>
          <p:cNvPr id="3" name="Content Placeholder 2"/>
          <p:cNvSpPr>
            <a:spLocks noGrp="1"/>
          </p:cNvSpPr>
          <p:nvPr>
            <p:ph sz="quarter" idx="1"/>
          </p:nvPr>
        </p:nvSpPr>
        <p:spPr>
          <a:xfrm>
            <a:off x="457200" y="1600200"/>
            <a:ext cx="3394720" cy="4565104"/>
          </a:xfrm>
        </p:spPr>
        <p:txBody>
          <a:bodyPr>
            <a:normAutofit fontScale="92500" lnSpcReduction="10000"/>
          </a:bodyPr>
          <a:lstStyle/>
          <a:p>
            <a:r>
              <a:rPr lang="en-GB" dirty="0" smtClean="0"/>
              <a:t>Sheds light on the current instability in Lebanon and Syria</a:t>
            </a:r>
          </a:p>
          <a:p>
            <a:r>
              <a:rPr lang="en-GB" dirty="0" smtClean="0"/>
              <a:t>Revisits and rethinks the origins of sectarian conflict</a:t>
            </a:r>
          </a:p>
          <a:p>
            <a:r>
              <a:rPr lang="en-GB" dirty="0" smtClean="0"/>
              <a:t>Challenges the ‘clash of civilisations’ type of ‘colonisers hate all’ narrative and add nuance to debate</a:t>
            </a:r>
          </a:p>
          <a:p>
            <a:r>
              <a:rPr lang="en-GB" dirty="0" smtClean="0"/>
              <a:t>Links contemporary crisis to colonialism</a:t>
            </a:r>
          </a:p>
          <a:p>
            <a:endParaRPr lang="en-GB" dirty="0"/>
          </a:p>
        </p:txBody>
      </p:sp>
      <p:pic>
        <p:nvPicPr>
          <p:cNvPr id="9217" name="Picture 1"/>
          <p:cNvPicPr>
            <a:picLocks noChangeAspect="1" noChangeArrowheads="1"/>
          </p:cNvPicPr>
          <p:nvPr/>
        </p:nvPicPr>
        <p:blipFill>
          <a:blip r:embed="rId2" cstate="print"/>
          <a:srcRect/>
          <a:stretch>
            <a:fillRect/>
          </a:stretch>
        </p:blipFill>
        <p:spPr bwMode="auto">
          <a:xfrm>
            <a:off x="4139952" y="1412776"/>
            <a:ext cx="4364696" cy="2880320"/>
          </a:xfrm>
          <a:prstGeom prst="rect">
            <a:avLst/>
          </a:prstGeom>
          <a:noFill/>
          <a:ln w="9525">
            <a:noFill/>
            <a:miter lim="800000"/>
            <a:headEnd/>
            <a:tailEnd/>
          </a:ln>
        </p:spPr>
      </p:pic>
      <p:sp>
        <p:nvSpPr>
          <p:cNvPr id="5" name="TextBox 4"/>
          <p:cNvSpPr txBox="1"/>
          <p:nvPr/>
        </p:nvSpPr>
        <p:spPr>
          <a:xfrm>
            <a:off x="4139952" y="4293096"/>
            <a:ext cx="4320480" cy="646331"/>
          </a:xfrm>
          <a:prstGeom prst="rect">
            <a:avLst/>
          </a:prstGeom>
          <a:noFill/>
        </p:spPr>
        <p:txBody>
          <a:bodyPr wrap="square" rtlCol="0">
            <a:spAutoFit/>
          </a:bodyPr>
          <a:lstStyle/>
          <a:p>
            <a:r>
              <a:rPr lang="en-GB" sz="1200" dirty="0" smtClean="0"/>
              <a:t>3. Aleppo, Syria; injured boy. A child sitting in an ambulance after his home was destroyed as a result of civil war, August 2016. </a:t>
            </a:r>
            <a:endParaRPr lang="en-GB" sz="1200" dirty="0"/>
          </a:p>
        </p:txBody>
      </p:sp>
      <p:sp>
        <p:nvSpPr>
          <p:cNvPr id="6" name="TextBox 5"/>
          <p:cNvSpPr txBox="1"/>
          <p:nvPr/>
        </p:nvSpPr>
        <p:spPr>
          <a:xfrm>
            <a:off x="395536" y="6257836"/>
            <a:ext cx="8136904" cy="600164"/>
          </a:xfrm>
          <a:prstGeom prst="rect">
            <a:avLst/>
          </a:prstGeom>
          <a:noFill/>
        </p:spPr>
        <p:txBody>
          <a:bodyPr wrap="square" rtlCol="0">
            <a:spAutoFit/>
          </a:bodyPr>
          <a:lstStyle/>
          <a:p>
            <a:r>
              <a:rPr lang="en-GB" sz="1100" dirty="0" smtClean="0"/>
              <a:t>3. ‘Aleppo, Syria: injured boy’, </a:t>
            </a:r>
            <a:r>
              <a:rPr lang="en-GB" sz="1100" i="1" dirty="0" smtClean="0"/>
              <a:t>Encyclopaedia Britannica</a:t>
            </a:r>
            <a:r>
              <a:rPr lang="en-GB" sz="1100" dirty="0" smtClean="0"/>
              <a:t>, image caption (‘A child sitting in an ambulance after his home was destroyed by an air strike in Aleppo, Syria, August 2016’), photograph by Mahmud </a:t>
            </a:r>
            <a:r>
              <a:rPr lang="en-GB" sz="1100" dirty="0" err="1" smtClean="0"/>
              <a:t>Rslan</a:t>
            </a:r>
            <a:r>
              <a:rPr lang="en-GB" sz="1100" dirty="0" smtClean="0"/>
              <a:t>/</a:t>
            </a:r>
            <a:r>
              <a:rPr lang="en-GB" sz="1100" dirty="0" err="1" smtClean="0"/>
              <a:t>Anadolu</a:t>
            </a:r>
            <a:r>
              <a:rPr lang="en-GB" sz="1100" dirty="0" smtClean="0"/>
              <a:t> Agency/Getty Images, in ‘Syrian Civil War’, [accessed 20 March 2026], &lt;</a:t>
            </a:r>
            <a:r>
              <a:rPr lang="en-GB" sz="1100" dirty="0" smtClean="0">
                <a:hlinkClick r:id="rId3"/>
              </a:rPr>
              <a:t>https://www.britannica.com/event/Syrian-Civil-War</a:t>
            </a:r>
            <a:r>
              <a:rPr lang="en-GB" sz="1100" dirty="0" smtClean="0"/>
              <a:t>&gt;</a:t>
            </a:r>
            <a:endParaRPr lang="en-GB"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Historical context</a:t>
            </a:r>
            <a:endParaRPr lang="en-GB" dirty="0"/>
          </a:p>
        </p:txBody>
      </p:sp>
      <p:sp>
        <p:nvSpPr>
          <p:cNvPr id="3" name="Content Placeholder 2"/>
          <p:cNvSpPr>
            <a:spLocks noGrp="1"/>
          </p:cNvSpPr>
          <p:nvPr>
            <p:ph sz="quarter" idx="1"/>
          </p:nvPr>
        </p:nvSpPr>
        <p:spPr/>
        <p:txBody>
          <a:bodyPr/>
          <a:lstStyle/>
          <a:p>
            <a:r>
              <a:rPr lang="en-GB" dirty="0" smtClean="0"/>
              <a:t>Collapse of Ottoman Empire</a:t>
            </a:r>
          </a:p>
          <a:p>
            <a:r>
              <a:rPr lang="en-GB" dirty="0" smtClean="0"/>
              <a:t>French Mandate system imposed</a:t>
            </a:r>
          </a:p>
          <a:p>
            <a:r>
              <a:rPr lang="en-GB" dirty="0" smtClean="0"/>
              <a:t>Scramble for post-war colonies intensifies</a:t>
            </a:r>
          </a:p>
          <a:p>
            <a:r>
              <a:rPr lang="en-GB" dirty="0" smtClean="0"/>
              <a:t>‘A line in the sand’ drawn on the map</a:t>
            </a:r>
          </a:p>
          <a:p>
            <a:r>
              <a:rPr lang="en-GB" dirty="0" smtClean="0"/>
              <a:t>Confessional political system favoured by French</a:t>
            </a:r>
          </a:p>
          <a:p>
            <a:r>
              <a:rPr lang="en-GB" dirty="0" smtClean="0"/>
              <a:t>Lebanon split from Syria by French</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Dissertation structure</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Contents</a:t>
            </a:r>
          </a:p>
          <a:p>
            <a:r>
              <a:rPr lang="en-GB" dirty="0" smtClean="0"/>
              <a:t>Abstract</a:t>
            </a:r>
          </a:p>
          <a:p>
            <a:r>
              <a:rPr lang="en-GB" dirty="0" smtClean="0"/>
              <a:t>Introduction</a:t>
            </a:r>
          </a:p>
          <a:p>
            <a:r>
              <a:rPr lang="en-GB" dirty="0" smtClean="0"/>
              <a:t>Literature Review</a:t>
            </a:r>
          </a:p>
          <a:p>
            <a:r>
              <a:rPr lang="en-GB" dirty="0" smtClean="0"/>
              <a:t>Chapter 1: Colonial institutions and sectarian transformation</a:t>
            </a:r>
          </a:p>
          <a:p>
            <a:r>
              <a:rPr lang="en-GB" dirty="0" smtClean="0"/>
              <a:t>Chapter 2: Divergent state formation (Syria </a:t>
            </a:r>
            <a:r>
              <a:rPr lang="en-GB" dirty="0" err="1" smtClean="0"/>
              <a:t>vs</a:t>
            </a:r>
            <a:r>
              <a:rPr lang="en-GB" dirty="0" smtClean="0"/>
              <a:t> Lebanon)</a:t>
            </a:r>
          </a:p>
          <a:p>
            <a:r>
              <a:rPr lang="en-GB" dirty="0" smtClean="0"/>
              <a:t>Chapter 3: Persistence &amp; contemporary governance</a:t>
            </a:r>
          </a:p>
          <a:p>
            <a:r>
              <a:rPr lang="en-GB" dirty="0" smtClean="0"/>
              <a:t>Evaluation and Conclusion</a:t>
            </a:r>
          </a:p>
          <a:p>
            <a:r>
              <a:rPr lang="en-GB" dirty="0" smtClean="0"/>
              <a:t>Bibliography and notes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Sources</a:t>
            </a:r>
            <a:endParaRPr lang="en-GB" dirty="0"/>
          </a:p>
        </p:txBody>
      </p:sp>
      <p:sp>
        <p:nvSpPr>
          <p:cNvPr id="3" name="Content Placeholder 2"/>
          <p:cNvSpPr>
            <a:spLocks noGrp="1"/>
          </p:cNvSpPr>
          <p:nvPr>
            <p:ph sz="quarter" idx="1"/>
          </p:nvPr>
        </p:nvSpPr>
        <p:spPr>
          <a:xfrm>
            <a:off x="457200" y="1600200"/>
            <a:ext cx="7467600" cy="2188840"/>
          </a:xfrm>
        </p:spPr>
        <p:txBody>
          <a:bodyPr>
            <a:normAutofit/>
          </a:bodyPr>
          <a:lstStyle/>
          <a:p>
            <a:r>
              <a:rPr lang="en-GB" sz="1800" dirty="0" smtClean="0"/>
              <a:t>Archival images</a:t>
            </a:r>
          </a:p>
          <a:p>
            <a:r>
              <a:rPr lang="en-GB" sz="1800" dirty="0" smtClean="0"/>
              <a:t>Agreements</a:t>
            </a:r>
          </a:p>
          <a:p>
            <a:r>
              <a:rPr lang="en-GB" sz="1800" dirty="0" smtClean="0"/>
              <a:t>French Mandate document</a:t>
            </a:r>
          </a:p>
          <a:p>
            <a:r>
              <a:rPr lang="en-GB" sz="1800" dirty="0" smtClean="0"/>
              <a:t>Lebanese Constitution of 1926</a:t>
            </a:r>
          </a:p>
          <a:p>
            <a:r>
              <a:rPr lang="en-GB" sz="1800" dirty="0" smtClean="0"/>
              <a:t>Correspondences</a:t>
            </a:r>
          </a:p>
          <a:p>
            <a:r>
              <a:rPr lang="en-GB" sz="1800" dirty="0" smtClean="0"/>
              <a:t>Recent Civil War footage</a:t>
            </a:r>
          </a:p>
          <a:p>
            <a:pPr>
              <a:buNone/>
            </a:pPr>
            <a:endParaRPr lang="en-GB" dirty="0" smtClean="0"/>
          </a:p>
        </p:txBody>
      </p:sp>
      <p:sp>
        <p:nvSpPr>
          <p:cNvPr id="5" name="TextBox 4"/>
          <p:cNvSpPr txBox="1"/>
          <p:nvPr/>
        </p:nvSpPr>
        <p:spPr>
          <a:xfrm>
            <a:off x="323528" y="5157192"/>
            <a:ext cx="7744220" cy="600164"/>
          </a:xfrm>
          <a:prstGeom prst="rect">
            <a:avLst/>
          </a:prstGeom>
          <a:noFill/>
        </p:spPr>
        <p:txBody>
          <a:bodyPr wrap="square" rtlCol="0">
            <a:spAutoFit/>
          </a:bodyPr>
          <a:lstStyle/>
          <a:p>
            <a:r>
              <a:rPr lang="en-GB" sz="1100" dirty="0" smtClean="0"/>
              <a:t>6. United States Department of State, ‘Draft Mandate for Syria and the Lebanon’, in </a:t>
            </a:r>
            <a:r>
              <a:rPr lang="en-GB" sz="1100" i="1" dirty="0" smtClean="0"/>
              <a:t>Foreign Relations of the United States, 1922, Volume II</a:t>
            </a:r>
            <a:r>
              <a:rPr lang="en-GB" sz="1100" dirty="0" smtClean="0"/>
              <a:t>, document 110, </a:t>
            </a:r>
            <a:r>
              <a:rPr lang="en-GB" sz="1100" i="1" dirty="0" smtClean="0"/>
              <a:t>Office of the Historian</a:t>
            </a:r>
            <a:r>
              <a:rPr lang="en-GB" sz="1100" dirty="0" smtClean="0"/>
              <a:t>, accessed 20 March 2026, </a:t>
            </a:r>
            <a:r>
              <a:rPr lang="en-GB" sz="1100" dirty="0" smtClean="0">
                <a:hlinkClick r:id="rId3"/>
              </a:rPr>
              <a:t>https://history.state.gov/historicaldocuments/frus1922v02/d110</a:t>
            </a:r>
            <a:endParaRPr lang="en-GB" sz="1100" dirty="0"/>
          </a:p>
        </p:txBody>
      </p:sp>
      <p:sp>
        <p:nvSpPr>
          <p:cNvPr id="6" name="Rectangle 5"/>
          <p:cNvSpPr/>
          <p:nvPr/>
        </p:nvSpPr>
        <p:spPr>
          <a:xfrm>
            <a:off x="323528" y="4437112"/>
            <a:ext cx="7920880" cy="600164"/>
          </a:xfrm>
          <a:prstGeom prst="rect">
            <a:avLst/>
          </a:prstGeom>
        </p:spPr>
        <p:txBody>
          <a:bodyPr wrap="square">
            <a:spAutoFit/>
          </a:bodyPr>
          <a:lstStyle/>
          <a:p>
            <a:r>
              <a:rPr lang="en-GB" sz="1100" dirty="0" smtClean="0"/>
              <a:t>5. </a:t>
            </a:r>
            <a:r>
              <a:rPr lang="en-GB" sz="1100" dirty="0" err="1" smtClean="0"/>
              <a:t>Chaim</a:t>
            </a:r>
            <a:r>
              <a:rPr lang="en-GB" sz="1100" dirty="0" smtClean="0"/>
              <a:t> Herzog </a:t>
            </a:r>
            <a:r>
              <a:rPr lang="en-GB" sz="1100" dirty="0" err="1" smtClean="0"/>
              <a:t>Center</a:t>
            </a:r>
            <a:r>
              <a:rPr lang="en-GB" sz="1100" dirty="0" smtClean="0"/>
              <a:t>, ‘Lebanon: </a:t>
            </a:r>
            <a:r>
              <a:rPr lang="en-GB" sz="1100" dirty="0" err="1" smtClean="0"/>
              <a:t>Taif</a:t>
            </a:r>
            <a:r>
              <a:rPr lang="en-GB" sz="1100" dirty="0" smtClean="0"/>
              <a:t> Agreement to End the Lebanon Civil War (1989)’, </a:t>
            </a:r>
            <a:r>
              <a:rPr lang="en-GB" sz="1100" i="1" dirty="0" smtClean="0"/>
              <a:t>Jewish Virtual Library</a:t>
            </a:r>
            <a:r>
              <a:rPr lang="en-GB" sz="1100" dirty="0" smtClean="0"/>
              <a:t>, 22 October 1989 (agreement date), accessed 20 March 2026, </a:t>
            </a:r>
            <a:r>
              <a:rPr lang="en-GB" sz="1100" dirty="0" smtClean="0">
                <a:hlinkClick r:id="rId4"/>
              </a:rPr>
              <a:t>https://jewishvirtuallibrary.org/taif-agreement-to-end-the-lebanon-civil-war-1989</a:t>
            </a:r>
            <a:r>
              <a:rPr lang="en-GB" sz="1100" dirty="0" smtClean="0"/>
              <a:t> </a:t>
            </a:r>
            <a:endParaRPr lang="en-GB" sz="1100" dirty="0"/>
          </a:p>
        </p:txBody>
      </p:sp>
      <p:sp>
        <p:nvSpPr>
          <p:cNvPr id="7" name="Rectangle 6"/>
          <p:cNvSpPr/>
          <p:nvPr/>
        </p:nvSpPr>
        <p:spPr>
          <a:xfrm>
            <a:off x="323528" y="3789040"/>
            <a:ext cx="7848872" cy="600164"/>
          </a:xfrm>
          <a:prstGeom prst="rect">
            <a:avLst/>
          </a:prstGeom>
        </p:spPr>
        <p:txBody>
          <a:bodyPr wrap="square">
            <a:spAutoFit/>
          </a:bodyPr>
          <a:lstStyle/>
          <a:p>
            <a:r>
              <a:rPr lang="en-GB" sz="1100" dirty="0" smtClean="0"/>
              <a:t>‘4. Aleppo, Syria: injured boy’, </a:t>
            </a:r>
            <a:r>
              <a:rPr lang="en-GB" sz="1100" i="1" dirty="0" smtClean="0"/>
              <a:t>Encyclopaedia Britannica</a:t>
            </a:r>
            <a:r>
              <a:rPr lang="en-GB" sz="1100" dirty="0" smtClean="0"/>
              <a:t>, image caption (‘A child sitting in an ambulance after his home was destroyed by an air strike in Aleppo, Syria, August 2016’), photograph by Mahmud </a:t>
            </a:r>
            <a:r>
              <a:rPr lang="en-GB" sz="1100" dirty="0" err="1" smtClean="0"/>
              <a:t>Rslan</a:t>
            </a:r>
            <a:r>
              <a:rPr lang="en-GB" sz="1100" dirty="0" smtClean="0"/>
              <a:t>/</a:t>
            </a:r>
            <a:r>
              <a:rPr lang="en-GB" sz="1100" dirty="0" err="1" smtClean="0"/>
              <a:t>Anadolu</a:t>
            </a:r>
            <a:r>
              <a:rPr lang="en-GB" sz="1100" dirty="0" smtClean="0"/>
              <a:t> Agency/Getty Images, in ‘Syrian Civil War’, accessed 20 March 2026, </a:t>
            </a:r>
            <a:r>
              <a:rPr lang="en-GB" sz="1100" dirty="0" smtClean="0">
                <a:hlinkClick r:id="rId5"/>
              </a:rPr>
              <a:t>https://www.britannica.com/event/Syrian-Civil-War</a:t>
            </a:r>
            <a:endParaRPr lang="en-GB" sz="1100" dirty="0"/>
          </a:p>
        </p:txBody>
      </p:sp>
      <p:sp>
        <p:nvSpPr>
          <p:cNvPr id="8" name="Rectangle 7"/>
          <p:cNvSpPr/>
          <p:nvPr/>
        </p:nvSpPr>
        <p:spPr>
          <a:xfrm>
            <a:off x="323528" y="5750004"/>
            <a:ext cx="7848872" cy="1107996"/>
          </a:xfrm>
          <a:prstGeom prst="rect">
            <a:avLst/>
          </a:prstGeom>
        </p:spPr>
        <p:txBody>
          <a:bodyPr wrap="square">
            <a:spAutoFit/>
          </a:bodyPr>
          <a:lstStyle/>
          <a:p>
            <a:r>
              <a:rPr lang="en-GB" sz="1100" dirty="0" smtClean="0"/>
              <a:t>7. ‘The Situation of Lebanon – Mr. </a:t>
            </a:r>
            <a:r>
              <a:rPr lang="en-GB" sz="1100" dirty="0" err="1" smtClean="0"/>
              <a:t>Soliman</a:t>
            </a:r>
            <a:r>
              <a:rPr lang="en-GB" sz="1100" dirty="0" smtClean="0"/>
              <a:t> </a:t>
            </a:r>
            <a:r>
              <a:rPr lang="en-GB" sz="1100" dirty="0" err="1" smtClean="0"/>
              <a:t>Kanaan</a:t>
            </a:r>
            <a:r>
              <a:rPr lang="en-GB" sz="1100" dirty="0" smtClean="0"/>
              <a:t>, Geneva – As a member of the Lebanese Administrative Council and elected representative of the Lebanese people, present to the League of Nations, a request for recognition of the neutrality and independence of Lebanon and its admission to the League of Nations’, 1921, file R41/1/16039/16039, </a:t>
            </a:r>
            <a:r>
              <a:rPr lang="en-GB" sz="1100" i="1" dirty="0" smtClean="0"/>
              <a:t>Library &amp; Archives Geneva</a:t>
            </a:r>
            <a:r>
              <a:rPr lang="en-GB" sz="1100" dirty="0" smtClean="0"/>
              <a:t>, [accessed 20 March 2026], &lt;</a:t>
            </a:r>
            <a:r>
              <a:rPr lang="en-GB" sz="1100" dirty="0" smtClean="0">
                <a:hlinkClick r:id="rId6"/>
              </a:rPr>
              <a:t>https://archives.ungeneva.org/la-situation-du-liban-m-soliman-kanaan-geneve-en-sa-qualite-de-membre-du-conseil-administratif-du-liban-et-de-representant-elu-du-people-libanais-presente-a-la-societe-de-nations-une-requete-en-vue-d-obtenir-la-reconnaissance-de-la-neu</a:t>
            </a:r>
            <a:r>
              <a:rPr lang="en-GB" sz="1100" dirty="0"/>
              <a:t>&gt;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147248" cy="566936"/>
          </a:xfrm>
        </p:spPr>
        <p:txBody>
          <a:bodyPr/>
          <a:lstStyle/>
          <a:p>
            <a:r>
              <a:rPr lang="en-GB" dirty="0" smtClean="0"/>
              <a:t>Literature review and scholarly debates</a:t>
            </a:r>
            <a:endParaRPr lang="en-GB" dirty="0"/>
          </a:p>
        </p:txBody>
      </p:sp>
      <p:sp>
        <p:nvSpPr>
          <p:cNvPr id="6" name="TextBox 5"/>
          <p:cNvSpPr txBox="1"/>
          <p:nvPr/>
        </p:nvSpPr>
        <p:spPr>
          <a:xfrm>
            <a:off x="251520" y="980728"/>
            <a:ext cx="2592288" cy="2862322"/>
          </a:xfrm>
          <a:prstGeom prst="rect">
            <a:avLst/>
          </a:prstGeom>
          <a:noFill/>
          <a:ln>
            <a:solidFill>
              <a:schemeClr val="tx1"/>
            </a:solidFill>
          </a:ln>
        </p:spPr>
        <p:txBody>
          <a:bodyPr wrap="square" rtlCol="0">
            <a:spAutoFit/>
          </a:bodyPr>
          <a:lstStyle/>
          <a:p>
            <a:r>
              <a:rPr lang="en-GB" b="1" dirty="0" smtClean="0"/>
              <a:t>Constructed </a:t>
            </a:r>
            <a:r>
              <a:rPr lang="en-GB" b="1" dirty="0" err="1" smtClean="0"/>
              <a:t>vs</a:t>
            </a:r>
            <a:r>
              <a:rPr lang="en-GB" b="1" dirty="0" smtClean="0"/>
              <a:t> Primordial Sectarianism</a:t>
            </a:r>
          </a:p>
          <a:p>
            <a:r>
              <a:rPr lang="en-GB" dirty="0" err="1" smtClean="0"/>
              <a:t>Ussama</a:t>
            </a:r>
            <a:r>
              <a:rPr lang="en-GB" dirty="0" smtClean="0"/>
              <a:t> </a:t>
            </a:r>
            <a:r>
              <a:rPr lang="en-GB" dirty="0" err="1" smtClean="0"/>
              <a:t>Makdisi</a:t>
            </a:r>
            <a:r>
              <a:rPr lang="en-GB" dirty="0" smtClean="0"/>
              <a:t> – modern construct </a:t>
            </a:r>
          </a:p>
          <a:p>
            <a:r>
              <a:rPr lang="en-GB" dirty="0" smtClean="0"/>
              <a:t>James L. </a:t>
            </a:r>
            <a:r>
              <a:rPr lang="en-GB" dirty="0" err="1" smtClean="0"/>
              <a:t>Gelvin</a:t>
            </a:r>
            <a:r>
              <a:rPr lang="en-GB" dirty="0" smtClean="0"/>
              <a:t> – modern identity formation </a:t>
            </a:r>
          </a:p>
          <a:p>
            <a:r>
              <a:rPr lang="en-GB" dirty="0" err="1" smtClean="0"/>
              <a:t>Kamal</a:t>
            </a:r>
            <a:r>
              <a:rPr lang="en-GB" dirty="0" smtClean="0"/>
              <a:t> </a:t>
            </a:r>
            <a:r>
              <a:rPr lang="en-GB" dirty="0" err="1" smtClean="0"/>
              <a:t>Salibi</a:t>
            </a:r>
            <a:r>
              <a:rPr lang="en-GB" dirty="0" smtClean="0"/>
              <a:t> – historical continuity </a:t>
            </a:r>
          </a:p>
        </p:txBody>
      </p:sp>
      <p:sp>
        <p:nvSpPr>
          <p:cNvPr id="7" name="TextBox 6"/>
          <p:cNvSpPr txBox="1"/>
          <p:nvPr/>
        </p:nvSpPr>
        <p:spPr>
          <a:xfrm>
            <a:off x="3059832" y="764704"/>
            <a:ext cx="2736304" cy="3139321"/>
          </a:xfrm>
          <a:prstGeom prst="rect">
            <a:avLst/>
          </a:prstGeom>
          <a:noFill/>
          <a:ln>
            <a:solidFill>
              <a:schemeClr val="tx1"/>
            </a:solidFill>
          </a:ln>
        </p:spPr>
        <p:txBody>
          <a:bodyPr wrap="square" rtlCol="0">
            <a:spAutoFit/>
          </a:bodyPr>
          <a:lstStyle/>
          <a:p>
            <a:r>
              <a:rPr lang="en-GB" b="1" dirty="0"/>
              <a:t>Colonial Institutionalisation</a:t>
            </a:r>
          </a:p>
          <a:p>
            <a:r>
              <a:rPr lang="en-GB" dirty="0"/>
              <a:t>Elizabeth Thompson – mandate institutions </a:t>
            </a:r>
          </a:p>
          <a:p>
            <a:r>
              <a:rPr lang="en-GB" dirty="0"/>
              <a:t>Philip </a:t>
            </a:r>
            <a:r>
              <a:rPr lang="en-GB" dirty="0" err="1"/>
              <a:t>Khoury</a:t>
            </a:r>
            <a:r>
              <a:rPr lang="en-GB" dirty="0"/>
              <a:t> – political structuring </a:t>
            </a:r>
          </a:p>
          <a:p>
            <a:r>
              <a:rPr lang="en-GB" dirty="0"/>
              <a:t>Nadine </a:t>
            </a:r>
            <a:r>
              <a:rPr lang="en-GB" dirty="0" err="1"/>
              <a:t>Méouchy</a:t>
            </a:r>
            <a:r>
              <a:rPr lang="en-GB" dirty="0"/>
              <a:t> – administrative systems </a:t>
            </a:r>
          </a:p>
          <a:p>
            <a:r>
              <a:rPr lang="en-GB" dirty="0" err="1"/>
              <a:t>Mahmood</a:t>
            </a:r>
            <a:r>
              <a:rPr lang="en-GB" dirty="0"/>
              <a:t> </a:t>
            </a:r>
            <a:r>
              <a:rPr lang="en-GB" dirty="0" err="1"/>
              <a:t>Mamdani</a:t>
            </a:r>
            <a:r>
              <a:rPr lang="en-GB" dirty="0"/>
              <a:t> – institutionalised difference</a:t>
            </a:r>
          </a:p>
        </p:txBody>
      </p:sp>
      <p:sp>
        <p:nvSpPr>
          <p:cNvPr id="8" name="TextBox 7"/>
          <p:cNvSpPr txBox="1"/>
          <p:nvPr/>
        </p:nvSpPr>
        <p:spPr>
          <a:xfrm>
            <a:off x="6012160" y="980728"/>
            <a:ext cx="2664296" cy="2831544"/>
          </a:xfrm>
          <a:prstGeom prst="rect">
            <a:avLst/>
          </a:prstGeom>
          <a:noFill/>
          <a:ln>
            <a:solidFill>
              <a:schemeClr val="tx1"/>
            </a:solidFill>
          </a:ln>
        </p:spPr>
        <p:txBody>
          <a:bodyPr wrap="square" rtlCol="0">
            <a:spAutoFit/>
          </a:bodyPr>
          <a:lstStyle/>
          <a:p>
            <a:r>
              <a:rPr lang="en-GB" b="1" dirty="0"/>
              <a:t>Divide &amp; Rule </a:t>
            </a:r>
            <a:r>
              <a:rPr lang="en-GB" b="1" dirty="0" err="1"/>
              <a:t>vs</a:t>
            </a:r>
            <a:r>
              <a:rPr lang="en-GB" b="1" dirty="0"/>
              <a:t> Pragmatism</a:t>
            </a:r>
          </a:p>
          <a:p>
            <a:r>
              <a:rPr lang="en-GB" dirty="0"/>
              <a:t>Philip </a:t>
            </a:r>
            <a:r>
              <a:rPr lang="en-GB" dirty="0" err="1"/>
              <a:t>Khoury</a:t>
            </a:r>
            <a:r>
              <a:rPr lang="en-GB" dirty="0"/>
              <a:t> – divide &amp; rule </a:t>
            </a:r>
          </a:p>
          <a:p>
            <a:r>
              <a:rPr lang="en-GB" dirty="0"/>
              <a:t>Elizabeth Thompson – adaptive governance </a:t>
            </a:r>
          </a:p>
          <a:p>
            <a:r>
              <a:rPr lang="en-GB" dirty="0"/>
              <a:t>Nadine </a:t>
            </a:r>
            <a:r>
              <a:rPr lang="en-GB" dirty="0" err="1"/>
              <a:t>Méouchy</a:t>
            </a:r>
            <a:r>
              <a:rPr lang="en-GB" dirty="0"/>
              <a:t> – administrative </a:t>
            </a:r>
            <a:r>
              <a:rPr lang="en-GB" dirty="0" smtClean="0"/>
              <a:t>pragmatism</a:t>
            </a:r>
            <a:endParaRPr lang="en-GB" dirty="0"/>
          </a:p>
          <a:p>
            <a:endParaRPr lang="en-GB" sz="1600" dirty="0"/>
          </a:p>
        </p:txBody>
      </p:sp>
      <p:sp>
        <p:nvSpPr>
          <p:cNvPr id="17" name="TextBox 16"/>
          <p:cNvSpPr txBox="1"/>
          <p:nvPr/>
        </p:nvSpPr>
        <p:spPr>
          <a:xfrm>
            <a:off x="179512" y="4221088"/>
            <a:ext cx="2952327" cy="1200329"/>
          </a:xfrm>
          <a:prstGeom prst="rect">
            <a:avLst/>
          </a:prstGeom>
          <a:noFill/>
        </p:spPr>
        <p:txBody>
          <a:bodyPr wrap="square" rtlCol="0">
            <a:spAutoFit/>
          </a:bodyPr>
          <a:lstStyle/>
          <a:p>
            <a:r>
              <a:rPr lang="en-GB" dirty="0" smtClean="0"/>
              <a:t>8. ‘European imagination invented the tribes of Lebanon’ – </a:t>
            </a:r>
            <a:r>
              <a:rPr lang="en-GB" dirty="0" err="1" smtClean="0"/>
              <a:t>Ussama</a:t>
            </a:r>
            <a:r>
              <a:rPr lang="en-GB" dirty="0" smtClean="0"/>
              <a:t> </a:t>
            </a:r>
            <a:r>
              <a:rPr lang="en-GB" dirty="0" err="1" smtClean="0"/>
              <a:t>Makdisi</a:t>
            </a:r>
            <a:endParaRPr lang="en-GB" dirty="0"/>
          </a:p>
        </p:txBody>
      </p:sp>
      <p:sp>
        <p:nvSpPr>
          <p:cNvPr id="18" name="TextBox 17"/>
          <p:cNvSpPr txBox="1"/>
          <p:nvPr/>
        </p:nvSpPr>
        <p:spPr>
          <a:xfrm>
            <a:off x="3923928" y="4149080"/>
            <a:ext cx="3816423" cy="1200329"/>
          </a:xfrm>
          <a:prstGeom prst="rect">
            <a:avLst/>
          </a:prstGeom>
          <a:noFill/>
        </p:spPr>
        <p:txBody>
          <a:bodyPr wrap="square" rtlCol="0">
            <a:spAutoFit/>
          </a:bodyPr>
          <a:lstStyle/>
          <a:p>
            <a:r>
              <a:rPr lang="en-GB" dirty="0" smtClean="0"/>
              <a:t>9. ‘France followed a policy of divide and rule, atomising the territory along regional and ethnic lines’ – Philip </a:t>
            </a:r>
            <a:r>
              <a:rPr lang="en-GB" dirty="0" err="1" smtClean="0"/>
              <a:t>Khoury</a:t>
            </a:r>
            <a:endParaRPr lang="en-GB" dirty="0"/>
          </a:p>
        </p:txBody>
      </p:sp>
      <p:sp>
        <p:nvSpPr>
          <p:cNvPr id="19" name="Rectangle 18"/>
          <p:cNvSpPr/>
          <p:nvPr/>
        </p:nvSpPr>
        <p:spPr>
          <a:xfrm>
            <a:off x="251520" y="6309320"/>
            <a:ext cx="7992888" cy="430887"/>
          </a:xfrm>
          <a:prstGeom prst="rect">
            <a:avLst/>
          </a:prstGeom>
        </p:spPr>
        <p:txBody>
          <a:bodyPr wrap="square">
            <a:spAutoFit/>
          </a:bodyPr>
          <a:lstStyle/>
          <a:p>
            <a:r>
              <a:rPr lang="en-GB" sz="1100" dirty="0" smtClean="0"/>
              <a:t>9. Philip S. </a:t>
            </a:r>
            <a:r>
              <a:rPr lang="en-GB" sz="1100" dirty="0" err="1" smtClean="0"/>
              <a:t>Khoury</a:t>
            </a:r>
            <a:r>
              <a:rPr lang="en-GB" sz="1100" dirty="0" smtClean="0"/>
              <a:t>, </a:t>
            </a:r>
            <a:r>
              <a:rPr lang="en-GB" sz="1100" i="1" dirty="0" smtClean="0"/>
              <a:t>Syria and the French Mandate: The Politics of Arab Nationalism, 1920–1945</a:t>
            </a:r>
            <a:r>
              <a:rPr lang="en-GB" sz="1100" dirty="0" smtClean="0"/>
              <a:t> (Princeton, NJ: Princeton University Press, 1987), p. 58.</a:t>
            </a:r>
            <a:endParaRPr lang="en-GB" sz="1100" dirty="0"/>
          </a:p>
        </p:txBody>
      </p:sp>
      <p:sp>
        <p:nvSpPr>
          <p:cNvPr id="21" name="Rectangle 20"/>
          <p:cNvSpPr/>
          <p:nvPr/>
        </p:nvSpPr>
        <p:spPr>
          <a:xfrm>
            <a:off x="251520" y="5877272"/>
            <a:ext cx="7704856" cy="430887"/>
          </a:xfrm>
          <a:prstGeom prst="rect">
            <a:avLst/>
          </a:prstGeom>
        </p:spPr>
        <p:txBody>
          <a:bodyPr wrap="square">
            <a:spAutoFit/>
          </a:bodyPr>
          <a:lstStyle/>
          <a:p>
            <a:r>
              <a:rPr lang="en-GB" sz="1100" dirty="0" smtClean="0"/>
              <a:t>8. </a:t>
            </a:r>
            <a:r>
              <a:rPr lang="en-GB" sz="1100" dirty="0" err="1" smtClean="0"/>
              <a:t>Ussama</a:t>
            </a:r>
            <a:r>
              <a:rPr lang="en-GB" sz="1100" dirty="0" smtClean="0"/>
              <a:t> </a:t>
            </a:r>
            <a:r>
              <a:rPr lang="en-GB" sz="1100" dirty="0" err="1" smtClean="0"/>
              <a:t>Makdisi</a:t>
            </a:r>
            <a:r>
              <a:rPr lang="en-GB" sz="1100" dirty="0" smtClean="0"/>
              <a:t>, </a:t>
            </a:r>
            <a:r>
              <a:rPr lang="en-GB" sz="1100" i="1" dirty="0" smtClean="0"/>
              <a:t>The Culture of Sectarianism: Community, History, and Violence in Nineteenth-Century Ottoman Lebanon</a:t>
            </a:r>
            <a:r>
              <a:rPr lang="en-GB" sz="1100" dirty="0" smtClean="0"/>
              <a:t> (Berkeley, CA: University of California Press, 2000), pp. 18–19.</a:t>
            </a:r>
            <a:endParaRPr lang="en-GB"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764704"/>
            <a:ext cx="2664296" cy="2862322"/>
          </a:xfrm>
          <a:prstGeom prst="rect">
            <a:avLst/>
          </a:prstGeom>
          <a:noFill/>
          <a:ln>
            <a:solidFill>
              <a:schemeClr val="tx1"/>
            </a:solidFill>
          </a:ln>
        </p:spPr>
        <p:txBody>
          <a:bodyPr wrap="square" rtlCol="0">
            <a:spAutoFit/>
          </a:bodyPr>
          <a:lstStyle/>
          <a:p>
            <a:r>
              <a:rPr lang="en-GB" sz="2000" b="1" dirty="0" smtClean="0"/>
              <a:t>Divergence (Syria </a:t>
            </a:r>
            <a:r>
              <a:rPr lang="en-GB" sz="2000" b="1" dirty="0" err="1" smtClean="0"/>
              <a:t>vs</a:t>
            </a:r>
            <a:r>
              <a:rPr lang="en-GB" sz="2000" b="1" dirty="0" smtClean="0"/>
              <a:t> Lebanon)</a:t>
            </a:r>
          </a:p>
          <a:p>
            <a:r>
              <a:rPr lang="en-GB" sz="2000" dirty="0" smtClean="0"/>
              <a:t>Raymond </a:t>
            </a:r>
            <a:r>
              <a:rPr lang="en-GB" sz="2000" dirty="0" err="1" smtClean="0"/>
              <a:t>Hinnebusch</a:t>
            </a:r>
            <a:r>
              <a:rPr lang="en-GB" sz="2000" dirty="0" smtClean="0"/>
              <a:t> – state formation </a:t>
            </a:r>
          </a:p>
          <a:p>
            <a:r>
              <a:rPr lang="en-GB" sz="2000" dirty="0" smtClean="0"/>
              <a:t>Lisa </a:t>
            </a:r>
            <a:r>
              <a:rPr lang="en-GB" sz="2000" dirty="0" err="1" smtClean="0"/>
              <a:t>Wedeen</a:t>
            </a:r>
            <a:r>
              <a:rPr lang="en-GB" sz="2000" dirty="0" smtClean="0"/>
              <a:t> – authoritarian politics </a:t>
            </a:r>
          </a:p>
          <a:p>
            <a:r>
              <a:rPr lang="en-GB" sz="2000" dirty="0" smtClean="0"/>
              <a:t>Elizabeth Thompson – institutional legacy</a:t>
            </a:r>
          </a:p>
        </p:txBody>
      </p:sp>
      <p:sp>
        <p:nvSpPr>
          <p:cNvPr id="5" name="TextBox 4"/>
          <p:cNvSpPr txBox="1"/>
          <p:nvPr/>
        </p:nvSpPr>
        <p:spPr>
          <a:xfrm>
            <a:off x="3131840" y="764704"/>
            <a:ext cx="2520280" cy="2554545"/>
          </a:xfrm>
          <a:prstGeom prst="rect">
            <a:avLst/>
          </a:prstGeom>
          <a:noFill/>
          <a:ln>
            <a:solidFill>
              <a:schemeClr val="tx1"/>
            </a:solidFill>
          </a:ln>
        </p:spPr>
        <p:txBody>
          <a:bodyPr wrap="square" rtlCol="0">
            <a:spAutoFit/>
          </a:bodyPr>
          <a:lstStyle/>
          <a:p>
            <a:r>
              <a:rPr lang="en-GB" sz="2000" b="1" dirty="0" smtClean="0"/>
              <a:t>Persistence &amp; Reproduction</a:t>
            </a:r>
          </a:p>
          <a:p>
            <a:r>
              <a:rPr lang="en-GB" sz="2000" dirty="0" err="1" smtClean="0"/>
              <a:t>Bassel</a:t>
            </a:r>
            <a:r>
              <a:rPr lang="en-GB" sz="2000" dirty="0" smtClean="0"/>
              <a:t> </a:t>
            </a:r>
            <a:r>
              <a:rPr lang="en-GB" sz="2000" dirty="0" err="1" smtClean="0"/>
              <a:t>Salloukh</a:t>
            </a:r>
            <a:r>
              <a:rPr lang="en-GB" sz="2000" dirty="0" smtClean="0"/>
              <a:t> – elite strategy </a:t>
            </a:r>
          </a:p>
          <a:p>
            <a:r>
              <a:rPr lang="en-GB" sz="2000" dirty="0" smtClean="0"/>
              <a:t>Maya El-Baba – political reproduction</a:t>
            </a:r>
          </a:p>
          <a:p>
            <a:endParaRPr lang="en-GB" sz="2000" dirty="0" smtClean="0"/>
          </a:p>
          <a:p>
            <a:endParaRPr lang="en-GB" sz="2000" dirty="0"/>
          </a:p>
        </p:txBody>
      </p:sp>
      <p:sp>
        <p:nvSpPr>
          <p:cNvPr id="6" name="TextBox 5"/>
          <p:cNvSpPr txBox="1"/>
          <p:nvPr/>
        </p:nvSpPr>
        <p:spPr>
          <a:xfrm>
            <a:off x="5796136" y="764704"/>
            <a:ext cx="2736304" cy="2554545"/>
          </a:xfrm>
          <a:prstGeom prst="rect">
            <a:avLst/>
          </a:prstGeom>
          <a:noFill/>
          <a:ln>
            <a:solidFill>
              <a:schemeClr val="tx1"/>
            </a:solidFill>
          </a:ln>
        </p:spPr>
        <p:txBody>
          <a:bodyPr wrap="square" rtlCol="0">
            <a:spAutoFit/>
          </a:bodyPr>
          <a:lstStyle/>
          <a:p>
            <a:r>
              <a:rPr lang="en-GB" sz="2000" b="1" dirty="0"/>
              <a:t>Postcolonial Theory</a:t>
            </a:r>
          </a:p>
          <a:p>
            <a:r>
              <a:rPr lang="en-GB" sz="2000" dirty="0"/>
              <a:t>Edward Said – knowledge &amp; power </a:t>
            </a:r>
          </a:p>
          <a:p>
            <a:r>
              <a:rPr lang="en-GB" sz="2000" dirty="0"/>
              <a:t>Frantz Fanon – identity transformation </a:t>
            </a:r>
          </a:p>
          <a:p>
            <a:r>
              <a:rPr lang="en-GB" sz="2000" dirty="0" err="1"/>
              <a:t>Mahmood</a:t>
            </a:r>
            <a:r>
              <a:rPr lang="en-GB" sz="2000" dirty="0"/>
              <a:t> </a:t>
            </a:r>
            <a:r>
              <a:rPr lang="en-GB" sz="2000" dirty="0" err="1"/>
              <a:t>Mamdani</a:t>
            </a:r>
            <a:r>
              <a:rPr lang="en-GB" sz="2000" dirty="0"/>
              <a:t> – colonial categories</a:t>
            </a:r>
          </a:p>
          <a:p>
            <a:endParaRPr lang="en-GB" sz="2000" dirty="0"/>
          </a:p>
        </p:txBody>
      </p:sp>
      <p:sp>
        <p:nvSpPr>
          <p:cNvPr id="8" name="TextBox 7"/>
          <p:cNvSpPr txBox="1"/>
          <p:nvPr/>
        </p:nvSpPr>
        <p:spPr>
          <a:xfrm>
            <a:off x="323528" y="3861048"/>
            <a:ext cx="3888432" cy="1477328"/>
          </a:xfrm>
          <a:prstGeom prst="rect">
            <a:avLst/>
          </a:prstGeom>
          <a:noFill/>
        </p:spPr>
        <p:txBody>
          <a:bodyPr wrap="square" rtlCol="0">
            <a:spAutoFit/>
          </a:bodyPr>
          <a:lstStyle/>
          <a:p>
            <a:r>
              <a:rPr lang="en-GB" dirty="0" smtClean="0"/>
              <a:t>10. ‘</a:t>
            </a:r>
            <a:r>
              <a:rPr lang="en-GB" dirty="0" err="1" smtClean="0"/>
              <a:t>Asad’s</a:t>
            </a:r>
            <a:r>
              <a:rPr lang="en-GB" dirty="0" smtClean="0"/>
              <a:t> cult operates as a disciplinary device, generating a politics of public dissimulation in which citizens act as if they revere the leader’ – Lisa </a:t>
            </a:r>
            <a:r>
              <a:rPr lang="en-GB" dirty="0" err="1" smtClean="0"/>
              <a:t>Wedeen</a:t>
            </a:r>
            <a:endParaRPr lang="en-GB" dirty="0"/>
          </a:p>
        </p:txBody>
      </p:sp>
      <p:sp>
        <p:nvSpPr>
          <p:cNvPr id="9" name="TextBox 8"/>
          <p:cNvSpPr txBox="1"/>
          <p:nvPr/>
        </p:nvSpPr>
        <p:spPr>
          <a:xfrm>
            <a:off x="5436096" y="3861048"/>
            <a:ext cx="3312368" cy="1477328"/>
          </a:xfrm>
          <a:prstGeom prst="rect">
            <a:avLst/>
          </a:prstGeom>
          <a:noFill/>
        </p:spPr>
        <p:txBody>
          <a:bodyPr wrap="square" rtlCol="0">
            <a:spAutoFit/>
          </a:bodyPr>
          <a:lstStyle/>
          <a:p>
            <a:r>
              <a:rPr lang="en-GB" dirty="0" smtClean="0"/>
              <a:t>11. ‘It would be important, nevertheless, never to let the Orient go its own way</a:t>
            </a:r>
          </a:p>
          <a:p>
            <a:r>
              <a:rPr lang="en-GB" dirty="0"/>
              <a:t>o</a:t>
            </a:r>
            <a:r>
              <a:rPr lang="en-GB" dirty="0" smtClean="0"/>
              <a:t>r get out of hand’ – Edward Said</a:t>
            </a:r>
            <a:endParaRPr lang="en-GB" dirty="0"/>
          </a:p>
        </p:txBody>
      </p:sp>
      <p:sp>
        <p:nvSpPr>
          <p:cNvPr id="10" name="Rectangle 9"/>
          <p:cNvSpPr/>
          <p:nvPr/>
        </p:nvSpPr>
        <p:spPr>
          <a:xfrm>
            <a:off x="251520" y="5949280"/>
            <a:ext cx="7920880" cy="430887"/>
          </a:xfrm>
          <a:prstGeom prst="rect">
            <a:avLst/>
          </a:prstGeom>
        </p:spPr>
        <p:txBody>
          <a:bodyPr wrap="square">
            <a:spAutoFit/>
          </a:bodyPr>
          <a:lstStyle/>
          <a:p>
            <a:r>
              <a:rPr lang="en-GB" sz="1100" dirty="0" smtClean="0"/>
              <a:t>10. Lisa </a:t>
            </a:r>
            <a:r>
              <a:rPr lang="en-GB" sz="1100" dirty="0" err="1" smtClean="0"/>
              <a:t>Wedeen</a:t>
            </a:r>
            <a:r>
              <a:rPr lang="en-GB" sz="1100" dirty="0" smtClean="0"/>
              <a:t>, </a:t>
            </a:r>
            <a:r>
              <a:rPr lang="en-GB" sz="1100" i="1" dirty="0" smtClean="0"/>
              <a:t>Ambiguities of Domination: Politics, Rhetoric, and Symbols in Contemporary Syria</a:t>
            </a:r>
            <a:r>
              <a:rPr lang="en-GB" sz="1100" dirty="0" smtClean="0"/>
              <a:t> (Chicago, IL: University of Chicago Press, 1999), p. 6.</a:t>
            </a:r>
            <a:endParaRPr lang="en-GB" sz="1100" dirty="0"/>
          </a:p>
        </p:txBody>
      </p:sp>
      <p:sp>
        <p:nvSpPr>
          <p:cNvPr id="11" name="Rectangle 10"/>
          <p:cNvSpPr/>
          <p:nvPr/>
        </p:nvSpPr>
        <p:spPr>
          <a:xfrm>
            <a:off x="251520" y="6427113"/>
            <a:ext cx="4572000" cy="430887"/>
          </a:xfrm>
          <a:prstGeom prst="rect">
            <a:avLst/>
          </a:prstGeom>
        </p:spPr>
        <p:txBody>
          <a:bodyPr>
            <a:spAutoFit/>
          </a:bodyPr>
          <a:lstStyle/>
          <a:p>
            <a:r>
              <a:rPr lang="en-GB" sz="1100" dirty="0" smtClean="0"/>
              <a:t>11. Edward W. Said, </a:t>
            </a:r>
            <a:r>
              <a:rPr lang="en-GB" sz="1100" i="1" dirty="0" err="1" smtClean="0"/>
              <a:t>Orientalism</a:t>
            </a:r>
            <a:r>
              <a:rPr lang="en-GB" sz="1100" dirty="0" smtClean="0"/>
              <a:t> (London: Penguin Books, 1978), pp. 240–241.</a:t>
            </a:r>
            <a:endParaRPr lang="en-GB"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frameworks &amp; Methodology</a:t>
            </a:r>
            <a:endParaRPr lang="en-GB" dirty="0"/>
          </a:p>
        </p:txBody>
      </p:sp>
      <p:sp>
        <p:nvSpPr>
          <p:cNvPr id="3" name="Content Placeholder 2"/>
          <p:cNvSpPr>
            <a:spLocks noGrp="1"/>
          </p:cNvSpPr>
          <p:nvPr>
            <p:ph sz="quarter" idx="1"/>
          </p:nvPr>
        </p:nvSpPr>
        <p:spPr/>
        <p:txBody>
          <a:bodyPr/>
          <a:lstStyle/>
          <a:p>
            <a:r>
              <a:rPr lang="en-GB" dirty="0" smtClean="0"/>
              <a:t>Postcolonial theory </a:t>
            </a:r>
          </a:p>
          <a:p>
            <a:r>
              <a:rPr lang="en-GB" dirty="0" smtClean="0"/>
              <a:t>Historical institutionalism</a:t>
            </a:r>
          </a:p>
          <a:p>
            <a:r>
              <a:rPr lang="en-GB" dirty="0" smtClean="0"/>
              <a:t>Instrumentalism</a:t>
            </a:r>
          </a:p>
          <a:p>
            <a:r>
              <a:rPr lang="en-GB" dirty="0" smtClean="0"/>
              <a:t>State formation theory</a:t>
            </a:r>
          </a:p>
          <a:p>
            <a:endParaRPr lang="en-GB" dirty="0" smtClean="0"/>
          </a:p>
          <a:p>
            <a:r>
              <a:rPr lang="en-GB" dirty="0" smtClean="0"/>
              <a:t>Comparative approach (Syria </a:t>
            </a:r>
            <a:r>
              <a:rPr lang="en-GB" dirty="0" err="1" smtClean="0"/>
              <a:t>vs</a:t>
            </a:r>
            <a:r>
              <a:rPr lang="en-GB" dirty="0" smtClean="0"/>
              <a:t> Lebanon)</a:t>
            </a:r>
          </a:p>
          <a:p>
            <a:r>
              <a:rPr lang="en-GB" dirty="0" smtClean="0"/>
              <a:t>Historical analysis</a:t>
            </a:r>
          </a:p>
          <a:p>
            <a:pPr>
              <a:buNone/>
            </a:pP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argument &amp; my Contribution</a:t>
            </a:r>
            <a:endParaRPr lang="en-GB" dirty="0"/>
          </a:p>
        </p:txBody>
      </p:sp>
      <p:sp>
        <p:nvSpPr>
          <p:cNvPr id="3" name="Content Placeholder 2"/>
          <p:cNvSpPr>
            <a:spLocks noGrp="1"/>
          </p:cNvSpPr>
          <p:nvPr>
            <p:ph sz="quarter" idx="1"/>
          </p:nvPr>
        </p:nvSpPr>
        <p:spPr/>
        <p:txBody>
          <a:bodyPr/>
          <a:lstStyle/>
          <a:p>
            <a:r>
              <a:rPr lang="en-GB" dirty="0" smtClean="0"/>
              <a:t>Colonialism transformed sectarianism into governance structures</a:t>
            </a:r>
          </a:p>
          <a:p>
            <a:r>
              <a:rPr lang="en-GB" dirty="0" err="1" smtClean="0"/>
              <a:t>Lebabon</a:t>
            </a:r>
            <a:r>
              <a:rPr lang="en-GB" dirty="0" smtClean="0"/>
              <a:t>: institutional confessional sectarian system</a:t>
            </a:r>
          </a:p>
          <a:p>
            <a:r>
              <a:rPr lang="en-GB" dirty="0" smtClean="0"/>
              <a:t>Syria: centralised </a:t>
            </a:r>
            <a:r>
              <a:rPr lang="en-GB" dirty="0" err="1" smtClean="0"/>
              <a:t>authroitarian</a:t>
            </a:r>
            <a:r>
              <a:rPr lang="en-GB" dirty="0" smtClean="0"/>
              <a:t> state</a:t>
            </a:r>
          </a:p>
          <a:p>
            <a:r>
              <a:rPr lang="en-GB" dirty="0" smtClean="0"/>
              <a:t>Persistence shaped by elites but also by deeper categorisation by Mandate system</a:t>
            </a:r>
          </a:p>
          <a:p>
            <a:endParaRPr lang="en-GB" dirty="0" smtClean="0"/>
          </a:p>
          <a:p>
            <a:r>
              <a:rPr lang="en-GB" dirty="0" smtClean="0"/>
              <a:t>I argue for careful systemic hierarchical engineering</a:t>
            </a:r>
          </a:p>
          <a:p>
            <a:r>
              <a:rPr lang="en-GB" dirty="0" smtClean="0"/>
              <a:t>Divide-and-rule as structured governance</a:t>
            </a:r>
          </a:p>
          <a:p>
            <a:r>
              <a:rPr lang="en-GB" dirty="0" smtClean="0"/>
              <a:t>Intersection of religion, sect, ethnicity</a:t>
            </a:r>
          </a:p>
          <a:p>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sz="quarter" idx="1"/>
          </p:nvPr>
        </p:nvSpPr>
        <p:spPr>
          <a:xfrm>
            <a:off x="467544" y="1412776"/>
            <a:ext cx="4392488" cy="4536504"/>
          </a:xfrm>
        </p:spPr>
        <p:txBody>
          <a:bodyPr>
            <a:normAutofit/>
          </a:bodyPr>
          <a:lstStyle/>
          <a:p>
            <a:r>
              <a:rPr lang="en-GB" dirty="0" smtClean="0"/>
              <a:t>Colonial institutions were foundational to fragmentation</a:t>
            </a:r>
          </a:p>
          <a:p>
            <a:r>
              <a:rPr lang="en-GB" dirty="0" smtClean="0"/>
              <a:t>Not solely deterministic, more nuanced</a:t>
            </a:r>
          </a:p>
          <a:p>
            <a:r>
              <a:rPr lang="en-GB" dirty="0" smtClean="0"/>
              <a:t>Outcomes were shaped by state formation + elites</a:t>
            </a:r>
          </a:p>
          <a:p>
            <a:r>
              <a:rPr lang="en-GB" dirty="0" smtClean="0"/>
              <a:t>Sectarianism = historical + political process</a:t>
            </a:r>
          </a:p>
          <a:p>
            <a:r>
              <a:rPr lang="en-GB" dirty="0" smtClean="0"/>
              <a:t>Hierarchical design overlooked but relevant</a:t>
            </a:r>
            <a:endParaRPr lang="en-GB" dirty="0"/>
          </a:p>
        </p:txBody>
      </p:sp>
      <p:pic>
        <p:nvPicPr>
          <p:cNvPr id="3074" name="Picture 2" descr="French Colonial Troops Parading Streets"/>
          <p:cNvPicPr>
            <a:picLocks noChangeAspect="1" noChangeArrowheads="1"/>
          </p:cNvPicPr>
          <p:nvPr/>
        </p:nvPicPr>
        <p:blipFill>
          <a:blip r:embed="rId2" cstate="print"/>
          <a:srcRect/>
          <a:stretch>
            <a:fillRect/>
          </a:stretch>
        </p:blipFill>
        <p:spPr bwMode="auto">
          <a:xfrm>
            <a:off x="4716016" y="1484784"/>
            <a:ext cx="3747531" cy="2488595"/>
          </a:xfrm>
          <a:prstGeom prst="rect">
            <a:avLst/>
          </a:prstGeom>
          <a:noFill/>
        </p:spPr>
      </p:pic>
      <p:sp>
        <p:nvSpPr>
          <p:cNvPr id="5" name="Rectangle 4"/>
          <p:cNvSpPr/>
          <p:nvPr/>
        </p:nvSpPr>
        <p:spPr>
          <a:xfrm>
            <a:off x="4644008" y="4005064"/>
            <a:ext cx="3995936" cy="430887"/>
          </a:xfrm>
          <a:prstGeom prst="rect">
            <a:avLst/>
          </a:prstGeom>
        </p:spPr>
        <p:txBody>
          <a:bodyPr wrap="square">
            <a:spAutoFit/>
          </a:bodyPr>
          <a:lstStyle/>
          <a:p>
            <a:r>
              <a:rPr lang="en-GB" sz="1100" dirty="0" smtClean="0"/>
              <a:t>12. Beirut</a:t>
            </a:r>
            <a:r>
              <a:rPr lang="en-GB" sz="1100" dirty="0"/>
              <a:t>, Syria: French colonial troops shown parading the streets of Beirut, principal city of the tiny French </a:t>
            </a:r>
            <a:r>
              <a:rPr lang="en-GB" sz="1100" dirty="0" smtClean="0"/>
              <a:t>mandate. </a:t>
            </a:r>
            <a:endParaRPr lang="en-GB" sz="1100" dirty="0"/>
          </a:p>
        </p:txBody>
      </p:sp>
      <p:sp>
        <p:nvSpPr>
          <p:cNvPr id="6" name="Rectangle 5"/>
          <p:cNvSpPr/>
          <p:nvPr/>
        </p:nvSpPr>
        <p:spPr>
          <a:xfrm>
            <a:off x="323528" y="6093296"/>
            <a:ext cx="7632848" cy="600164"/>
          </a:xfrm>
          <a:prstGeom prst="rect">
            <a:avLst/>
          </a:prstGeom>
        </p:spPr>
        <p:txBody>
          <a:bodyPr wrap="square">
            <a:spAutoFit/>
          </a:bodyPr>
          <a:lstStyle/>
          <a:p>
            <a:r>
              <a:rPr lang="en-GB" sz="1100" dirty="0" smtClean="0"/>
              <a:t>12.‘French Colonial Troops Parading Streets’, </a:t>
            </a:r>
            <a:r>
              <a:rPr lang="en-GB" sz="1100" i="1" dirty="0" smtClean="0"/>
              <a:t>Getty Images</a:t>
            </a:r>
            <a:r>
              <a:rPr lang="en-GB" sz="1100" dirty="0" smtClean="0"/>
              <a:t>, 16 May 1941, Beirut, Syria, https://www.gettyimages.co.uk/detail/news-photo/french-colonial-troops-shown-parading-the-streets-of-beirut-news-photo/505612705 [accessed 31 March 2026].</a:t>
            </a:r>
            <a:endParaRPr lang="en-GB"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 Primary Sources</a:t>
            </a:r>
            <a:endParaRPr lang="en-GB" dirty="0"/>
          </a:p>
        </p:txBody>
      </p:sp>
      <p:sp>
        <p:nvSpPr>
          <p:cNvPr id="3" name="Content Placeholder 2"/>
          <p:cNvSpPr>
            <a:spLocks noGrp="1"/>
          </p:cNvSpPr>
          <p:nvPr>
            <p:ph sz="quarter" idx="1"/>
          </p:nvPr>
        </p:nvSpPr>
        <p:spPr/>
        <p:txBody>
          <a:bodyPr>
            <a:normAutofit fontScale="55000" lnSpcReduction="20000"/>
          </a:bodyPr>
          <a:lstStyle/>
          <a:p>
            <a:r>
              <a:rPr lang="en-GB" dirty="0" smtClean="0"/>
              <a:t>‘Aleppo, Syria: injured boy’, </a:t>
            </a:r>
            <a:r>
              <a:rPr lang="en-GB" i="1" dirty="0" smtClean="0"/>
              <a:t>Encyclopaedia Britannica</a:t>
            </a:r>
            <a:r>
              <a:rPr lang="en-GB" dirty="0" smtClean="0"/>
              <a:t>, image caption (‘A child sitting in an ambulance after his home was destroyed by an air strike in Aleppo, Syria, August 2016’), photograph by Mahmud </a:t>
            </a:r>
            <a:r>
              <a:rPr lang="en-GB" dirty="0" err="1" smtClean="0"/>
              <a:t>Rslan</a:t>
            </a:r>
            <a:r>
              <a:rPr lang="en-GB" dirty="0" smtClean="0"/>
              <a:t>/</a:t>
            </a:r>
            <a:r>
              <a:rPr lang="en-GB" dirty="0" err="1" smtClean="0"/>
              <a:t>Anadolu</a:t>
            </a:r>
            <a:r>
              <a:rPr lang="en-GB" dirty="0" smtClean="0"/>
              <a:t> Agency/Getty Images, in ‘Syrian Civil War’, [accessed 20 March 2026], &lt;</a:t>
            </a:r>
            <a:r>
              <a:rPr lang="en-GB" dirty="0" smtClean="0">
                <a:hlinkClick r:id="rId2"/>
              </a:rPr>
              <a:t>https://www.britannica.com/event/Syrian-Civil-War</a:t>
            </a:r>
            <a:r>
              <a:rPr lang="en-GB" dirty="0" smtClean="0"/>
              <a:t>.&gt;</a:t>
            </a:r>
          </a:p>
          <a:p>
            <a:r>
              <a:rPr lang="en-GB" dirty="0" err="1" smtClean="0"/>
              <a:t>Chaim</a:t>
            </a:r>
            <a:r>
              <a:rPr lang="en-GB" dirty="0" smtClean="0"/>
              <a:t> Herzog </a:t>
            </a:r>
            <a:r>
              <a:rPr lang="en-GB" dirty="0" err="1" smtClean="0"/>
              <a:t>Center</a:t>
            </a:r>
            <a:r>
              <a:rPr lang="en-GB" dirty="0" smtClean="0"/>
              <a:t>, ‘Lebanon: </a:t>
            </a:r>
            <a:r>
              <a:rPr lang="en-GB" dirty="0" err="1" smtClean="0"/>
              <a:t>Taif</a:t>
            </a:r>
            <a:r>
              <a:rPr lang="en-GB" dirty="0" smtClean="0"/>
              <a:t> Agreement to End the Lebanon Civil War (1989)’, </a:t>
            </a:r>
            <a:r>
              <a:rPr lang="en-GB" i="1" dirty="0" smtClean="0"/>
              <a:t>Jewish Virtual Library</a:t>
            </a:r>
            <a:r>
              <a:rPr lang="en-GB" dirty="0" smtClean="0"/>
              <a:t>, 22 October 1989, [accessed 20 March 2026], &lt;</a:t>
            </a:r>
            <a:r>
              <a:rPr lang="en-GB" dirty="0" smtClean="0">
                <a:hlinkClick r:id="rId3"/>
              </a:rPr>
              <a:t>https://jewishvirtuallibrary.org/taif-agreement-to-end-the-lebanon-civil-war-1989</a:t>
            </a:r>
            <a:r>
              <a:rPr lang="en-GB" dirty="0" smtClean="0"/>
              <a:t>.&gt; </a:t>
            </a:r>
          </a:p>
          <a:p>
            <a:r>
              <a:rPr lang="en-GB" dirty="0" smtClean="0"/>
              <a:t>‘French Colonial Troops Parading Streets’, </a:t>
            </a:r>
            <a:r>
              <a:rPr lang="en-GB" i="1" dirty="0" smtClean="0"/>
              <a:t>Getty Images</a:t>
            </a:r>
            <a:r>
              <a:rPr lang="en-GB" dirty="0" smtClean="0"/>
              <a:t>, 16 May 1941, Beirut, Syria, [accessed 20 March 2026], &lt;</a:t>
            </a:r>
            <a:r>
              <a:rPr lang="en-GB" dirty="0" smtClean="0">
                <a:hlinkClick r:id="rId4"/>
              </a:rPr>
              <a:t>https://www.gettyimages.co.uk/detail/news-photo/french-colonial-troops-shown-parading-the-streets-of-beirut-news-photo/505612705</a:t>
            </a:r>
            <a:r>
              <a:rPr lang="en-GB" dirty="0" smtClean="0"/>
              <a:t>.&gt; </a:t>
            </a:r>
          </a:p>
          <a:p>
            <a:r>
              <a:rPr lang="en-GB" dirty="0" smtClean="0"/>
              <a:t>Liam Nagle, ‘Lebanon before Independence’, </a:t>
            </a:r>
            <a:r>
              <a:rPr lang="en-GB" i="1" dirty="0" smtClean="0"/>
              <a:t>Arab America</a:t>
            </a:r>
            <a:r>
              <a:rPr lang="en-GB" dirty="0" smtClean="0"/>
              <a:t>, 22 May 2024, [accessed 20 March 2026], &lt;</a:t>
            </a:r>
            <a:r>
              <a:rPr lang="en-GB" dirty="0" smtClean="0">
                <a:hlinkClick r:id="rId5"/>
              </a:rPr>
              <a:t>https://www.arabamerica.com/lebanon-before-independence/</a:t>
            </a:r>
            <a:r>
              <a:rPr lang="en-GB" dirty="0" smtClean="0"/>
              <a:t>.&gt; </a:t>
            </a:r>
          </a:p>
          <a:p>
            <a:r>
              <a:rPr lang="en-GB" dirty="0" smtClean="0"/>
              <a:t>Liam Nagle, ‘French Mandate for Syria and the Lebanon Divisions’, </a:t>
            </a:r>
            <a:r>
              <a:rPr lang="en-GB" i="1" dirty="0" smtClean="0"/>
              <a:t>Arab America</a:t>
            </a:r>
            <a:r>
              <a:rPr lang="en-GB" dirty="0" smtClean="0"/>
              <a:t>, [accessed 20 March 2026], &lt;</a:t>
            </a:r>
            <a:r>
              <a:rPr lang="en-GB" dirty="0" smtClean="0">
                <a:hlinkClick r:id="rId6"/>
              </a:rPr>
              <a:t>https://www.arabamerica.com/french-mandate-for-syria-and-the-lebanon-divisions/</a:t>
            </a:r>
            <a:r>
              <a:rPr lang="en-GB" dirty="0" smtClean="0"/>
              <a:t>.&gt; </a:t>
            </a:r>
          </a:p>
          <a:p>
            <a:r>
              <a:rPr lang="en-GB" dirty="0" smtClean="0"/>
              <a:t>‘The Situation of Lebanon – Mr. </a:t>
            </a:r>
            <a:r>
              <a:rPr lang="en-GB" dirty="0" err="1" smtClean="0"/>
              <a:t>Soliman</a:t>
            </a:r>
            <a:r>
              <a:rPr lang="en-GB" dirty="0" smtClean="0"/>
              <a:t> </a:t>
            </a:r>
            <a:r>
              <a:rPr lang="en-GB" dirty="0" err="1" smtClean="0"/>
              <a:t>Kanaan</a:t>
            </a:r>
            <a:r>
              <a:rPr lang="en-GB" dirty="0" smtClean="0"/>
              <a:t>, Geneva – As a member of the Lebanese Administrative Council and elected representative of the Lebanese people, present to the League of Nations, a request for recognition of the neutrality and independence of Lebanon and its admission to the League of Nations’, 1921, file R41/1/16039/16039, </a:t>
            </a:r>
            <a:r>
              <a:rPr lang="en-GB" i="1" dirty="0" smtClean="0"/>
              <a:t>Library &amp; Archives Geneva</a:t>
            </a:r>
            <a:r>
              <a:rPr lang="en-GB" dirty="0" smtClean="0"/>
              <a:t>, [accessed 20 March 2026], &lt;</a:t>
            </a:r>
            <a:r>
              <a:rPr lang="en-GB" dirty="0" smtClean="0">
                <a:hlinkClick r:id="rId7"/>
              </a:rPr>
              <a:t>https://archives.ungeneva.org/la-situation-du-liban-m-soliman-kanaan-geneve-en-sa-qualite-de-membre-du-conseil-administratif-du-liban-et-de-representant-elu-du-people-libanais-presente-a-la-societe-de-nations-une-requete-en-vue-d-obtenir-la-reconnaissance-de-la-neu</a:t>
            </a:r>
            <a:r>
              <a:rPr lang="en-GB" dirty="0" smtClean="0"/>
              <a:t>.&gt; </a:t>
            </a:r>
          </a:p>
          <a:p>
            <a:r>
              <a:rPr lang="en-GB" dirty="0" smtClean="0"/>
              <a:t>United States Department of State, ‘Draft Mandate for Syria and the Lebanon’, in </a:t>
            </a:r>
            <a:r>
              <a:rPr lang="en-GB" i="1" dirty="0" smtClean="0"/>
              <a:t>Foreign Relations of the United States, 1922, Volume II</a:t>
            </a:r>
            <a:r>
              <a:rPr lang="en-GB" dirty="0" smtClean="0"/>
              <a:t>, document 110, </a:t>
            </a:r>
            <a:r>
              <a:rPr lang="en-GB" i="1" dirty="0" smtClean="0"/>
              <a:t>Office of the Historian</a:t>
            </a:r>
            <a:r>
              <a:rPr lang="en-GB" dirty="0" smtClean="0"/>
              <a:t>, [accessed 20 March 2026], &lt;</a:t>
            </a:r>
            <a:r>
              <a:rPr lang="en-GB" dirty="0" smtClean="0">
                <a:hlinkClick r:id="rId8"/>
              </a:rPr>
              <a:t>https://history.state.gov/historicaldocuments/frus1922v02/d110</a:t>
            </a:r>
            <a:r>
              <a:rPr lang="en-GB" dirty="0" smtClean="0"/>
              <a:t>.&gt;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 Secondary Sources</a:t>
            </a:r>
            <a:endParaRPr lang="en-GB" dirty="0"/>
          </a:p>
        </p:txBody>
      </p:sp>
      <p:sp>
        <p:nvSpPr>
          <p:cNvPr id="3" name="Content Placeholder 2"/>
          <p:cNvSpPr>
            <a:spLocks noGrp="1"/>
          </p:cNvSpPr>
          <p:nvPr>
            <p:ph sz="quarter" idx="1"/>
          </p:nvPr>
        </p:nvSpPr>
        <p:spPr>
          <a:xfrm>
            <a:off x="457200" y="1600200"/>
            <a:ext cx="7467600" cy="4853136"/>
          </a:xfrm>
        </p:spPr>
        <p:txBody>
          <a:bodyPr>
            <a:normAutofit fontScale="70000" lnSpcReduction="20000"/>
          </a:bodyPr>
          <a:lstStyle/>
          <a:p>
            <a:r>
              <a:rPr lang="en-GB" sz="2300" dirty="0" err="1" smtClean="0"/>
              <a:t>Hinnebusch</a:t>
            </a:r>
            <a:r>
              <a:rPr lang="en-GB" sz="2300" dirty="0" smtClean="0"/>
              <a:t>, Raymond, </a:t>
            </a:r>
            <a:r>
              <a:rPr lang="en-GB" sz="2300" i="1" dirty="0" smtClean="0"/>
              <a:t>Authoritarian Power and State Formation in </a:t>
            </a:r>
            <a:r>
              <a:rPr lang="en-GB" sz="2300" i="1" dirty="0" err="1" smtClean="0"/>
              <a:t>Baʿthist</a:t>
            </a:r>
            <a:r>
              <a:rPr lang="en-GB" sz="2300" i="1" dirty="0" smtClean="0"/>
              <a:t> Syria</a:t>
            </a:r>
            <a:r>
              <a:rPr lang="en-GB" sz="2300" dirty="0" smtClean="0"/>
              <a:t> (Boulder, CO: </a:t>
            </a:r>
            <a:r>
              <a:rPr lang="en-GB" sz="2300" dirty="0" err="1" smtClean="0"/>
              <a:t>Westview</a:t>
            </a:r>
            <a:r>
              <a:rPr lang="en-GB" sz="2300" dirty="0" smtClean="0"/>
              <a:t> Press, 1990).</a:t>
            </a:r>
          </a:p>
          <a:p>
            <a:r>
              <a:rPr lang="en-GB" sz="2300" dirty="0" err="1" smtClean="0"/>
              <a:t>Hinnebusch</a:t>
            </a:r>
            <a:r>
              <a:rPr lang="en-GB" sz="2300" dirty="0" smtClean="0"/>
              <a:t>, Raymond, </a:t>
            </a:r>
            <a:r>
              <a:rPr lang="en-GB" sz="2300" i="1" dirty="0" smtClean="0"/>
              <a:t>Syria from Above: An Analysis of the Political and Administrative Elite</a:t>
            </a:r>
            <a:r>
              <a:rPr lang="en-GB" sz="2300" dirty="0" smtClean="0"/>
              <a:t> (Abingdon: </a:t>
            </a:r>
            <a:r>
              <a:rPr lang="en-GB" sz="2300" dirty="0" err="1" smtClean="0"/>
              <a:t>Routledge</a:t>
            </a:r>
            <a:r>
              <a:rPr lang="en-GB" sz="2300" dirty="0" smtClean="0"/>
              <a:t>, 2001).</a:t>
            </a:r>
          </a:p>
          <a:p>
            <a:r>
              <a:rPr lang="en-GB" sz="2300" dirty="0" err="1" smtClean="0"/>
              <a:t>Makdisi</a:t>
            </a:r>
            <a:r>
              <a:rPr lang="en-GB" sz="2300" dirty="0" smtClean="0"/>
              <a:t>, </a:t>
            </a:r>
            <a:r>
              <a:rPr lang="en-GB" sz="2300" dirty="0" err="1" smtClean="0"/>
              <a:t>Ussama</a:t>
            </a:r>
            <a:r>
              <a:rPr lang="en-GB" sz="2300" dirty="0" smtClean="0"/>
              <a:t>, </a:t>
            </a:r>
            <a:r>
              <a:rPr lang="en-GB" sz="2300" i="1" dirty="0" smtClean="0"/>
              <a:t>The Culture of Sectarianism: Community, History, and Violence in Nineteenth-Century Ottoman Lebanon</a:t>
            </a:r>
            <a:r>
              <a:rPr lang="en-GB" sz="2300" dirty="0" smtClean="0"/>
              <a:t> (Berkeley, CA: University of California Press, 2000), pp. 18–19. </a:t>
            </a:r>
          </a:p>
          <a:p>
            <a:r>
              <a:rPr lang="en-GB" sz="2300" dirty="0" err="1" smtClean="0"/>
              <a:t>Khoury</a:t>
            </a:r>
            <a:r>
              <a:rPr lang="en-GB" sz="2300" dirty="0" smtClean="0"/>
              <a:t>, Philip S., </a:t>
            </a:r>
            <a:r>
              <a:rPr lang="en-GB" sz="2300" i="1" dirty="0" smtClean="0"/>
              <a:t>Syria and the French Mandate: The Politics of Arab Nationalism, 1920–1945</a:t>
            </a:r>
            <a:r>
              <a:rPr lang="en-GB" sz="2300" dirty="0" smtClean="0"/>
              <a:t> (Princeton, NJ: Princeton University Press, 1987), p. 58.</a:t>
            </a:r>
          </a:p>
          <a:p>
            <a:r>
              <a:rPr lang="en-GB" sz="2300" dirty="0" smtClean="0"/>
              <a:t>Said, Edward W., </a:t>
            </a:r>
            <a:r>
              <a:rPr lang="en-GB" sz="2300" i="1" dirty="0" err="1" smtClean="0"/>
              <a:t>Orientalism</a:t>
            </a:r>
            <a:r>
              <a:rPr lang="en-GB" sz="2300" dirty="0" smtClean="0"/>
              <a:t> (London: Penguin Books, 1978), pp. 240–241. </a:t>
            </a:r>
          </a:p>
          <a:p>
            <a:r>
              <a:rPr lang="en-GB" sz="2300" dirty="0" err="1" smtClean="0"/>
              <a:t>Salloukh</a:t>
            </a:r>
            <a:r>
              <a:rPr lang="en-GB" sz="2300" dirty="0" smtClean="0"/>
              <a:t>, </a:t>
            </a:r>
            <a:r>
              <a:rPr lang="en-GB" sz="2300" dirty="0" err="1" smtClean="0"/>
              <a:t>Bassel</a:t>
            </a:r>
            <a:r>
              <a:rPr lang="en-GB" sz="2300" dirty="0" smtClean="0"/>
              <a:t> F., </a:t>
            </a:r>
            <a:r>
              <a:rPr lang="en-GB" sz="2300" i="1" dirty="0" smtClean="0"/>
              <a:t>The Politics of Sectarianism in </a:t>
            </a:r>
            <a:r>
              <a:rPr lang="en-GB" sz="2300" i="1" dirty="0" err="1" smtClean="0"/>
              <a:t>Postwar</a:t>
            </a:r>
            <a:r>
              <a:rPr lang="en-GB" sz="2300" i="1" dirty="0" smtClean="0"/>
              <a:t> Lebanon</a:t>
            </a:r>
            <a:r>
              <a:rPr lang="en-GB" sz="2300" dirty="0" smtClean="0"/>
              <a:t> (London: Pluto Press, 2019).</a:t>
            </a:r>
          </a:p>
          <a:p>
            <a:r>
              <a:rPr lang="en-GB" sz="2300" dirty="0" smtClean="0"/>
              <a:t>Thompson, Elizabeth, </a:t>
            </a:r>
            <a:r>
              <a:rPr lang="en-GB" sz="2300" i="1" dirty="0" smtClean="0"/>
              <a:t>Colonial Citizens: Republican Rights, Paternal Privilege, and Gender in French Syria and Lebanon</a:t>
            </a:r>
            <a:r>
              <a:rPr lang="en-GB" sz="2300" dirty="0" smtClean="0"/>
              <a:t> (New York: Columbia University Press, 2013).</a:t>
            </a:r>
          </a:p>
          <a:p>
            <a:r>
              <a:rPr lang="en-GB" sz="2300" dirty="0" err="1" smtClean="0"/>
              <a:t>Wedeen</a:t>
            </a:r>
            <a:r>
              <a:rPr lang="en-GB" sz="2300" dirty="0" smtClean="0"/>
              <a:t>, Lisa, </a:t>
            </a:r>
            <a:r>
              <a:rPr lang="en-GB" sz="2300" i="1" dirty="0" smtClean="0"/>
              <a:t>Ambiguities of Domination: Politics, Rhetoric, and Symbols in Contemporary Syria</a:t>
            </a:r>
            <a:r>
              <a:rPr lang="en-GB" sz="2300" dirty="0" smtClean="0"/>
              <a:t> (Chicago, IL: University of Chicago Press, 1999), p. 6.</a:t>
            </a:r>
          </a:p>
          <a:p>
            <a:r>
              <a:rPr lang="en-GB" sz="2300" dirty="0" smtClean="0"/>
              <a:t>Weiss, Max, </a:t>
            </a:r>
            <a:r>
              <a:rPr lang="en-GB" sz="2300" i="1" dirty="0" smtClean="0"/>
              <a:t>In the Shadows of Sectarianism: Law, </a:t>
            </a:r>
            <a:r>
              <a:rPr lang="en-GB" sz="2300" i="1" dirty="0" err="1" smtClean="0"/>
              <a:t>Shiʿi</a:t>
            </a:r>
            <a:r>
              <a:rPr lang="en-GB" sz="2300" i="1" dirty="0" smtClean="0"/>
              <a:t> Identity, and the Making of Modern Lebanon</a:t>
            </a:r>
            <a:r>
              <a:rPr lang="en-GB" sz="2300" dirty="0" smtClean="0"/>
              <a:t> (Cambridge: Harvard University Press, 2010).</a:t>
            </a:r>
            <a:endParaRPr lang="en-GB" sz="23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350</TotalTime>
  <Words>1799</Words>
  <Application>Microsoft Office PowerPoint</Application>
  <PresentationFormat>On-screen Show (4:3)</PresentationFormat>
  <Paragraphs>139</Paragraphs>
  <Slides>15</Slides>
  <Notes>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Oriel</vt:lpstr>
      <vt:lpstr>Engineering sectarianism: Colonial power and political order in Syria      and Lebanon</vt:lpstr>
      <vt:lpstr>Slide 2</vt:lpstr>
      <vt:lpstr>Contents </vt:lpstr>
      <vt:lpstr>Abstract</vt:lpstr>
      <vt:lpstr>Why this matters</vt:lpstr>
      <vt:lpstr>Historical context</vt:lpstr>
      <vt:lpstr>Dissertation structure</vt:lpstr>
      <vt:lpstr>Primary Sources</vt:lpstr>
      <vt:lpstr>Literature review and scholarly debates</vt:lpstr>
      <vt:lpstr>Slide 10</vt:lpstr>
      <vt:lpstr>Theoretical frameworks &amp; Methodology</vt:lpstr>
      <vt:lpstr>Initial argument &amp; my Contribution</vt:lpstr>
      <vt:lpstr>Conclusion</vt:lpstr>
      <vt:lpstr>Bibliography – Primary Sources</vt:lpstr>
      <vt:lpstr>Bibliography – Secondary Sources</vt:lpstr>
    </vt:vector>
  </TitlesOfParts>
  <Company>HP</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sectarianism: Colonial power and political order in Syria and Lebanon</dc:title>
  <dc:creator>HP</dc:creator>
  <cp:lastModifiedBy>HP</cp:lastModifiedBy>
  <cp:revision>38</cp:revision>
  <dcterms:created xsi:type="dcterms:W3CDTF">2026-03-31T17:04:59Z</dcterms:created>
  <dcterms:modified xsi:type="dcterms:W3CDTF">2026-03-31T22:58:17Z</dcterms:modified>
</cp:coreProperties>
</file>