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941" autoAdjust="0"/>
  </p:normalViewPr>
  <p:slideViewPr>
    <p:cSldViewPr snapToGrid="0">
      <p:cViewPr varScale="1">
        <p:scale>
          <a:sx n="60" d="100"/>
          <a:sy n="60" d="100"/>
        </p:scale>
        <p:origin x="155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C6CB7F-7105-4A61-9B35-40121A6F7D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B744ABF-BA7A-4745-AB61-56EBD58D249B}">
      <dgm:prSet/>
      <dgm:spPr/>
      <dgm:t>
        <a:bodyPr/>
        <a:lstStyle/>
        <a:p>
          <a:r>
            <a:rPr lang="en-GB" b="0" i="0" baseline="0" noProof="0" dirty="0"/>
            <a:t>Communication is a vital skill within health and social care practice.</a:t>
          </a:r>
          <a:endParaRPr lang="en-GB" noProof="0" dirty="0"/>
        </a:p>
      </dgm:t>
    </dgm:pt>
    <dgm:pt modelId="{AB915CD5-D7D2-48AB-88EC-CADD12A4D34D}" type="parTrans" cxnId="{6D5604DF-4686-4B11-B7F6-300E2A211B4C}">
      <dgm:prSet/>
      <dgm:spPr/>
      <dgm:t>
        <a:bodyPr/>
        <a:lstStyle/>
        <a:p>
          <a:endParaRPr lang="en-US"/>
        </a:p>
      </dgm:t>
    </dgm:pt>
    <dgm:pt modelId="{0618B46A-3F42-41E5-B003-F1FFBBA3AE68}" type="sibTrans" cxnId="{6D5604DF-4686-4B11-B7F6-300E2A211B4C}">
      <dgm:prSet/>
      <dgm:spPr/>
      <dgm:t>
        <a:bodyPr/>
        <a:lstStyle/>
        <a:p>
          <a:endParaRPr lang="en-US"/>
        </a:p>
      </dgm:t>
    </dgm:pt>
    <dgm:pt modelId="{609089CC-3DC7-41DD-A8B8-7A66EEB47525}">
      <dgm:prSet/>
      <dgm:spPr/>
      <dgm:t>
        <a:bodyPr/>
        <a:lstStyle/>
        <a:p>
          <a:r>
            <a:rPr lang="en-GB" b="0" i="0" baseline="0" noProof="0" dirty="0"/>
            <a:t>Communication models help professionals understand how messages are exchanged.</a:t>
          </a:r>
          <a:endParaRPr lang="en-GB" noProof="0" dirty="0"/>
        </a:p>
      </dgm:t>
    </dgm:pt>
    <dgm:pt modelId="{A79AE545-EF92-4DC5-8BFE-21F2669EDF0C}" type="parTrans" cxnId="{02242FAC-7362-407B-91A7-5CC7722E2E7D}">
      <dgm:prSet/>
      <dgm:spPr/>
      <dgm:t>
        <a:bodyPr/>
        <a:lstStyle/>
        <a:p>
          <a:endParaRPr lang="en-US"/>
        </a:p>
      </dgm:t>
    </dgm:pt>
    <dgm:pt modelId="{B7AF5F60-9765-445D-AE90-9CB95F3E5FFF}" type="sibTrans" cxnId="{02242FAC-7362-407B-91A7-5CC7722E2E7D}">
      <dgm:prSet/>
      <dgm:spPr/>
      <dgm:t>
        <a:bodyPr/>
        <a:lstStyle/>
        <a:p>
          <a:endParaRPr lang="en-US"/>
        </a:p>
      </dgm:t>
    </dgm:pt>
    <dgm:pt modelId="{C70678BC-A1DD-4F9C-9489-416B30E9742E}">
      <dgm:prSet/>
      <dgm:spPr/>
      <dgm:t>
        <a:bodyPr/>
        <a:lstStyle/>
        <a:p>
          <a:r>
            <a:rPr lang="en-GB" b="0" i="0" baseline="0" noProof="0" dirty="0"/>
            <a:t>Effective communication builds trust and improves the quality of care.</a:t>
          </a:r>
          <a:endParaRPr lang="en-GB" noProof="0" dirty="0"/>
        </a:p>
      </dgm:t>
    </dgm:pt>
    <dgm:pt modelId="{19B3C550-B6B8-4714-B6E9-5772BB0CDE78}" type="parTrans" cxnId="{F3F47C22-448A-4B6E-8BFE-D6F2B2B6D565}">
      <dgm:prSet/>
      <dgm:spPr/>
      <dgm:t>
        <a:bodyPr/>
        <a:lstStyle/>
        <a:p>
          <a:endParaRPr lang="en-US"/>
        </a:p>
      </dgm:t>
    </dgm:pt>
    <dgm:pt modelId="{95E98D7B-4873-4692-BBF7-F16C74B35FD2}" type="sibTrans" cxnId="{F3F47C22-448A-4B6E-8BFE-D6F2B2B6D565}">
      <dgm:prSet/>
      <dgm:spPr/>
      <dgm:t>
        <a:bodyPr/>
        <a:lstStyle/>
        <a:p>
          <a:endParaRPr lang="en-US"/>
        </a:p>
      </dgm:t>
    </dgm:pt>
    <dgm:pt modelId="{4B8CD4B7-3D6F-4026-B5BA-04143B5487C8}">
      <dgm:prSet/>
      <dgm:spPr/>
      <dgm:t>
        <a:bodyPr/>
        <a:lstStyle/>
        <a:p>
          <a:r>
            <a:rPr lang="en-GB" b="0" i="0" baseline="0" noProof="0" dirty="0"/>
            <a:t>Developing strong communication skills supports safe and person-centred practice.</a:t>
          </a:r>
          <a:endParaRPr lang="en-GB" noProof="0" dirty="0"/>
        </a:p>
      </dgm:t>
    </dgm:pt>
    <dgm:pt modelId="{6840B4D0-6AF4-4D5F-961D-F3DD21A3493B}" type="parTrans" cxnId="{B1B4C74A-51D5-4425-8CD4-9147519CCD0C}">
      <dgm:prSet/>
      <dgm:spPr/>
      <dgm:t>
        <a:bodyPr/>
        <a:lstStyle/>
        <a:p>
          <a:endParaRPr lang="en-US"/>
        </a:p>
      </dgm:t>
    </dgm:pt>
    <dgm:pt modelId="{98BC87A1-ECEB-47F7-B6D9-F675B1B9599F}" type="sibTrans" cxnId="{B1B4C74A-51D5-4425-8CD4-9147519CCD0C}">
      <dgm:prSet/>
      <dgm:spPr/>
      <dgm:t>
        <a:bodyPr/>
        <a:lstStyle/>
        <a:p>
          <a:endParaRPr lang="en-US"/>
        </a:p>
      </dgm:t>
    </dgm:pt>
    <dgm:pt modelId="{3C197C32-76F4-41A3-9B10-28244EFB9C5E}" type="pres">
      <dgm:prSet presAssocID="{79C6CB7F-7105-4A61-9B35-40121A6F7DDB}" presName="root" presStyleCnt="0">
        <dgm:presLayoutVars>
          <dgm:dir/>
          <dgm:resizeHandles val="exact"/>
        </dgm:presLayoutVars>
      </dgm:prSet>
      <dgm:spPr/>
    </dgm:pt>
    <dgm:pt modelId="{65FCDB48-9C55-43A3-89C4-E42903679330}" type="pres">
      <dgm:prSet presAssocID="{7B744ABF-BA7A-4745-AB61-56EBD58D249B}" presName="compNode" presStyleCnt="0"/>
      <dgm:spPr/>
    </dgm:pt>
    <dgm:pt modelId="{6D3BDB02-AB29-4E55-B6CF-1EE94C35F14A}" type="pres">
      <dgm:prSet presAssocID="{7B744ABF-BA7A-4745-AB61-56EBD58D249B}" presName="bgRect" presStyleLbl="bgShp" presStyleIdx="0" presStyleCnt="4"/>
      <dgm:spPr/>
    </dgm:pt>
    <dgm:pt modelId="{813F5996-073D-4C4D-88DC-47449993F3D7}" type="pres">
      <dgm:prSet presAssocID="{7B744ABF-BA7A-4745-AB61-56EBD58D249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B507F87F-83E5-420A-96AF-19BC28F24245}" type="pres">
      <dgm:prSet presAssocID="{7B744ABF-BA7A-4745-AB61-56EBD58D249B}" presName="spaceRect" presStyleCnt="0"/>
      <dgm:spPr/>
    </dgm:pt>
    <dgm:pt modelId="{7EA4AA36-B2A3-4884-89CD-C25973BFA2C5}" type="pres">
      <dgm:prSet presAssocID="{7B744ABF-BA7A-4745-AB61-56EBD58D249B}" presName="parTx" presStyleLbl="revTx" presStyleIdx="0" presStyleCnt="4">
        <dgm:presLayoutVars>
          <dgm:chMax val="0"/>
          <dgm:chPref val="0"/>
        </dgm:presLayoutVars>
      </dgm:prSet>
      <dgm:spPr/>
    </dgm:pt>
    <dgm:pt modelId="{11CBEF05-307F-4945-BEF3-D4101B8C5A16}" type="pres">
      <dgm:prSet presAssocID="{0618B46A-3F42-41E5-B003-F1FFBBA3AE68}" presName="sibTrans" presStyleCnt="0"/>
      <dgm:spPr/>
    </dgm:pt>
    <dgm:pt modelId="{FEA0F71C-F1E2-4E42-9D8F-2D2C29A8DAAB}" type="pres">
      <dgm:prSet presAssocID="{609089CC-3DC7-41DD-A8B8-7A66EEB47525}" presName="compNode" presStyleCnt="0"/>
      <dgm:spPr/>
    </dgm:pt>
    <dgm:pt modelId="{FC97EB12-150F-4449-BDB1-E82893C61D44}" type="pres">
      <dgm:prSet presAssocID="{609089CC-3DC7-41DD-A8B8-7A66EEB47525}" presName="bgRect" presStyleLbl="bgShp" presStyleIdx="1" presStyleCnt="4"/>
      <dgm:spPr/>
    </dgm:pt>
    <dgm:pt modelId="{02BA7D0B-F0B4-4900-8620-495BB73DD147}" type="pres">
      <dgm:prSet presAssocID="{609089CC-3DC7-41DD-A8B8-7A66EEB4752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50680FC-56E6-4B31-A9D9-1952634D03B8}" type="pres">
      <dgm:prSet presAssocID="{609089CC-3DC7-41DD-A8B8-7A66EEB47525}" presName="spaceRect" presStyleCnt="0"/>
      <dgm:spPr/>
    </dgm:pt>
    <dgm:pt modelId="{CDCDEAC6-616E-4DF7-8C8C-8391807C85F1}" type="pres">
      <dgm:prSet presAssocID="{609089CC-3DC7-41DD-A8B8-7A66EEB47525}" presName="parTx" presStyleLbl="revTx" presStyleIdx="1" presStyleCnt="4">
        <dgm:presLayoutVars>
          <dgm:chMax val="0"/>
          <dgm:chPref val="0"/>
        </dgm:presLayoutVars>
      </dgm:prSet>
      <dgm:spPr/>
    </dgm:pt>
    <dgm:pt modelId="{7C487A37-353D-4578-9882-A7D8D948A7CE}" type="pres">
      <dgm:prSet presAssocID="{B7AF5F60-9765-445D-AE90-9CB95F3E5FFF}" presName="sibTrans" presStyleCnt="0"/>
      <dgm:spPr/>
    </dgm:pt>
    <dgm:pt modelId="{F3BF3EB9-4BED-4A7C-812A-ACE3F6CA176C}" type="pres">
      <dgm:prSet presAssocID="{C70678BC-A1DD-4F9C-9489-416B30E9742E}" presName="compNode" presStyleCnt="0"/>
      <dgm:spPr/>
    </dgm:pt>
    <dgm:pt modelId="{8F9AFB25-1FF9-47A9-837E-D7FE48075D02}" type="pres">
      <dgm:prSet presAssocID="{C70678BC-A1DD-4F9C-9489-416B30E9742E}" presName="bgRect" presStyleLbl="bgShp" presStyleIdx="2" presStyleCnt="4"/>
      <dgm:spPr/>
    </dgm:pt>
    <dgm:pt modelId="{F0048E0E-C08D-4545-8CFF-FC8B0E2A2821}" type="pres">
      <dgm:prSet presAssocID="{C70678BC-A1DD-4F9C-9489-416B30E974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6B72EFFA-BBDB-49B7-AB69-BA2AEA496E83}" type="pres">
      <dgm:prSet presAssocID="{C70678BC-A1DD-4F9C-9489-416B30E9742E}" presName="spaceRect" presStyleCnt="0"/>
      <dgm:spPr/>
    </dgm:pt>
    <dgm:pt modelId="{624B7395-163A-4CF8-8F8C-FBB01A2B44B7}" type="pres">
      <dgm:prSet presAssocID="{C70678BC-A1DD-4F9C-9489-416B30E9742E}" presName="parTx" presStyleLbl="revTx" presStyleIdx="2" presStyleCnt="4">
        <dgm:presLayoutVars>
          <dgm:chMax val="0"/>
          <dgm:chPref val="0"/>
        </dgm:presLayoutVars>
      </dgm:prSet>
      <dgm:spPr/>
    </dgm:pt>
    <dgm:pt modelId="{7D765A62-644A-4D90-B7E2-25AB590C2CFD}" type="pres">
      <dgm:prSet presAssocID="{95E98D7B-4873-4692-BBF7-F16C74B35FD2}" presName="sibTrans" presStyleCnt="0"/>
      <dgm:spPr/>
    </dgm:pt>
    <dgm:pt modelId="{B0D666B7-F17A-4B87-91CB-3AA3ECAB00BA}" type="pres">
      <dgm:prSet presAssocID="{4B8CD4B7-3D6F-4026-B5BA-04143B5487C8}" presName="compNode" presStyleCnt="0"/>
      <dgm:spPr/>
    </dgm:pt>
    <dgm:pt modelId="{1CCFD77C-5B04-48E5-B723-AB3B620CEC3D}" type="pres">
      <dgm:prSet presAssocID="{4B8CD4B7-3D6F-4026-B5BA-04143B5487C8}" presName="bgRect" presStyleLbl="bgShp" presStyleIdx="3" presStyleCnt="4"/>
      <dgm:spPr/>
    </dgm:pt>
    <dgm:pt modelId="{B6500158-CFAC-4647-AEF6-01E760E1B730}" type="pres">
      <dgm:prSet presAssocID="{4B8CD4B7-3D6F-4026-B5BA-04143B5487C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ocial Network"/>
        </a:ext>
      </dgm:extLst>
    </dgm:pt>
    <dgm:pt modelId="{89CFD753-6217-4ABF-8AB3-0CD4094F815D}" type="pres">
      <dgm:prSet presAssocID="{4B8CD4B7-3D6F-4026-B5BA-04143B5487C8}" presName="spaceRect" presStyleCnt="0"/>
      <dgm:spPr/>
    </dgm:pt>
    <dgm:pt modelId="{8434BBE6-48D4-4A51-81B5-9DB87A5A4C8E}" type="pres">
      <dgm:prSet presAssocID="{4B8CD4B7-3D6F-4026-B5BA-04143B5487C8}" presName="parTx" presStyleLbl="revTx" presStyleIdx="3" presStyleCnt="4">
        <dgm:presLayoutVars>
          <dgm:chMax val="0"/>
          <dgm:chPref val="0"/>
        </dgm:presLayoutVars>
      </dgm:prSet>
      <dgm:spPr/>
    </dgm:pt>
  </dgm:ptLst>
  <dgm:cxnLst>
    <dgm:cxn modelId="{F3F47C22-448A-4B6E-8BFE-D6F2B2B6D565}" srcId="{79C6CB7F-7105-4A61-9B35-40121A6F7DDB}" destId="{C70678BC-A1DD-4F9C-9489-416B30E9742E}" srcOrd="2" destOrd="0" parTransId="{19B3C550-B6B8-4714-B6E9-5772BB0CDE78}" sibTransId="{95E98D7B-4873-4692-BBF7-F16C74B35FD2}"/>
    <dgm:cxn modelId="{41415931-18E3-4326-B114-3BD75ACEB7CB}" type="presOf" srcId="{4B8CD4B7-3D6F-4026-B5BA-04143B5487C8}" destId="{8434BBE6-48D4-4A51-81B5-9DB87A5A4C8E}" srcOrd="0" destOrd="0" presId="urn:microsoft.com/office/officeart/2018/2/layout/IconVerticalSolidList"/>
    <dgm:cxn modelId="{B1B4C74A-51D5-4425-8CD4-9147519CCD0C}" srcId="{79C6CB7F-7105-4A61-9B35-40121A6F7DDB}" destId="{4B8CD4B7-3D6F-4026-B5BA-04143B5487C8}" srcOrd="3" destOrd="0" parTransId="{6840B4D0-6AF4-4D5F-961D-F3DD21A3493B}" sibTransId="{98BC87A1-ECEB-47F7-B6D9-F675B1B9599F}"/>
    <dgm:cxn modelId="{31E68C81-9025-4DAB-BB2E-9A8E6F2E7C0E}" type="presOf" srcId="{C70678BC-A1DD-4F9C-9489-416B30E9742E}" destId="{624B7395-163A-4CF8-8F8C-FBB01A2B44B7}" srcOrd="0" destOrd="0" presId="urn:microsoft.com/office/officeart/2018/2/layout/IconVerticalSolidList"/>
    <dgm:cxn modelId="{7CE24488-B5F0-4130-B919-5A1022044CB5}" type="presOf" srcId="{609089CC-3DC7-41DD-A8B8-7A66EEB47525}" destId="{CDCDEAC6-616E-4DF7-8C8C-8391807C85F1}" srcOrd="0" destOrd="0" presId="urn:microsoft.com/office/officeart/2018/2/layout/IconVerticalSolidList"/>
    <dgm:cxn modelId="{B6B1BE89-B38C-4986-A3F0-2390D487AC23}" type="presOf" srcId="{7B744ABF-BA7A-4745-AB61-56EBD58D249B}" destId="{7EA4AA36-B2A3-4884-89CD-C25973BFA2C5}" srcOrd="0" destOrd="0" presId="urn:microsoft.com/office/officeart/2018/2/layout/IconVerticalSolidList"/>
    <dgm:cxn modelId="{02242FAC-7362-407B-91A7-5CC7722E2E7D}" srcId="{79C6CB7F-7105-4A61-9B35-40121A6F7DDB}" destId="{609089CC-3DC7-41DD-A8B8-7A66EEB47525}" srcOrd="1" destOrd="0" parTransId="{A79AE545-EF92-4DC5-8BFE-21F2669EDF0C}" sibTransId="{B7AF5F60-9765-445D-AE90-9CB95F3E5FFF}"/>
    <dgm:cxn modelId="{54AD17AD-0C40-4B00-ABD0-015F76799358}" type="presOf" srcId="{79C6CB7F-7105-4A61-9B35-40121A6F7DDB}" destId="{3C197C32-76F4-41A3-9B10-28244EFB9C5E}" srcOrd="0" destOrd="0" presId="urn:microsoft.com/office/officeart/2018/2/layout/IconVerticalSolidList"/>
    <dgm:cxn modelId="{6D5604DF-4686-4B11-B7F6-300E2A211B4C}" srcId="{79C6CB7F-7105-4A61-9B35-40121A6F7DDB}" destId="{7B744ABF-BA7A-4745-AB61-56EBD58D249B}" srcOrd="0" destOrd="0" parTransId="{AB915CD5-D7D2-48AB-88EC-CADD12A4D34D}" sibTransId="{0618B46A-3F42-41E5-B003-F1FFBBA3AE68}"/>
    <dgm:cxn modelId="{280307C4-A82C-42D7-BE13-CB8AF45FFA41}" type="presParOf" srcId="{3C197C32-76F4-41A3-9B10-28244EFB9C5E}" destId="{65FCDB48-9C55-43A3-89C4-E42903679330}" srcOrd="0" destOrd="0" presId="urn:microsoft.com/office/officeart/2018/2/layout/IconVerticalSolidList"/>
    <dgm:cxn modelId="{15CDF9E6-C2C1-4B78-890D-29AF2B63103A}" type="presParOf" srcId="{65FCDB48-9C55-43A3-89C4-E42903679330}" destId="{6D3BDB02-AB29-4E55-B6CF-1EE94C35F14A}" srcOrd="0" destOrd="0" presId="urn:microsoft.com/office/officeart/2018/2/layout/IconVerticalSolidList"/>
    <dgm:cxn modelId="{91CDC3A3-00A1-4D29-8133-763E47C4EFA9}" type="presParOf" srcId="{65FCDB48-9C55-43A3-89C4-E42903679330}" destId="{813F5996-073D-4C4D-88DC-47449993F3D7}" srcOrd="1" destOrd="0" presId="urn:microsoft.com/office/officeart/2018/2/layout/IconVerticalSolidList"/>
    <dgm:cxn modelId="{ADC90F8C-2482-48C7-8866-92552C434C57}" type="presParOf" srcId="{65FCDB48-9C55-43A3-89C4-E42903679330}" destId="{B507F87F-83E5-420A-96AF-19BC28F24245}" srcOrd="2" destOrd="0" presId="urn:microsoft.com/office/officeart/2018/2/layout/IconVerticalSolidList"/>
    <dgm:cxn modelId="{1B335DB9-14D4-4522-8FBB-5F8D200A5CBE}" type="presParOf" srcId="{65FCDB48-9C55-43A3-89C4-E42903679330}" destId="{7EA4AA36-B2A3-4884-89CD-C25973BFA2C5}" srcOrd="3" destOrd="0" presId="urn:microsoft.com/office/officeart/2018/2/layout/IconVerticalSolidList"/>
    <dgm:cxn modelId="{BA837013-064E-49E1-BF49-82E2D313C472}" type="presParOf" srcId="{3C197C32-76F4-41A3-9B10-28244EFB9C5E}" destId="{11CBEF05-307F-4945-BEF3-D4101B8C5A16}" srcOrd="1" destOrd="0" presId="urn:microsoft.com/office/officeart/2018/2/layout/IconVerticalSolidList"/>
    <dgm:cxn modelId="{65C578D2-5304-4CFD-92BC-CB495E9D3559}" type="presParOf" srcId="{3C197C32-76F4-41A3-9B10-28244EFB9C5E}" destId="{FEA0F71C-F1E2-4E42-9D8F-2D2C29A8DAAB}" srcOrd="2" destOrd="0" presId="urn:microsoft.com/office/officeart/2018/2/layout/IconVerticalSolidList"/>
    <dgm:cxn modelId="{74F45C9A-10CC-4EA5-A76B-BDDC81713A6B}" type="presParOf" srcId="{FEA0F71C-F1E2-4E42-9D8F-2D2C29A8DAAB}" destId="{FC97EB12-150F-4449-BDB1-E82893C61D44}" srcOrd="0" destOrd="0" presId="urn:microsoft.com/office/officeart/2018/2/layout/IconVerticalSolidList"/>
    <dgm:cxn modelId="{29CC8D9C-8F12-4000-8013-55B77D73D439}" type="presParOf" srcId="{FEA0F71C-F1E2-4E42-9D8F-2D2C29A8DAAB}" destId="{02BA7D0B-F0B4-4900-8620-495BB73DD147}" srcOrd="1" destOrd="0" presId="urn:microsoft.com/office/officeart/2018/2/layout/IconVerticalSolidList"/>
    <dgm:cxn modelId="{748C25FA-245C-4D16-BD21-E5FA83140D99}" type="presParOf" srcId="{FEA0F71C-F1E2-4E42-9D8F-2D2C29A8DAAB}" destId="{850680FC-56E6-4B31-A9D9-1952634D03B8}" srcOrd="2" destOrd="0" presId="urn:microsoft.com/office/officeart/2018/2/layout/IconVerticalSolidList"/>
    <dgm:cxn modelId="{C076F76A-7568-477D-B665-25C3BEB78975}" type="presParOf" srcId="{FEA0F71C-F1E2-4E42-9D8F-2D2C29A8DAAB}" destId="{CDCDEAC6-616E-4DF7-8C8C-8391807C85F1}" srcOrd="3" destOrd="0" presId="urn:microsoft.com/office/officeart/2018/2/layout/IconVerticalSolidList"/>
    <dgm:cxn modelId="{B56B94E2-A79F-4B61-92C0-52BC33225828}" type="presParOf" srcId="{3C197C32-76F4-41A3-9B10-28244EFB9C5E}" destId="{7C487A37-353D-4578-9882-A7D8D948A7CE}" srcOrd="3" destOrd="0" presId="urn:microsoft.com/office/officeart/2018/2/layout/IconVerticalSolidList"/>
    <dgm:cxn modelId="{D9B6B49E-2491-480A-A940-E3BC20797E3A}" type="presParOf" srcId="{3C197C32-76F4-41A3-9B10-28244EFB9C5E}" destId="{F3BF3EB9-4BED-4A7C-812A-ACE3F6CA176C}" srcOrd="4" destOrd="0" presId="urn:microsoft.com/office/officeart/2018/2/layout/IconVerticalSolidList"/>
    <dgm:cxn modelId="{D2CFF0B1-FA3E-4471-976A-EB865D0F1C24}" type="presParOf" srcId="{F3BF3EB9-4BED-4A7C-812A-ACE3F6CA176C}" destId="{8F9AFB25-1FF9-47A9-837E-D7FE48075D02}" srcOrd="0" destOrd="0" presId="urn:microsoft.com/office/officeart/2018/2/layout/IconVerticalSolidList"/>
    <dgm:cxn modelId="{91179526-6083-4830-A46A-30B93AB6D350}" type="presParOf" srcId="{F3BF3EB9-4BED-4A7C-812A-ACE3F6CA176C}" destId="{F0048E0E-C08D-4545-8CFF-FC8B0E2A2821}" srcOrd="1" destOrd="0" presId="urn:microsoft.com/office/officeart/2018/2/layout/IconVerticalSolidList"/>
    <dgm:cxn modelId="{EF9BA5B8-FA56-4DF1-A026-C2D3B08D649B}" type="presParOf" srcId="{F3BF3EB9-4BED-4A7C-812A-ACE3F6CA176C}" destId="{6B72EFFA-BBDB-49B7-AB69-BA2AEA496E83}" srcOrd="2" destOrd="0" presId="urn:microsoft.com/office/officeart/2018/2/layout/IconVerticalSolidList"/>
    <dgm:cxn modelId="{E4BCD9CE-6C06-407D-B24B-1DCE9E879A81}" type="presParOf" srcId="{F3BF3EB9-4BED-4A7C-812A-ACE3F6CA176C}" destId="{624B7395-163A-4CF8-8F8C-FBB01A2B44B7}" srcOrd="3" destOrd="0" presId="urn:microsoft.com/office/officeart/2018/2/layout/IconVerticalSolidList"/>
    <dgm:cxn modelId="{06EEE8F5-E692-49FA-9CC1-C6297E3B41B1}" type="presParOf" srcId="{3C197C32-76F4-41A3-9B10-28244EFB9C5E}" destId="{7D765A62-644A-4D90-B7E2-25AB590C2CFD}" srcOrd="5" destOrd="0" presId="urn:microsoft.com/office/officeart/2018/2/layout/IconVerticalSolidList"/>
    <dgm:cxn modelId="{D9027DA0-EFBA-4B38-8CA4-2F9B7A415735}" type="presParOf" srcId="{3C197C32-76F4-41A3-9B10-28244EFB9C5E}" destId="{B0D666B7-F17A-4B87-91CB-3AA3ECAB00BA}" srcOrd="6" destOrd="0" presId="urn:microsoft.com/office/officeart/2018/2/layout/IconVerticalSolidList"/>
    <dgm:cxn modelId="{AA976719-CE7D-4CFE-B121-575905CCB411}" type="presParOf" srcId="{B0D666B7-F17A-4B87-91CB-3AA3ECAB00BA}" destId="{1CCFD77C-5B04-48E5-B723-AB3B620CEC3D}" srcOrd="0" destOrd="0" presId="urn:microsoft.com/office/officeart/2018/2/layout/IconVerticalSolidList"/>
    <dgm:cxn modelId="{33CBA879-3C75-48E7-8EC5-7F5A843D81C7}" type="presParOf" srcId="{B0D666B7-F17A-4B87-91CB-3AA3ECAB00BA}" destId="{B6500158-CFAC-4647-AEF6-01E760E1B730}" srcOrd="1" destOrd="0" presId="urn:microsoft.com/office/officeart/2018/2/layout/IconVerticalSolidList"/>
    <dgm:cxn modelId="{9A3A7EA6-967E-49AF-8069-28F585C6F96F}" type="presParOf" srcId="{B0D666B7-F17A-4B87-91CB-3AA3ECAB00BA}" destId="{89CFD753-6217-4ABF-8AB3-0CD4094F815D}" srcOrd="2" destOrd="0" presId="urn:microsoft.com/office/officeart/2018/2/layout/IconVerticalSolidList"/>
    <dgm:cxn modelId="{FF971101-B051-451F-9298-25107B27AE69}" type="presParOf" srcId="{B0D666B7-F17A-4B87-91CB-3AA3ECAB00BA}" destId="{8434BBE6-48D4-4A51-81B5-9DB87A5A4C8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BDB02-AB29-4E55-B6CF-1EE94C35F14A}">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3F5996-073D-4C4D-88DC-47449993F3D7}">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A4AA36-B2A3-4884-89CD-C25973BFA2C5}">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b="0" i="0" kern="1200" baseline="0" noProof="0" dirty="0"/>
            <a:t>Communication is a vital skill within health and social care practice.</a:t>
          </a:r>
          <a:endParaRPr lang="en-GB" sz="2200" kern="1200" noProof="0" dirty="0"/>
        </a:p>
      </dsp:txBody>
      <dsp:txXfrm>
        <a:off x="1241811" y="2121"/>
        <a:ext cx="5974604" cy="1075161"/>
      </dsp:txXfrm>
    </dsp:sp>
    <dsp:sp modelId="{FC97EB12-150F-4449-BDB1-E82893C61D44}">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BA7D0B-F0B4-4900-8620-495BB73DD147}">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CDEAC6-616E-4DF7-8C8C-8391807C85F1}">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b="0" i="0" kern="1200" baseline="0" noProof="0" dirty="0"/>
            <a:t>Communication models help professionals understand how messages are exchanged.</a:t>
          </a:r>
          <a:endParaRPr lang="en-GB" sz="2200" kern="1200" noProof="0" dirty="0"/>
        </a:p>
      </dsp:txBody>
      <dsp:txXfrm>
        <a:off x="1241811" y="1346073"/>
        <a:ext cx="5974604" cy="1075161"/>
      </dsp:txXfrm>
    </dsp:sp>
    <dsp:sp modelId="{8F9AFB25-1FF9-47A9-837E-D7FE48075D02}">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048E0E-C08D-4545-8CFF-FC8B0E2A2821}">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4B7395-163A-4CF8-8F8C-FBB01A2B44B7}">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b="0" i="0" kern="1200" baseline="0" noProof="0" dirty="0"/>
            <a:t>Effective communication builds trust and improves the quality of care.</a:t>
          </a:r>
          <a:endParaRPr lang="en-GB" sz="2200" kern="1200" noProof="0" dirty="0"/>
        </a:p>
      </dsp:txBody>
      <dsp:txXfrm>
        <a:off x="1241811" y="2690025"/>
        <a:ext cx="5974604" cy="1075161"/>
      </dsp:txXfrm>
    </dsp:sp>
    <dsp:sp modelId="{1CCFD77C-5B04-48E5-B723-AB3B620CEC3D}">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500158-CFAC-4647-AEF6-01E760E1B730}">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34BBE6-48D4-4A51-81B5-9DB87A5A4C8E}">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b="0" i="0" kern="1200" baseline="0" noProof="0" dirty="0"/>
            <a:t>Developing strong communication skills supports safe and person-centred practice.</a:t>
          </a:r>
          <a:endParaRPr lang="en-GB" sz="2200" kern="1200" noProof="0" dirty="0"/>
        </a:p>
      </dsp:txBody>
      <dsp:txXfrm>
        <a:off x="1241811" y="4033977"/>
        <a:ext cx="5974604" cy="107516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8C0D89-3463-46BE-BB10-A7BCA0DAFA2C}"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6FA27B-DF93-46B9-9AF0-E6C7C84C06B3}" type="slidenum">
              <a:rPr lang="en-GB" smtClean="0"/>
              <a:t>‹#›</a:t>
            </a:fld>
            <a:endParaRPr lang="en-GB"/>
          </a:p>
        </p:txBody>
      </p:sp>
    </p:spTree>
    <p:extLst>
      <p:ext uri="{BB962C8B-B14F-4D97-AF65-F5344CB8AC3E}">
        <p14:creationId xmlns:p14="http://schemas.microsoft.com/office/powerpoint/2010/main" val="34569569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this presentation I will explore communication as an important professional skill within health and social care. I will briefly explain what communication involves, introduce a communication model that helps professionals understand how messages are exchanged, and explain why effective communication is essential in care settings. I will also provide a practical example of how communication skills can be used when supporting a service user.</a:t>
            </a:r>
          </a:p>
          <a:p>
            <a:endParaRPr lang="en-GB" dirty="0"/>
          </a:p>
        </p:txBody>
      </p:sp>
      <p:sp>
        <p:nvSpPr>
          <p:cNvPr id="4" name="Slide Number Placeholder 3"/>
          <p:cNvSpPr>
            <a:spLocks noGrp="1"/>
          </p:cNvSpPr>
          <p:nvPr>
            <p:ph type="sldNum" sz="quarter" idx="5"/>
          </p:nvPr>
        </p:nvSpPr>
        <p:spPr/>
        <p:txBody>
          <a:bodyPr/>
          <a:lstStyle/>
          <a:p>
            <a:fld id="{4A6FA27B-DF93-46B9-9AF0-E6C7C84C06B3}" type="slidenum">
              <a:rPr lang="en-GB" smtClean="0"/>
              <a:t>2</a:t>
            </a:fld>
            <a:endParaRPr lang="en-GB"/>
          </a:p>
        </p:txBody>
      </p:sp>
    </p:spTree>
    <p:extLst>
      <p:ext uri="{BB962C8B-B14F-4D97-AF65-F5344CB8AC3E}">
        <p14:creationId xmlns:p14="http://schemas.microsoft.com/office/powerpoint/2010/main" val="449412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Communication is a fundamental skill for anyone working in health and social care. Professionals communicate with service users, families and colleagues throughout their daily work. Communication can take many forms including speaking, listening, body language and written documentation.</a:t>
            </a:r>
          </a:p>
          <a:p>
            <a:r>
              <a:rPr lang="en-GB" dirty="0"/>
              <a:t>Arnold and Boggs (2019) explain that effective communication supports understanding and builds positive professional relationships. Without clear communication, important information about care needs could easily be misunderstood.</a:t>
            </a:r>
          </a:p>
          <a:p>
            <a:endParaRPr lang="en-GB" dirty="0"/>
          </a:p>
        </p:txBody>
      </p:sp>
      <p:sp>
        <p:nvSpPr>
          <p:cNvPr id="4" name="Slide Number Placeholder 3"/>
          <p:cNvSpPr>
            <a:spLocks noGrp="1"/>
          </p:cNvSpPr>
          <p:nvPr>
            <p:ph type="sldNum" sz="quarter" idx="5"/>
          </p:nvPr>
        </p:nvSpPr>
        <p:spPr/>
        <p:txBody>
          <a:bodyPr/>
          <a:lstStyle/>
          <a:p>
            <a:fld id="{4A6FA27B-DF93-46B9-9AF0-E6C7C84C06B3}" type="slidenum">
              <a:rPr lang="en-GB" smtClean="0"/>
              <a:t>3</a:t>
            </a:fld>
            <a:endParaRPr lang="en-GB"/>
          </a:p>
        </p:txBody>
      </p:sp>
    </p:spTree>
    <p:extLst>
      <p:ext uri="{BB962C8B-B14F-4D97-AF65-F5344CB8AC3E}">
        <p14:creationId xmlns:p14="http://schemas.microsoft.com/office/powerpoint/2010/main" val="2188035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Shannon–Weaver model helps explain how communication works in practice. The process begins with a sender who delivers a message. The message is transmitted through a communication channel, such as speech or written information, and is received by another person.</a:t>
            </a:r>
          </a:p>
          <a:p>
            <a:r>
              <a:rPr lang="en-GB" dirty="0"/>
              <a:t>The model also highlights the importance of feedback. Feedback helps confirm whether the message has been understood correctly. In health and social care settings, barriers such as background noise, emotional distress or language differences can interrupt communication. Understanding this model helps professionals adapt their approach to ensure clear understanding.</a:t>
            </a:r>
          </a:p>
          <a:p>
            <a:endParaRPr lang="en-GB" dirty="0"/>
          </a:p>
        </p:txBody>
      </p:sp>
      <p:sp>
        <p:nvSpPr>
          <p:cNvPr id="4" name="Slide Number Placeholder 3"/>
          <p:cNvSpPr>
            <a:spLocks noGrp="1"/>
          </p:cNvSpPr>
          <p:nvPr>
            <p:ph type="sldNum" sz="quarter" idx="5"/>
          </p:nvPr>
        </p:nvSpPr>
        <p:spPr/>
        <p:txBody>
          <a:bodyPr/>
          <a:lstStyle/>
          <a:p>
            <a:fld id="{4A6FA27B-DF93-46B9-9AF0-E6C7C84C06B3}" type="slidenum">
              <a:rPr lang="en-GB" smtClean="0"/>
              <a:t>4</a:t>
            </a:fld>
            <a:endParaRPr lang="en-GB"/>
          </a:p>
        </p:txBody>
      </p:sp>
    </p:spTree>
    <p:extLst>
      <p:ext uri="{BB962C8B-B14F-4D97-AF65-F5344CB8AC3E}">
        <p14:creationId xmlns:p14="http://schemas.microsoft.com/office/powerpoint/2010/main" val="2612466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Communication is especially important in health and social care because many individuals receiving support may feel anxious or vulnerable. When professionals communicate clearly and respectfully, it helps build trust and reassurance.</a:t>
            </a:r>
          </a:p>
          <a:p>
            <a:r>
              <a:rPr lang="en-GB" dirty="0"/>
              <a:t>Effective communication also ensures that important information is shared between professionals. NICE (2021) highlights that good communication supports person-centred care, meaning individuals are actively involved in decisions about their health and wellbeing.</a:t>
            </a:r>
          </a:p>
          <a:p>
            <a:endParaRPr lang="en-GB" dirty="0"/>
          </a:p>
        </p:txBody>
      </p:sp>
      <p:sp>
        <p:nvSpPr>
          <p:cNvPr id="4" name="Slide Number Placeholder 3"/>
          <p:cNvSpPr>
            <a:spLocks noGrp="1"/>
          </p:cNvSpPr>
          <p:nvPr>
            <p:ph type="sldNum" sz="quarter" idx="5"/>
          </p:nvPr>
        </p:nvSpPr>
        <p:spPr/>
        <p:txBody>
          <a:bodyPr/>
          <a:lstStyle/>
          <a:p>
            <a:fld id="{4A6FA27B-DF93-46B9-9AF0-E6C7C84C06B3}" type="slidenum">
              <a:rPr lang="en-GB" smtClean="0"/>
              <a:t>5</a:t>
            </a:fld>
            <a:endParaRPr lang="en-GB"/>
          </a:p>
        </p:txBody>
      </p:sp>
    </p:spTree>
    <p:extLst>
      <p:ext uri="{BB962C8B-B14F-4D97-AF65-F5344CB8AC3E}">
        <p14:creationId xmlns:p14="http://schemas.microsoft.com/office/powerpoint/2010/main" val="2510980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For example, imagine supporting an older adult in a residential care home who appears confused about the support they are receiving. In this situation, clear communication is essential.</a:t>
            </a:r>
          </a:p>
          <a:p>
            <a:r>
              <a:rPr lang="en-GB" dirty="0"/>
              <a:t>I would explain the support being provided using simple and clear language. I would also observe the resident’s body language and encourage them to ask questions. Their response acts as feedback, which confirms whether the information has been understood.</a:t>
            </a:r>
          </a:p>
          <a:p>
            <a:r>
              <a:rPr lang="en-GB" dirty="0"/>
              <a:t>This example reflects the communication stages described in the Shannon–Weaver model, where a message is delivered, received and confirmed through feedback.</a:t>
            </a:r>
          </a:p>
          <a:p>
            <a:endParaRPr lang="en-GB" dirty="0"/>
          </a:p>
        </p:txBody>
      </p:sp>
      <p:sp>
        <p:nvSpPr>
          <p:cNvPr id="4" name="Slide Number Placeholder 3"/>
          <p:cNvSpPr>
            <a:spLocks noGrp="1"/>
          </p:cNvSpPr>
          <p:nvPr>
            <p:ph type="sldNum" sz="quarter" idx="5"/>
          </p:nvPr>
        </p:nvSpPr>
        <p:spPr/>
        <p:txBody>
          <a:bodyPr/>
          <a:lstStyle/>
          <a:p>
            <a:fld id="{4A6FA27B-DF93-46B9-9AF0-E6C7C84C06B3}" type="slidenum">
              <a:rPr lang="en-GB" smtClean="0"/>
              <a:t>6</a:t>
            </a:fld>
            <a:endParaRPr lang="en-GB"/>
          </a:p>
        </p:txBody>
      </p:sp>
    </p:spTree>
    <p:extLst>
      <p:ext uri="{BB962C8B-B14F-4D97-AF65-F5344CB8AC3E}">
        <p14:creationId xmlns:p14="http://schemas.microsoft.com/office/powerpoint/2010/main" val="516280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Strong communication skills benefit both professionals and the people they support. When professionals communicate clearly, service users are more likely to feel comfortable sharing their needs and concerns.</a:t>
            </a:r>
          </a:p>
          <a:p>
            <a:r>
              <a:rPr lang="en-GB" dirty="0"/>
              <a:t>Communication also supports teamwork within health and social care environments, where professionals from different backgrounds work together to provide care.</a:t>
            </a:r>
          </a:p>
          <a:p>
            <a:endParaRPr lang="en-GB" dirty="0"/>
          </a:p>
        </p:txBody>
      </p:sp>
      <p:sp>
        <p:nvSpPr>
          <p:cNvPr id="4" name="Slide Number Placeholder 3"/>
          <p:cNvSpPr>
            <a:spLocks noGrp="1"/>
          </p:cNvSpPr>
          <p:nvPr>
            <p:ph type="sldNum" sz="quarter" idx="5"/>
          </p:nvPr>
        </p:nvSpPr>
        <p:spPr/>
        <p:txBody>
          <a:bodyPr/>
          <a:lstStyle/>
          <a:p>
            <a:fld id="{4A6FA27B-DF93-46B9-9AF0-E6C7C84C06B3}" type="slidenum">
              <a:rPr lang="en-GB" smtClean="0"/>
              <a:t>7</a:t>
            </a:fld>
            <a:endParaRPr lang="en-GB"/>
          </a:p>
        </p:txBody>
      </p:sp>
    </p:spTree>
    <p:extLst>
      <p:ext uri="{BB962C8B-B14F-4D97-AF65-F5344CB8AC3E}">
        <p14:creationId xmlns:p14="http://schemas.microsoft.com/office/powerpoint/2010/main" val="1314659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conclusion, communication plays a central role in health and social care. Understanding communication models such as the Shannon–Weaver model helps professionals recognise how messages are delivered and understood. By developing strong communication skills, professionals can improve relationships with service users and provide safer and more effective care</a:t>
            </a:r>
          </a:p>
        </p:txBody>
      </p:sp>
      <p:sp>
        <p:nvSpPr>
          <p:cNvPr id="4" name="Slide Number Placeholder 3"/>
          <p:cNvSpPr>
            <a:spLocks noGrp="1"/>
          </p:cNvSpPr>
          <p:nvPr>
            <p:ph type="sldNum" sz="quarter" idx="5"/>
          </p:nvPr>
        </p:nvSpPr>
        <p:spPr/>
        <p:txBody>
          <a:bodyPr/>
          <a:lstStyle/>
          <a:p>
            <a:fld id="{4A6FA27B-DF93-46B9-9AF0-E6C7C84C06B3}" type="slidenum">
              <a:rPr lang="en-GB" smtClean="0"/>
              <a:t>8</a:t>
            </a:fld>
            <a:endParaRPr lang="en-GB"/>
          </a:p>
        </p:txBody>
      </p:sp>
    </p:spTree>
    <p:extLst>
      <p:ext uri="{BB962C8B-B14F-4D97-AF65-F5344CB8AC3E}">
        <p14:creationId xmlns:p14="http://schemas.microsoft.com/office/powerpoint/2010/main" val="2173984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3/9/2026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33345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3/9/2026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38473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3/9/2026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539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3/9/2026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90433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3/9/2026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20273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3/9/2026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109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3/9/2026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25152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3/9/2026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47872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3/9/2026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39350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3/9/2026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03357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3/9/2026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7846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3/9/2026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894466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creativecommons.org/licenses/by/3.0/" TargetMode="External"/><Relationship Id="rId4" Type="http://schemas.openxmlformats.org/officeDocument/2006/relationships/hyperlink" Target="https://researchleap.com/extracurricular-activities-success-development-communication-skills-role-parents-public-home-work/"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flatworldknowledge.lardbucket.org/books/an-introduction-to-organizational-communication/s06-modern-theories-of-organizatio.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picpedia.org/chalkboard/c/communication.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73A3775-3187-945C-B8F3-47BDD4C1BDE0}"/>
              </a:ext>
            </a:extLst>
          </p:cNvPr>
          <p:cNvSpPr>
            <a:spLocks noGrp="1"/>
          </p:cNvSpPr>
          <p:nvPr>
            <p:ph type="ctrTitle"/>
          </p:nvPr>
        </p:nvSpPr>
        <p:spPr>
          <a:xfrm>
            <a:off x="8719126" y="979051"/>
            <a:ext cx="2811879" cy="1807048"/>
          </a:xfrm>
        </p:spPr>
        <p:txBody>
          <a:bodyPr vert="horz" lIns="91440" tIns="45720" rIns="91440" bIns="45720" rtlCol="0" anchor="b">
            <a:normAutofit/>
          </a:bodyPr>
          <a:lstStyle/>
          <a:p>
            <a:r>
              <a:rPr lang="en-GB" sz="3600" noProof="0" dirty="0"/>
              <a:t>Self-Awareness Presentation </a:t>
            </a:r>
          </a:p>
        </p:txBody>
      </p:sp>
      <p:pic>
        <p:nvPicPr>
          <p:cNvPr id="4" name="Picture 3">
            <a:extLst>
              <a:ext uri="{FF2B5EF4-FFF2-40B4-BE49-F238E27FC236}">
                <a16:creationId xmlns:a16="http://schemas.microsoft.com/office/drawing/2014/main" id="{CF2DB3A3-6507-463E-5E32-28305DDD42F2}"/>
              </a:ext>
            </a:extLst>
          </p:cNvPr>
          <p:cNvPicPr>
            <a:picLocks noChangeAspect="1"/>
          </p:cNvPicPr>
          <p:nvPr/>
        </p:nvPicPr>
        <p:blipFill>
          <a:blip r:embed="rId2"/>
          <a:srcRect l="2820" r="12701" b="-1"/>
          <a:stretch>
            <a:fillRect/>
          </a:stretch>
        </p:blipFill>
        <p:spPr>
          <a:xfrm>
            <a:off x="20" y="535709"/>
            <a:ext cx="8229580" cy="5820640"/>
          </a:xfrm>
          <a:prstGeom prst="rect">
            <a:avLst/>
          </a:prstGeom>
        </p:spPr>
      </p:pic>
      <p:cxnSp>
        <p:nvCxnSpPr>
          <p:cNvPr id="22" name="Straight Connector 21">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293C948-2768-D100-5D02-343F314DB116}"/>
              </a:ext>
            </a:extLst>
          </p:cNvPr>
          <p:cNvSpPr>
            <a:spLocks noGrp="1"/>
          </p:cNvSpPr>
          <p:nvPr>
            <p:ph type="subTitle" idx="1"/>
          </p:nvPr>
        </p:nvSpPr>
        <p:spPr>
          <a:xfrm>
            <a:off x="8719128" y="2922624"/>
            <a:ext cx="2811880" cy="3409950"/>
          </a:xfrm>
        </p:spPr>
        <p:txBody>
          <a:bodyPr vert="horz" lIns="91440" tIns="45720" rIns="91440" bIns="45720" rtlCol="0" anchor="t">
            <a:normAutofit/>
          </a:bodyPr>
          <a:lstStyle/>
          <a:p>
            <a:pPr>
              <a:lnSpc>
                <a:spcPct val="120000"/>
              </a:lnSpc>
              <a:buFont typeface="Arial" panose="020B0604020202020204" pitchFamily="34" charset="0"/>
              <a:buChar char="•"/>
            </a:pPr>
            <a:r>
              <a:rPr lang="en-GB" noProof="0" dirty="0"/>
              <a:t>Student Name: Lois Gyau</a:t>
            </a:r>
          </a:p>
          <a:p>
            <a:pPr>
              <a:lnSpc>
                <a:spcPct val="120000"/>
              </a:lnSpc>
              <a:buFont typeface="Arial" panose="020B0604020202020204" pitchFamily="34" charset="0"/>
              <a:buChar char="•"/>
            </a:pPr>
            <a:r>
              <a:rPr lang="en-GB" noProof="0" dirty="0"/>
              <a:t>Student Number: 2438039</a:t>
            </a:r>
            <a:br>
              <a:rPr lang="en-GB" noProof="0" dirty="0"/>
            </a:br>
            <a:r>
              <a:rPr lang="en-GB" noProof="0" dirty="0"/>
              <a:t>Module number:LCHS4009</a:t>
            </a:r>
          </a:p>
          <a:p>
            <a:pPr>
              <a:lnSpc>
                <a:spcPct val="120000"/>
              </a:lnSpc>
              <a:buFont typeface="Arial" panose="020B0604020202020204" pitchFamily="34" charset="0"/>
              <a:buChar char="•"/>
            </a:pPr>
            <a:r>
              <a:rPr lang="en-GB" noProof="0" dirty="0"/>
              <a:t>Lecturer: Christopher Mafuva</a:t>
            </a:r>
          </a:p>
        </p:txBody>
      </p:sp>
    </p:spTree>
    <p:extLst>
      <p:ext uri="{BB962C8B-B14F-4D97-AF65-F5344CB8AC3E}">
        <p14:creationId xmlns:p14="http://schemas.microsoft.com/office/powerpoint/2010/main" val="3080183713"/>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0097A34-BF8C-A65B-5DC2-221E1A75C3E2}"/>
              </a:ext>
            </a:extLst>
          </p:cNvPr>
          <p:cNvSpPr>
            <a:spLocks noGrp="1"/>
          </p:cNvSpPr>
          <p:nvPr>
            <p:ph type="title"/>
          </p:nvPr>
        </p:nvSpPr>
        <p:spPr>
          <a:xfrm>
            <a:off x="640079" y="1021842"/>
            <a:ext cx="3156857" cy="2642616"/>
          </a:xfrm>
        </p:spPr>
        <p:txBody>
          <a:bodyPr vert="horz" lIns="91440" tIns="45720" rIns="91440" bIns="45720" rtlCol="0" anchor="b">
            <a:normAutofit/>
          </a:bodyPr>
          <a:lstStyle/>
          <a:p>
            <a:r>
              <a:rPr lang="en-GB" sz="4400" noProof="0" dirty="0"/>
              <a:t>Introduction </a:t>
            </a:r>
          </a:p>
        </p:txBody>
      </p:sp>
      <p:sp>
        <p:nvSpPr>
          <p:cNvPr id="3" name="Content Placeholder 2">
            <a:extLst>
              <a:ext uri="{FF2B5EF4-FFF2-40B4-BE49-F238E27FC236}">
                <a16:creationId xmlns:a16="http://schemas.microsoft.com/office/drawing/2014/main" id="{9C9DB452-CB27-31E7-081C-4001DB08102E}"/>
              </a:ext>
            </a:extLst>
          </p:cNvPr>
          <p:cNvSpPr>
            <a:spLocks noGrp="1"/>
          </p:cNvSpPr>
          <p:nvPr>
            <p:ph idx="1"/>
          </p:nvPr>
        </p:nvSpPr>
        <p:spPr>
          <a:xfrm>
            <a:off x="640079" y="4304538"/>
            <a:ext cx="3156857" cy="1362456"/>
          </a:xfrm>
        </p:spPr>
        <p:txBody>
          <a:bodyPr vert="horz" lIns="91440" tIns="45720" rIns="91440" bIns="45720" rtlCol="0" anchor="t">
            <a:normAutofit/>
          </a:bodyPr>
          <a:lstStyle/>
          <a:p>
            <a:pPr marL="0" indent="0">
              <a:lnSpc>
                <a:spcPct val="130000"/>
              </a:lnSpc>
              <a:buNone/>
            </a:pPr>
            <a:r>
              <a:rPr lang="en-GB" sz="1700" b="1" cap="all" spc="300" noProof="0" dirty="0"/>
              <a:t>Communication as a Key Skill in Health and Social Care</a:t>
            </a:r>
          </a:p>
        </p:txBody>
      </p:sp>
      <p:cxnSp>
        <p:nvCxnSpPr>
          <p:cNvPr id="14" name="Straight Connector 13">
            <a:extLst>
              <a:ext uri="{FF2B5EF4-FFF2-40B4-BE49-F238E27FC236}">
                <a16:creationId xmlns:a16="http://schemas.microsoft.com/office/drawing/2014/main" id="{750527CE-FCD0-40C8-B37A-39331C2A4F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011930"/>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7" name="Graphic 6" descr="Chat">
            <a:extLst>
              <a:ext uri="{FF2B5EF4-FFF2-40B4-BE49-F238E27FC236}">
                <a16:creationId xmlns:a16="http://schemas.microsoft.com/office/drawing/2014/main" id="{2D5677A8-F08E-C449-E5D9-77B4BFFF7B5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78229" y="1098734"/>
            <a:ext cx="4729112" cy="4729112"/>
          </a:xfrm>
          <a:prstGeom prst="rect">
            <a:avLst/>
          </a:prstGeom>
        </p:spPr>
      </p:pic>
    </p:spTree>
    <p:extLst>
      <p:ext uri="{BB962C8B-B14F-4D97-AF65-F5344CB8AC3E}">
        <p14:creationId xmlns:p14="http://schemas.microsoft.com/office/powerpoint/2010/main" val="40364767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6" name="Content Placeholder 5">
            <a:extLst>
              <a:ext uri="{FF2B5EF4-FFF2-40B4-BE49-F238E27FC236}">
                <a16:creationId xmlns:a16="http://schemas.microsoft.com/office/drawing/2014/main" id="{32807567-6B6F-2472-8D31-FB1D0B281B25}"/>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8921" b="6809"/>
          <a:stretch>
            <a:fillRect/>
          </a:stretch>
        </p:blipFill>
        <p:spPr>
          <a:xfrm>
            <a:off x="20" y="10"/>
            <a:ext cx="12191980" cy="6857990"/>
          </a:xfrm>
          <a:prstGeom prst="rect">
            <a:avLst/>
          </a:prstGeom>
        </p:spPr>
      </p:pic>
      <p:sp useBgFill="1">
        <p:nvSpPr>
          <p:cNvPr id="16" name="Rectangle 15">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2E5B05B-3EBF-58B1-B78E-F636A6E4B6FF}"/>
              </a:ext>
            </a:extLst>
          </p:cNvPr>
          <p:cNvSpPr>
            <a:spLocks noGrp="1"/>
          </p:cNvSpPr>
          <p:nvPr>
            <p:ph type="title"/>
          </p:nvPr>
        </p:nvSpPr>
        <p:spPr>
          <a:xfrm>
            <a:off x="1049451" y="1352492"/>
            <a:ext cx="4665540" cy="1143000"/>
          </a:xfrm>
        </p:spPr>
        <p:txBody>
          <a:bodyPr vert="horz" lIns="91440" tIns="45720" rIns="91440" bIns="45720" rtlCol="0" anchor="t">
            <a:normAutofit/>
          </a:bodyPr>
          <a:lstStyle/>
          <a:p>
            <a:pPr>
              <a:lnSpc>
                <a:spcPct val="90000"/>
              </a:lnSpc>
            </a:pPr>
            <a:r>
              <a:rPr lang="en-GB" sz="2500" noProof="0" dirty="0"/>
              <a:t>Understanding Communication in Health and Social Care</a:t>
            </a:r>
            <a:br>
              <a:rPr lang="en-GB" sz="2500" noProof="0" dirty="0"/>
            </a:br>
            <a:endParaRPr lang="en-GB" sz="2500" noProof="0" dirty="0"/>
          </a:p>
        </p:txBody>
      </p:sp>
      <p:cxnSp>
        <p:nvCxnSpPr>
          <p:cNvPr id="18" name="Straight Connector 17">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9AE352-4A18-39AD-8D0B-138E5196324F}"/>
              </a:ext>
            </a:extLst>
          </p:cNvPr>
          <p:cNvSpPr>
            <a:spLocks noGrp="1"/>
          </p:cNvSpPr>
          <p:nvPr>
            <p:ph sz="half" idx="1"/>
          </p:nvPr>
        </p:nvSpPr>
        <p:spPr>
          <a:xfrm>
            <a:off x="1049454" y="2662356"/>
            <a:ext cx="4665546" cy="3057911"/>
          </a:xfrm>
        </p:spPr>
        <p:txBody>
          <a:bodyPr vert="horz" lIns="91440" tIns="45720" rIns="91440" bIns="45720" rtlCol="0">
            <a:normAutofit/>
          </a:bodyPr>
          <a:lstStyle/>
          <a:p>
            <a:pPr>
              <a:lnSpc>
                <a:spcPct val="110000"/>
              </a:lnSpc>
            </a:pPr>
            <a:r>
              <a:rPr lang="en-GB" sz="1600" noProof="0" dirty="0"/>
              <a:t>Communication involves sharing information, thoughts and feelings between individuals.</a:t>
            </a:r>
          </a:p>
          <a:p>
            <a:pPr>
              <a:lnSpc>
                <a:spcPct val="110000"/>
              </a:lnSpc>
            </a:pPr>
            <a:r>
              <a:rPr lang="en-GB" sz="1600" noProof="0" dirty="0"/>
              <a:t>It can include verbal, non-verbal and written communication.</a:t>
            </a:r>
          </a:p>
          <a:p>
            <a:pPr>
              <a:lnSpc>
                <a:spcPct val="110000"/>
              </a:lnSpc>
            </a:pPr>
            <a:r>
              <a:rPr lang="en-GB" sz="1600" noProof="0" dirty="0"/>
              <a:t>Effective communication allows professionals to understand the needs of service users.</a:t>
            </a:r>
          </a:p>
          <a:p>
            <a:pPr>
              <a:lnSpc>
                <a:spcPct val="110000"/>
              </a:lnSpc>
            </a:pPr>
            <a:r>
              <a:rPr lang="en-GB" sz="1600" noProof="0" dirty="0"/>
              <a:t>Clear communication is essential when working with colleagues and other professionals (Arnold and Boggs, 2019).</a:t>
            </a:r>
          </a:p>
          <a:p>
            <a:pPr>
              <a:lnSpc>
                <a:spcPct val="110000"/>
              </a:lnSpc>
            </a:pPr>
            <a:endParaRPr lang="en-GB" sz="1600" noProof="0" dirty="0"/>
          </a:p>
        </p:txBody>
      </p:sp>
      <p:sp>
        <p:nvSpPr>
          <p:cNvPr id="7" name="TextBox 6">
            <a:extLst>
              <a:ext uri="{FF2B5EF4-FFF2-40B4-BE49-F238E27FC236}">
                <a16:creationId xmlns:a16="http://schemas.microsoft.com/office/drawing/2014/main" id="{EEE23288-F054-21DB-4FDC-40B45E320D5D}"/>
              </a:ext>
            </a:extLst>
          </p:cNvPr>
          <p:cNvSpPr txBox="1"/>
          <p:nvPr/>
        </p:nvSpPr>
        <p:spPr>
          <a:xfrm>
            <a:off x="9860914" y="6657945"/>
            <a:ext cx="2331086" cy="200055"/>
          </a:xfrm>
          <a:prstGeom prst="rect">
            <a:avLst/>
          </a:prstGeom>
          <a:solidFill>
            <a:srgbClr val="000000"/>
          </a:solidFill>
        </p:spPr>
        <p:txBody>
          <a:bodyPr wrap="none" rtlCol="0">
            <a:spAutoFit/>
          </a:bodyPr>
          <a:lstStyle/>
          <a:p>
            <a:pPr algn="r">
              <a:spcAft>
                <a:spcPts val="600"/>
              </a:spcAft>
            </a:pPr>
            <a:r>
              <a:rPr lang="en-GB" sz="700" noProof="0" dirty="0">
                <a:solidFill>
                  <a:srgbClr val="FFFFFF"/>
                </a:solidFill>
                <a:hlinkClick r:id="rId4" tooltip="https://researchleap.com/extracurricular-activities-success-development-communication-skills-role-parents-public-home-work/">
                  <a:extLst>
                    <a:ext uri="{A12FA001-AC4F-418D-AE19-62706E023703}">
                      <ahyp:hlinkClr xmlns:ahyp="http://schemas.microsoft.com/office/drawing/2018/hyperlinkcolor" val="tx"/>
                    </a:ext>
                  </a:extLst>
                </a:hlinkClick>
              </a:rPr>
              <a:t>This Photo</a:t>
            </a:r>
            <a:r>
              <a:rPr lang="en-GB" sz="700" noProof="0" dirty="0">
                <a:solidFill>
                  <a:srgbClr val="FFFFFF"/>
                </a:solidFill>
              </a:rPr>
              <a:t> by Unknown Author is licensed under </a:t>
            </a:r>
            <a:r>
              <a:rPr lang="en-GB" sz="700" noProof="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noProof="0" dirty="0">
              <a:solidFill>
                <a:srgbClr val="FFFFFF"/>
              </a:solidFill>
            </a:endParaRPr>
          </a:p>
        </p:txBody>
      </p:sp>
    </p:spTree>
    <p:extLst>
      <p:ext uri="{BB962C8B-B14F-4D97-AF65-F5344CB8AC3E}">
        <p14:creationId xmlns:p14="http://schemas.microsoft.com/office/powerpoint/2010/main" val="168130620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E4C10F5-7803-8CC4-44D0-59FBBAB26E4D}"/>
              </a:ext>
            </a:extLst>
          </p:cNvPr>
          <p:cNvSpPr>
            <a:spLocks noGrp="1"/>
          </p:cNvSpPr>
          <p:nvPr>
            <p:ph type="title"/>
          </p:nvPr>
        </p:nvSpPr>
        <p:spPr>
          <a:xfrm>
            <a:off x="640080" y="1371600"/>
            <a:ext cx="10890928" cy="971550"/>
          </a:xfrm>
        </p:spPr>
        <p:txBody>
          <a:bodyPr vert="horz" lIns="91440" tIns="45720" rIns="91440" bIns="45720" rtlCol="0" anchor="t">
            <a:normAutofit/>
          </a:bodyPr>
          <a:lstStyle/>
          <a:p>
            <a:pPr>
              <a:lnSpc>
                <a:spcPct val="90000"/>
              </a:lnSpc>
            </a:pPr>
            <a:r>
              <a:rPr lang="en-GB" sz="3100" noProof="0" dirty="0"/>
              <a:t>The Shannon–Weaver Communication Model</a:t>
            </a:r>
            <a:br>
              <a:rPr lang="en-GB" sz="3100" noProof="0" dirty="0"/>
            </a:br>
            <a:endParaRPr lang="en-GB" sz="3100" noProof="0" dirty="0"/>
          </a:p>
        </p:txBody>
      </p:sp>
      <p:cxnSp>
        <p:nvCxnSpPr>
          <p:cNvPr id="16" name="Straight Connector 15">
            <a:extLst>
              <a:ext uri="{FF2B5EF4-FFF2-40B4-BE49-F238E27FC236}">
                <a16:creationId xmlns:a16="http://schemas.microsoft.com/office/drawing/2014/main" id="{39AA7464-1EB7-A869-C7D3-AA680BBA98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B2B4953A-7B40-5743-60D0-7E5FD000BC1D}"/>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3232" y="2683748"/>
            <a:ext cx="5648193" cy="2792977"/>
          </a:xfrm>
          <a:prstGeom prst="rect">
            <a:avLst/>
          </a:prstGeom>
        </p:spPr>
      </p:pic>
      <p:sp>
        <p:nvSpPr>
          <p:cNvPr id="4" name="Content Placeholder 3">
            <a:extLst>
              <a:ext uri="{FF2B5EF4-FFF2-40B4-BE49-F238E27FC236}">
                <a16:creationId xmlns:a16="http://schemas.microsoft.com/office/drawing/2014/main" id="{014A98CB-58F7-4E0C-BD29-6465350B668B}"/>
              </a:ext>
            </a:extLst>
          </p:cNvPr>
          <p:cNvSpPr>
            <a:spLocks noGrp="1"/>
          </p:cNvSpPr>
          <p:nvPr>
            <p:ph sz="half" idx="2"/>
          </p:nvPr>
        </p:nvSpPr>
        <p:spPr>
          <a:xfrm>
            <a:off x="6871063" y="2537460"/>
            <a:ext cx="4659945" cy="3760459"/>
          </a:xfrm>
        </p:spPr>
        <p:txBody>
          <a:bodyPr vert="horz" lIns="91440" tIns="45720" rIns="91440" bIns="45720" rtlCol="0" anchor="t">
            <a:normAutofit/>
          </a:bodyPr>
          <a:lstStyle/>
          <a:p>
            <a:pPr>
              <a:lnSpc>
                <a:spcPct val="110000"/>
              </a:lnSpc>
            </a:pPr>
            <a:r>
              <a:rPr lang="en-GB" sz="1400" noProof="0" dirty="0"/>
              <a:t>A model that explains how messages are sent and received during communication.</a:t>
            </a:r>
          </a:p>
          <a:p>
            <a:pPr>
              <a:lnSpc>
                <a:spcPct val="110000"/>
              </a:lnSpc>
            </a:pPr>
            <a:r>
              <a:rPr lang="en-GB" sz="1400" noProof="0" dirty="0"/>
              <a:t>Includes several stages in the communication process.</a:t>
            </a:r>
          </a:p>
          <a:p>
            <a:pPr>
              <a:lnSpc>
                <a:spcPct val="110000"/>
              </a:lnSpc>
            </a:pPr>
            <a:r>
              <a:rPr lang="en-GB" sz="1400" b="1" noProof="0" dirty="0"/>
              <a:t>Sender</a:t>
            </a:r>
            <a:r>
              <a:rPr lang="en-GB" sz="1400" noProof="0" dirty="0"/>
              <a:t> – the person delivering the message.</a:t>
            </a:r>
          </a:p>
          <a:p>
            <a:pPr>
              <a:lnSpc>
                <a:spcPct val="110000"/>
              </a:lnSpc>
            </a:pPr>
            <a:r>
              <a:rPr lang="en-GB" sz="1400" b="1" noProof="0" dirty="0"/>
              <a:t>Message and Channel</a:t>
            </a:r>
            <a:r>
              <a:rPr lang="en-GB" sz="1400" noProof="0" dirty="0"/>
              <a:t> – the information and method used to communicate.</a:t>
            </a:r>
          </a:p>
          <a:p>
            <a:pPr>
              <a:lnSpc>
                <a:spcPct val="110000"/>
              </a:lnSpc>
            </a:pPr>
            <a:r>
              <a:rPr lang="en-GB" sz="1400" b="1" noProof="0" dirty="0"/>
              <a:t>Receiver and Feedback</a:t>
            </a:r>
            <a:r>
              <a:rPr lang="en-GB" sz="1400" noProof="0" dirty="0"/>
              <a:t> – the person receiving the message and responding.</a:t>
            </a:r>
          </a:p>
          <a:p>
            <a:pPr>
              <a:lnSpc>
                <a:spcPct val="110000"/>
              </a:lnSpc>
            </a:pPr>
            <a:r>
              <a:rPr lang="en-GB" sz="1400" noProof="0" dirty="0"/>
              <a:t>Barriers such as noise, stress or language differences may affect understanding (Shannon and Weaver, 1949).</a:t>
            </a:r>
          </a:p>
          <a:p>
            <a:pPr>
              <a:lnSpc>
                <a:spcPct val="110000"/>
              </a:lnSpc>
            </a:pPr>
            <a:endParaRPr lang="en-GB" sz="1400" noProof="0" dirty="0"/>
          </a:p>
        </p:txBody>
      </p:sp>
      <p:sp>
        <p:nvSpPr>
          <p:cNvPr id="7" name="TextBox 6">
            <a:extLst>
              <a:ext uri="{FF2B5EF4-FFF2-40B4-BE49-F238E27FC236}">
                <a16:creationId xmlns:a16="http://schemas.microsoft.com/office/drawing/2014/main" id="{789AFE92-4EC6-83F8-ED05-DD831CBFDB07}"/>
              </a:ext>
            </a:extLst>
          </p:cNvPr>
          <p:cNvSpPr txBox="1"/>
          <p:nvPr/>
        </p:nvSpPr>
        <p:spPr>
          <a:xfrm>
            <a:off x="3712943" y="5276670"/>
            <a:ext cx="2648482" cy="200055"/>
          </a:xfrm>
          <a:prstGeom prst="rect">
            <a:avLst/>
          </a:prstGeom>
          <a:solidFill>
            <a:srgbClr val="000000"/>
          </a:solidFill>
        </p:spPr>
        <p:txBody>
          <a:bodyPr wrap="none" rtlCol="0">
            <a:spAutoFit/>
          </a:bodyPr>
          <a:lstStyle/>
          <a:p>
            <a:pPr algn="r">
              <a:spcAft>
                <a:spcPts val="600"/>
              </a:spcAft>
            </a:pPr>
            <a:r>
              <a:rPr lang="en-GB" sz="700" noProof="0" dirty="0">
                <a:solidFill>
                  <a:srgbClr val="FFFFFF"/>
                </a:solidFill>
                <a:hlinkClick r:id="rId4" tooltip="https://flatworldknowledge.lardbucket.org/books/an-introduction-to-organizational-communication/s06-modern-theories-of-organizatio.html">
                  <a:extLst>
                    <a:ext uri="{A12FA001-AC4F-418D-AE19-62706E023703}">
                      <ahyp:hlinkClr xmlns:ahyp="http://schemas.microsoft.com/office/drawing/2018/hyperlinkcolor" val="tx"/>
                    </a:ext>
                  </a:extLst>
                </a:hlinkClick>
              </a:rPr>
              <a:t>This Photo</a:t>
            </a:r>
            <a:r>
              <a:rPr lang="en-GB" sz="700" noProof="0" dirty="0">
                <a:solidFill>
                  <a:srgbClr val="FFFFFF"/>
                </a:solidFill>
              </a:rPr>
              <a:t> by Unknown Author is licensed under </a:t>
            </a:r>
            <a:r>
              <a:rPr lang="en-GB" sz="700" noProof="0" dirty="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noProof="0" dirty="0">
              <a:solidFill>
                <a:srgbClr val="FFFFFF"/>
              </a:solidFill>
            </a:endParaRPr>
          </a:p>
        </p:txBody>
      </p:sp>
    </p:spTree>
    <p:extLst>
      <p:ext uri="{BB962C8B-B14F-4D97-AF65-F5344CB8AC3E}">
        <p14:creationId xmlns:p14="http://schemas.microsoft.com/office/powerpoint/2010/main" val="2816039242"/>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C352A8C-7314-168E-7C8B-7CA2C4F86354}"/>
              </a:ext>
            </a:extLst>
          </p:cNvPr>
          <p:cNvSpPr>
            <a:spLocks noGrp="1"/>
          </p:cNvSpPr>
          <p:nvPr>
            <p:ph type="title"/>
          </p:nvPr>
        </p:nvSpPr>
        <p:spPr>
          <a:xfrm>
            <a:off x="640079" y="914400"/>
            <a:ext cx="4261104" cy="1097280"/>
          </a:xfrm>
        </p:spPr>
        <p:txBody>
          <a:bodyPr vert="horz" lIns="91440" tIns="45720" rIns="91440" bIns="45720" rtlCol="0" anchor="t">
            <a:normAutofit/>
          </a:bodyPr>
          <a:lstStyle/>
          <a:p>
            <a:pPr>
              <a:lnSpc>
                <a:spcPct val="90000"/>
              </a:lnSpc>
            </a:pPr>
            <a:r>
              <a:rPr lang="en-GB" sz="2300" noProof="0" dirty="0"/>
              <a:t>Importance of Communication in Professional Practice</a:t>
            </a:r>
            <a:br>
              <a:rPr lang="en-GB" sz="2300" noProof="0" dirty="0"/>
            </a:br>
            <a:endParaRPr lang="en-GB" sz="2300" noProof="0" dirty="0"/>
          </a:p>
        </p:txBody>
      </p:sp>
      <p:sp>
        <p:nvSpPr>
          <p:cNvPr id="3" name="Content Placeholder 2">
            <a:extLst>
              <a:ext uri="{FF2B5EF4-FFF2-40B4-BE49-F238E27FC236}">
                <a16:creationId xmlns:a16="http://schemas.microsoft.com/office/drawing/2014/main" id="{82D4D0AB-4A3A-F9A6-2942-7E621732B90F}"/>
              </a:ext>
            </a:extLst>
          </p:cNvPr>
          <p:cNvSpPr>
            <a:spLocks noGrp="1"/>
          </p:cNvSpPr>
          <p:nvPr>
            <p:ph sz="half" idx="1"/>
          </p:nvPr>
        </p:nvSpPr>
        <p:spPr>
          <a:xfrm>
            <a:off x="640079" y="2176036"/>
            <a:ext cx="4261104" cy="4121887"/>
          </a:xfrm>
        </p:spPr>
        <p:txBody>
          <a:bodyPr vert="horz" lIns="91440" tIns="45720" rIns="91440" bIns="45720" rtlCol="0">
            <a:normAutofit/>
          </a:bodyPr>
          <a:lstStyle/>
          <a:p>
            <a:pPr>
              <a:lnSpc>
                <a:spcPct val="110000"/>
              </a:lnSpc>
            </a:pPr>
            <a:r>
              <a:rPr lang="en-GB" sz="1900" noProof="0" dirty="0"/>
              <a:t>Builds trust between professionals and service users.</a:t>
            </a:r>
          </a:p>
          <a:p>
            <a:pPr>
              <a:lnSpc>
                <a:spcPct val="110000"/>
              </a:lnSpc>
            </a:pPr>
            <a:r>
              <a:rPr lang="en-GB" sz="1900" noProof="0" dirty="0"/>
              <a:t>Helps individuals feel respected and involved in their care.</a:t>
            </a:r>
          </a:p>
          <a:p>
            <a:pPr>
              <a:lnSpc>
                <a:spcPct val="110000"/>
              </a:lnSpc>
            </a:pPr>
            <a:r>
              <a:rPr lang="en-GB" sz="1900" noProof="0" dirty="0"/>
              <a:t>Reduces the risk of misunderstandings or errors.</a:t>
            </a:r>
          </a:p>
          <a:p>
            <a:pPr>
              <a:lnSpc>
                <a:spcPct val="110000"/>
              </a:lnSpc>
            </a:pPr>
            <a:r>
              <a:rPr lang="en-GB" sz="1900" noProof="0" dirty="0"/>
              <a:t>Supports effective teamwork within multidisciplinary settings.</a:t>
            </a:r>
          </a:p>
          <a:p>
            <a:pPr>
              <a:lnSpc>
                <a:spcPct val="110000"/>
              </a:lnSpc>
            </a:pPr>
            <a:r>
              <a:rPr lang="en-GB" sz="1900" noProof="0" dirty="0"/>
              <a:t>Promotes person-centred care and shared decision-making (NICE, 2021).</a:t>
            </a:r>
          </a:p>
          <a:p>
            <a:pPr>
              <a:lnSpc>
                <a:spcPct val="110000"/>
              </a:lnSpc>
            </a:pPr>
            <a:endParaRPr lang="en-GB" sz="1900" noProof="0" dirty="0"/>
          </a:p>
        </p:txBody>
      </p:sp>
      <p:pic>
        <p:nvPicPr>
          <p:cNvPr id="6" name="Content Placeholder 5">
            <a:extLst>
              <a:ext uri="{FF2B5EF4-FFF2-40B4-BE49-F238E27FC236}">
                <a16:creationId xmlns:a16="http://schemas.microsoft.com/office/drawing/2014/main" id="{B2ED2543-01AD-8C42-26DB-FEE996F9679B}"/>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190" r="14725" b="2"/>
          <a:stretch>
            <a:fillRect/>
          </a:stretch>
        </p:blipFill>
        <p:spPr>
          <a:xfrm>
            <a:off x="5671128" y="914399"/>
            <a:ext cx="6520872" cy="5353521"/>
          </a:xfrm>
          <a:prstGeom prst="rect">
            <a:avLst/>
          </a:prstGeom>
        </p:spPr>
      </p:pic>
      <p:cxnSp>
        <p:nvCxnSpPr>
          <p:cNvPr id="16" name="Straight Connector 15">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30B4FAD-FFFA-6B3F-44B7-913081125298}"/>
              </a:ext>
            </a:extLst>
          </p:cNvPr>
          <p:cNvSpPr txBox="1"/>
          <p:nvPr/>
        </p:nvSpPr>
        <p:spPr>
          <a:xfrm>
            <a:off x="9705422" y="6067865"/>
            <a:ext cx="2486578" cy="200055"/>
          </a:xfrm>
          <a:prstGeom prst="rect">
            <a:avLst/>
          </a:prstGeom>
          <a:solidFill>
            <a:srgbClr val="000000"/>
          </a:solidFill>
        </p:spPr>
        <p:txBody>
          <a:bodyPr wrap="none" rtlCol="0">
            <a:spAutoFit/>
          </a:bodyPr>
          <a:lstStyle/>
          <a:p>
            <a:pPr algn="r">
              <a:spcAft>
                <a:spcPts val="600"/>
              </a:spcAft>
            </a:pPr>
            <a:r>
              <a:rPr lang="en-GB" sz="700" noProof="0" dirty="0">
                <a:solidFill>
                  <a:srgbClr val="FFFFFF"/>
                </a:solidFill>
                <a:hlinkClick r:id="rId4" tooltip="https://www.picpedia.org/chalkboard/c/communication.html">
                  <a:extLst>
                    <a:ext uri="{A12FA001-AC4F-418D-AE19-62706E023703}">
                      <ahyp:hlinkClr xmlns:ahyp="http://schemas.microsoft.com/office/drawing/2018/hyperlinkcolor" val="tx"/>
                    </a:ext>
                  </a:extLst>
                </a:hlinkClick>
              </a:rPr>
              <a:t>This Photo</a:t>
            </a:r>
            <a:r>
              <a:rPr lang="en-GB" sz="700" noProof="0" dirty="0">
                <a:solidFill>
                  <a:srgbClr val="FFFFFF"/>
                </a:solidFill>
              </a:rPr>
              <a:t> by Unknown Author is licensed under </a:t>
            </a:r>
            <a:r>
              <a:rPr lang="en-GB" sz="700" noProof="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noProof="0" dirty="0">
              <a:solidFill>
                <a:srgbClr val="FFFFFF"/>
              </a:solidFill>
            </a:endParaRPr>
          </a:p>
        </p:txBody>
      </p:sp>
    </p:spTree>
    <p:extLst>
      <p:ext uri="{BB962C8B-B14F-4D97-AF65-F5344CB8AC3E}">
        <p14:creationId xmlns:p14="http://schemas.microsoft.com/office/powerpoint/2010/main" val="24004450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9297A37B-A741-B8CE-F432-3B240E801B9F}"/>
              </a:ext>
            </a:extLst>
          </p:cNvPr>
          <p:cNvSpPr>
            <a:spLocks noGrp="1"/>
          </p:cNvSpPr>
          <p:nvPr>
            <p:ph type="title"/>
          </p:nvPr>
        </p:nvSpPr>
        <p:spPr>
          <a:xfrm>
            <a:off x="5029200" y="914400"/>
            <a:ext cx="6501810" cy="1097280"/>
          </a:xfrm>
        </p:spPr>
        <p:txBody>
          <a:bodyPr vert="horz" lIns="91440" tIns="45720" rIns="91440" bIns="45720" rtlCol="0" anchor="t">
            <a:normAutofit/>
          </a:bodyPr>
          <a:lstStyle/>
          <a:p>
            <a:pPr>
              <a:lnSpc>
                <a:spcPct val="90000"/>
              </a:lnSpc>
            </a:pPr>
            <a:r>
              <a:rPr lang="en-GB" sz="3100" noProof="0" dirty="0"/>
              <a:t>Practical Example in a Care Setting</a:t>
            </a:r>
            <a:br>
              <a:rPr lang="en-GB" sz="3100" noProof="0" dirty="0"/>
            </a:br>
            <a:endParaRPr lang="en-GB" sz="3100" noProof="0" dirty="0"/>
          </a:p>
        </p:txBody>
      </p:sp>
      <p:pic>
        <p:nvPicPr>
          <p:cNvPr id="6" name="Content Placeholder 5" descr="Consulting with senior patient at home">
            <a:extLst>
              <a:ext uri="{FF2B5EF4-FFF2-40B4-BE49-F238E27FC236}">
                <a16:creationId xmlns:a16="http://schemas.microsoft.com/office/drawing/2014/main" id="{A83BFDCD-CA5D-3410-91B7-A6D1F01E0CDA}"/>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l="17439" r="27494" b="2"/>
          <a:stretch>
            <a:fillRect/>
          </a:stretch>
        </p:blipFill>
        <p:spPr>
          <a:xfrm>
            <a:off x="20" y="914399"/>
            <a:ext cx="4416532" cy="5353523"/>
          </a:xfrm>
          <a:prstGeom prst="rect">
            <a:avLst/>
          </a:prstGeom>
        </p:spPr>
      </p:pic>
      <p:cxnSp>
        <p:nvCxnSpPr>
          <p:cNvPr id="19" name="Straight Connector 18">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F4E47B0B-A503-53EA-96F6-A614CB01CB85}"/>
              </a:ext>
            </a:extLst>
          </p:cNvPr>
          <p:cNvSpPr>
            <a:spLocks noGrp="1"/>
          </p:cNvSpPr>
          <p:nvPr>
            <p:ph sz="half" idx="2"/>
          </p:nvPr>
        </p:nvSpPr>
        <p:spPr>
          <a:xfrm>
            <a:off x="5029200" y="2176036"/>
            <a:ext cx="6501810" cy="4121885"/>
          </a:xfrm>
        </p:spPr>
        <p:txBody>
          <a:bodyPr vert="horz" lIns="91440" tIns="45720" rIns="91440" bIns="45720" rtlCol="0">
            <a:normAutofit/>
          </a:bodyPr>
          <a:lstStyle/>
          <a:p>
            <a:pPr marL="0" indent="0">
              <a:lnSpc>
                <a:spcPct val="110000"/>
              </a:lnSpc>
              <a:buNone/>
            </a:pPr>
            <a:r>
              <a:rPr lang="en-GB" sz="1700" b="1" noProof="0" dirty="0"/>
              <a:t>Example: Communicating with an older adult in a residential care home</a:t>
            </a:r>
            <a:endParaRPr lang="en-GB" sz="1700" noProof="0" dirty="0"/>
          </a:p>
          <a:p>
            <a:pPr>
              <a:lnSpc>
                <a:spcPct val="110000"/>
              </a:lnSpc>
            </a:pPr>
            <a:r>
              <a:rPr lang="en-GB" sz="1700" noProof="0" dirty="0"/>
              <a:t>A resident appears unsure about the support they are receiving.</a:t>
            </a:r>
          </a:p>
          <a:p>
            <a:pPr>
              <a:lnSpc>
                <a:spcPct val="110000"/>
              </a:lnSpc>
            </a:pPr>
            <a:r>
              <a:rPr lang="en-GB" sz="1700" noProof="0" dirty="0"/>
              <a:t>I clearly explain what support will be provided and why.</a:t>
            </a:r>
          </a:p>
          <a:p>
            <a:pPr>
              <a:lnSpc>
                <a:spcPct val="110000"/>
              </a:lnSpc>
            </a:pPr>
            <a:r>
              <a:rPr lang="en-GB" sz="1700" noProof="0" dirty="0"/>
              <a:t>I speak slowly and maintain eye contact to support understanding.</a:t>
            </a:r>
          </a:p>
          <a:p>
            <a:pPr>
              <a:lnSpc>
                <a:spcPct val="110000"/>
              </a:lnSpc>
            </a:pPr>
            <a:r>
              <a:rPr lang="en-GB" sz="1700" noProof="0" dirty="0"/>
              <a:t>I encourage the resident to ask questions and provide feedback.</a:t>
            </a:r>
          </a:p>
          <a:p>
            <a:pPr>
              <a:lnSpc>
                <a:spcPct val="110000"/>
              </a:lnSpc>
            </a:pPr>
            <a:r>
              <a:rPr lang="en-GB" sz="1700" noProof="0" dirty="0"/>
              <a:t>This follows the communication process described in the Shannon–Weaver model.</a:t>
            </a:r>
          </a:p>
          <a:p>
            <a:pPr>
              <a:lnSpc>
                <a:spcPct val="110000"/>
              </a:lnSpc>
            </a:pPr>
            <a:endParaRPr lang="en-GB" sz="1700" noProof="0" dirty="0"/>
          </a:p>
        </p:txBody>
      </p:sp>
    </p:spTree>
    <p:extLst>
      <p:ext uri="{BB962C8B-B14F-4D97-AF65-F5344CB8AC3E}">
        <p14:creationId xmlns:p14="http://schemas.microsoft.com/office/powerpoint/2010/main" val="260968310"/>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5F92DD9-EDE5-939A-5935-889DFAF40DA6}"/>
              </a:ext>
            </a:extLst>
          </p:cNvPr>
          <p:cNvSpPr>
            <a:spLocks noGrp="1"/>
          </p:cNvSpPr>
          <p:nvPr>
            <p:ph type="title"/>
          </p:nvPr>
        </p:nvSpPr>
        <p:spPr>
          <a:xfrm>
            <a:off x="5496821" y="1371600"/>
            <a:ext cx="6034187" cy="1097280"/>
          </a:xfrm>
        </p:spPr>
        <p:txBody>
          <a:bodyPr>
            <a:normAutofit/>
          </a:bodyPr>
          <a:lstStyle/>
          <a:p>
            <a:pPr>
              <a:lnSpc>
                <a:spcPct val="90000"/>
              </a:lnSpc>
            </a:pPr>
            <a:r>
              <a:rPr lang="en-GB" sz="2200" noProof="0" dirty="0"/>
              <a:t>Benefits of Effective Communication Skills</a:t>
            </a:r>
            <a:br>
              <a:rPr lang="en-GB" sz="2200" noProof="0" dirty="0"/>
            </a:br>
            <a:endParaRPr lang="en-GB" sz="2200" noProof="0" dirty="0"/>
          </a:p>
        </p:txBody>
      </p:sp>
      <p:pic>
        <p:nvPicPr>
          <p:cNvPr id="5" name="Picture 4" descr="Person holding a puzzle piece">
            <a:extLst>
              <a:ext uri="{FF2B5EF4-FFF2-40B4-BE49-F238E27FC236}">
                <a16:creationId xmlns:a16="http://schemas.microsoft.com/office/drawing/2014/main" id="{D8082F97-A571-8D16-8853-3275A4232FAD}"/>
              </a:ext>
            </a:extLst>
          </p:cNvPr>
          <p:cNvPicPr>
            <a:picLocks noChangeAspect="1"/>
          </p:cNvPicPr>
          <p:nvPr/>
        </p:nvPicPr>
        <p:blipFill>
          <a:blip r:embed="rId3"/>
          <a:srcRect l="26167" r="25842"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BA0A4A-2172-1F0F-EE13-C5766366DC8B}"/>
              </a:ext>
            </a:extLst>
          </p:cNvPr>
          <p:cNvSpPr>
            <a:spLocks noGrp="1"/>
          </p:cNvSpPr>
          <p:nvPr>
            <p:ph idx="1"/>
          </p:nvPr>
        </p:nvSpPr>
        <p:spPr>
          <a:xfrm>
            <a:off x="5496821" y="2633236"/>
            <a:ext cx="6034187" cy="3664687"/>
          </a:xfrm>
        </p:spPr>
        <p:txBody>
          <a:bodyPr>
            <a:normAutofit/>
          </a:bodyPr>
          <a:lstStyle/>
          <a:p>
            <a:r>
              <a:rPr lang="en-GB" noProof="0" dirty="0"/>
              <a:t>Improves relationships between professionals and service users.</a:t>
            </a:r>
          </a:p>
          <a:p>
            <a:r>
              <a:rPr lang="en-GB" noProof="0" dirty="0"/>
              <a:t>Supports cooperation between different healthcare professionals.</a:t>
            </a:r>
          </a:p>
          <a:p>
            <a:r>
              <a:rPr lang="en-GB" noProof="0" dirty="0"/>
              <a:t>Helps identify individual needs and concerns.</a:t>
            </a:r>
          </a:p>
          <a:p>
            <a:r>
              <a:rPr lang="en-GB" noProof="0" dirty="0"/>
              <a:t>Increases confidence when providing care.</a:t>
            </a:r>
          </a:p>
          <a:p>
            <a:r>
              <a:rPr lang="en-GB" noProof="0" dirty="0"/>
              <a:t>Contributes to safer and more effective practice (Arnold and Boggs, 2019).</a:t>
            </a:r>
          </a:p>
          <a:p>
            <a:endParaRPr lang="en-GB" noProof="0" dirty="0"/>
          </a:p>
        </p:txBody>
      </p:sp>
    </p:spTree>
    <p:extLst>
      <p:ext uri="{BB962C8B-B14F-4D97-AF65-F5344CB8AC3E}">
        <p14:creationId xmlns:p14="http://schemas.microsoft.com/office/powerpoint/2010/main" val="3849635088"/>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C1F8D04-E9FF-D6EE-8171-04C64DAA7602}"/>
              </a:ext>
            </a:extLst>
          </p:cNvPr>
          <p:cNvSpPr>
            <a:spLocks noGrp="1"/>
          </p:cNvSpPr>
          <p:nvPr>
            <p:ph type="title"/>
          </p:nvPr>
        </p:nvSpPr>
        <p:spPr>
          <a:xfrm>
            <a:off x="640080" y="914399"/>
            <a:ext cx="3000587" cy="4160520"/>
          </a:xfrm>
        </p:spPr>
        <p:txBody>
          <a:bodyPr anchor="t">
            <a:normAutofit/>
          </a:bodyPr>
          <a:lstStyle/>
          <a:p>
            <a:r>
              <a:rPr lang="en-GB" sz="3600" noProof="0" dirty="0"/>
              <a:t>Conclusion </a:t>
            </a:r>
          </a:p>
        </p:txBody>
      </p:sp>
      <p:cxnSp>
        <p:nvCxnSpPr>
          <p:cNvPr id="12" name="Straight Connector 11">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6" name="Rectangle 1">
            <a:extLst>
              <a:ext uri="{FF2B5EF4-FFF2-40B4-BE49-F238E27FC236}">
                <a16:creationId xmlns:a16="http://schemas.microsoft.com/office/drawing/2014/main" id="{35A3DB20-2BA8-E38D-6E8D-A368971736B6}"/>
              </a:ext>
            </a:extLst>
          </p:cNvPr>
          <p:cNvGraphicFramePr>
            <a:graphicFrameLocks noGrp="1"/>
          </p:cNvGraphicFramePr>
          <p:nvPr>
            <p:ph idx="1"/>
            <p:extLst>
              <p:ext uri="{D42A27DB-BD31-4B8C-83A1-F6EECF244321}">
                <p14:modId xmlns:p14="http://schemas.microsoft.com/office/powerpoint/2010/main" val="66505365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4005996"/>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DF957-B629-0F83-CE2C-B9A74C605C65}"/>
              </a:ext>
            </a:extLst>
          </p:cNvPr>
          <p:cNvSpPr>
            <a:spLocks noGrp="1"/>
          </p:cNvSpPr>
          <p:nvPr>
            <p:ph type="title"/>
          </p:nvPr>
        </p:nvSpPr>
        <p:spPr/>
        <p:txBody>
          <a:bodyPr/>
          <a:lstStyle/>
          <a:p>
            <a:r>
              <a:rPr lang="en-GB" noProof="0" dirty="0"/>
              <a:t>Reference list </a:t>
            </a:r>
          </a:p>
        </p:txBody>
      </p:sp>
      <p:sp>
        <p:nvSpPr>
          <p:cNvPr id="3" name="Content Placeholder 2">
            <a:extLst>
              <a:ext uri="{FF2B5EF4-FFF2-40B4-BE49-F238E27FC236}">
                <a16:creationId xmlns:a16="http://schemas.microsoft.com/office/drawing/2014/main" id="{714CE03D-9E22-8017-370B-93408DFF72E9}"/>
              </a:ext>
            </a:extLst>
          </p:cNvPr>
          <p:cNvSpPr>
            <a:spLocks noGrp="1"/>
          </p:cNvSpPr>
          <p:nvPr>
            <p:ph idx="1"/>
          </p:nvPr>
        </p:nvSpPr>
        <p:spPr/>
        <p:txBody>
          <a:bodyPr/>
          <a:lstStyle/>
          <a:p>
            <a:r>
              <a:rPr lang="en-GB" noProof="0" dirty="0"/>
              <a:t>Arnold, E. and Boggs, K. (2019) </a:t>
            </a:r>
            <a:r>
              <a:rPr lang="en-GB" i="1" noProof="0" dirty="0"/>
              <a:t>Interpersonal Relationships: Professional Communication Skills for Nurses</a:t>
            </a:r>
            <a:r>
              <a:rPr lang="en-GB" noProof="0" dirty="0"/>
              <a:t>. 8th ed. St. Louis: Elsevier.</a:t>
            </a:r>
          </a:p>
          <a:p>
            <a:r>
              <a:rPr lang="en-GB" noProof="0" dirty="0"/>
              <a:t>NICE (2021) </a:t>
            </a:r>
            <a:r>
              <a:rPr lang="en-GB" i="1" noProof="0" dirty="0"/>
              <a:t>Shared decision making</a:t>
            </a:r>
            <a:r>
              <a:rPr lang="en-GB" noProof="0" dirty="0"/>
              <a:t>. London: National Institute for Health and Care Excellence.</a:t>
            </a:r>
          </a:p>
          <a:p>
            <a:r>
              <a:rPr lang="en-GB" noProof="0" dirty="0"/>
              <a:t>Shannon, C. and Weaver, W. (1949) </a:t>
            </a:r>
            <a:r>
              <a:rPr lang="en-GB" i="1" noProof="0" dirty="0"/>
              <a:t>The Mathematical Theory of Communication</a:t>
            </a:r>
            <a:r>
              <a:rPr lang="en-GB" noProof="0" dirty="0"/>
              <a:t>. Urbana: University of Illinois Press.</a:t>
            </a:r>
          </a:p>
          <a:p>
            <a:endParaRPr lang="en-GB" noProof="0" dirty="0"/>
          </a:p>
        </p:txBody>
      </p:sp>
    </p:spTree>
    <p:extLst>
      <p:ext uri="{BB962C8B-B14F-4D97-AF65-F5344CB8AC3E}">
        <p14:creationId xmlns:p14="http://schemas.microsoft.com/office/powerpoint/2010/main" val="137642211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1027</Words>
  <Application>Microsoft Office PowerPoint</Application>
  <PresentationFormat>Widescreen</PresentationFormat>
  <Paragraphs>69</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Grandview Display</vt:lpstr>
      <vt:lpstr>DashVTI</vt:lpstr>
      <vt:lpstr>Self-Awareness Presentation </vt:lpstr>
      <vt:lpstr>Introduction </vt:lpstr>
      <vt:lpstr>Understanding Communication in Health and Social Care </vt:lpstr>
      <vt:lpstr>The Shannon–Weaver Communication Model </vt:lpstr>
      <vt:lpstr>Importance of Communication in Professional Practice </vt:lpstr>
      <vt:lpstr>Practical Example in a Care Setting </vt:lpstr>
      <vt:lpstr>Benefits of Effective Communication Skills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kw;fr</dc:creator>
  <cp:lastModifiedBy>Sabrina Judge</cp:lastModifiedBy>
  <cp:revision>3</cp:revision>
  <dcterms:created xsi:type="dcterms:W3CDTF">2026-03-09T16:25:29Z</dcterms:created>
  <dcterms:modified xsi:type="dcterms:W3CDTF">2026-03-10T09:30:36Z</dcterms:modified>
</cp:coreProperties>
</file>