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4"/>
  </p:notesMasterIdLst>
  <p:handoutMasterIdLst>
    <p:handoutMasterId r:id="rId25"/>
  </p:handoutMasterIdLst>
  <p:sldIdLst>
    <p:sldId id="256" r:id="rId2"/>
    <p:sldId id="285" r:id="rId3"/>
    <p:sldId id="280" r:id="rId4"/>
    <p:sldId id="268" r:id="rId5"/>
    <p:sldId id="297" r:id="rId6"/>
    <p:sldId id="267" r:id="rId7"/>
    <p:sldId id="281" r:id="rId8"/>
    <p:sldId id="269" r:id="rId9"/>
    <p:sldId id="282" r:id="rId10"/>
    <p:sldId id="271" r:id="rId11"/>
    <p:sldId id="286" r:id="rId12"/>
    <p:sldId id="283" r:id="rId13"/>
    <p:sldId id="273" r:id="rId14"/>
    <p:sldId id="284" r:id="rId15"/>
    <p:sldId id="274" r:id="rId16"/>
    <p:sldId id="292" r:id="rId17"/>
    <p:sldId id="277" r:id="rId18"/>
    <p:sldId id="295" r:id="rId19"/>
    <p:sldId id="293" r:id="rId20"/>
    <p:sldId id="279" r:id="rId21"/>
    <p:sldId id="276" r:id="rId22"/>
    <p:sldId id="296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D509"/>
    <a:srgbClr val="EF2D2D"/>
    <a:srgbClr val="223622"/>
    <a:srgbClr val="D770DA"/>
    <a:srgbClr val="DF99D2"/>
    <a:srgbClr val="F5643D"/>
    <a:srgbClr val="F7993B"/>
    <a:srgbClr val="1D6FA9"/>
    <a:srgbClr val="F35B5B"/>
    <a:srgbClr val="B9A30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4638" autoAdjust="0"/>
    <p:restoredTop sz="94660"/>
  </p:normalViewPr>
  <p:slideViewPr>
    <p:cSldViewPr snapToGrid="0">
      <p:cViewPr varScale="1">
        <p:scale>
          <a:sx n="59" d="100"/>
          <a:sy n="59" d="100"/>
        </p:scale>
        <p:origin x="90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2B1A486-CFAC-4D4E-BA59-BAD4365DCD8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BBC41FD-F5BD-4BF3-8943-9132B8359E6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DF9E27-16B6-4430-B6E8-1BCEBF5D0E87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B9ADA72-C4D9-43CB-BBF5-3828E4DE218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6C3D003-3EC0-491A-8977-98AF42D9DA4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542FDA-0A2C-4B5F-B283-7FFB9A8F1E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600365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C18FFF-A0B4-4E92-99F8-416765D7D2B1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CFD646-C487-43F9-8F98-2FC9BA78AE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42099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EDAA3-2CA1-4BD5-991D-B9021AAC268B}" type="datetime1">
              <a:rPr lang="en-GB" smtClean="0"/>
              <a:t>24/03/2021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/>
              <a:t>Giuseppe Ventimiglia - Inari PI Project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A72B1-1630-4E9E-A60F-119A94F133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9577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AA1B8-B1CC-4FC8-A113-DFB2CC96C839}" type="datetime1">
              <a:rPr lang="en-GB" smtClean="0"/>
              <a:t>24/03/2021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/>
              <a:t>Giuseppe Ventimiglia - Inari PI Project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A72B1-1630-4E9E-A60F-119A94F133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54961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A1871D-67C9-45AF-8965-BE4331D0DA9E}" type="datetime1">
              <a:rPr lang="en-GB" smtClean="0"/>
              <a:t>24/03/2021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/>
              <a:t>Giuseppe Ventimiglia - Inari PI Project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A72B1-1630-4E9E-A60F-119A94F133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85988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74150-26C5-4ECE-A365-A5B5AB69BE71}" type="datetime1">
              <a:rPr lang="en-GB" smtClean="0"/>
              <a:t>24/03/2021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/>
              <a:t>Giuseppe Ventimiglia - Inari PI Project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A72B1-1630-4E9E-A60F-119A94F133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78452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668DE-F73A-465E-80C0-77B4B16649FD}" type="datetime1">
              <a:rPr lang="en-GB" smtClean="0"/>
              <a:t>24/03/2021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/>
              <a:t>Giuseppe Ventimiglia - Inari PI Project</a:t>
            </a: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A72B1-1630-4E9E-A60F-119A94F133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41517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71D1D-A56A-4D20-816A-05B1EA94886E}" type="datetime1">
              <a:rPr lang="en-GB" smtClean="0"/>
              <a:t>24/03/2021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/>
              <a:t>Giuseppe Ventimiglia - Inari PI Project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A72B1-1630-4E9E-A60F-119A94F133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7766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9B0C0-112E-4DC6-BF53-5D385922FA68}" type="datetime1">
              <a:rPr lang="en-GB" smtClean="0"/>
              <a:t>24/03/2021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/>
              <a:t>Giuseppe Ventimiglia - Inari PI Project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A72B1-1630-4E9E-A60F-119A94F133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46363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4ADAA-70F7-4A87-A290-C7C85DD4DFB7}" type="datetime1">
              <a:rPr lang="en-GB" smtClean="0"/>
              <a:t>24/03/2021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/>
              <a:t>Giuseppe Ventimiglia - Inari PI Project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A72B1-1630-4E9E-A60F-119A94F133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67160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D4437-4D76-463D-94CE-ABFB92CBFFA4}" type="datetime1">
              <a:rPr lang="en-GB" smtClean="0"/>
              <a:t>24/03/2021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/>
              <a:t>Giuseppe Ventimiglia - Inari PI Project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A72B1-1630-4E9E-A60F-119A94F133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83331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9BC4A-6C91-4971-88A5-2BAC430A1E9F}" type="datetime1">
              <a:rPr lang="en-GB" smtClean="0"/>
              <a:t>24/03/2021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/>
              <a:t>Giuseppe Ventimiglia - Inari PI Project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A72B1-1630-4E9E-A60F-119A94F133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27988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0CF27-2FDD-4920-AC81-DCEDE6DE7D14}" type="datetime1">
              <a:rPr lang="en-GB" smtClean="0"/>
              <a:t>24/03/2021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/>
              <a:t>Giuseppe Ventimiglia - Inari PI Project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A72B1-1630-4E9E-A60F-119A94F133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40817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3718AD-490B-4E61-8EB8-2253AC1735C6}" type="datetime1">
              <a:rPr lang="en-GB" smtClean="0"/>
              <a:t>24/03/2021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it-IT"/>
              <a:t>Giuseppe Ventimiglia - Inari PI Project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9A72B1-1630-4E9E-A60F-119A94F133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9797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12.png"/><Relationship Id="rId18" Type="http://schemas.openxmlformats.org/officeDocument/2006/relationships/image" Target="../media/image17.sv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svg"/><Relationship Id="rId20" Type="http://schemas.openxmlformats.org/officeDocument/2006/relationships/image" Target="../media/image19.sv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sv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svg"/><Relationship Id="rId19" Type="http://schemas.openxmlformats.org/officeDocument/2006/relationships/image" Target="../media/image18.png"/><Relationship Id="rId4" Type="http://schemas.openxmlformats.org/officeDocument/2006/relationships/image" Target="../media/image3.svg"/><Relationship Id="rId9" Type="http://schemas.openxmlformats.org/officeDocument/2006/relationships/image" Target="../media/image8.png"/><Relationship Id="rId14" Type="http://schemas.openxmlformats.org/officeDocument/2006/relationships/image" Target="../media/image13.sv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svg"/><Relationship Id="rId18" Type="http://schemas.openxmlformats.org/officeDocument/2006/relationships/image" Target="../media/image18.png"/><Relationship Id="rId3" Type="http://schemas.openxmlformats.org/officeDocument/2006/relationships/image" Target="../media/image3.svg"/><Relationship Id="rId7" Type="http://schemas.openxmlformats.org/officeDocument/2006/relationships/image" Target="../media/image7.svg"/><Relationship Id="rId12" Type="http://schemas.openxmlformats.org/officeDocument/2006/relationships/image" Target="../media/image12.png"/><Relationship Id="rId17" Type="http://schemas.openxmlformats.org/officeDocument/2006/relationships/image" Target="../media/image17.svg"/><Relationship Id="rId2" Type="http://schemas.openxmlformats.org/officeDocument/2006/relationships/image" Target="../media/image2.png"/><Relationship Id="rId16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11.svg"/><Relationship Id="rId5" Type="http://schemas.openxmlformats.org/officeDocument/2006/relationships/image" Target="../media/image5.svg"/><Relationship Id="rId15" Type="http://schemas.openxmlformats.org/officeDocument/2006/relationships/image" Target="../media/image15.svg"/><Relationship Id="rId10" Type="http://schemas.openxmlformats.org/officeDocument/2006/relationships/image" Target="../media/image10.png"/><Relationship Id="rId19" Type="http://schemas.openxmlformats.org/officeDocument/2006/relationships/image" Target="../media/image19.svg"/><Relationship Id="rId4" Type="http://schemas.openxmlformats.org/officeDocument/2006/relationships/image" Target="../media/image4.png"/><Relationship Id="rId9" Type="http://schemas.openxmlformats.org/officeDocument/2006/relationships/image" Target="../media/image9.svg"/><Relationship Id="rId1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sv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svg"/><Relationship Id="rId5" Type="http://schemas.openxmlformats.org/officeDocument/2006/relationships/image" Target="../media/image23.png"/><Relationship Id="rId4" Type="http://schemas.openxmlformats.org/officeDocument/2006/relationships/image" Target="../media/image22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12.png"/><Relationship Id="rId18" Type="http://schemas.openxmlformats.org/officeDocument/2006/relationships/image" Target="../media/image17.sv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16.png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15.svg"/><Relationship Id="rId20" Type="http://schemas.openxmlformats.org/officeDocument/2006/relationships/image" Target="../media/image19.svg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5.sv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svg"/><Relationship Id="rId19" Type="http://schemas.openxmlformats.org/officeDocument/2006/relationships/image" Target="../media/image18.png"/><Relationship Id="rId4" Type="http://schemas.openxmlformats.org/officeDocument/2006/relationships/image" Target="../media/image3.svg"/><Relationship Id="rId9" Type="http://schemas.openxmlformats.org/officeDocument/2006/relationships/image" Target="../media/image8.png"/><Relationship Id="rId14" Type="http://schemas.openxmlformats.org/officeDocument/2006/relationships/image" Target="../media/image13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38.svg"/><Relationship Id="rId3" Type="http://schemas.openxmlformats.org/officeDocument/2006/relationships/image" Target="../media/image28.svg"/><Relationship Id="rId7" Type="http://schemas.openxmlformats.org/officeDocument/2006/relationships/image" Target="../media/image32.svg"/><Relationship Id="rId12" Type="http://schemas.openxmlformats.org/officeDocument/2006/relationships/image" Target="../media/image37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11" Type="http://schemas.openxmlformats.org/officeDocument/2006/relationships/image" Target="../media/image36.svg"/><Relationship Id="rId5" Type="http://schemas.openxmlformats.org/officeDocument/2006/relationships/image" Target="../media/image30.svg"/><Relationship Id="rId15" Type="http://schemas.openxmlformats.org/officeDocument/2006/relationships/image" Target="../media/image40.svg"/><Relationship Id="rId10" Type="http://schemas.openxmlformats.org/officeDocument/2006/relationships/image" Target="../media/image35.png"/><Relationship Id="rId4" Type="http://schemas.openxmlformats.org/officeDocument/2006/relationships/image" Target="../media/image29.png"/><Relationship Id="rId9" Type="http://schemas.openxmlformats.org/officeDocument/2006/relationships/image" Target="../media/image34.svg"/><Relationship Id="rId14" Type="http://schemas.openxmlformats.org/officeDocument/2006/relationships/image" Target="../media/image3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svg"/><Relationship Id="rId18" Type="http://schemas.openxmlformats.org/officeDocument/2006/relationships/image" Target="../media/image18.png"/><Relationship Id="rId3" Type="http://schemas.openxmlformats.org/officeDocument/2006/relationships/image" Target="../media/image3.svg"/><Relationship Id="rId7" Type="http://schemas.openxmlformats.org/officeDocument/2006/relationships/image" Target="../media/image7.svg"/><Relationship Id="rId12" Type="http://schemas.openxmlformats.org/officeDocument/2006/relationships/image" Target="../media/image12.png"/><Relationship Id="rId17" Type="http://schemas.openxmlformats.org/officeDocument/2006/relationships/image" Target="../media/image17.svg"/><Relationship Id="rId2" Type="http://schemas.openxmlformats.org/officeDocument/2006/relationships/image" Target="../media/image2.png"/><Relationship Id="rId16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11.svg"/><Relationship Id="rId5" Type="http://schemas.openxmlformats.org/officeDocument/2006/relationships/image" Target="../media/image5.svg"/><Relationship Id="rId15" Type="http://schemas.openxmlformats.org/officeDocument/2006/relationships/image" Target="../media/image15.svg"/><Relationship Id="rId10" Type="http://schemas.openxmlformats.org/officeDocument/2006/relationships/image" Target="../media/image10.png"/><Relationship Id="rId19" Type="http://schemas.openxmlformats.org/officeDocument/2006/relationships/image" Target="../media/image19.svg"/><Relationship Id="rId4" Type="http://schemas.openxmlformats.org/officeDocument/2006/relationships/image" Target="../media/image4.png"/><Relationship Id="rId9" Type="http://schemas.openxmlformats.org/officeDocument/2006/relationships/image" Target="../media/image9.svg"/><Relationship Id="rId1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sv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4.svg"/><Relationship Id="rId4" Type="http://schemas.openxmlformats.org/officeDocument/2006/relationships/image" Target="../media/image4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svg"/><Relationship Id="rId18" Type="http://schemas.openxmlformats.org/officeDocument/2006/relationships/image" Target="../media/image18.png"/><Relationship Id="rId3" Type="http://schemas.openxmlformats.org/officeDocument/2006/relationships/image" Target="../media/image3.svg"/><Relationship Id="rId7" Type="http://schemas.openxmlformats.org/officeDocument/2006/relationships/image" Target="../media/image7.svg"/><Relationship Id="rId12" Type="http://schemas.openxmlformats.org/officeDocument/2006/relationships/image" Target="../media/image12.png"/><Relationship Id="rId17" Type="http://schemas.openxmlformats.org/officeDocument/2006/relationships/image" Target="../media/image17.svg"/><Relationship Id="rId2" Type="http://schemas.openxmlformats.org/officeDocument/2006/relationships/image" Target="../media/image2.png"/><Relationship Id="rId16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11.svg"/><Relationship Id="rId5" Type="http://schemas.openxmlformats.org/officeDocument/2006/relationships/image" Target="../media/image5.svg"/><Relationship Id="rId15" Type="http://schemas.openxmlformats.org/officeDocument/2006/relationships/image" Target="../media/image15.svg"/><Relationship Id="rId10" Type="http://schemas.openxmlformats.org/officeDocument/2006/relationships/image" Target="../media/image10.png"/><Relationship Id="rId19" Type="http://schemas.openxmlformats.org/officeDocument/2006/relationships/image" Target="../media/image19.svg"/><Relationship Id="rId4" Type="http://schemas.openxmlformats.org/officeDocument/2006/relationships/image" Target="../media/image4.png"/><Relationship Id="rId9" Type="http://schemas.openxmlformats.org/officeDocument/2006/relationships/image" Target="../media/image9.svg"/><Relationship Id="rId1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sv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8.svg"/><Relationship Id="rId4" Type="http://schemas.openxmlformats.org/officeDocument/2006/relationships/image" Target="../media/image4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svg"/><Relationship Id="rId18" Type="http://schemas.openxmlformats.org/officeDocument/2006/relationships/image" Target="../media/image18.png"/><Relationship Id="rId3" Type="http://schemas.openxmlformats.org/officeDocument/2006/relationships/image" Target="../media/image3.svg"/><Relationship Id="rId7" Type="http://schemas.openxmlformats.org/officeDocument/2006/relationships/image" Target="../media/image7.svg"/><Relationship Id="rId12" Type="http://schemas.openxmlformats.org/officeDocument/2006/relationships/image" Target="../media/image12.png"/><Relationship Id="rId17" Type="http://schemas.openxmlformats.org/officeDocument/2006/relationships/image" Target="../media/image17.svg"/><Relationship Id="rId2" Type="http://schemas.openxmlformats.org/officeDocument/2006/relationships/image" Target="../media/image2.png"/><Relationship Id="rId16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11.svg"/><Relationship Id="rId5" Type="http://schemas.openxmlformats.org/officeDocument/2006/relationships/image" Target="../media/image5.svg"/><Relationship Id="rId15" Type="http://schemas.openxmlformats.org/officeDocument/2006/relationships/image" Target="../media/image15.svg"/><Relationship Id="rId10" Type="http://schemas.openxmlformats.org/officeDocument/2006/relationships/image" Target="../media/image10.png"/><Relationship Id="rId19" Type="http://schemas.openxmlformats.org/officeDocument/2006/relationships/image" Target="../media/image19.svg"/><Relationship Id="rId4" Type="http://schemas.openxmlformats.org/officeDocument/2006/relationships/image" Target="../media/image4.png"/><Relationship Id="rId9" Type="http://schemas.openxmlformats.org/officeDocument/2006/relationships/image" Target="../media/image9.svg"/><Relationship Id="rId1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sv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svg"/><Relationship Id="rId18" Type="http://schemas.openxmlformats.org/officeDocument/2006/relationships/image" Target="../media/image18.png"/><Relationship Id="rId3" Type="http://schemas.openxmlformats.org/officeDocument/2006/relationships/image" Target="../media/image3.svg"/><Relationship Id="rId7" Type="http://schemas.openxmlformats.org/officeDocument/2006/relationships/image" Target="../media/image7.svg"/><Relationship Id="rId12" Type="http://schemas.openxmlformats.org/officeDocument/2006/relationships/image" Target="../media/image12.png"/><Relationship Id="rId17" Type="http://schemas.openxmlformats.org/officeDocument/2006/relationships/image" Target="../media/image17.svg"/><Relationship Id="rId2" Type="http://schemas.openxmlformats.org/officeDocument/2006/relationships/image" Target="../media/image2.png"/><Relationship Id="rId16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11.svg"/><Relationship Id="rId5" Type="http://schemas.openxmlformats.org/officeDocument/2006/relationships/image" Target="../media/image5.svg"/><Relationship Id="rId15" Type="http://schemas.openxmlformats.org/officeDocument/2006/relationships/image" Target="../media/image15.svg"/><Relationship Id="rId10" Type="http://schemas.openxmlformats.org/officeDocument/2006/relationships/image" Target="../media/image10.png"/><Relationship Id="rId19" Type="http://schemas.openxmlformats.org/officeDocument/2006/relationships/image" Target="../media/image19.svg"/><Relationship Id="rId4" Type="http://schemas.openxmlformats.org/officeDocument/2006/relationships/image" Target="../media/image4.png"/><Relationship Id="rId9" Type="http://schemas.openxmlformats.org/officeDocument/2006/relationships/image" Target="../media/image9.svg"/><Relationship Id="rId1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svg"/><Relationship Id="rId18" Type="http://schemas.openxmlformats.org/officeDocument/2006/relationships/image" Target="../media/image18.png"/><Relationship Id="rId3" Type="http://schemas.openxmlformats.org/officeDocument/2006/relationships/image" Target="../media/image3.svg"/><Relationship Id="rId7" Type="http://schemas.openxmlformats.org/officeDocument/2006/relationships/image" Target="../media/image7.svg"/><Relationship Id="rId12" Type="http://schemas.openxmlformats.org/officeDocument/2006/relationships/image" Target="../media/image12.png"/><Relationship Id="rId17" Type="http://schemas.openxmlformats.org/officeDocument/2006/relationships/image" Target="../media/image17.svg"/><Relationship Id="rId2" Type="http://schemas.openxmlformats.org/officeDocument/2006/relationships/image" Target="../media/image2.png"/><Relationship Id="rId16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11.svg"/><Relationship Id="rId5" Type="http://schemas.openxmlformats.org/officeDocument/2006/relationships/image" Target="../media/image5.svg"/><Relationship Id="rId15" Type="http://schemas.openxmlformats.org/officeDocument/2006/relationships/image" Target="../media/image15.svg"/><Relationship Id="rId10" Type="http://schemas.openxmlformats.org/officeDocument/2006/relationships/image" Target="../media/image10.png"/><Relationship Id="rId19" Type="http://schemas.openxmlformats.org/officeDocument/2006/relationships/image" Target="../media/image19.svg"/><Relationship Id="rId4" Type="http://schemas.openxmlformats.org/officeDocument/2006/relationships/image" Target="../media/image4.png"/><Relationship Id="rId9" Type="http://schemas.openxmlformats.org/officeDocument/2006/relationships/image" Target="../media/image9.svg"/><Relationship Id="rId1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svg"/><Relationship Id="rId18" Type="http://schemas.openxmlformats.org/officeDocument/2006/relationships/image" Target="../media/image18.png"/><Relationship Id="rId3" Type="http://schemas.openxmlformats.org/officeDocument/2006/relationships/image" Target="../media/image3.svg"/><Relationship Id="rId7" Type="http://schemas.openxmlformats.org/officeDocument/2006/relationships/image" Target="../media/image7.svg"/><Relationship Id="rId12" Type="http://schemas.openxmlformats.org/officeDocument/2006/relationships/image" Target="../media/image12.png"/><Relationship Id="rId17" Type="http://schemas.openxmlformats.org/officeDocument/2006/relationships/image" Target="../media/image17.svg"/><Relationship Id="rId2" Type="http://schemas.openxmlformats.org/officeDocument/2006/relationships/image" Target="../media/image2.png"/><Relationship Id="rId16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11.svg"/><Relationship Id="rId5" Type="http://schemas.openxmlformats.org/officeDocument/2006/relationships/image" Target="../media/image5.svg"/><Relationship Id="rId15" Type="http://schemas.openxmlformats.org/officeDocument/2006/relationships/image" Target="../media/image15.svg"/><Relationship Id="rId10" Type="http://schemas.openxmlformats.org/officeDocument/2006/relationships/image" Target="../media/image10.png"/><Relationship Id="rId19" Type="http://schemas.openxmlformats.org/officeDocument/2006/relationships/image" Target="../media/image19.svg"/><Relationship Id="rId4" Type="http://schemas.openxmlformats.org/officeDocument/2006/relationships/image" Target="../media/image4.png"/><Relationship Id="rId9" Type="http://schemas.openxmlformats.org/officeDocument/2006/relationships/image" Target="../media/image9.svg"/><Relationship Id="rId14" Type="http://schemas.openxmlformats.org/officeDocument/2006/relationships/image" Target="../media/image14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svg"/><Relationship Id="rId18" Type="http://schemas.openxmlformats.org/officeDocument/2006/relationships/image" Target="../media/image18.png"/><Relationship Id="rId3" Type="http://schemas.openxmlformats.org/officeDocument/2006/relationships/image" Target="../media/image3.svg"/><Relationship Id="rId7" Type="http://schemas.openxmlformats.org/officeDocument/2006/relationships/image" Target="../media/image7.svg"/><Relationship Id="rId12" Type="http://schemas.openxmlformats.org/officeDocument/2006/relationships/image" Target="../media/image12.png"/><Relationship Id="rId17" Type="http://schemas.openxmlformats.org/officeDocument/2006/relationships/image" Target="../media/image17.svg"/><Relationship Id="rId2" Type="http://schemas.openxmlformats.org/officeDocument/2006/relationships/image" Target="../media/image2.png"/><Relationship Id="rId16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11.svg"/><Relationship Id="rId5" Type="http://schemas.openxmlformats.org/officeDocument/2006/relationships/image" Target="../media/image5.svg"/><Relationship Id="rId15" Type="http://schemas.openxmlformats.org/officeDocument/2006/relationships/image" Target="../media/image15.svg"/><Relationship Id="rId10" Type="http://schemas.openxmlformats.org/officeDocument/2006/relationships/image" Target="../media/image10.png"/><Relationship Id="rId19" Type="http://schemas.openxmlformats.org/officeDocument/2006/relationships/image" Target="../media/image19.svg"/><Relationship Id="rId4" Type="http://schemas.openxmlformats.org/officeDocument/2006/relationships/image" Target="../media/image4.png"/><Relationship Id="rId9" Type="http://schemas.openxmlformats.org/officeDocument/2006/relationships/image" Target="../media/image9.svg"/><Relationship Id="rId14" Type="http://schemas.openxmlformats.org/officeDocument/2006/relationships/image" Target="../media/image14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image" Target="../media/image66.svg"/><Relationship Id="rId3" Type="http://schemas.openxmlformats.org/officeDocument/2006/relationships/image" Target="../media/image56.svg"/><Relationship Id="rId7" Type="http://schemas.openxmlformats.org/officeDocument/2006/relationships/image" Target="../media/image60.svg"/><Relationship Id="rId12" Type="http://schemas.openxmlformats.org/officeDocument/2006/relationships/image" Target="../media/image65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9.png"/><Relationship Id="rId11" Type="http://schemas.openxmlformats.org/officeDocument/2006/relationships/image" Target="../media/image64.svg"/><Relationship Id="rId5" Type="http://schemas.openxmlformats.org/officeDocument/2006/relationships/image" Target="../media/image58.svg"/><Relationship Id="rId15" Type="http://schemas.openxmlformats.org/officeDocument/2006/relationships/image" Target="../media/image68.svg"/><Relationship Id="rId10" Type="http://schemas.openxmlformats.org/officeDocument/2006/relationships/image" Target="../media/image63.png"/><Relationship Id="rId4" Type="http://schemas.openxmlformats.org/officeDocument/2006/relationships/image" Target="../media/image57.png"/><Relationship Id="rId9" Type="http://schemas.openxmlformats.org/officeDocument/2006/relationships/image" Target="../media/image62.svg"/><Relationship Id="rId14" Type="http://schemas.openxmlformats.org/officeDocument/2006/relationships/image" Target="../media/image6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38016/jista.653486" TargetMode="External"/><Relationship Id="rId2" Type="http://schemas.openxmlformats.org/officeDocument/2006/relationships/hyperlink" Target="https://doi.org/10.1109/CTEMS.2018.8769135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doi.org/10.1109/ICoCSec47621.2019.8971117" TargetMode="External"/><Relationship Id="rId5" Type="http://schemas.openxmlformats.org/officeDocument/2006/relationships/hyperlink" Target="https://doi.org/10.1109/URTC.2017.8284179" TargetMode="External"/><Relationship Id="rId4" Type="http://schemas.openxmlformats.org/officeDocument/2006/relationships/hyperlink" Target="https://doi.org/10.1109/ROEDUNET.2019.8909551" TargetMode="Externa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svg"/><Relationship Id="rId18" Type="http://schemas.openxmlformats.org/officeDocument/2006/relationships/image" Target="../media/image18.png"/><Relationship Id="rId3" Type="http://schemas.openxmlformats.org/officeDocument/2006/relationships/image" Target="../media/image3.svg"/><Relationship Id="rId7" Type="http://schemas.openxmlformats.org/officeDocument/2006/relationships/image" Target="../media/image7.svg"/><Relationship Id="rId12" Type="http://schemas.openxmlformats.org/officeDocument/2006/relationships/image" Target="../media/image12.png"/><Relationship Id="rId17" Type="http://schemas.openxmlformats.org/officeDocument/2006/relationships/image" Target="../media/image17.svg"/><Relationship Id="rId2" Type="http://schemas.openxmlformats.org/officeDocument/2006/relationships/image" Target="../media/image2.png"/><Relationship Id="rId16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11.svg"/><Relationship Id="rId5" Type="http://schemas.openxmlformats.org/officeDocument/2006/relationships/image" Target="../media/image5.svg"/><Relationship Id="rId15" Type="http://schemas.openxmlformats.org/officeDocument/2006/relationships/image" Target="../media/image15.svg"/><Relationship Id="rId10" Type="http://schemas.openxmlformats.org/officeDocument/2006/relationships/image" Target="../media/image10.png"/><Relationship Id="rId19" Type="http://schemas.openxmlformats.org/officeDocument/2006/relationships/image" Target="../media/image19.svg"/><Relationship Id="rId4" Type="http://schemas.openxmlformats.org/officeDocument/2006/relationships/image" Target="../media/image4.png"/><Relationship Id="rId9" Type="http://schemas.openxmlformats.org/officeDocument/2006/relationships/image" Target="../media/image9.svg"/><Relationship Id="rId1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95000"/>
              </a:schemeClr>
            </a:gs>
            <a:gs pos="55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Rectangle 74">
            <a:extLst>
              <a:ext uri="{FF2B5EF4-FFF2-40B4-BE49-F238E27FC236}">
                <a16:creationId xmlns:a16="http://schemas.microsoft.com/office/drawing/2014/main" id="{DA2075DF-A5C6-4821-B8E5-30F71024092F}"/>
              </a:ext>
            </a:extLst>
          </p:cNvPr>
          <p:cNvSpPr/>
          <p:nvPr/>
        </p:nvSpPr>
        <p:spPr>
          <a:xfrm>
            <a:off x="4741628" y="21809"/>
            <a:ext cx="4402372" cy="685095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1AB0868-C927-4F5F-AFC8-1CA885363E26}"/>
              </a:ext>
            </a:extLst>
          </p:cNvPr>
          <p:cNvSpPr txBox="1"/>
          <p:nvPr/>
        </p:nvSpPr>
        <p:spPr>
          <a:xfrm>
            <a:off x="947013" y="2364941"/>
            <a:ext cx="2922047" cy="9013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dirty="0">
                <a:solidFill>
                  <a:srgbClr val="002060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INARI PI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8139454-7B4F-49E1-ADA5-FD1986CD63C8}"/>
              </a:ext>
            </a:extLst>
          </p:cNvPr>
          <p:cNvSpPr txBox="1"/>
          <p:nvPr/>
        </p:nvSpPr>
        <p:spPr>
          <a:xfrm>
            <a:off x="589272" y="4267218"/>
            <a:ext cx="3664908" cy="208913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/>
          <a:p>
            <a:pPr algn="ctr" defTabSz="914400">
              <a:lnSpc>
                <a:spcPct val="90000"/>
              </a:lnSpc>
              <a:spcAft>
                <a:spcPts val="600"/>
              </a:spcAft>
            </a:pPr>
            <a:r>
              <a:rPr lang="en-US" sz="3000" dirty="0">
                <a:solidFill>
                  <a:srgbClr val="002060"/>
                </a:solidFill>
              </a:rPr>
              <a:t>A project by</a:t>
            </a:r>
          </a:p>
          <a:p>
            <a:pPr algn="ctr" defTabSz="914400">
              <a:lnSpc>
                <a:spcPct val="90000"/>
              </a:lnSpc>
              <a:spcAft>
                <a:spcPts val="600"/>
              </a:spcAft>
            </a:pPr>
            <a:endParaRPr lang="en-US" sz="3000" dirty="0">
              <a:solidFill>
                <a:srgbClr val="002060"/>
              </a:solidFill>
            </a:endParaRPr>
          </a:p>
          <a:p>
            <a:pPr algn="ctr" defTabSz="914400">
              <a:lnSpc>
                <a:spcPct val="90000"/>
              </a:lnSpc>
              <a:spcAft>
                <a:spcPts val="600"/>
              </a:spcAft>
            </a:pPr>
            <a:r>
              <a:rPr lang="en-US" sz="3000" dirty="0">
                <a:solidFill>
                  <a:srgbClr val="002060"/>
                </a:solidFill>
              </a:rPr>
              <a:t>1805315 </a:t>
            </a:r>
          </a:p>
          <a:p>
            <a:pPr algn="ctr" defTabSz="914400">
              <a:lnSpc>
                <a:spcPct val="90000"/>
              </a:lnSpc>
              <a:spcAft>
                <a:spcPts val="600"/>
              </a:spcAft>
            </a:pPr>
            <a:r>
              <a:rPr lang="en-US" sz="3000" b="1" dirty="0">
                <a:solidFill>
                  <a:srgbClr val="002060"/>
                </a:solidFill>
              </a:rPr>
              <a:t>Giuseppe Ventimiglia</a:t>
            </a:r>
          </a:p>
          <a:p>
            <a:pPr algn="ctr" defTabSz="914400">
              <a:lnSpc>
                <a:spcPct val="90000"/>
              </a:lnSpc>
              <a:spcAft>
                <a:spcPts val="600"/>
              </a:spcAft>
            </a:pPr>
            <a:endParaRPr lang="en-US" b="1" dirty="0">
              <a:solidFill>
                <a:srgbClr val="002060"/>
              </a:solidFill>
            </a:endParaRPr>
          </a:p>
          <a:p>
            <a:pPr algn="ctr" defTabSz="914400">
              <a:lnSpc>
                <a:spcPct val="90000"/>
              </a:lnSpc>
              <a:spcAft>
                <a:spcPts val="600"/>
              </a:spcAft>
            </a:pPr>
            <a:r>
              <a:rPr lang="en-US" sz="1900" dirty="0">
                <a:solidFill>
                  <a:srgbClr val="002060"/>
                </a:solidFill>
              </a:rPr>
              <a:t>25 March 2021</a:t>
            </a:r>
          </a:p>
        </p:txBody>
      </p:sp>
      <p:pic>
        <p:nvPicPr>
          <p:cNvPr id="8" name="Picture 7" descr="Text&#10;&#10;Description automatically generated with medium confidence">
            <a:extLst>
              <a:ext uri="{FF2B5EF4-FFF2-40B4-BE49-F238E27FC236}">
                <a16:creationId xmlns:a16="http://schemas.microsoft.com/office/drawing/2014/main" id="{02D8F47C-BC23-4349-B903-5379F9B7EE4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2413"/>
          <a:stretch/>
        </p:blipFill>
        <p:spPr>
          <a:xfrm>
            <a:off x="589272" y="577497"/>
            <a:ext cx="914400" cy="1325826"/>
          </a:xfrm>
          <a:prstGeom prst="rect">
            <a:avLst/>
          </a:prstGeom>
        </p:spPr>
      </p:pic>
      <p:pic>
        <p:nvPicPr>
          <p:cNvPr id="10" name="Graphic 9" descr="Shield Tick with solid fill">
            <a:extLst>
              <a:ext uri="{FF2B5EF4-FFF2-40B4-BE49-F238E27FC236}">
                <a16:creationId xmlns:a16="http://schemas.microsoft.com/office/drawing/2014/main" id="{9921F4D4-AB45-4843-89F2-765769CBD4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204701" y="5756034"/>
            <a:ext cx="1043378" cy="1043378"/>
          </a:xfrm>
          <a:prstGeom prst="rect">
            <a:avLst/>
          </a:prstGeom>
        </p:spPr>
      </p:pic>
      <p:pic>
        <p:nvPicPr>
          <p:cNvPr id="14" name="Graphic 13" descr="Binary with solid fill">
            <a:extLst>
              <a:ext uri="{FF2B5EF4-FFF2-40B4-BE49-F238E27FC236}">
                <a16:creationId xmlns:a16="http://schemas.microsoft.com/office/drawing/2014/main" id="{8E80506C-6301-4A20-A3B5-CD25933E4B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357784" y="21809"/>
            <a:ext cx="1172357" cy="1172357"/>
          </a:xfrm>
          <a:prstGeom prst="rect">
            <a:avLst/>
          </a:prstGeom>
        </p:spPr>
      </p:pic>
      <p:pic>
        <p:nvPicPr>
          <p:cNvPr id="27" name="Graphic 26" descr="Internet with solid fill">
            <a:extLst>
              <a:ext uri="{FF2B5EF4-FFF2-40B4-BE49-F238E27FC236}">
                <a16:creationId xmlns:a16="http://schemas.microsoft.com/office/drawing/2014/main" id="{EBE4A816-C6FC-43AD-84C2-CEDB095D596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604777" y="3367216"/>
            <a:ext cx="1172357" cy="1172357"/>
          </a:xfrm>
          <a:prstGeom prst="rect">
            <a:avLst/>
          </a:prstGeom>
        </p:spPr>
      </p:pic>
      <p:pic>
        <p:nvPicPr>
          <p:cNvPr id="29" name="Graphic 28" descr="Programmer male with solid fill">
            <a:extLst>
              <a:ext uri="{FF2B5EF4-FFF2-40B4-BE49-F238E27FC236}">
                <a16:creationId xmlns:a16="http://schemas.microsoft.com/office/drawing/2014/main" id="{86F78BC6-A454-404B-A2E5-DD146E0081A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5075722" y="1059654"/>
            <a:ext cx="1172357" cy="1172357"/>
          </a:xfrm>
          <a:prstGeom prst="rect">
            <a:avLst/>
          </a:prstGeom>
        </p:spPr>
      </p:pic>
      <p:pic>
        <p:nvPicPr>
          <p:cNvPr id="33" name="Graphic 32" descr="Lock with solid fill">
            <a:extLst>
              <a:ext uri="{FF2B5EF4-FFF2-40B4-BE49-F238E27FC236}">
                <a16:creationId xmlns:a16="http://schemas.microsoft.com/office/drawing/2014/main" id="{3EC732A0-1346-4B87-80CC-B3BA1768B9D7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7694535" y="5789662"/>
            <a:ext cx="1083099" cy="1083099"/>
          </a:xfrm>
          <a:prstGeom prst="rect">
            <a:avLst/>
          </a:prstGeom>
        </p:spPr>
      </p:pic>
      <p:sp>
        <p:nvSpPr>
          <p:cNvPr id="53" name="TextBox 52">
            <a:extLst>
              <a:ext uri="{FF2B5EF4-FFF2-40B4-BE49-F238E27FC236}">
                <a16:creationId xmlns:a16="http://schemas.microsoft.com/office/drawing/2014/main" id="{8C64F6CD-9115-4801-86D5-F2F7867CCA52}"/>
              </a:ext>
            </a:extLst>
          </p:cNvPr>
          <p:cNvSpPr txBox="1"/>
          <p:nvPr/>
        </p:nvSpPr>
        <p:spPr>
          <a:xfrm>
            <a:off x="1389362" y="577497"/>
            <a:ext cx="2781314" cy="12316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 defTabSz="914400">
              <a:spcBef>
                <a:spcPct val="0"/>
              </a:spcBef>
              <a:spcAft>
                <a:spcPts val="600"/>
              </a:spcAft>
            </a:pPr>
            <a:r>
              <a:rPr lang="en-US" dirty="0">
                <a:solidFill>
                  <a:schemeClr val="accent4">
                    <a:lumMod val="50000"/>
                  </a:schemeClr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University of Wales</a:t>
            </a:r>
          </a:p>
          <a:p>
            <a:pPr algn="ctr" defTabSz="914400">
              <a:spcBef>
                <a:spcPct val="0"/>
              </a:spcBef>
              <a:spcAft>
                <a:spcPts val="600"/>
              </a:spcAft>
            </a:pPr>
            <a:r>
              <a:rPr lang="en-US" dirty="0">
                <a:solidFill>
                  <a:schemeClr val="accent4">
                    <a:lumMod val="50000"/>
                  </a:schemeClr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Trinity Saint David </a:t>
            </a:r>
          </a:p>
          <a:p>
            <a:pPr algn="ctr" defTabSz="914400">
              <a:spcBef>
                <a:spcPct val="0"/>
              </a:spcBef>
              <a:spcAft>
                <a:spcPts val="600"/>
              </a:spcAft>
            </a:pPr>
            <a:r>
              <a:rPr lang="en-US" dirty="0">
                <a:solidFill>
                  <a:schemeClr val="accent4">
                    <a:lumMod val="50000"/>
                  </a:schemeClr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London</a:t>
            </a:r>
          </a:p>
        </p:txBody>
      </p:sp>
      <p:pic>
        <p:nvPicPr>
          <p:cNvPr id="55" name="Graphic 54" descr="Work from home Wi-Fi with solid fill">
            <a:extLst>
              <a:ext uri="{FF2B5EF4-FFF2-40B4-BE49-F238E27FC236}">
                <a16:creationId xmlns:a16="http://schemas.microsoft.com/office/drawing/2014/main" id="{72419632-FF33-458D-9F14-0C38D6E6568E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6486764" y="4633845"/>
            <a:ext cx="914400" cy="914400"/>
          </a:xfrm>
          <a:prstGeom prst="rect">
            <a:avLst/>
          </a:prstGeom>
        </p:spPr>
      </p:pic>
      <p:pic>
        <p:nvPicPr>
          <p:cNvPr id="57" name="Graphic 56" descr="Connections with solid fill">
            <a:extLst>
              <a:ext uri="{FF2B5EF4-FFF2-40B4-BE49-F238E27FC236}">
                <a16:creationId xmlns:a16="http://schemas.microsoft.com/office/drawing/2014/main" id="{80F3E50B-43A2-4F3D-BE99-A60D4AFCEEA1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5204701" y="3575207"/>
            <a:ext cx="914400" cy="914400"/>
          </a:xfrm>
          <a:prstGeom prst="rect">
            <a:avLst/>
          </a:prstGeom>
        </p:spPr>
      </p:pic>
      <p:sp>
        <p:nvSpPr>
          <p:cNvPr id="60" name="Rectangle: Rounded Corners 59">
            <a:extLst>
              <a:ext uri="{FF2B5EF4-FFF2-40B4-BE49-F238E27FC236}">
                <a16:creationId xmlns:a16="http://schemas.microsoft.com/office/drawing/2014/main" id="{A98D5052-9085-4A54-BDC5-7782F4A92ABA}"/>
              </a:ext>
            </a:extLst>
          </p:cNvPr>
          <p:cNvSpPr/>
          <p:nvPr/>
        </p:nvSpPr>
        <p:spPr>
          <a:xfrm>
            <a:off x="5209167" y="2406150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rgbClr val="B9A303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3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: Rounded Corners 60">
            <a:extLst>
              <a:ext uri="{FF2B5EF4-FFF2-40B4-BE49-F238E27FC236}">
                <a16:creationId xmlns:a16="http://schemas.microsoft.com/office/drawing/2014/main" id="{08AEB939-2978-4ACA-B375-D8B853692FE6}"/>
              </a:ext>
            </a:extLst>
          </p:cNvPr>
          <p:cNvSpPr/>
          <p:nvPr/>
        </p:nvSpPr>
        <p:spPr>
          <a:xfrm>
            <a:off x="5207508" y="4757339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chemeClr val="accent5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Rectangle: Rounded Corners 61">
            <a:extLst>
              <a:ext uri="{FF2B5EF4-FFF2-40B4-BE49-F238E27FC236}">
                <a16:creationId xmlns:a16="http://schemas.microsoft.com/office/drawing/2014/main" id="{43A1B4A8-73DC-4EC9-B3FA-FD821AB84B07}"/>
              </a:ext>
            </a:extLst>
          </p:cNvPr>
          <p:cNvSpPr/>
          <p:nvPr/>
        </p:nvSpPr>
        <p:spPr>
          <a:xfrm>
            <a:off x="6486764" y="1194166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rgbClr val="B9A303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GB" dirty="0">
              <a:highlight>
                <a:srgbClr val="FFFF00"/>
              </a:highlight>
            </a:endParaRPr>
          </a:p>
        </p:txBody>
      </p:sp>
      <p:sp>
        <p:nvSpPr>
          <p:cNvPr id="63" name="Rectangle: Rounded Corners 62">
            <a:extLst>
              <a:ext uri="{FF2B5EF4-FFF2-40B4-BE49-F238E27FC236}">
                <a16:creationId xmlns:a16="http://schemas.microsoft.com/office/drawing/2014/main" id="{962A9702-24C9-4AE9-88B6-1C3EA6469683}"/>
              </a:ext>
            </a:extLst>
          </p:cNvPr>
          <p:cNvSpPr/>
          <p:nvPr/>
        </p:nvSpPr>
        <p:spPr>
          <a:xfrm>
            <a:off x="7737058" y="2402922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Rectangle: Rounded Corners 63">
            <a:extLst>
              <a:ext uri="{FF2B5EF4-FFF2-40B4-BE49-F238E27FC236}">
                <a16:creationId xmlns:a16="http://schemas.microsoft.com/office/drawing/2014/main" id="{0A8B8F58-8491-4E05-9501-B8E142E326D4}"/>
              </a:ext>
            </a:extLst>
          </p:cNvPr>
          <p:cNvSpPr/>
          <p:nvPr/>
        </p:nvSpPr>
        <p:spPr>
          <a:xfrm>
            <a:off x="6486764" y="3486586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Rectangle: Rounded Corners 64">
            <a:extLst>
              <a:ext uri="{FF2B5EF4-FFF2-40B4-BE49-F238E27FC236}">
                <a16:creationId xmlns:a16="http://schemas.microsoft.com/office/drawing/2014/main" id="{DC325C13-BB4F-49CF-B5BA-E37EFCEC159C}"/>
              </a:ext>
            </a:extLst>
          </p:cNvPr>
          <p:cNvSpPr/>
          <p:nvPr/>
        </p:nvSpPr>
        <p:spPr>
          <a:xfrm>
            <a:off x="7738911" y="4822697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Rectangle: Rounded Corners 65">
            <a:extLst>
              <a:ext uri="{FF2B5EF4-FFF2-40B4-BE49-F238E27FC236}">
                <a16:creationId xmlns:a16="http://schemas.microsoft.com/office/drawing/2014/main" id="{93E37ED5-4134-4A29-8604-5E5F3A211FFB}"/>
              </a:ext>
            </a:extLst>
          </p:cNvPr>
          <p:cNvSpPr/>
          <p:nvPr/>
        </p:nvSpPr>
        <p:spPr>
          <a:xfrm>
            <a:off x="6486764" y="5794179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chemeClr val="accent4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7" name="Graphic 66" descr="Smart Phone with solid fill">
            <a:extLst>
              <a:ext uri="{FF2B5EF4-FFF2-40B4-BE49-F238E27FC236}">
                <a16:creationId xmlns:a16="http://schemas.microsoft.com/office/drawing/2014/main" id="{DD5D50D7-9565-4D73-8B82-66B1B56610BC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7737058" y="1258341"/>
            <a:ext cx="914400" cy="914400"/>
          </a:xfrm>
          <a:prstGeom prst="rect">
            <a:avLst/>
          </a:prstGeom>
        </p:spPr>
      </p:pic>
      <p:cxnSp>
        <p:nvCxnSpPr>
          <p:cNvPr id="69" name="Straight Connector 68">
            <a:extLst>
              <a:ext uri="{FF2B5EF4-FFF2-40B4-BE49-F238E27FC236}">
                <a16:creationId xmlns:a16="http://schemas.microsoft.com/office/drawing/2014/main" id="{61F8466F-CCB7-4FA5-9545-E048CB03D148}"/>
              </a:ext>
            </a:extLst>
          </p:cNvPr>
          <p:cNvCxnSpPr>
            <a:cxnSpLocks/>
          </p:cNvCxnSpPr>
          <p:nvPr/>
        </p:nvCxnSpPr>
        <p:spPr>
          <a:xfrm>
            <a:off x="709994" y="3937248"/>
            <a:ext cx="3541043" cy="0"/>
          </a:xfrm>
          <a:prstGeom prst="line">
            <a:avLst/>
          </a:prstGeom>
          <a:ln w="952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1" name="Rectangle: Rounded Corners 70">
            <a:extLst>
              <a:ext uri="{FF2B5EF4-FFF2-40B4-BE49-F238E27FC236}">
                <a16:creationId xmlns:a16="http://schemas.microsoft.com/office/drawing/2014/main" id="{23D4A4A8-540F-4761-BFC2-F41F4072C5A0}"/>
              </a:ext>
            </a:extLst>
          </p:cNvPr>
          <p:cNvSpPr/>
          <p:nvPr/>
        </p:nvSpPr>
        <p:spPr>
          <a:xfrm>
            <a:off x="7737058" y="126835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rgbClr val="B9A303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GB" dirty="0">
              <a:highlight>
                <a:srgbClr val="FFFF00"/>
              </a:highlight>
            </a:endParaRPr>
          </a:p>
        </p:txBody>
      </p:sp>
      <p:sp>
        <p:nvSpPr>
          <p:cNvPr id="72" name="Rectangle: Rounded Corners 71">
            <a:extLst>
              <a:ext uri="{FF2B5EF4-FFF2-40B4-BE49-F238E27FC236}">
                <a16:creationId xmlns:a16="http://schemas.microsoft.com/office/drawing/2014/main" id="{00ACCE19-B75D-4697-B0CD-426414ED23EE}"/>
              </a:ext>
            </a:extLst>
          </p:cNvPr>
          <p:cNvSpPr/>
          <p:nvPr/>
        </p:nvSpPr>
        <p:spPr>
          <a:xfrm>
            <a:off x="5207507" y="126835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rgbClr val="B9A303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GB" dirty="0">
              <a:highlight>
                <a:srgbClr val="FFFF00"/>
              </a:highlight>
            </a:endParaRPr>
          </a:p>
        </p:txBody>
      </p:sp>
      <p:pic>
        <p:nvPicPr>
          <p:cNvPr id="74" name="Graphic 73" descr="Web cam with solid fill">
            <a:extLst>
              <a:ext uri="{FF2B5EF4-FFF2-40B4-BE49-F238E27FC236}">
                <a16:creationId xmlns:a16="http://schemas.microsoft.com/office/drawing/2014/main" id="{144884B1-2615-407A-B7DC-D16B383F76F8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6486764" y="2364941"/>
            <a:ext cx="852195" cy="852195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7FD425-99C8-4561-9029-69253158EA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A72B1-1630-4E9E-A60F-119A94F1333D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47264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95000"/>
              </a:schemeClr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DC830FAD-7FEB-47B3-8089-81E79E4F5E6B}"/>
              </a:ext>
            </a:extLst>
          </p:cNvPr>
          <p:cNvSpPr/>
          <p:nvPr/>
        </p:nvSpPr>
        <p:spPr>
          <a:xfrm>
            <a:off x="18088" y="0"/>
            <a:ext cx="3514811" cy="6857978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1AB0868-C927-4F5F-AFC8-1CA885363E26}"/>
              </a:ext>
            </a:extLst>
          </p:cNvPr>
          <p:cNvSpPr txBox="1"/>
          <p:nvPr/>
        </p:nvSpPr>
        <p:spPr>
          <a:xfrm>
            <a:off x="267912" y="1749936"/>
            <a:ext cx="3209538" cy="31971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dirty="0">
                <a:solidFill>
                  <a:srgbClr val="002060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AGENDA</a:t>
            </a:r>
          </a:p>
        </p:txBody>
      </p: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7CB66DF1-620B-4824-8154-28DB9F264123}"/>
              </a:ext>
            </a:extLst>
          </p:cNvPr>
          <p:cNvCxnSpPr/>
          <p:nvPr/>
        </p:nvCxnSpPr>
        <p:spPr>
          <a:xfrm flipH="1">
            <a:off x="267912" y="6369803"/>
            <a:ext cx="865911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5F0E8B-CA5D-41ED-B241-6A2B535F03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32899" y="6356352"/>
            <a:ext cx="3661410" cy="365124"/>
          </a:xfrm>
        </p:spPr>
        <p:txBody>
          <a:bodyPr/>
          <a:lstStyle/>
          <a:p>
            <a:r>
              <a:rPr lang="it-IT"/>
              <a:t>Giuseppe Ventimiglia - Inari PI Project</a:t>
            </a:r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281786-4CF1-4927-B66F-009C7504C9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A72B1-1630-4E9E-A60F-119A94F1333D}" type="slidenum">
              <a:rPr lang="en-GB" smtClean="0"/>
              <a:t>2</a:t>
            </a:fld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80F4C06-D825-4359-949D-0591412794DE}"/>
              </a:ext>
            </a:extLst>
          </p:cNvPr>
          <p:cNvSpPr txBox="1"/>
          <p:nvPr/>
        </p:nvSpPr>
        <p:spPr>
          <a:xfrm>
            <a:off x="3782723" y="754877"/>
            <a:ext cx="4142077" cy="51872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ts val="4000"/>
              </a:lnSpc>
              <a:buFont typeface="+mj-lt"/>
              <a:buAutoNum type="arabicPeriod"/>
            </a:pPr>
            <a:r>
              <a:rPr lang="en-GB" sz="2800" dirty="0">
                <a:solidFill>
                  <a:srgbClr val="002060"/>
                </a:solidFill>
                <a:latin typeface="Abadi" panose="020B0604020104020204" pitchFamily="34" charset="0"/>
              </a:rPr>
              <a:t>Introduction</a:t>
            </a:r>
          </a:p>
          <a:p>
            <a:pPr marL="457200" indent="-457200">
              <a:lnSpc>
                <a:spcPts val="4000"/>
              </a:lnSpc>
              <a:buFont typeface="+mj-lt"/>
              <a:buAutoNum type="arabicPeriod"/>
            </a:pPr>
            <a:r>
              <a:rPr lang="en-GB" sz="2800" dirty="0">
                <a:solidFill>
                  <a:srgbClr val="002060"/>
                </a:solidFill>
                <a:latin typeface="Abadi" panose="020B0604020104020204" pitchFamily="34" charset="0"/>
              </a:rPr>
              <a:t>Motivation and Goals</a:t>
            </a:r>
          </a:p>
          <a:p>
            <a:pPr marL="457200" indent="-457200">
              <a:lnSpc>
                <a:spcPts val="4000"/>
              </a:lnSpc>
              <a:buFont typeface="+mj-lt"/>
              <a:buAutoNum type="arabicPeriod"/>
            </a:pPr>
            <a:r>
              <a:rPr lang="en-GB" sz="2800" dirty="0">
                <a:solidFill>
                  <a:srgbClr val="002060"/>
                </a:solidFill>
                <a:latin typeface="Abadi" panose="020B0604020104020204" pitchFamily="34" charset="0"/>
              </a:rPr>
              <a:t>Aim and Objectives</a:t>
            </a:r>
          </a:p>
          <a:p>
            <a:pPr marL="457200" indent="-457200">
              <a:lnSpc>
                <a:spcPts val="4000"/>
              </a:lnSpc>
              <a:buFont typeface="+mj-lt"/>
              <a:buAutoNum type="arabicPeriod"/>
            </a:pPr>
            <a:r>
              <a:rPr lang="en-GB" sz="2800" dirty="0">
                <a:solidFill>
                  <a:srgbClr val="002060"/>
                </a:solidFill>
                <a:latin typeface="Abadi" panose="020B0604020104020204" pitchFamily="34" charset="0"/>
              </a:rPr>
              <a:t>Literature review</a:t>
            </a:r>
          </a:p>
          <a:p>
            <a:pPr marL="457200" indent="-457200">
              <a:lnSpc>
                <a:spcPts val="4000"/>
              </a:lnSpc>
              <a:buFont typeface="+mj-lt"/>
              <a:buAutoNum type="arabicPeriod"/>
            </a:pPr>
            <a:r>
              <a:rPr lang="en-GB" sz="2800" dirty="0">
                <a:solidFill>
                  <a:srgbClr val="002060"/>
                </a:solidFill>
                <a:latin typeface="Abadi" panose="020B0604020104020204" pitchFamily="34" charset="0"/>
              </a:rPr>
              <a:t>Methodology</a:t>
            </a:r>
          </a:p>
          <a:p>
            <a:pPr marL="457200" indent="-457200">
              <a:lnSpc>
                <a:spcPts val="4000"/>
              </a:lnSpc>
              <a:buFont typeface="+mj-lt"/>
              <a:buAutoNum type="arabicPeriod"/>
            </a:pPr>
            <a:r>
              <a:rPr lang="en-GB" sz="2800" dirty="0">
                <a:solidFill>
                  <a:srgbClr val="002060"/>
                </a:solidFill>
                <a:latin typeface="Abadi" panose="020B0604020104020204" pitchFamily="34" charset="0"/>
              </a:rPr>
              <a:t>Design overview</a:t>
            </a:r>
          </a:p>
          <a:p>
            <a:pPr marL="457200" indent="-457200">
              <a:lnSpc>
                <a:spcPts val="4000"/>
              </a:lnSpc>
              <a:buFont typeface="+mj-lt"/>
              <a:buAutoNum type="arabicPeriod"/>
            </a:pPr>
            <a:r>
              <a:rPr lang="en-GB" sz="2800" dirty="0">
                <a:solidFill>
                  <a:srgbClr val="002060"/>
                </a:solidFill>
                <a:latin typeface="Abadi" panose="020B0604020104020204" pitchFamily="34" charset="0"/>
              </a:rPr>
              <a:t>Gantt Chart</a:t>
            </a:r>
          </a:p>
          <a:p>
            <a:pPr marL="457200" indent="-457200">
              <a:lnSpc>
                <a:spcPts val="4000"/>
              </a:lnSpc>
              <a:buFont typeface="+mj-lt"/>
              <a:buAutoNum type="arabicPeriod"/>
            </a:pPr>
            <a:r>
              <a:rPr lang="en-GB" sz="2800" dirty="0">
                <a:solidFill>
                  <a:srgbClr val="002060"/>
                </a:solidFill>
                <a:latin typeface="Abadi" panose="020B0604020104020204" pitchFamily="34" charset="0"/>
              </a:rPr>
              <a:t>Demo </a:t>
            </a:r>
          </a:p>
          <a:p>
            <a:pPr marL="457200" indent="-457200">
              <a:lnSpc>
                <a:spcPts val="4000"/>
              </a:lnSpc>
              <a:buFont typeface="+mj-lt"/>
              <a:buAutoNum type="arabicPeriod"/>
            </a:pPr>
            <a:r>
              <a:rPr lang="en-GB" sz="2800" dirty="0">
                <a:solidFill>
                  <a:srgbClr val="002060"/>
                </a:solidFill>
                <a:latin typeface="Abadi" panose="020B0604020104020204" pitchFamily="34" charset="0"/>
              </a:rPr>
              <a:t>Conclusion</a:t>
            </a:r>
          </a:p>
          <a:p>
            <a:pPr marL="457200" indent="-457200">
              <a:lnSpc>
                <a:spcPts val="4000"/>
              </a:lnSpc>
              <a:buFont typeface="+mj-lt"/>
              <a:buAutoNum type="arabicPeriod"/>
            </a:pPr>
            <a:r>
              <a:rPr lang="en-GB" sz="2800" dirty="0">
                <a:solidFill>
                  <a:srgbClr val="002060"/>
                </a:solidFill>
                <a:latin typeface="Abadi" panose="020B0604020104020204" pitchFamily="34" charset="0"/>
              </a:rPr>
              <a:t>Q&amp;A</a:t>
            </a:r>
          </a:p>
        </p:txBody>
      </p:sp>
    </p:spTree>
    <p:extLst>
      <p:ext uri="{BB962C8B-B14F-4D97-AF65-F5344CB8AC3E}">
        <p14:creationId xmlns:p14="http://schemas.microsoft.com/office/powerpoint/2010/main" val="34347187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95000"/>
              </a:schemeClr>
            </a:gs>
            <a:gs pos="55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Rectangle 74">
            <a:extLst>
              <a:ext uri="{FF2B5EF4-FFF2-40B4-BE49-F238E27FC236}">
                <a16:creationId xmlns:a16="http://schemas.microsoft.com/office/drawing/2014/main" id="{DA2075DF-A5C6-4821-B8E5-30F71024092F}"/>
              </a:ext>
            </a:extLst>
          </p:cNvPr>
          <p:cNvSpPr/>
          <p:nvPr/>
        </p:nvSpPr>
        <p:spPr>
          <a:xfrm>
            <a:off x="4741628" y="21809"/>
            <a:ext cx="4402372" cy="685095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1AB0868-C927-4F5F-AFC8-1CA885363E26}"/>
              </a:ext>
            </a:extLst>
          </p:cNvPr>
          <p:cNvSpPr txBox="1"/>
          <p:nvPr/>
        </p:nvSpPr>
        <p:spPr>
          <a:xfrm>
            <a:off x="847757" y="3856014"/>
            <a:ext cx="2922047" cy="9013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dirty="0">
                <a:solidFill>
                  <a:srgbClr val="002060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INARI PI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8139454-7B4F-49E1-ADA5-FD1986CD63C8}"/>
              </a:ext>
            </a:extLst>
          </p:cNvPr>
          <p:cNvSpPr txBox="1"/>
          <p:nvPr/>
        </p:nvSpPr>
        <p:spPr>
          <a:xfrm>
            <a:off x="632450" y="5208001"/>
            <a:ext cx="3352659" cy="138472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 defTabSz="914400">
              <a:lnSpc>
                <a:spcPct val="90000"/>
              </a:lnSpc>
              <a:spcAft>
                <a:spcPts val="600"/>
              </a:spcAft>
            </a:pPr>
            <a:endParaRPr lang="en-US" b="1" dirty="0">
              <a:solidFill>
                <a:srgbClr val="002060"/>
              </a:solidFill>
            </a:endParaRPr>
          </a:p>
        </p:txBody>
      </p:sp>
      <p:pic>
        <p:nvPicPr>
          <p:cNvPr id="10" name="Graphic 9" descr="Shield Tick with solid fill">
            <a:extLst>
              <a:ext uri="{FF2B5EF4-FFF2-40B4-BE49-F238E27FC236}">
                <a16:creationId xmlns:a16="http://schemas.microsoft.com/office/drawing/2014/main" id="{9921F4D4-AB45-4843-89F2-765769CBD4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204701" y="5756034"/>
            <a:ext cx="1043378" cy="1043378"/>
          </a:xfrm>
          <a:prstGeom prst="rect">
            <a:avLst/>
          </a:prstGeom>
        </p:spPr>
      </p:pic>
      <p:pic>
        <p:nvPicPr>
          <p:cNvPr id="14" name="Graphic 13" descr="Binary with solid fill">
            <a:extLst>
              <a:ext uri="{FF2B5EF4-FFF2-40B4-BE49-F238E27FC236}">
                <a16:creationId xmlns:a16="http://schemas.microsoft.com/office/drawing/2014/main" id="{8E80506C-6301-4A20-A3B5-CD25933E4B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357784" y="21809"/>
            <a:ext cx="1172357" cy="1172357"/>
          </a:xfrm>
          <a:prstGeom prst="rect">
            <a:avLst/>
          </a:prstGeom>
        </p:spPr>
      </p:pic>
      <p:pic>
        <p:nvPicPr>
          <p:cNvPr id="27" name="Graphic 26" descr="Internet with solid fill">
            <a:extLst>
              <a:ext uri="{FF2B5EF4-FFF2-40B4-BE49-F238E27FC236}">
                <a16:creationId xmlns:a16="http://schemas.microsoft.com/office/drawing/2014/main" id="{EBE4A816-C6FC-43AD-84C2-CEDB095D596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604777" y="3367216"/>
            <a:ext cx="1172357" cy="1172357"/>
          </a:xfrm>
          <a:prstGeom prst="rect">
            <a:avLst/>
          </a:prstGeom>
        </p:spPr>
      </p:pic>
      <p:pic>
        <p:nvPicPr>
          <p:cNvPr id="29" name="Graphic 28" descr="Programmer male with solid fill">
            <a:extLst>
              <a:ext uri="{FF2B5EF4-FFF2-40B4-BE49-F238E27FC236}">
                <a16:creationId xmlns:a16="http://schemas.microsoft.com/office/drawing/2014/main" id="{86F78BC6-A454-404B-A2E5-DD146E0081A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075722" y="1059654"/>
            <a:ext cx="1172357" cy="1172357"/>
          </a:xfrm>
          <a:prstGeom prst="rect">
            <a:avLst/>
          </a:prstGeom>
        </p:spPr>
      </p:pic>
      <p:pic>
        <p:nvPicPr>
          <p:cNvPr id="33" name="Graphic 32" descr="Lock with solid fill">
            <a:extLst>
              <a:ext uri="{FF2B5EF4-FFF2-40B4-BE49-F238E27FC236}">
                <a16:creationId xmlns:a16="http://schemas.microsoft.com/office/drawing/2014/main" id="{3EC732A0-1346-4B87-80CC-B3BA1768B9D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7694535" y="5789662"/>
            <a:ext cx="1083099" cy="1083099"/>
          </a:xfrm>
          <a:prstGeom prst="rect">
            <a:avLst/>
          </a:prstGeom>
        </p:spPr>
      </p:pic>
      <p:pic>
        <p:nvPicPr>
          <p:cNvPr id="55" name="Graphic 54" descr="Work from home Wi-Fi with solid fill">
            <a:extLst>
              <a:ext uri="{FF2B5EF4-FFF2-40B4-BE49-F238E27FC236}">
                <a16:creationId xmlns:a16="http://schemas.microsoft.com/office/drawing/2014/main" id="{72419632-FF33-458D-9F14-0C38D6E6568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6486764" y="4633845"/>
            <a:ext cx="914400" cy="914400"/>
          </a:xfrm>
          <a:prstGeom prst="rect">
            <a:avLst/>
          </a:prstGeom>
        </p:spPr>
      </p:pic>
      <p:pic>
        <p:nvPicPr>
          <p:cNvPr id="57" name="Graphic 56" descr="Connections with solid fill">
            <a:extLst>
              <a:ext uri="{FF2B5EF4-FFF2-40B4-BE49-F238E27FC236}">
                <a16:creationId xmlns:a16="http://schemas.microsoft.com/office/drawing/2014/main" id="{80F3E50B-43A2-4F3D-BE99-A60D4AFCEEA1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5204701" y="3575207"/>
            <a:ext cx="914400" cy="914400"/>
          </a:xfrm>
          <a:prstGeom prst="rect">
            <a:avLst/>
          </a:prstGeom>
        </p:spPr>
      </p:pic>
      <p:sp>
        <p:nvSpPr>
          <p:cNvPr id="60" name="Rectangle: Rounded Corners 59">
            <a:extLst>
              <a:ext uri="{FF2B5EF4-FFF2-40B4-BE49-F238E27FC236}">
                <a16:creationId xmlns:a16="http://schemas.microsoft.com/office/drawing/2014/main" id="{A98D5052-9085-4A54-BDC5-7782F4A92ABA}"/>
              </a:ext>
            </a:extLst>
          </p:cNvPr>
          <p:cNvSpPr/>
          <p:nvPr/>
        </p:nvSpPr>
        <p:spPr>
          <a:xfrm>
            <a:off x="5209167" y="2406150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rgbClr val="B9A303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3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: Rounded Corners 60">
            <a:extLst>
              <a:ext uri="{FF2B5EF4-FFF2-40B4-BE49-F238E27FC236}">
                <a16:creationId xmlns:a16="http://schemas.microsoft.com/office/drawing/2014/main" id="{08AEB939-2978-4ACA-B375-D8B853692FE6}"/>
              </a:ext>
            </a:extLst>
          </p:cNvPr>
          <p:cNvSpPr/>
          <p:nvPr/>
        </p:nvSpPr>
        <p:spPr>
          <a:xfrm>
            <a:off x="5207508" y="4757339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chemeClr val="accent5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Rectangle: Rounded Corners 61">
            <a:extLst>
              <a:ext uri="{FF2B5EF4-FFF2-40B4-BE49-F238E27FC236}">
                <a16:creationId xmlns:a16="http://schemas.microsoft.com/office/drawing/2014/main" id="{43A1B4A8-73DC-4EC9-B3FA-FD821AB84B07}"/>
              </a:ext>
            </a:extLst>
          </p:cNvPr>
          <p:cNvSpPr/>
          <p:nvPr/>
        </p:nvSpPr>
        <p:spPr>
          <a:xfrm>
            <a:off x="6486764" y="1194166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rgbClr val="B9A303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GB" dirty="0">
              <a:highlight>
                <a:srgbClr val="FFFF00"/>
              </a:highlight>
            </a:endParaRPr>
          </a:p>
        </p:txBody>
      </p:sp>
      <p:sp>
        <p:nvSpPr>
          <p:cNvPr id="63" name="Rectangle: Rounded Corners 62">
            <a:extLst>
              <a:ext uri="{FF2B5EF4-FFF2-40B4-BE49-F238E27FC236}">
                <a16:creationId xmlns:a16="http://schemas.microsoft.com/office/drawing/2014/main" id="{962A9702-24C9-4AE9-88B6-1C3EA6469683}"/>
              </a:ext>
            </a:extLst>
          </p:cNvPr>
          <p:cNvSpPr/>
          <p:nvPr/>
        </p:nvSpPr>
        <p:spPr>
          <a:xfrm>
            <a:off x="7737058" y="2402922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Rectangle: Rounded Corners 63">
            <a:extLst>
              <a:ext uri="{FF2B5EF4-FFF2-40B4-BE49-F238E27FC236}">
                <a16:creationId xmlns:a16="http://schemas.microsoft.com/office/drawing/2014/main" id="{0A8B8F58-8491-4E05-9501-B8E142E326D4}"/>
              </a:ext>
            </a:extLst>
          </p:cNvPr>
          <p:cNvSpPr/>
          <p:nvPr/>
        </p:nvSpPr>
        <p:spPr>
          <a:xfrm>
            <a:off x="6486764" y="3486586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Rectangle: Rounded Corners 64">
            <a:extLst>
              <a:ext uri="{FF2B5EF4-FFF2-40B4-BE49-F238E27FC236}">
                <a16:creationId xmlns:a16="http://schemas.microsoft.com/office/drawing/2014/main" id="{DC325C13-BB4F-49CF-B5BA-E37EFCEC159C}"/>
              </a:ext>
            </a:extLst>
          </p:cNvPr>
          <p:cNvSpPr/>
          <p:nvPr/>
        </p:nvSpPr>
        <p:spPr>
          <a:xfrm>
            <a:off x="7738911" y="4822697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Rectangle: Rounded Corners 65">
            <a:extLst>
              <a:ext uri="{FF2B5EF4-FFF2-40B4-BE49-F238E27FC236}">
                <a16:creationId xmlns:a16="http://schemas.microsoft.com/office/drawing/2014/main" id="{93E37ED5-4134-4A29-8604-5E5F3A211FFB}"/>
              </a:ext>
            </a:extLst>
          </p:cNvPr>
          <p:cNvSpPr/>
          <p:nvPr/>
        </p:nvSpPr>
        <p:spPr>
          <a:xfrm>
            <a:off x="6486764" y="5794179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chemeClr val="accent4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7" name="Graphic 66" descr="Smart Phone with solid fill">
            <a:extLst>
              <a:ext uri="{FF2B5EF4-FFF2-40B4-BE49-F238E27FC236}">
                <a16:creationId xmlns:a16="http://schemas.microsoft.com/office/drawing/2014/main" id="{DD5D50D7-9565-4D73-8B82-66B1B56610BC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7737058" y="1258341"/>
            <a:ext cx="914400" cy="914400"/>
          </a:xfrm>
          <a:prstGeom prst="rect">
            <a:avLst/>
          </a:prstGeom>
        </p:spPr>
      </p:pic>
      <p:cxnSp>
        <p:nvCxnSpPr>
          <p:cNvPr id="69" name="Straight Connector 68">
            <a:extLst>
              <a:ext uri="{FF2B5EF4-FFF2-40B4-BE49-F238E27FC236}">
                <a16:creationId xmlns:a16="http://schemas.microsoft.com/office/drawing/2014/main" id="{61F8466F-CCB7-4FA5-9545-E048CB03D148}"/>
              </a:ext>
            </a:extLst>
          </p:cNvPr>
          <p:cNvCxnSpPr>
            <a:cxnSpLocks/>
          </p:cNvCxnSpPr>
          <p:nvPr/>
        </p:nvCxnSpPr>
        <p:spPr>
          <a:xfrm>
            <a:off x="610738" y="3508596"/>
            <a:ext cx="3541043" cy="0"/>
          </a:xfrm>
          <a:prstGeom prst="line">
            <a:avLst/>
          </a:prstGeom>
          <a:ln w="952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1" name="Rectangle: Rounded Corners 70">
            <a:extLst>
              <a:ext uri="{FF2B5EF4-FFF2-40B4-BE49-F238E27FC236}">
                <a16:creationId xmlns:a16="http://schemas.microsoft.com/office/drawing/2014/main" id="{23D4A4A8-540F-4761-BFC2-F41F4072C5A0}"/>
              </a:ext>
            </a:extLst>
          </p:cNvPr>
          <p:cNvSpPr/>
          <p:nvPr/>
        </p:nvSpPr>
        <p:spPr>
          <a:xfrm>
            <a:off x="7737058" y="126835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rgbClr val="B9A303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GB" dirty="0">
              <a:highlight>
                <a:srgbClr val="FFFF00"/>
              </a:highlight>
            </a:endParaRPr>
          </a:p>
        </p:txBody>
      </p:sp>
      <p:sp>
        <p:nvSpPr>
          <p:cNvPr id="72" name="Rectangle: Rounded Corners 71">
            <a:extLst>
              <a:ext uri="{FF2B5EF4-FFF2-40B4-BE49-F238E27FC236}">
                <a16:creationId xmlns:a16="http://schemas.microsoft.com/office/drawing/2014/main" id="{00ACCE19-B75D-4697-B0CD-426414ED23EE}"/>
              </a:ext>
            </a:extLst>
          </p:cNvPr>
          <p:cNvSpPr/>
          <p:nvPr/>
        </p:nvSpPr>
        <p:spPr>
          <a:xfrm>
            <a:off x="5207507" y="126835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rgbClr val="B9A303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GB" dirty="0">
              <a:highlight>
                <a:srgbClr val="FFFF00"/>
              </a:highlight>
            </a:endParaRPr>
          </a:p>
        </p:txBody>
      </p:sp>
      <p:pic>
        <p:nvPicPr>
          <p:cNvPr id="74" name="Graphic 73" descr="Web cam with solid fill">
            <a:extLst>
              <a:ext uri="{FF2B5EF4-FFF2-40B4-BE49-F238E27FC236}">
                <a16:creationId xmlns:a16="http://schemas.microsoft.com/office/drawing/2014/main" id="{144884B1-2615-407A-B7DC-D16B383F76F8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6486764" y="2364941"/>
            <a:ext cx="852195" cy="852195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898C9EEB-3D22-43A6-B914-71AEC4BBBB70}"/>
              </a:ext>
            </a:extLst>
          </p:cNvPr>
          <p:cNvSpPr txBox="1"/>
          <p:nvPr/>
        </p:nvSpPr>
        <p:spPr>
          <a:xfrm>
            <a:off x="632450" y="2449282"/>
            <a:ext cx="3352659" cy="138472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 defTabSz="914400">
              <a:lnSpc>
                <a:spcPct val="90000"/>
              </a:lnSpc>
              <a:spcAft>
                <a:spcPts val="600"/>
              </a:spcAft>
            </a:pPr>
            <a:r>
              <a:rPr lang="en-US" sz="3000" dirty="0">
                <a:solidFill>
                  <a:srgbClr val="002060"/>
                </a:solidFill>
              </a:rPr>
              <a:t> Introduction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C33028C-4FDD-471C-8BCD-0814742E79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A72B1-1630-4E9E-A60F-119A94F1333D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90375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95000"/>
              </a:schemeClr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DC830FAD-7FEB-47B3-8089-81E79E4F5E6B}"/>
              </a:ext>
            </a:extLst>
          </p:cNvPr>
          <p:cNvSpPr/>
          <p:nvPr/>
        </p:nvSpPr>
        <p:spPr>
          <a:xfrm>
            <a:off x="18088" y="16933"/>
            <a:ext cx="3514811" cy="6857978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8139454-7B4F-49E1-ADA5-FD1986CD63C8}"/>
              </a:ext>
            </a:extLst>
          </p:cNvPr>
          <p:cNvSpPr txBox="1"/>
          <p:nvPr/>
        </p:nvSpPr>
        <p:spPr>
          <a:xfrm>
            <a:off x="3710054" y="203049"/>
            <a:ext cx="5126948" cy="138472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 defTabSz="914400">
              <a:lnSpc>
                <a:spcPct val="90000"/>
              </a:lnSpc>
              <a:spcAft>
                <a:spcPts val="600"/>
              </a:spcAft>
            </a:pPr>
            <a:r>
              <a:rPr lang="en-GB" sz="2000" i="0" u="none" strike="noStrike" dirty="0">
                <a:effectLst/>
                <a:latin typeface="Abadi" panose="020B0604020104020204" pitchFamily="34" charset="0"/>
              </a:rPr>
              <a:t>Inari PI is a project based on a single-board computer that combines networking and cybersecurity principles to protect Home Area Networks.</a:t>
            </a:r>
            <a:endParaRPr lang="en-US" sz="2000" dirty="0">
              <a:latin typeface="Abadi" panose="020B0604020104020204" pitchFamily="34" charset="0"/>
            </a:endParaRPr>
          </a:p>
        </p:txBody>
      </p:sp>
      <p:pic>
        <p:nvPicPr>
          <p:cNvPr id="1026" name="Picture 2" descr="Fotocamere, contenitori e schede Raspberry Pi | Farnell">
            <a:extLst>
              <a:ext uri="{FF2B5EF4-FFF2-40B4-BE49-F238E27FC236}">
                <a16:creationId xmlns:a16="http://schemas.microsoft.com/office/drawing/2014/main" id="{20B0CD2F-D1B6-473B-9FED-712912E977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0448" y="2535370"/>
            <a:ext cx="5446159" cy="3948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1AB0868-C927-4F5F-AFC8-1CA885363E26}"/>
              </a:ext>
            </a:extLst>
          </p:cNvPr>
          <p:cNvSpPr txBox="1"/>
          <p:nvPr/>
        </p:nvSpPr>
        <p:spPr>
          <a:xfrm>
            <a:off x="267912" y="1631284"/>
            <a:ext cx="3209538" cy="31971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dirty="0">
                <a:solidFill>
                  <a:srgbClr val="002060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A HOME NETWORK SECURITY DEVICE</a:t>
            </a:r>
          </a:p>
        </p:txBody>
      </p:sp>
      <p:pic>
        <p:nvPicPr>
          <p:cNvPr id="5" name="Grafika 108" descr="Processor">
            <a:extLst>
              <a:ext uri="{FF2B5EF4-FFF2-40B4-BE49-F238E27FC236}">
                <a16:creationId xmlns:a16="http://schemas.microsoft.com/office/drawing/2014/main" id="{2183C4B9-6425-453D-AE16-0944846203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789192" y="1811398"/>
            <a:ext cx="821911" cy="821911"/>
          </a:xfrm>
          <a:prstGeom prst="rect">
            <a:avLst/>
          </a:prstGeom>
        </p:spPr>
      </p:pic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7CB66DF1-620B-4824-8154-28DB9F264123}"/>
              </a:ext>
            </a:extLst>
          </p:cNvPr>
          <p:cNvCxnSpPr/>
          <p:nvPr/>
        </p:nvCxnSpPr>
        <p:spPr>
          <a:xfrm flipH="1">
            <a:off x="267912" y="6369803"/>
            <a:ext cx="865911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Graphic 12" descr="Home with solid fill">
            <a:extLst>
              <a:ext uri="{FF2B5EF4-FFF2-40B4-BE49-F238E27FC236}">
                <a16:creationId xmlns:a16="http://schemas.microsoft.com/office/drawing/2014/main" id="{4057898B-2132-457D-A43F-156D9566359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153820" y="1822719"/>
            <a:ext cx="827019" cy="827019"/>
          </a:xfrm>
          <a:prstGeom prst="rect">
            <a:avLst/>
          </a:prstGeom>
        </p:spPr>
      </p:pic>
      <p:pic>
        <p:nvPicPr>
          <p:cNvPr id="16" name="Graphic 15" descr="Wireless with solid fill">
            <a:extLst>
              <a:ext uri="{FF2B5EF4-FFF2-40B4-BE49-F238E27FC236}">
                <a16:creationId xmlns:a16="http://schemas.microsoft.com/office/drawing/2014/main" id="{53BC680E-D89E-43CD-83F4-E6AD44D196B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rot="8139659">
            <a:off x="6090964" y="1951135"/>
            <a:ext cx="582995" cy="582995"/>
          </a:xfrm>
          <a:prstGeom prst="rect">
            <a:avLst/>
          </a:prstGeom>
        </p:spPr>
      </p:pic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5253A91-4791-4189-96E1-37605C7344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59532" y="6390238"/>
            <a:ext cx="3594288" cy="276616"/>
          </a:xfrm>
        </p:spPr>
        <p:txBody>
          <a:bodyPr/>
          <a:lstStyle/>
          <a:p>
            <a:r>
              <a:rPr lang="it-IT"/>
              <a:t>Giuseppe Ventimiglia - Inari PI Project</a:t>
            </a:r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11F7057-6776-4EC8-AA05-F877662499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A72B1-1630-4E9E-A60F-119A94F1333D}" type="slidenum">
              <a:rPr lang="en-GB" smtClean="0"/>
              <a:t>4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F55D3CF-2CEB-4C86-98A4-FD1457836C7B}"/>
              </a:ext>
            </a:extLst>
          </p:cNvPr>
          <p:cNvSpPr txBox="1"/>
          <p:nvPr/>
        </p:nvSpPr>
        <p:spPr>
          <a:xfrm>
            <a:off x="7110386" y="6022128"/>
            <a:ext cx="172661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Fig.1 Raspberry PI [6]</a:t>
            </a:r>
          </a:p>
        </p:txBody>
      </p:sp>
    </p:spTree>
    <p:extLst>
      <p:ext uri="{BB962C8B-B14F-4D97-AF65-F5344CB8AC3E}">
        <p14:creationId xmlns:p14="http://schemas.microsoft.com/office/powerpoint/2010/main" val="42780036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95000"/>
              </a:schemeClr>
            </a:gs>
            <a:gs pos="55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Rectangle 74">
            <a:extLst>
              <a:ext uri="{FF2B5EF4-FFF2-40B4-BE49-F238E27FC236}">
                <a16:creationId xmlns:a16="http://schemas.microsoft.com/office/drawing/2014/main" id="{DA2075DF-A5C6-4821-B8E5-30F71024092F}"/>
              </a:ext>
            </a:extLst>
          </p:cNvPr>
          <p:cNvSpPr/>
          <p:nvPr/>
        </p:nvSpPr>
        <p:spPr>
          <a:xfrm>
            <a:off x="4741628" y="21809"/>
            <a:ext cx="4402372" cy="685095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1AB0868-C927-4F5F-AFC8-1CA885363E26}"/>
              </a:ext>
            </a:extLst>
          </p:cNvPr>
          <p:cNvSpPr txBox="1"/>
          <p:nvPr/>
        </p:nvSpPr>
        <p:spPr>
          <a:xfrm>
            <a:off x="847757" y="3856014"/>
            <a:ext cx="2922047" cy="9013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dirty="0">
                <a:solidFill>
                  <a:srgbClr val="002060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INARI PI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8139454-7B4F-49E1-ADA5-FD1986CD63C8}"/>
              </a:ext>
            </a:extLst>
          </p:cNvPr>
          <p:cNvSpPr txBox="1"/>
          <p:nvPr/>
        </p:nvSpPr>
        <p:spPr>
          <a:xfrm>
            <a:off x="632450" y="5208001"/>
            <a:ext cx="3352659" cy="138472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 defTabSz="914400">
              <a:lnSpc>
                <a:spcPct val="90000"/>
              </a:lnSpc>
              <a:spcAft>
                <a:spcPts val="600"/>
              </a:spcAft>
            </a:pPr>
            <a:endParaRPr lang="en-US" b="1" dirty="0">
              <a:solidFill>
                <a:srgbClr val="002060"/>
              </a:solidFill>
            </a:endParaRPr>
          </a:p>
        </p:txBody>
      </p:sp>
      <p:pic>
        <p:nvPicPr>
          <p:cNvPr id="10" name="Graphic 9" descr="Shield Tick with solid fill">
            <a:extLst>
              <a:ext uri="{FF2B5EF4-FFF2-40B4-BE49-F238E27FC236}">
                <a16:creationId xmlns:a16="http://schemas.microsoft.com/office/drawing/2014/main" id="{9921F4D4-AB45-4843-89F2-765769CBD4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204701" y="5756034"/>
            <a:ext cx="1043378" cy="1043378"/>
          </a:xfrm>
          <a:prstGeom prst="rect">
            <a:avLst/>
          </a:prstGeom>
        </p:spPr>
      </p:pic>
      <p:pic>
        <p:nvPicPr>
          <p:cNvPr id="14" name="Graphic 13" descr="Binary with solid fill">
            <a:extLst>
              <a:ext uri="{FF2B5EF4-FFF2-40B4-BE49-F238E27FC236}">
                <a16:creationId xmlns:a16="http://schemas.microsoft.com/office/drawing/2014/main" id="{8E80506C-6301-4A20-A3B5-CD25933E4B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357784" y="21809"/>
            <a:ext cx="1172357" cy="1172357"/>
          </a:xfrm>
          <a:prstGeom prst="rect">
            <a:avLst/>
          </a:prstGeom>
        </p:spPr>
      </p:pic>
      <p:pic>
        <p:nvPicPr>
          <p:cNvPr id="27" name="Graphic 26" descr="Internet with solid fill">
            <a:extLst>
              <a:ext uri="{FF2B5EF4-FFF2-40B4-BE49-F238E27FC236}">
                <a16:creationId xmlns:a16="http://schemas.microsoft.com/office/drawing/2014/main" id="{EBE4A816-C6FC-43AD-84C2-CEDB095D596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604777" y="3367216"/>
            <a:ext cx="1172357" cy="1172357"/>
          </a:xfrm>
          <a:prstGeom prst="rect">
            <a:avLst/>
          </a:prstGeom>
        </p:spPr>
      </p:pic>
      <p:pic>
        <p:nvPicPr>
          <p:cNvPr id="29" name="Graphic 28" descr="Programmer male with solid fill">
            <a:extLst>
              <a:ext uri="{FF2B5EF4-FFF2-40B4-BE49-F238E27FC236}">
                <a16:creationId xmlns:a16="http://schemas.microsoft.com/office/drawing/2014/main" id="{86F78BC6-A454-404B-A2E5-DD146E0081A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5075722" y="1059654"/>
            <a:ext cx="1172357" cy="1172357"/>
          </a:xfrm>
          <a:prstGeom prst="rect">
            <a:avLst/>
          </a:prstGeom>
        </p:spPr>
      </p:pic>
      <p:pic>
        <p:nvPicPr>
          <p:cNvPr id="33" name="Graphic 32" descr="Lock with solid fill">
            <a:extLst>
              <a:ext uri="{FF2B5EF4-FFF2-40B4-BE49-F238E27FC236}">
                <a16:creationId xmlns:a16="http://schemas.microsoft.com/office/drawing/2014/main" id="{3EC732A0-1346-4B87-80CC-B3BA1768B9D7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7694535" y="5789662"/>
            <a:ext cx="1083099" cy="1083099"/>
          </a:xfrm>
          <a:prstGeom prst="rect">
            <a:avLst/>
          </a:prstGeom>
        </p:spPr>
      </p:pic>
      <p:pic>
        <p:nvPicPr>
          <p:cNvPr id="55" name="Graphic 54" descr="Work from home Wi-Fi with solid fill">
            <a:extLst>
              <a:ext uri="{FF2B5EF4-FFF2-40B4-BE49-F238E27FC236}">
                <a16:creationId xmlns:a16="http://schemas.microsoft.com/office/drawing/2014/main" id="{72419632-FF33-458D-9F14-0C38D6E6568E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6486764" y="4633845"/>
            <a:ext cx="914400" cy="914400"/>
          </a:xfrm>
          <a:prstGeom prst="rect">
            <a:avLst/>
          </a:prstGeom>
        </p:spPr>
      </p:pic>
      <p:pic>
        <p:nvPicPr>
          <p:cNvPr id="57" name="Graphic 56" descr="Connections with solid fill">
            <a:extLst>
              <a:ext uri="{FF2B5EF4-FFF2-40B4-BE49-F238E27FC236}">
                <a16:creationId xmlns:a16="http://schemas.microsoft.com/office/drawing/2014/main" id="{80F3E50B-43A2-4F3D-BE99-A60D4AFCEEA1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5204701" y="3575207"/>
            <a:ext cx="914400" cy="914400"/>
          </a:xfrm>
          <a:prstGeom prst="rect">
            <a:avLst/>
          </a:prstGeom>
        </p:spPr>
      </p:pic>
      <p:sp>
        <p:nvSpPr>
          <p:cNvPr id="60" name="Rectangle: Rounded Corners 59">
            <a:extLst>
              <a:ext uri="{FF2B5EF4-FFF2-40B4-BE49-F238E27FC236}">
                <a16:creationId xmlns:a16="http://schemas.microsoft.com/office/drawing/2014/main" id="{A98D5052-9085-4A54-BDC5-7782F4A92ABA}"/>
              </a:ext>
            </a:extLst>
          </p:cNvPr>
          <p:cNvSpPr/>
          <p:nvPr/>
        </p:nvSpPr>
        <p:spPr>
          <a:xfrm>
            <a:off x="5209167" y="2406150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rgbClr val="B9A303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3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: Rounded Corners 60">
            <a:extLst>
              <a:ext uri="{FF2B5EF4-FFF2-40B4-BE49-F238E27FC236}">
                <a16:creationId xmlns:a16="http://schemas.microsoft.com/office/drawing/2014/main" id="{08AEB939-2978-4ACA-B375-D8B853692FE6}"/>
              </a:ext>
            </a:extLst>
          </p:cNvPr>
          <p:cNvSpPr/>
          <p:nvPr/>
        </p:nvSpPr>
        <p:spPr>
          <a:xfrm>
            <a:off x="5207508" y="4757339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chemeClr val="accent5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Rectangle: Rounded Corners 61">
            <a:extLst>
              <a:ext uri="{FF2B5EF4-FFF2-40B4-BE49-F238E27FC236}">
                <a16:creationId xmlns:a16="http://schemas.microsoft.com/office/drawing/2014/main" id="{43A1B4A8-73DC-4EC9-B3FA-FD821AB84B07}"/>
              </a:ext>
            </a:extLst>
          </p:cNvPr>
          <p:cNvSpPr/>
          <p:nvPr/>
        </p:nvSpPr>
        <p:spPr>
          <a:xfrm>
            <a:off x="6486764" y="1194166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rgbClr val="B9A303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GB" dirty="0">
              <a:highlight>
                <a:srgbClr val="FFFF00"/>
              </a:highlight>
            </a:endParaRPr>
          </a:p>
        </p:txBody>
      </p:sp>
      <p:sp>
        <p:nvSpPr>
          <p:cNvPr id="63" name="Rectangle: Rounded Corners 62">
            <a:extLst>
              <a:ext uri="{FF2B5EF4-FFF2-40B4-BE49-F238E27FC236}">
                <a16:creationId xmlns:a16="http://schemas.microsoft.com/office/drawing/2014/main" id="{962A9702-24C9-4AE9-88B6-1C3EA6469683}"/>
              </a:ext>
            </a:extLst>
          </p:cNvPr>
          <p:cNvSpPr/>
          <p:nvPr/>
        </p:nvSpPr>
        <p:spPr>
          <a:xfrm>
            <a:off x="7737058" y="2402922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Rectangle: Rounded Corners 63">
            <a:extLst>
              <a:ext uri="{FF2B5EF4-FFF2-40B4-BE49-F238E27FC236}">
                <a16:creationId xmlns:a16="http://schemas.microsoft.com/office/drawing/2014/main" id="{0A8B8F58-8491-4E05-9501-B8E142E326D4}"/>
              </a:ext>
            </a:extLst>
          </p:cNvPr>
          <p:cNvSpPr/>
          <p:nvPr/>
        </p:nvSpPr>
        <p:spPr>
          <a:xfrm>
            <a:off x="6486764" y="3486586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Rectangle: Rounded Corners 64">
            <a:extLst>
              <a:ext uri="{FF2B5EF4-FFF2-40B4-BE49-F238E27FC236}">
                <a16:creationId xmlns:a16="http://schemas.microsoft.com/office/drawing/2014/main" id="{DC325C13-BB4F-49CF-B5BA-E37EFCEC159C}"/>
              </a:ext>
            </a:extLst>
          </p:cNvPr>
          <p:cNvSpPr/>
          <p:nvPr/>
        </p:nvSpPr>
        <p:spPr>
          <a:xfrm>
            <a:off x="7738911" y="4822697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Rectangle: Rounded Corners 65">
            <a:extLst>
              <a:ext uri="{FF2B5EF4-FFF2-40B4-BE49-F238E27FC236}">
                <a16:creationId xmlns:a16="http://schemas.microsoft.com/office/drawing/2014/main" id="{93E37ED5-4134-4A29-8604-5E5F3A211FFB}"/>
              </a:ext>
            </a:extLst>
          </p:cNvPr>
          <p:cNvSpPr/>
          <p:nvPr/>
        </p:nvSpPr>
        <p:spPr>
          <a:xfrm>
            <a:off x="6486764" y="5794179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chemeClr val="accent4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7" name="Graphic 66" descr="Smart Phone with solid fill">
            <a:extLst>
              <a:ext uri="{FF2B5EF4-FFF2-40B4-BE49-F238E27FC236}">
                <a16:creationId xmlns:a16="http://schemas.microsoft.com/office/drawing/2014/main" id="{DD5D50D7-9565-4D73-8B82-66B1B56610BC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7737058" y="1258341"/>
            <a:ext cx="914400" cy="914400"/>
          </a:xfrm>
          <a:prstGeom prst="rect">
            <a:avLst/>
          </a:prstGeom>
        </p:spPr>
      </p:pic>
      <p:cxnSp>
        <p:nvCxnSpPr>
          <p:cNvPr id="69" name="Straight Connector 68">
            <a:extLst>
              <a:ext uri="{FF2B5EF4-FFF2-40B4-BE49-F238E27FC236}">
                <a16:creationId xmlns:a16="http://schemas.microsoft.com/office/drawing/2014/main" id="{61F8466F-CCB7-4FA5-9545-E048CB03D148}"/>
              </a:ext>
            </a:extLst>
          </p:cNvPr>
          <p:cNvCxnSpPr>
            <a:cxnSpLocks/>
          </p:cNvCxnSpPr>
          <p:nvPr/>
        </p:nvCxnSpPr>
        <p:spPr>
          <a:xfrm>
            <a:off x="610738" y="3508596"/>
            <a:ext cx="3541043" cy="0"/>
          </a:xfrm>
          <a:prstGeom prst="line">
            <a:avLst/>
          </a:prstGeom>
          <a:ln w="952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1" name="Rectangle: Rounded Corners 70">
            <a:extLst>
              <a:ext uri="{FF2B5EF4-FFF2-40B4-BE49-F238E27FC236}">
                <a16:creationId xmlns:a16="http://schemas.microsoft.com/office/drawing/2014/main" id="{23D4A4A8-540F-4761-BFC2-F41F4072C5A0}"/>
              </a:ext>
            </a:extLst>
          </p:cNvPr>
          <p:cNvSpPr/>
          <p:nvPr/>
        </p:nvSpPr>
        <p:spPr>
          <a:xfrm>
            <a:off x="7737058" y="126835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rgbClr val="B9A303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GB" dirty="0">
              <a:highlight>
                <a:srgbClr val="FFFF00"/>
              </a:highlight>
            </a:endParaRPr>
          </a:p>
        </p:txBody>
      </p:sp>
      <p:sp>
        <p:nvSpPr>
          <p:cNvPr id="72" name="Rectangle: Rounded Corners 71">
            <a:extLst>
              <a:ext uri="{FF2B5EF4-FFF2-40B4-BE49-F238E27FC236}">
                <a16:creationId xmlns:a16="http://schemas.microsoft.com/office/drawing/2014/main" id="{00ACCE19-B75D-4697-B0CD-426414ED23EE}"/>
              </a:ext>
            </a:extLst>
          </p:cNvPr>
          <p:cNvSpPr/>
          <p:nvPr/>
        </p:nvSpPr>
        <p:spPr>
          <a:xfrm>
            <a:off x="5207507" y="126835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rgbClr val="B9A303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GB" dirty="0">
              <a:highlight>
                <a:srgbClr val="FFFF00"/>
              </a:highlight>
            </a:endParaRPr>
          </a:p>
        </p:txBody>
      </p:sp>
      <p:pic>
        <p:nvPicPr>
          <p:cNvPr id="74" name="Graphic 73" descr="Web cam with solid fill">
            <a:extLst>
              <a:ext uri="{FF2B5EF4-FFF2-40B4-BE49-F238E27FC236}">
                <a16:creationId xmlns:a16="http://schemas.microsoft.com/office/drawing/2014/main" id="{144884B1-2615-407A-B7DC-D16B383F76F8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6486764" y="2364941"/>
            <a:ext cx="852195" cy="852195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898C9EEB-3D22-43A6-B914-71AEC4BBBB70}"/>
              </a:ext>
            </a:extLst>
          </p:cNvPr>
          <p:cNvSpPr txBox="1"/>
          <p:nvPr/>
        </p:nvSpPr>
        <p:spPr>
          <a:xfrm>
            <a:off x="632450" y="2449282"/>
            <a:ext cx="3352659" cy="138472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 defTabSz="914400">
              <a:lnSpc>
                <a:spcPct val="90000"/>
              </a:lnSpc>
              <a:spcAft>
                <a:spcPts val="600"/>
              </a:spcAft>
            </a:pPr>
            <a:r>
              <a:rPr lang="en-US" sz="3000" dirty="0">
                <a:solidFill>
                  <a:srgbClr val="002060"/>
                </a:solidFill>
              </a:rPr>
              <a:t>Motivation &amp; Goals</a:t>
            </a:r>
          </a:p>
          <a:p>
            <a:pPr algn="ctr" defTabSz="914400">
              <a:lnSpc>
                <a:spcPct val="90000"/>
              </a:lnSpc>
              <a:spcAft>
                <a:spcPts val="600"/>
              </a:spcAft>
            </a:pPr>
            <a:endParaRPr lang="en-US" sz="3000" b="1" dirty="0">
              <a:solidFill>
                <a:srgbClr val="002060"/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C33028C-4FDD-471C-8BCD-0814742E79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A72B1-1630-4E9E-A60F-119A94F1333D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967279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95000"/>
              </a:schemeClr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1AB0868-C927-4F5F-AFC8-1CA885363E26}"/>
              </a:ext>
            </a:extLst>
          </p:cNvPr>
          <p:cNvSpPr txBox="1"/>
          <p:nvPr/>
        </p:nvSpPr>
        <p:spPr>
          <a:xfrm>
            <a:off x="263819" y="256477"/>
            <a:ext cx="3997762" cy="72591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dirty="0">
                <a:solidFill>
                  <a:srgbClr val="002060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MOTIVATION</a:t>
            </a:r>
          </a:p>
        </p:txBody>
      </p: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7CB66DF1-620B-4824-8154-28DB9F264123}"/>
              </a:ext>
            </a:extLst>
          </p:cNvPr>
          <p:cNvCxnSpPr/>
          <p:nvPr/>
        </p:nvCxnSpPr>
        <p:spPr>
          <a:xfrm flipH="1">
            <a:off x="267912" y="6369803"/>
            <a:ext cx="865911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E17B7C0F-9A67-4A08-9B81-C7F7AFC2428A}"/>
              </a:ext>
            </a:extLst>
          </p:cNvPr>
          <p:cNvSpPr txBox="1"/>
          <p:nvPr/>
        </p:nvSpPr>
        <p:spPr>
          <a:xfrm>
            <a:off x="262157" y="3164578"/>
            <a:ext cx="2246453" cy="6604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dirty="0">
                <a:solidFill>
                  <a:srgbClr val="002060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GOALS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5C825B3-98F5-427C-B45D-86E1D037FD0C}"/>
              </a:ext>
            </a:extLst>
          </p:cNvPr>
          <p:cNvSpPr txBox="1"/>
          <p:nvPr/>
        </p:nvSpPr>
        <p:spPr>
          <a:xfrm>
            <a:off x="633219" y="977956"/>
            <a:ext cx="82469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Abadi" panose="020B0604020104020204" pitchFamily="34" charset="0"/>
              </a:rPr>
              <a:t>The choice for this project is related to four main topics: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32D65AF8-29BE-467E-8D46-764B85B3A642}"/>
              </a:ext>
            </a:extLst>
          </p:cNvPr>
          <p:cNvSpPr/>
          <p:nvPr/>
        </p:nvSpPr>
        <p:spPr>
          <a:xfrm>
            <a:off x="2406606" y="1406246"/>
            <a:ext cx="1908250" cy="1448452"/>
          </a:xfrm>
          <a:prstGeom prst="rect">
            <a:avLst/>
          </a:prstGeom>
          <a:ln>
            <a:solidFill>
              <a:srgbClr val="F9F9F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Graphic 15" descr="Group of men with solid fill">
            <a:extLst>
              <a:ext uri="{FF2B5EF4-FFF2-40B4-BE49-F238E27FC236}">
                <a16:creationId xmlns:a16="http://schemas.microsoft.com/office/drawing/2014/main" id="{6ABD67B9-BDD0-4EAE-B238-9B0585CEB8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009311" y="2104402"/>
            <a:ext cx="702841" cy="702841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394E056D-37F0-495C-B8CF-303516435A18}"/>
              </a:ext>
            </a:extLst>
          </p:cNvPr>
          <p:cNvSpPr txBox="1"/>
          <p:nvPr/>
        </p:nvSpPr>
        <p:spPr>
          <a:xfrm>
            <a:off x="2734458" y="1527325"/>
            <a:ext cx="153854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Users in </a:t>
            </a:r>
            <a:br>
              <a:rPr lang="en-GB" sz="1600" b="1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GB" sz="1600" b="1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Cybersecurity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5EEE5EA8-4A1F-404D-A403-370781F27BDC}"/>
              </a:ext>
            </a:extLst>
          </p:cNvPr>
          <p:cNvSpPr/>
          <p:nvPr/>
        </p:nvSpPr>
        <p:spPr>
          <a:xfrm>
            <a:off x="6899804" y="1406246"/>
            <a:ext cx="1799746" cy="1445665"/>
          </a:xfrm>
          <a:prstGeom prst="rect">
            <a:avLst/>
          </a:prstGeom>
          <a:solidFill>
            <a:srgbClr val="128D9A"/>
          </a:solidFill>
          <a:ln>
            <a:solidFill>
              <a:schemeClr val="bg1"/>
            </a:solidFill>
          </a:ln>
          <a:effec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Graphic 12" descr="Document with solid fill">
            <a:extLst>
              <a:ext uri="{FF2B5EF4-FFF2-40B4-BE49-F238E27FC236}">
                <a16:creationId xmlns:a16="http://schemas.microsoft.com/office/drawing/2014/main" id="{EBC1A6ED-A2A8-4352-9D86-61B0FE48D4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514425" y="2054924"/>
            <a:ext cx="725913" cy="725913"/>
          </a:xfrm>
          <a:prstGeom prst="rect">
            <a:avLst/>
          </a:prstGeom>
        </p:spPr>
      </p:pic>
      <p:sp>
        <p:nvSpPr>
          <p:cNvPr id="41" name="TextBox 40">
            <a:extLst>
              <a:ext uri="{FF2B5EF4-FFF2-40B4-BE49-F238E27FC236}">
                <a16:creationId xmlns:a16="http://schemas.microsoft.com/office/drawing/2014/main" id="{B72D8FAF-E9DF-4B23-8283-4A912B245477}"/>
              </a:ext>
            </a:extLst>
          </p:cNvPr>
          <p:cNvSpPr txBox="1"/>
          <p:nvPr/>
        </p:nvSpPr>
        <p:spPr>
          <a:xfrm>
            <a:off x="7260019" y="1536407"/>
            <a:ext cx="131424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Data is the</a:t>
            </a:r>
            <a:br>
              <a:rPr lang="en-GB" sz="1600" b="1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GB" sz="1600" b="1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“new oil”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33B27544-11F6-4038-A1A3-B47F6D0729EB}"/>
              </a:ext>
            </a:extLst>
          </p:cNvPr>
          <p:cNvSpPr/>
          <p:nvPr/>
        </p:nvSpPr>
        <p:spPr>
          <a:xfrm>
            <a:off x="4476897" y="1396675"/>
            <a:ext cx="2260866" cy="146273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Graphic 10" descr="Robot with solid fill">
            <a:extLst>
              <a:ext uri="{FF2B5EF4-FFF2-40B4-BE49-F238E27FC236}">
                <a16:creationId xmlns:a16="http://schemas.microsoft.com/office/drawing/2014/main" id="{133AFD39-0D65-4DA7-8CF7-C13BA4359B1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253818" y="2105374"/>
            <a:ext cx="754143" cy="754143"/>
          </a:xfrm>
          <a:prstGeom prst="rect">
            <a:avLst/>
          </a:prstGeom>
        </p:spPr>
      </p:pic>
      <p:sp>
        <p:nvSpPr>
          <p:cNvPr id="39" name="TextBox 38">
            <a:extLst>
              <a:ext uri="{FF2B5EF4-FFF2-40B4-BE49-F238E27FC236}">
                <a16:creationId xmlns:a16="http://schemas.microsoft.com/office/drawing/2014/main" id="{18D833A5-60CC-48AA-B48B-0C5CC1EA446E}"/>
              </a:ext>
            </a:extLst>
          </p:cNvPr>
          <p:cNvSpPr txBox="1"/>
          <p:nvPr/>
        </p:nvSpPr>
        <p:spPr>
          <a:xfrm>
            <a:off x="4822014" y="1564076"/>
            <a:ext cx="195515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New technologies, new threats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B2E745D8-B023-44D1-9F36-7490FCFB2476}"/>
              </a:ext>
            </a:extLst>
          </p:cNvPr>
          <p:cNvSpPr/>
          <p:nvPr/>
        </p:nvSpPr>
        <p:spPr>
          <a:xfrm>
            <a:off x="462583" y="1408602"/>
            <a:ext cx="1781982" cy="144522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Graphic 6" descr="Heart lock with solid fill">
            <a:extLst>
              <a:ext uri="{FF2B5EF4-FFF2-40B4-BE49-F238E27FC236}">
                <a16:creationId xmlns:a16="http://schemas.microsoft.com/office/drawing/2014/main" id="{5692AF02-9488-4EEB-9111-E0DD0FB4817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54905" y="2051298"/>
            <a:ext cx="754143" cy="754143"/>
          </a:xfrm>
          <a:prstGeom prst="rect">
            <a:avLst/>
          </a:prstGeom>
        </p:spPr>
      </p:pic>
      <p:sp>
        <p:nvSpPr>
          <p:cNvPr id="56" name="TextBox 55">
            <a:extLst>
              <a:ext uri="{FF2B5EF4-FFF2-40B4-BE49-F238E27FC236}">
                <a16:creationId xmlns:a16="http://schemas.microsoft.com/office/drawing/2014/main" id="{D101ECCC-B114-4C3D-88C6-15F9ED0B1538}"/>
              </a:ext>
            </a:extLst>
          </p:cNvPr>
          <p:cNvSpPr txBox="1"/>
          <p:nvPr/>
        </p:nvSpPr>
        <p:spPr>
          <a:xfrm>
            <a:off x="622729" y="1522801"/>
            <a:ext cx="16026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Passion and </a:t>
            </a:r>
            <a:br>
              <a:rPr lang="en-GB" sz="1600" b="1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GB" sz="1600" b="1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experience</a:t>
            </a:r>
            <a:endParaRPr lang="en-GB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0D936061-DC26-4271-9AF9-37935278ED89}"/>
              </a:ext>
            </a:extLst>
          </p:cNvPr>
          <p:cNvSpPr txBox="1"/>
          <p:nvPr/>
        </p:nvSpPr>
        <p:spPr>
          <a:xfrm>
            <a:off x="409423" y="3813145"/>
            <a:ext cx="84724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Abadi" panose="020B0604020104020204" pitchFamily="34" charset="0"/>
              </a:rPr>
              <a:t>This project is intended for students, researchers, users and anyone interested in cybersecurity and networking.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DD20DFD8-5211-498C-A87A-085EBBFE1C69}"/>
              </a:ext>
            </a:extLst>
          </p:cNvPr>
          <p:cNvSpPr/>
          <p:nvPr/>
        </p:nvSpPr>
        <p:spPr>
          <a:xfrm>
            <a:off x="409423" y="4517556"/>
            <a:ext cx="2393314" cy="1435581"/>
          </a:xfrm>
          <a:prstGeom prst="rect">
            <a:avLst/>
          </a:prstGeom>
          <a:solidFill>
            <a:srgbClr val="647C9C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68B4B2F6-ADCE-4B1F-8B0F-F4F983CA42A3}"/>
              </a:ext>
            </a:extLst>
          </p:cNvPr>
          <p:cNvSpPr txBox="1"/>
          <p:nvPr/>
        </p:nvSpPr>
        <p:spPr>
          <a:xfrm>
            <a:off x="297725" y="4667439"/>
            <a:ext cx="260322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Create a blueprint for safer home networks</a:t>
            </a: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64FB50A4-A47F-4C4C-8DE8-A6C2325D50A6}"/>
              </a:ext>
            </a:extLst>
          </p:cNvPr>
          <p:cNvSpPr/>
          <p:nvPr/>
        </p:nvSpPr>
        <p:spPr>
          <a:xfrm>
            <a:off x="2955535" y="4522020"/>
            <a:ext cx="3377894" cy="1435581"/>
          </a:xfrm>
          <a:prstGeom prst="rect">
            <a:avLst/>
          </a:prstGeom>
          <a:solidFill>
            <a:srgbClr val="B9A303"/>
          </a:soli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A30EA888-A383-4B7D-B8C9-CAB57E7D95CD}"/>
              </a:ext>
            </a:extLst>
          </p:cNvPr>
          <p:cNvSpPr txBox="1"/>
          <p:nvPr/>
        </p:nvSpPr>
        <p:spPr>
          <a:xfrm>
            <a:off x="268552" y="1199763"/>
            <a:ext cx="785334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66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1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8929E6EA-D962-4D9F-9CF6-34D00E5ADCC7}"/>
              </a:ext>
            </a:extLst>
          </p:cNvPr>
          <p:cNvSpPr txBox="1"/>
          <p:nvPr/>
        </p:nvSpPr>
        <p:spPr>
          <a:xfrm>
            <a:off x="2208311" y="1215555"/>
            <a:ext cx="785334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66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2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C1612C54-EACA-4E2B-900A-4D2E2C7AA599}"/>
              </a:ext>
            </a:extLst>
          </p:cNvPr>
          <p:cNvSpPr txBox="1"/>
          <p:nvPr/>
        </p:nvSpPr>
        <p:spPr>
          <a:xfrm>
            <a:off x="4314856" y="1216013"/>
            <a:ext cx="785334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66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3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AD9BACB4-F69E-49E4-B2FF-2C8A18B22836}"/>
              </a:ext>
            </a:extLst>
          </p:cNvPr>
          <p:cNvSpPr txBox="1"/>
          <p:nvPr/>
        </p:nvSpPr>
        <p:spPr>
          <a:xfrm>
            <a:off x="6768759" y="1231304"/>
            <a:ext cx="785334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66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4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C7D5C614-397C-4AF2-AE1E-44F5D4359715}"/>
              </a:ext>
            </a:extLst>
          </p:cNvPr>
          <p:cNvSpPr txBox="1"/>
          <p:nvPr/>
        </p:nvSpPr>
        <p:spPr>
          <a:xfrm>
            <a:off x="3061305" y="4655035"/>
            <a:ext cx="319153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Advance research in academia and spread awareness</a:t>
            </a:r>
          </a:p>
        </p:txBody>
      </p:sp>
      <p:pic>
        <p:nvPicPr>
          <p:cNvPr id="34" name="Graphic 33" descr="Research with solid fill">
            <a:extLst>
              <a:ext uri="{FF2B5EF4-FFF2-40B4-BE49-F238E27FC236}">
                <a16:creationId xmlns:a16="http://schemas.microsoft.com/office/drawing/2014/main" id="{F4ADFC58-BEAA-4B45-96E0-21BBFB15243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4333150" y="5162441"/>
            <a:ext cx="749526" cy="749526"/>
          </a:xfrm>
          <a:prstGeom prst="rect">
            <a:avLst/>
          </a:prstGeom>
        </p:spPr>
      </p:pic>
      <p:pic>
        <p:nvPicPr>
          <p:cNvPr id="40" name="Graphic 39" descr="Blueprint with solid fill">
            <a:extLst>
              <a:ext uri="{FF2B5EF4-FFF2-40B4-BE49-F238E27FC236}">
                <a16:creationId xmlns:a16="http://schemas.microsoft.com/office/drawing/2014/main" id="{A303494C-AA72-462B-B20B-88ABE25285C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235418" y="5207193"/>
            <a:ext cx="660022" cy="660022"/>
          </a:xfrm>
          <a:prstGeom prst="rect">
            <a:avLst/>
          </a:prstGeom>
        </p:spPr>
      </p:pic>
      <p:sp>
        <p:nvSpPr>
          <p:cNvPr id="77" name="Rectangle 76">
            <a:extLst>
              <a:ext uri="{FF2B5EF4-FFF2-40B4-BE49-F238E27FC236}">
                <a16:creationId xmlns:a16="http://schemas.microsoft.com/office/drawing/2014/main" id="{06B8B774-0A19-4788-81E4-E2EEC834AB5F}"/>
              </a:ext>
            </a:extLst>
          </p:cNvPr>
          <p:cNvSpPr/>
          <p:nvPr/>
        </p:nvSpPr>
        <p:spPr>
          <a:xfrm>
            <a:off x="6486227" y="4509295"/>
            <a:ext cx="2177808" cy="1429672"/>
          </a:xfrm>
          <a:prstGeom prst="rect">
            <a:avLst/>
          </a:prstGeom>
          <a:solidFill>
            <a:srgbClr val="7030A0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3D0C9DED-6C33-4139-BC53-3C915F2D9A1B}"/>
              </a:ext>
            </a:extLst>
          </p:cNvPr>
          <p:cNvSpPr txBox="1"/>
          <p:nvPr/>
        </p:nvSpPr>
        <p:spPr>
          <a:xfrm>
            <a:off x="6584435" y="4645492"/>
            <a:ext cx="202154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Showcase and </a:t>
            </a:r>
            <a:br>
              <a:rPr lang="en-GB" sz="16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GB" sz="16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learn new skills  </a:t>
            </a:r>
          </a:p>
        </p:txBody>
      </p:sp>
      <p:pic>
        <p:nvPicPr>
          <p:cNvPr id="31" name="Graphic 30" descr="Idea with solid fill">
            <a:extLst>
              <a:ext uri="{FF2B5EF4-FFF2-40B4-BE49-F238E27FC236}">
                <a16:creationId xmlns:a16="http://schemas.microsoft.com/office/drawing/2014/main" id="{BC28AA97-7E9A-4996-AAB5-342F1AC7BC13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7232960" y="5182874"/>
            <a:ext cx="684341" cy="684341"/>
          </a:xfrm>
          <a:prstGeom prst="rect">
            <a:avLst/>
          </a:prstGeom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6F3507-DB37-4A0B-A5B5-B58227CA24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/>
              <a:t>Giuseppe Ventimiglia - Inari PI Project</a:t>
            </a: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A10F41-D254-4C2B-902A-F5064F052C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A72B1-1630-4E9E-A60F-119A94F1333D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5224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95000"/>
              </a:schemeClr>
            </a:gs>
            <a:gs pos="55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Rectangle 74">
            <a:extLst>
              <a:ext uri="{FF2B5EF4-FFF2-40B4-BE49-F238E27FC236}">
                <a16:creationId xmlns:a16="http://schemas.microsoft.com/office/drawing/2014/main" id="{DA2075DF-A5C6-4821-B8E5-30F71024092F}"/>
              </a:ext>
            </a:extLst>
          </p:cNvPr>
          <p:cNvSpPr/>
          <p:nvPr/>
        </p:nvSpPr>
        <p:spPr>
          <a:xfrm>
            <a:off x="4741628" y="21809"/>
            <a:ext cx="4402372" cy="685095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1AB0868-C927-4F5F-AFC8-1CA885363E26}"/>
              </a:ext>
            </a:extLst>
          </p:cNvPr>
          <p:cNvSpPr txBox="1"/>
          <p:nvPr/>
        </p:nvSpPr>
        <p:spPr>
          <a:xfrm>
            <a:off x="847757" y="3856751"/>
            <a:ext cx="2922047" cy="9013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dirty="0">
                <a:solidFill>
                  <a:srgbClr val="002060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INARI PI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8139454-7B4F-49E1-ADA5-FD1986CD63C8}"/>
              </a:ext>
            </a:extLst>
          </p:cNvPr>
          <p:cNvSpPr txBox="1"/>
          <p:nvPr/>
        </p:nvSpPr>
        <p:spPr>
          <a:xfrm>
            <a:off x="632450" y="5208001"/>
            <a:ext cx="3352659" cy="138472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 defTabSz="914400">
              <a:lnSpc>
                <a:spcPct val="90000"/>
              </a:lnSpc>
              <a:spcAft>
                <a:spcPts val="600"/>
              </a:spcAft>
            </a:pPr>
            <a:endParaRPr lang="en-US" b="1" dirty="0">
              <a:solidFill>
                <a:srgbClr val="002060"/>
              </a:solidFill>
            </a:endParaRPr>
          </a:p>
        </p:txBody>
      </p:sp>
      <p:pic>
        <p:nvPicPr>
          <p:cNvPr id="10" name="Graphic 9" descr="Shield Tick with solid fill">
            <a:extLst>
              <a:ext uri="{FF2B5EF4-FFF2-40B4-BE49-F238E27FC236}">
                <a16:creationId xmlns:a16="http://schemas.microsoft.com/office/drawing/2014/main" id="{9921F4D4-AB45-4843-89F2-765769CBD4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204701" y="5756034"/>
            <a:ext cx="1043378" cy="1043378"/>
          </a:xfrm>
          <a:prstGeom prst="rect">
            <a:avLst/>
          </a:prstGeom>
        </p:spPr>
      </p:pic>
      <p:pic>
        <p:nvPicPr>
          <p:cNvPr id="14" name="Graphic 13" descr="Binary with solid fill">
            <a:extLst>
              <a:ext uri="{FF2B5EF4-FFF2-40B4-BE49-F238E27FC236}">
                <a16:creationId xmlns:a16="http://schemas.microsoft.com/office/drawing/2014/main" id="{8E80506C-6301-4A20-A3B5-CD25933E4B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357784" y="21809"/>
            <a:ext cx="1172357" cy="1172357"/>
          </a:xfrm>
          <a:prstGeom prst="rect">
            <a:avLst/>
          </a:prstGeom>
        </p:spPr>
      </p:pic>
      <p:pic>
        <p:nvPicPr>
          <p:cNvPr id="27" name="Graphic 26" descr="Internet with solid fill">
            <a:extLst>
              <a:ext uri="{FF2B5EF4-FFF2-40B4-BE49-F238E27FC236}">
                <a16:creationId xmlns:a16="http://schemas.microsoft.com/office/drawing/2014/main" id="{EBE4A816-C6FC-43AD-84C2-CEDB095D596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604777" y="3367216"/>
            <a:ext cx="1172357" cy="1172357"/>
          </a:xfrm>
          <a:prstGeom prst="rect">
            <a:avLst/>
          </a:prstGeom>
        </p:spPr>
      </p:pic>
      <p:pic>
        <p:nvPicPr>
          <p:cNvPr id="29" name="Graphic 28" descr="Programmer male with solid fill">
            <a:extLst>
              <a:ext uri="{FF2B5EF4-FFF2-40B4-BE49-F238E27FC236}">
                <a16:creationId xmlns:a16="http://schemas.microsoft.com/office/drawing/2014/main" id="{86F78BC6-A454-404B-A2E5-DD146E0081A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075722" y="1059654"/>
            <a:ext cx="1172357" cy="1172357"/>
          </a:xfrm>
          <a:prstGeom prst="rect">
            <a:avLst/>
          </a:prstGeom>
        </p:spPr>
      </p:pic>
      <p:pic>
        <p:nvPicPr>
          <p:cNvPr id="33" name="Graphic 32" descr="Lock with solid fill">
            <a:extLst>
              <a:ext uri="{FF2B5EF4-FFF2-40B4-BE49-F238E27FC236}">
                <a16:creationId xmlns:a16="http://schemas.microsoft.com/office/drawing/2014/main" id="{3EC732A0-1346-4B87-80CC-B3BA1768B9D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7694535" y="5789662"/>
            <a:ext cx="1083099" cy="1083099"/>
          </a:xfrm>
          <a:prstGeom prst="rect">
            <a:avLst/>
          </a:prstGeom>
        </p:spPr>
      </p:pic>
      <p:pic>
        <p:nvPicPr>
          <p:cNvPr id="55" name="Graphic 54" descr="Work from home Wi-Fi with solid fill">
            <a:extLst>
              <a:ext uri="{FF2B5EF4-FFF2-40B4-BE49-F238E27FC236}">
                <a16:creationId xmlns:a16="http://schemas.microsoft.com/office/drawing/2014/main" id="{72419632-FF33-458D-9F14-0C38D6E6568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6486764" y="4633845"/>
            <a:ext cx="914400" cy="914400"/>
          </a:xfrm>
          <a:prstGeom prst="rect">
            <a:avLst/>
          </a:prstGeom>
        </p:spPr>
      </p:pic>
      <p:pic>
        <p:nvPicPr>
          <p:cNvPr id="57" name="Graphic 56" descr="Connections with solid fill">
            <a:extLst>
              <a:ext uri="{FF2B5EF4-FFF2-40B4-BE49-F238E27FC236}">
                <a16:creationId xmlns:a16="http://schemas.microsoft.com/office/drawing/2014/main" id="{80F3E50B-43A2-4F3D-BE99-A60D4AFCEEA1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5204701" y="3575207"/>
            <a:ext cx="914400" cy="914400"/>
          </a:xfrm>
          <a:prstGeom prst="rect">
            <a:avLst/>
          </a:prstGeom>
        </p:spPr>
      </p:pic>
      <p:sp>
        <p:nvSpPr>
          <p:cNvPr id="60" name="Rectangle: Rounded Corners 59">
            <a:extLst>
              <a:ext uri="{FF2B5EF4-FFF2-40B4-BE49-F238E27FC236}">
                <a16:creationId xmlns:a16="http://schemas.microsoft.com/office/drawing/2014/main" id="{A98D5052-9085-4A54-BDC5-7782F4A92ABA}"/>
              </a:ext>
            </a:extLst>
          </p:cNvPr>
          <p:cNvSpPr/>
          <p:nvPr/>
        </p:nvSpPr>
        <p:spPr>
          <a:xfrm>
            <a:off x="5209167" y="2406150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rgbClr val="B9A303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3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: Rounded Corners 60">
            <a:extLst>
              <a:ext uri="{FF2B5EF4-FFF2-40B4-BE49-F238E27FC236}">
                <a16:creationId xmlns:a16="http://schemas.microsoft.com/office/drawing/2014/main" id="{08AEB939-2978-4ACA-B375-D8B853692FE6}"/>
              </a:ext>
            </a:extLst>
          </p:cNvPr>
          <p:cNvSpPr/>
          <p:nvPr/>
        </p:nvSpPr>
        <p:spPr>
          <a:xfrm>
            <a:off x="5207508" y="4757339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chemeClr val="accent5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Rectangle: Rounded Corners 61">
            <a:extLst>
              <a:ext uri="{FF2B5EF4-FFF2-40B4-BE49-F238E27FC236}">
                <a16:creationId xmlns:a16="http://schemas.microsoft.com/office/drawing/2014/main" id="{43A1B4A8-73DC-4EC9-B3FA-FD821AB84B07}"/>
              </a:ext>
            </a:extLst>
          </p:cNvPr>
          <p:cNvSpPr/>
          <p:nvPr/>
        </p:nvSpPr>
        <p:spPr>
          <a:xfrm>
            <a:off x="6486764" y="1194166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rgbClr val="B9A303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GB" dirty="0">
              <a:highlight>
                <a:srgbClr val="FFFF00"/>
              </a:highlight>
            </a:endParaRPr>
          </a:p>
        </p:txBody>
      </p:sp>
      <p:sp>
        <p:nvSpPr>
          <p:cNvPr id="63" name="Rectangle: Rounded Corners 62">
            <a:extLst>
              <a:ext uri="{FF2B5EF4-FFF2-40B4-BE49-F238E27FC236}">
                <a16:creationId xmlns:a16="http://schemas.microsoft.com/office/drawing/2014/main" id="{962A9702-24C9-4AE9-88B6-1C3EA6469683}"/>
              </a:ext>
            </a:extLst>
          </p:cNvPr>
          <p:cNvSpPr/>
          <p:nvPr/>
        </p:nvSpPr>
        <p:spPr>
          <a:xfrm>
            <a:off x="7737058" y="2402922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Rectangle: Rounded Corners 63">
            <a:extLst>
              <a:ext uri="{FF2B5EF4-FFF2-40B4-BE49-F238E27FC236}">
                <a16:creationId xmlns:a16="http://schemas.microsoft.com/office/drawing/2014/main" id="{0A8B8F58-8491-4E05-9501-B8E142E326D4}"/>
              </a:ext>
            </a:extLst>
          </p:cNvPr>
          <p:cNvSpPr/>
          <p:nvPr/>
        </p:nvSpPr>
        <p:spPr>
          <a:xfrm>
            <a:off x="6486764" y="3486586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Rectangle: Rounded Corners 64">
            <a:extLst>
              <a:ext uri="{FF2B5EF4-FFF2-40B4-BE49-F238E27FC236}">
                <a16:creationId xmlns:a16="http://schemas.microsoft.com/office/drawing/2014/main" id="{DC325C13-BB4F-49CF-B5BA-E37EFCEC159C}"/>
              </a:ext>
            </a:extLst>
          </p:cNvPr>
          <p:cNvSpPr/>
          <p:nvPr/>
        </p:nvSpPr>
        <p:spPr>
          <a:xfrm>
            <a:off x="7738911" y="4822697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Rectangle: Rounded Corners 65">
            <a:extLst>
              <a:ext uri="{FF2B5EF4-FFF2-40B4-BE49-F238E27FC236}">
                <a16:creationId xmlns:a16="http://schemas.microsoft.com/office/drawing/2014/main" id="{93E37ED5-4134-4A29-8604-5E5F3A211FFB}"/>
              </a:ext>
            </a:extLst>
          </p:cNvPr>
          <p:cNvSpPr/>
          <p:nvPr/>
        </p:nvSpPr>
        <p:spPr>
          <a:xfrm>
            <a:off x="6486764" y="5794179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chemeClr val="accent4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7" name="Graphic 66" descr="Smart Phone with solid fill">
            <a:extLst>
              <a:ext uri="{FF2B5EF4-FFF2-40B4-BE49-F238E27FC236}">
                <a16:creationId xmlns:a16="http://schemas.microsoft.com/office/drawing/2014/main" id="{DD5D50D7-9565-4D73-8B82-66B1B56610BC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7737058" y="1258341"/>
            <a:ext cx="914400" cy="914400"/>
          </a:xfrm>
          <a:prstGeom prst="rect">
            <a:avLst/>
          </a:prstGeom>
        </p:spPr>
      </p:pic>
      <p:cxnSp>
        <p:nvCxnSpPr>
          <p:cNvPr id="69" name="Straight Connector 68">
            <a:extLst>
              <a:ext uri="{FF2B5EF4-FFF2-40B4-BE49-F238E27FC236}">
                <a16:creationId xmlns:a16="http://schemas.microsoft.com/office/drawing/2014/main" id="{61F8466F-CCB7-4FA5-9545-E048CB03D148}"/>
              </a:ext>
            </a:extLst>
          </p:cNvPr>
          <p:cNvCxnSpPr>
            <a:cxnSpLocks/>
          </p:cNvCxnSpPr>
          <p:nvPr/>
        </p:nvCxnSpPr>
        <p:spPr>
          <a:xfrm>
            <a:off x="610738" y="3509333"/>
            <a:ext cx="3541043" cy="0"/>
          </a:xfrm>
          <a:prstGeom prst="line">
            <a:avLst/>
          </a:prstGeom>
          <a:ln w="952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1" name="Rectangle: Rounded Corners 70">
            <a:extLst>
              <a:ext uri="{FF2B5EF4-FFF2-40B4-BE49-F238E27FC236}">
                <a16:creationId xmlns:a16="http://schemas.microsoft.com/office/drawing/2014/main" id="{23D4A4A8-540F-4761-BFC2-F41F4072C5A0}"/>
              </a:ext>
            </a:extLst>
          </p:cNvPr>
          <p:cNvSpPr/>
          <p:nvPr/>
        </p:nvSpPr>
        <p:spPr>
          <a:xfrm>
            <a:off x="7737058" y="126835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rgbClr val="B9A303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GB" dirty="0">
              <a:highlight>
                <a:srgbClr val="FFFF00"/>
              </a:highlight>
            </a:endParaRPr>
          </a:p>
        </p:txBody>
      </p:sp>
      <p:sp>
        <p:nvSpPr>
          <p:cNvPr id="72" name="Rectangle: Rounded Corners 71">
            <a:extLst>
              <a:ext uri="{FF2B5EF4-FFF2-40B4-BE49-F238E27FC236}">
                <a16:creationId xmlns:a16="http://schemas.microsoft.com/office/drawing/2014/main" id="{00ACCE19-B75D-4697-B0CD-426414ED23EE}"/>
              </a:ext>
            </a:extLst>
          </p:cNvPr>
          <p:cNvSpPr/>
          <p:nvPr/>
        </p:nvSpPr>
        <p:spPr>
          <a:xfrm>
            <a:off x="5207507" y="126835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rgbClr val="B9A303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GB" dirty="0">
              <a:highlight>
                <a:srgbClr val="FFFF00"/>
              </a:highlight>
            </a:endParaRPr>
          </a:p>
        </p:txBody>
      </p:sp>
      <p:pic>
        <p:nvPicPr>
          <p:cNvPr id="74" name="Graphic 73" descr="Web cam with solid fill">
            <a:extLst>
              <a:ext uri="{FF2B5EF4-FFF2-40B4-BE49-F238E27FC236}">
                <a16:creationId xmlns:a16="http://schemas.microsoft.com/office/drawing/2014/main" id="{144884B1-2615-407A-B7DC-D16B383F76F8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6486764" y="2364941"/>
            <a:ext cx="852195" cy="852195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898C9EEB-3D22-43A6-B914-71AEC4BBBB70}"/>
              </a:ext>
            </a:extLst>
          </p:cNvPr>
          <p:cNvSpPr txBox="1"/>
          <p:nvPr/>
        </p:nvSpPr>
        <p:spPr>
          <a:xfrm>
            <a:off x="632450" y="2450019"/>
            <a:ext cx="3352659" cy="138472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 defTabSz="914400">
              <a:lnSpc>
                <a:spcPct val="90000"/>
              </a:lnSpc>
              <a:spcAft>
                <a:spcPts val="600"/>
              </a:spcAft>
            </a:pPr>
            <a:r>
              <a:rPr lang="en-US" sz="3000" dirty="0">
                <a:solidFill>
                  <a:srgbClr val="002060"/>
                </a:solidFill>
              </a:rPr>
              <a:t>Aim &amp; Objectives</a:t>
            </a:r>
          </a:p>
          <a:p>
            <a:pPr algn="ctr" defTabSz="914400">
              <a:lnSpc>
                <a:spcPct val="90000"/>
              </a:lnSpc>
              <a:spcAft>
                <a:spcPts val="600"/>
              </a:spcAft>
            </a:pPr>
            <a:endParaRPr lang="en-US" sz="3000" b="1" dirty="0">
              <a:solidFill>
                <a:srgbClr val="002060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623DCA-2749-4F86-96EE-263B6EEAD1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A72B1-1630-4E9E-A60F-119A94F1333D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81332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95000"/>
              </a:schemeClr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3AFD142-63D2-4390-8C25-1AFC4DB9E748}"/>
              </a:ext>
            </a:extLst>
          </p:cNvPr>
          <p:cNvSpPr/>
          <p:nvPr/>
        </p:nvSpPr>
        <p:spPr>
          <a:xfrm>
            <a:off x="-54852" y="29371"/>
            <a:ext cx="3514811" cy="6857978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1AB0868-C927-4F5F-AFC8-1CA885363E26}"/>
              </a:ext>
            </a:extLst>
          </p:cNvPr>
          <p:cNvSpPr txBox="1"/>
          <p:nvPr/>
        </p:nvSpPr>
        <p:spPr>
          <a:xfrm>
            <a:off x="-54851" y="2332960"/>
            <a:ext cx="3514811" cy="21026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dirty="0">
                <a:solidFill>
                  <a:srgbClr val="002060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AIM AND </a:t>
            </a:r>
            <a:br>
              <a:rPr lang="en-US" sz="4400" dirty="0">
                <a:solidFill>
                  <a:srgbClr val="002060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</a:br>
            <a:r>
              <a:rPr lang="en-US" sz="4400" dirty="0">
                <a:solidFill>
                  <a:srgbClr val="002060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OBJECTIVES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5C825B3-98F5-427C-B45D-86E1D037FD0C}"/>
              </a:ext>
            </a:extLst>
          </p:cNvPr>
          <p:cNvSpPr txBox="1"/>
          <p:nvPr/>
        </p:nvSpPr>
        <p:spPr>
          <a:xfrm>
            <a:off x="3530487" y="806701"/>
            <a:ext cx="546706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Abadi" panose="020B0604020104020204" pitchFamily="34" charset="0"/>
              </a:rPr>
              <a:t>The project's aim consists in developing an effortless and effective home network security device to mitigate security threats. 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730630BF-EC95-4927-ACA0-C32BAFB8BBEE}"/>
              </a:ext>
            </a:extLst>
          </p:cNvPr>
          <p:cNvSpPr txBox="1"/>
          <p:nvPr/>
        </p:nvSpPr>
        <p:spPr>
          <a:xfrm>
            <a:off x="3783166" y="2957108"/>
            <a:ext cx="4961708" cy="7354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latin typeface="Abadi" panose="020B0604020104020204" pitchFamily="34" charset="0"/>
              </a:rPr>
              <a:t>The project implies the achievement of three significant objectives :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16E580FD-A055-4EF3-B1B3-9D587DDCC771}"/>
              </a:ext>
            </a:extLst>
          </p:cNvPr>
          <p:cNvSpPr txBox="1"/>
          <p:nvPr/>
        </p:nvSpPr>
        <p:spPr>
          <a:xfrm>
            <a:off x="4515137" y="4558387"/>
            <a:ext cx="3903053" cy="7363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</a:pPr>
            <a:r>
              <a:rPr lang="en-GB" sz="2000" dirty="0">
                <a:latin typeface="+mj-lt"/>
              </a:rPr>
              <a:t>To protect the network from common network attacks.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F4183B29-A4BF-430D-9CE4-B590B93701DD}"/>
              </a:ext>
            </a:extLst>
          </p:cNvPr>
          <p:cNvSpPr txBox="1"/>
          <p:nvPr/>
        </p:nvSpPr>
        <p:spPr>
          <a:xfrm>
            <a:off x="4515137" y="5321934"/>
            <a:ext cx="4157210" cy="7354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</a:pPr>
            <a:r>
              <a:rPr lang="en-GB" sz="2000" dirty="0">
                <a:latin typeface="+mj-lt"/>
              </a:rPr>
              <a:t>To examine and evaluate the performance of the proposed solution.  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FBC6EA1F-4622-46EF-B016-9322C6D58E00}"/>
              </a:ext>
            </a:extLst>
          </p:cNvPr>
          <p:cNvSpPr txBox="1"/>
          <p:nvPr/>
        </p:nvSpPr>
        <p:spPr>
          <a:xfrm>
            <a:off x="3671758" y="3686847"/>
            <a:ext cx="611446" cy="845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</a:pPr>
            <a:r>
              <a:rPr lang="en-GB" sz="4800" b="1" dirty="0">
                <a:solidFill>
                  <a:schemeClr val="accent4">
                    <a:lumMod val="50000"/>
                  </a:schemeClr>
                </a:solidFill>
                <a:latin typeface="Abadi" panose="020B0604020104020204" pitchFamily="34" charset="0"/>
              </a:rPr>
              <a:t>1</a:t>
            </a:r>
            <a:r>
              <a:rPr lang="en-GB" sz="3200" b="1" dirty="0">
                <a:latin typeface="+mj-lt"/>
              </a:rPr>
              <a:t> </a:t>
            </a:r>
            <a:endParaRPr lang="en-GB" sz="2000" dirty="0">
              <a:latin typeface="+mj-lt"/>
            </a:endParaRPr>
          </a:p>
        </p:txBody>
      </p: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7CB66DF1-620B-4824-8154-28DB9F264123}"/>
              </a:ext>
            </a:extLst>
          </p:cNvPr>
          <p:cNvCxnSpPr/>
          <p:nvPr/>
        </p:nvCxnSpPr>
        <p:spPr>
          <a:xfrm flipH="1">
            <a:off x="267912" y="6369803"/>
            <a:ext cx="865911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Graphic 13" descr="Presentation with checklist with solid fill">
            <a:extLst>
              <a:ext uri="{FF2B5EF4-FFF2-40B4-BE49-F238E27FC236}">
                <a16:creationId xmlns:a16="http://schemas.microsoft.com/office/drawing/2014/main" id="{D350CB85-C313-48E7-B0FA-7EA35BC55E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843543" y="2119593"/>
            <a:ext cx="794159" cy="794159"/>
          </a:xfrm>
          <a:prstGeom prst="rect">
            <a:avLst/>
          </a:prstGeom>
        </p:spPr>
      </p:pic>
      <p:pic>
        <p:nvPicPr>
          <p:cNvPr id="17" name="Graphic 16" descr="Target with solid fill">
            <a:extLst>
              <a:ext uri="{FF2B5EF4-FFF2-40B4-BE49-F238E27FC236}">
                <a16:creationId xmlns:a16="http://schemas.microsoft.com/office/drawing/2014/main" id="{E34DFD8A-1D4A-45EB-B4EA-FD35874C2D7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790228" y="85066"/>
            <a:ext cx="749189" cy="749189"/>
          </a:xfrm>
          <a:prstGeom prst="rect">
            <a:avLst/>
          </a:prstGeom>
        </p:spPr>
      </p:pic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6B137442-0329-4406-89DC-34DC8644E9FC}"/>
              </a:ext>
            </a:extLst>
          </p:cNvPr>
          <p:cNvCxnSpPr>
            <a:cxnSpLocks/>
          </p:cNvCxnSpPr>
          <p:nvPr/>
        </p:nvCxnSpPr>
        <p:spPr>
          <a:xfrm>
            <a:off x="3759769" y="3787584"/>
            <a:ext cx="4626591" cy="0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7A13A410-6F93-4CF1-9AAF-95501C5FBC57}"/>
              </a:ext>
            </a:extLst>
          </p:cNvPr>
          <p:cNvCxnSpPr/>
          <p:nvPr/>
        </p:nvCxnSpPr>
        <p:spPr>
          <a:xfrm>
            <a:off x="3759769" y="4509704"/>
            <a:ext cx="4626591" cy="0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60BB8ED6-D60C-4C74-8719-805DFEAE62F3}"/>
              </a:ext>
            </a:extLst>
          </p:cNvPr>
          <p:cNvSpPr txBox="1"/>
          <p:nvPr/>
        </p:nvSpPr>
        <p:spPr>
          <a:xfrm>
            <a:off x="4534377" y="3826160"/>
            <a:ext cx="3600809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dirty="0">
                <a:latin typeface="+mj-lt"/>
              </a:rPr>
              <a:t>To develop an automated, easy-to-use device</a:t>
            </a:r>
            <a:r>
              <a:rPr lang="en-GB" sz="1800" dirty="0">
                <a:latin typeface="+mj-lt"/>
              </a:rPr>
              <a:t>. </a:t>
            </a:r>
            <a:endParaRPr lang="en-GB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21240E2-B914-473F-8A6C-9B5F70409350}"/>
              </a:ext>
            </a:extLst>
          </p:cNvPr>
          <p:cNvSpPr txBox="1"/>
          <p:nvPr/>
        </p:nvSpPr>
        <p:spPr>
          <a:xfrm>
            <a:off x="3693807" y="4463745"/>
            <a:ext cx="55324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800" b="1" dirty="0">
                <a:solidFill>
                  <a:schemeClr val="accent4">
                    <a:lumMod val="50000"/>
                  </a:schemeClr>
                </a:solidFill>
                <a:latin typeface="Abadi" panose="020B0604020104020204" pitchFamily="34" charset="0"/>
              </a:rPr>
              <a:t>2</a:t>
            </a:r>
            <a:endParaRPr lang="en-GB" sz="5400" dirty="0"/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BB1325C2-22C3-4A1E-8B55-B7A13F4FA7DE}"/>
              </a:ext>
            </a:extLst>
          </p:cNvPr>
          <p:cNvCxnSpPr>
            <a:cxnSpLocks/>
          </p:cNvCxnSpPr>
          <p:nvPr/>
        </p:nvCxnSpPr>
        <p:spPr>
          <a:xfrm>
            <a:off x="3759769" y="5294742"/>
            <a:ext cx="4626591" cy="0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35B31D91-396D-4CEF-B44C-FADF3AC47345}"/>
              </a:ext>
            </a:extLst>
          </p:cNvPr>
          <p:cNvSpPr txBox="1"/>
          <p:nvPr/>
        </p:nvSpPr>
        <p:spPr>
          <a:xfrm>
            <a:off x="3698334" y="5274165"/>
            <a:ext cx="55324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800" b="1" dirty="0">
                <a:solidFill>
                  <a:schemeClr val="accent4">
                    <a:lumMod val="50000"/>
                  </a:schemeClr>
                </a:solidFill>
                <a:latin typeface="Abadi" panose="020B0604020104020204" pitchFamily="34" charset="0"/>
              </a:rPr>
              <a:t>3</a:t>
            </a:r>
            <a:endParaRPr lang="en-GB" sz="5400" dirty="0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7E100C35-9C9B-48F6-90D4-2B15DDD5357A}"/>
              </a:ext>
            </a:extLst>
          </p:cNvPr>
          <p:cNvCxnSpPr>
            <a:cxnSpLocks/>
          </p:cNvCxnSpPr>
          <p:nvPr/>
        </p:nvCxnSpPr>
        <p:spPr>
          <a:xfrm>
            <a:off x="3771801" y="6121711"/>
            <a:ext cx="4626591" cy="0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F8C517B-5169-4CAA-ADDA-1033556A95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/>
              <a:t>Giuseppe Ventimiglia - Inari PI Project</a:t>
            </a: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E1FC7FB-43FF-4A5E-AEBE-866E7F643D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A72B1-1630-4E9E-A60F-119A94F1333D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34366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95000"/>
              </a:schemeClr>
            </a:gs>
            <a:gs pos="55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Rectangle 74">
            <a:extLst>
              <a:ext uri="{FF2B5EF4-FFF2-40B4-BE49-F238E27FC236}">
                <a16:creationId xmlns:a16="http://schemas.microsoft.com/office/drawing/2014/main" id="{DA2075DF-A5C6-4821-B8E5-30F71024092F}"/>
              </a:ext>
            </a:extLst>
          </p:cNvPr>
          <p:cNvSpPr/>
          <p:nvPr/>
        </p:nvSpPr>
        <p:spPr>
          <a:xfrm>
            <a:off x="4741628" y="21809"/>
            <a:ext cx="4402372" cy="685095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1AB0868-C927-4F5F-AFC8-1CA885363E26}"/>
              </a:ext>
            </a:extLst>
          </p:cNvPr>
          <p:cNvSpPr txBox="1"/>
          <p:nvPr/>
        </p:nvSpPr>
        <p:spPr>
          <a:xfrm>
            <a:off x="847757" y="3732520"/>
            <a:ext cx="2922047" cy="9013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dirty="0">
                <a:solidFill>
                  <a:srgbClr val="002060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INARI PI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8139454-7B4F-49E1-ADA5-FD1986CD63C8}"/>
              </a:ext>
            </a:extLst>
          </p:cNvPr>
          <p:cNvSpPr txBox="1"/>
          <p:nvPr/>
        </p:nvSpPr>
        <p:spPr>
          <a:xfrm>
            <a:off x="632450" y="5208001"/>
            <a:ext cx="3352659" cy="138472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 defTabSz="914400">
              <a:lnSpc>
                <a:spcPct val="90000"/>
              </a:lnSpc>
              <a:spcAft>
                <a:spcPts val="600"/>
              </a:spcAft>
            </a:pPr>
            <a:endParaRPr lang="en-US" b="1" dirty="0">
              <a:solidFill>
                <a:srgbClr val="002060"/>
              </a:solidFill>
            </a:endParaRPr>
          </a:p>
        </p:txBody>
      </p:sp>
      <p:pic>
        <p:nvPicPr>
          <p:cNvPr id="10" name="Graphic 9" descr="Shield Tick with solid fill">
            <a:extLst>
              <a:ext uri="{FF2B5EF4-FFF2-40B4-BE49-F238E27FC236}">
                <a16:creationId xmlns:a16="http://schemas.microsoft.com/office/drawing/2014/main" id="{9921F4D4-AB45-4843-89F2-765769CBD4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204701" y="5756034"/>
            <a:ext cx="1043378" cy="1043378"/>
          </a:xfrm>
          <a:prstGeom prst="rect">
            <a:avLst/>
          </a:prstGeom>
        </p:spPr>
      </p:pic>
      <p:pic>
        <p:nvPicPr>
          <p:cNvPr id="14" name="Graphic 13" descr="Binary with solid fill">
            <a:extLst>
              <a:ext uri="{FF2B5EF4-FFF2-40B4-BE49-F238E27FC236}">
                <a16:creationId xmlns:a16="http://schemas.microsoft.com/office/drawing/2014/main" id="{8E80506C-6301-4A20-A3B5-CD25933E4B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357784" y="21809"/>
            <a:ext cx="1172357" cy="1172357"/>
          </a:xfrm>
          <a:prstGeom prst="rect">
            <a:avLst/>
          </a:prstGeom>
        </p:spPr>
      </p:pic>
      <p:pic>
        <p:nvPicPr>
          <p:cNvPr id="27" name="Graphic 26" descr="Internet with solid fill">
            <a:extLst>
              <a:ext uri="{FF2B5EF4-FFF2-40B4-BE49-F238E27FC236}">
                <a16:creationId xmlns:a16="http://schemas.microsoft.com/office/drawing/2014/main" id="{EBE4A816-C6FC-43AD-84C2-CEDB095D596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604777" y="3367216"/>
            <a:ext cx="1172357" cy="1172357"/>
          </a:xfrm>
          <a:prstGeom prst="rect">
            <a:avLst/>
          </a:prstGeom>
        </p:spPr>
      </p:pic>
      <p:pic>
        <p:nvPicPr>
          <p:cNvPr id="29" name="Graphic 28" descr="Programmer male with solid fill">
            <a:extLst>
              <a:ext uri="{FF2B5EF4-FFF2-40B4-BE49-F238E27FC236}">
                <a16:creationId xmlns:a16="http://schemas.microsoft.com/office/drawing/2014/main" id="{86F78BC6-A454-404B-A2E5-DD146E0081A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075722" y="1059654"/>
            <a:ext cx="1172357" cy="1172357"/>
          </a:xfrm>
          <a:prstGeom prst="rect">
            <a:avLst/>
          </a:prstGeom>
        </p:spPr>
      </p:pic>
      <p:pic>
        <p:nvPicPr>
          <p:cNvPr id="33" name="Graphic 32" descr="Lock with solid fill">
            <a:extLst>
              <a:ext uri="{FF2B5EF4-FFF2-40B4-BE49-F238E27FC236}">
                <a16:creationId xmlns:a16="http://schemas.microsoft.com/office/drawing/2014/main" id="{3EC732A0-1346-4B87-80CC-B3BA1768B9D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7694535" y="5789662"/>
            <a:ext cx="1083099" cy="1083099"/>
          </a:xfrm>
          <a:prstGeom prst="rect">
            <a:avLst/>
          </a:prstGeom>
        </p:spPr>
      </p:pic>
      <p:pic>
        <p:nvPicPr>
          <p:cNvPr id="55" name="Graphic 54" descr="Work from home Wi-Fi with solid fill">
            <a:extLst>
              <a:ext uri="{FF2B5EF4-FFF2-40B4-BE49-F238E27FC236}">
                <a16:creationId xmlns:a16="http://schemas.microsoft.com/office/drawing/2014/main" id="{72419632-FF33-458D-9F14-0C38D6E6568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6486764" y="4633845"/>
            <a:ext cx="914400" cy="914400"/>
          </a:xfrm>
          <a:prstGeom prst="rect">
            <a:avLst/>
          </a:prstGeom>
        </p:spPr>
      </p:pic>
      <p:pic>
        <p:nvPicPr>
          <p:cNvPr id="57" name="Graphic 56" descr="Connections with solid fill">
            <a:extLst>
              <a:ext uri="{FF2B5EF4-FFF2-40B4-BE49-F238E27FC236}">
                <a16:creationId xmlns:a16="http://schemas.microsoft.com/office/drawing/2014/main" id="{80F3E50B-43A2-4F3D-BE99-A60D4AFCEEA1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5204701" y="3575207"/>
            <a:ext cx="914400" cy="914400"/>
          </a:xfrm>
          <a:prstGeom prst="rect">
            <a:avLst/>
          </a:prstGeom>
        </p:spPr>
      </p:pic>
      <p:sp>
        <p:nvSpPr>
          <p:cNvPr id="60" name="Rectangle: Rounded Corners 59">
            <a:extLst>
              <a:ext uri="{FF2B5EF4-FFF2-40B4-BE49-F238E27FC236}">
                <a16:creationId xmlns:a16="http://schemas.microsoft.com/office/drawing/2014/main" id="{A98D5052-9085-4A54-BDC5-7782F4A92ABA}"/>
              </a:ext>
            </a:extLst>
          </p:cNvPr>
          <p:cNvSpPr/>
          <p:nvPr/>
        </p:nvSpPr>
        <p:spPr>
          <a:xfrm>
            <a:off x="5209167" y="2406150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rgbClr val="B9A303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3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: Rounded Corners 60">
            <a:extLst>
              <a:ext uri="{FF2B5EF4-FFF2-40B4-BE49-F238E27FC236}">
                <a16:creationId xmlns:a16="http://schemas.microsoft.com/office/drawing/2014/main" id="{08AEB939-2978-4ACA-B375-D8B853692FE6}"/>
              </a:ext>
            </a:extLst>
          </p:cNvPr>
          <p:cNvSpPr/>
          <p:nvPr/>
        </p:nvSpPr>
        <p:spPr>
          <a:xfrm>
            <a:off x="5207508" y="4757339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chemeClr val="accent5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Rectangle: Rounded Corners 61">
            <a:extLst>
              <a:ext uri="{FF2B5EF4-FFF2-40B4-BE49-F238E27FC236}">
                <a16:creationId xmlns:a16="http://schemas.microsoft.com/office/drawing/2014/main" id="{43A1B4A8-73DC-4EC9-B3FA-FD821AB84B07}"/>
              </a:ext>
            </a:extLst>
          </p:cNvPr>
          <p:cNvSpPr/>
          <p:nvPr/>
        </p:nvSpPr>
        <p:spPr>
          <a:xfrm>
            <a:off x="6486764" y="1194166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rgbClr val="B9A303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GB" dirty="0">
              <a:highlight>
                <a:srgbClr val="FFFF00"/>
              </a:highlight>
            </a:endParaRPr>
          </a:p>
        </p:txBody>
      </p:sp>
      <p:sp>
        <p:nvSpPr>
          <p:cNvPr id="63" name="Rectangle: Rounded Corners 62">
            <a:extLst>
              <a:ext uri="{FF2B5EF4-FFF2-40B4-BE49-F238E27FC236}">
                <a16:creationId xmlns:a16="http://schemas.microsoft.com/office/drawing/2014/main" id="{962A9702-24C9-4AE9-88B6-1C3EA6469683}"/>
              </a:ext>
            </a:extLst>
          </p:cNvPr>
          <p:cNvSpPr/>
          <p:nvPr/>
        </p:nvSpPr>
        <p:spPr>
          <a:xfrm>
            <a:off x="7737058" y="2402922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Rectangle: Rounded Corners 63">
            <a:extLst>
              <a:ext uri="{FF2B5EF4-FFF2-40B4-BE49-F238E27FC236}">
                <a16:creationId xmlns:a16="http://schemas.microsoft.com/office/drawing/2014/main" id="{0A8B8F58-8491-4E05-9501-B8E142E326D4}"/>
              </a:ext>
            </a:extLst>
          </p:cNvPr>
          <p:cNvSpPr/>
          <p:nvPr/>
        </p:nvSpPr>
        <p:spPr>
          <a:xfrm>
            <a:off x="6486764" y="3486586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Rectangle: Rounded Corners 64">
            <a:extLst>
              <a:ext uri="{FF2B5EF4-FFF2-40B4-BE49-F238E27FC236}">
                <a16:creationId xmlns:a16="http://schemas.microsoft.com/office/drawing/2014/main" id="{DC325C13-BB4F-49CF-B5BA-E37EFCEC159C}"/>
              </a:ext>
            </a:extLst>
          </p:cNvPr>
          <p:cNvSpPr/>
          <p:nvPr/>
        </p:nvSpPr>
        <p:spPr>
          <a:xfrm>
            <a:off x="7738911" y="4822697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Rectangle: Rounded Corners 65">
            <a:extLst>
              <a:ext uri="{FF2B5EF4-FFF2-40B4-BE49-F238E27FC236}">
                <a16:creationId xmlns:a16="http://schemas.microsoft.com/office/drawing/2014/main" id="{93E37ED5-4134-4A29-8604-5E5F3A211FFB}"/>
              </a:ext>
            </a:extLst>
          </p:cNvPr>
          <p:cNvSpPr/>
          <p:nvPr/>
        </p:nvSpPr>
        <p:spPr>
          <a:xfrm>
            <a:off x="6486764" y="5794179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chemeClr val="accent4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7" name="Graphic 66" descr="Smart Phone with solid fill">
            <a:extLst>
              <a:ext uri="{FF2B5EF4-FFF2-40B4-BE49-F238E27FC236}">
                <a16:creationId xmlns:a16="http://schemas.microsoft.com/office/drawing/2014/main" id="{DD5D50D7-9565-4D73-8B82-66B1B56610BC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7737058" y="1258341"/>
            <a:ext cx="914400" cy="914400"/>
          </a:xfrm>
          <a:prstGeom prst="rect">
            <a:avLst/>
          </a:prstGeom>
        </p:spPr>
      </p:pic>
      <p:cxnSp>
        <p:nvCxnSpPr>
          <p:cNvPr id="69" name="Straight Connector 68">
            <a:extLst>
              <a:ext uri="{FF2B5EF4-FFF2-40B4-BE49-F238E27FC236}">
                <a16:creationId xmlns:a16="http://schemas.microsoft.com/office/drawing/2014/main" id="{61F8466F-CCB7-4FA5-9545-E048CB03D148}"/>
              </a:ext>
            </a:extLst>
          </p:cNvPr>
          <p:cNvCxnSpPr>
            <a:cxnSpLocks/>
          </p:cNvCxnSpPr>
          <p:nvPr/>
        </p:nvCxnSpPr>
        <p:spPr>
          <a:xfrm>
            <a:off x="610738" y="3385102"/>
            <a:ext cx="3541043" cy="0"/>
          </a:xfrm>
          <a:prstGeom prst="line">
            <a:avLst/>
          </a:prstGeom>
          <a:ln w="952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1" name="Rectangle: Rounded Corners 70">
            <a:extLst>
              <a:ext uri="{FF2B5EF4-FFF2-40B4-BE49-F238E27FC236}">
                <a16:creationId xmlns:a16="http://schemas.microsoft.com/office/drawing/2014/main" id="{23D4A4A8-540F-4761-BFC2-F41F4072C5A0}"/>
              </a:ext>
            </a:extLst>
          </p:cNvPr>
          <p:cNvSpPr/>
          <p:nvPr/>
        </p:nvSpPr>
        <p:spPr>
          <a:xfrm>
            <a:off x="7737058" y="126835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rgbClr val="B9A303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GB" dirty="0">
              <a:highlight>
                <a:srgbClr val="FFFF00"/>
              </a:highlight>
            </a:endParaRPr>
          </a:p>
        </p:txBody>
      </p:sp>
      <p:sp>
        <p:nvSpPr>
          <p:cNvPr id="72" name="Rectangle: Rounded Corners 71">
            <a:extLst>
              <a:ext uri="{FF2B5EF4-FFF2-40B4-BE49-F238E27FC236}">
                <a16:creationId xmlns:a16="http://schemas.microsoft.com/office/drawing/2014/main" id="{00ACCE19-B75D-4697-B0CD-426414ED23EE}"/>
              </a:ext>
            </a:extLst>
          </p:cNvPr>
          <p:cNvSpPr/>
          <p:nvPr/>
        </p:nvSpPr>
        <p:spPr>
          <a:xfrm>
            <a:off x="5207507" y="126835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rgbClr val="B9A303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GB" dirty="0">
              <a:highlight>
                <a:srgbClr val="FFFF00"/>
              </a:highlight>
            </a:endParaRPr>
          </a:p>
        </p:txBody>
      </p:sp>
      <p:pic>
        <p:nvPicPr>
          <p:cNvPr id="74" name="Graphic 73" descr="Web cam with solid fill">
            <a:extLst>
              <a:ext uri="{FF2B5EF4-FFF2-40B4-BE49-F238E27FC236}">
                <a16:creationId xmlns:a16="http://schemas.microsoft.com/office/drawing/2014/main" id="{144884B1-2615-407A-B7DC-D16B383F76F8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6486764" y="2364941"/>
            <a:ext cx="852195" cy="852195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898C9EEB-3D22-43A6-B914-71AEC4BBBB70}"/>
              </a:ext>
            </a:extLst>
          </p:cNvPr>
          <p:cNvSpPr txBox="1"/>
          <p:nvPr/>
        </p:nvSpPr>
        <p:spPr>
          <a:xfrm>
            <a:off x="632450" y="2325788"/>
            <a:ext cx="3352659" cy="138472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 defTabSz="914400">
              <a:lnSpc>
                <a:spcPct val="90000"/>
              </a:lnSpc>
              <a:spcAft>
                <a:spcPts val="600"/>
              </a:spcAft>
            </a:pPr>
            <a:r>
              <a:rPr lang="en-US" sz="3000" dirty="0">
                <a:solidFill>
                  <a:srgbClr val="002060"/>
                </a:solidFill>
              </a:rPr>
              <a:t>Literature review</a:t>
            </a:r>
          </a:p>
          <a:p>
            <a:pPr algn="ctr" defTabSz="914400">
              <a:lnSpc>
                <a:spcPct val="90000"/>
              </a:lnSpc>
              <a:spcAft>
                <a:spcPts val="600"/>
              </a:spcAft>
            </a:pPr>
            <a:endParaRPr lang="en-US" sz="3000" b="1" dirty="0">
              <a:solidFill>
                <a:srgbClr val="002060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07A346-3A4B-4685-A181-AE1D0F92A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A72B1-1630-4E9E-A60F-119A94F1333D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17241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95000"/>
              </a:schemeClr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Rectangle 42">
            <a:extLst>
              <a:ext uri="{FF2B5EF4-FFF2-40B4-BE49-F238E27FC236}">
                <a16:creationId xmlns:a16="http://schemas.microsoft.com/office/drawing/2014/main" id="{AC1676EE-9B15-40D9-A298-CCC0E998EC36}"/>
              </a:ext>
            </a:extLst>
          </p:cNvPr>
          <p:cNvSpPr/>
          <p:nvPr/>
        </p:nvSpPr>
        <p:spPr>
          <a:xfrm>
            <a:off x="6691603" y="2288676"/>
            <a:ext cx="2195946" cy="614992"/>
          </a:xfrm>
          <a:prstGeom prst="rect">
            <a:avLst/>
          </a:prstGeom>
          <a:ln>
            <a:solidFill>
              <a:srgbClr val="D7BE03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2921ED27-6A77-42FB-91BE-65F998A311D7}"/>
              </a:ext>
            </a:extLst>
          </p:cNvPr>
          <p:cNvSpPr/>
          <p:nvPr/>
        </p:nvSpPr>
        <p:spPr>
          <a:xfrm>
            <a:off x="4578941" y="2288796"/>
            <a:ext cx="1921426" cy="614992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E7A2CA84-047F-4FB2-B03B-A81ACDD75922}"/>
              </a:ext>
            </a:extLst>
          </p:cNvPr>
          <p:cNvSpPr/>
          <p:nvPr/>
        </p:nvSpPr>
        <p:spPr>
          <a:xfrm>
            <a:off x="2374048" y="2288676"/>
            <a:ext cx="1998738" cy="614992"/>
          </a:xfrm>
          <a:prstGeom prst="rect">
            <a:avLst/>
          </a:prstGeom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F8A49EC3-FC05-4980-80CB-2A5F04611FFE}"/>
              </a:ext>
            </a:extLst>
          </p:cNvPr>
          <p:cNvSpPr/>
          <p:nvPr/>
        </p:nvSpPr>
        <p:spPr>
          <a:xfrm>
            <a:off x="241458" y="2288676"/>
            <a:ext cx="1931875" cy="614992"/>
          </a:xfrm>
          <a:prstGeom prst="rect">
            <a:avLst/>
          </a:prstGeom>
          <a:ln>
            <a:solidFill>
              <a:srgbClr val="B9A303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44C5235-1BC0-4104-BB51-12E03D062A01}"/>
              </a:ext>
            </a:extLst>
          </p:cNvPr>
          <p:cNvSpPr/>
          <p:nvPr/>
        </p:nvSpPr>
        <p:spPr>
          <a:xfrm>
            <a:off x="0" y="7891"/>
            <a:ext cx="9144000" cy="921230"/>
          </a:xfrm>
          <a:prstGeom prst="rect">
            <a:avLst/>
          </a:prstGeom>
          <a:ln>
            <a:solidFill>
              <a:srgbClr val="FFFFFF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1AB0868-C927-4F5F-AFC8-1CA885363E26}"/>
              </a:ext>
            </a:extLst>
          </p:cNvPr>
          <p:cNvSpPr txBox="1"/>
          <p:nvPr/>
        </p:nvSpPr>
        <p:spPr>
          <a:xfrm>
            <a:off x="1593411" y="82260"/>
            <a:ext cx="5729023" cy="88434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dirty="0">
                <a:solidFill>
                  <a:srgbClr val="002060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LITERATURE REVIEW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730630BF-EC95-4927-ACA0-C32BAFB8BBEE}"/>
              </a:ext>
            </a:extLst>
          </p:cNvPr>
          <p:cNvSpPr txBox="1"/>
          <p:nvPr/>
        </p:nvSpPr>
        <p:spPr>
          <a:xfrm>
            <a:off x="1593411" y="1353131"/>
            <a:ext cx="5853831" cy="4061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latin typeface="Abadi" panose="020B0604020104020204" pitchFamily="34" charset="0"/>
              </a:rPr>
              <a:t>The literature review is structured in four parts: </a:t>
            </a:r>
          </a:p>
        </p:txBody>
      </p: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7CB66DF1-620B-4824-8154-28DB9F264123}"/>
              </a:ext>
            </a:extLst>
          </p:cNvPr>
          <p:cNvCxnSpPr/>
          <p:nvPr/>
        </p:nvCxnSpPr>
        <p:spPr>
          <a:xfrm flipH="1">
            <a:off x="267912" y="6369803"/>
            <a:ext cx="865911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>
            <a:extLst>
              <a:ext uri="{FF2B5EF4-FFF2-40B4-BE49-F238E27FC236}">
                <a16:creationId xmlns:a16="http://schemas.microsoft.com/office/drawing/2014/main" id="{99785621-EFF3-4879-9154-7EB5275AF205}"/>
              </a:ext>
            </a:extLst>
          </p:cNvPr>
          <p:cNvSpPr/>
          <p:nvPr/>
        </p:nvSpPr>
        <p:spPr>
          <a:xfrm>
            <a:off x="241458" y="3513215"/>
            <a:ext cx="1931875" cy="2258990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Confidentiality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Integrity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Availability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Authentication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Authorization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Accountability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A47EDF23-E93E-4B2D-B7D7-612BABCC6A3C}"/>
              </a:ext>
            </a:extLst>
          </p:cNvPr>
          <p:cNvSpPr/>
          <p:nvPr/>
        </p:nvSpPr>
        <p:spPr>
          <a:xfrm>
            <a:off x="2382218" y="3513213"/>
            <a:ext cx="1997659" cy="2258991"/>
          </a:xfrm>
          <a:prstGeom prst="rect">
            <a:avLst/>
          </a:prstGeom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Heterogeneity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Wi-Fi Protocols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Fixed Hardware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Default configurations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More</a:t>
            </a:r>
          </a:p>
          <a:p>
            <a:pPr algn="ctr"/>
            <a:endParaRPr lang="en-GB" dirty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6F4E37A7-F1DA-4231-86BC-68F95BB65B31}"/>
              </a:ext>
            </a:extLst>
          </p:cNvPr>
          <p:cNvSpPr/>
          <p:nvPr/>
        </p:nvSpPr>
        <p:spPr>
          <a:xfrm>
            <a:off x="4580592" y="3518871"/>
            <a:ext cx="1916258" cy="2242701"/>
          </a:xfrm>
          <a:prstGeom prst="rect">
            <a:avLst/>
          </a:prstGeom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Traffic analysis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Eavesdropping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MITM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DOS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Wormhole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Sinkhole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More</a:t>
            </a:r>
          </a:p>
          <a:p>
            <a:endParaRPr lang="en-GB" dirty="0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AC14629C-590D-48F6-82A9-3229E80B635A}"/>
              </a:ext>
            </a:extLst>
          </p:cNvPr>
          <p:cNvSpPr/>
          <p:nvPr/>
        </p:nvSpPr>
        <p:spPr>
          <a:xfrm>
            <a:off x="6691603" y="3327678"/>
            <a:ext cx="2210937" cy="2441058"/>
          </a:xfrm>
          <a:prstGeom prst="rect">
            <a:avLst/>
          </a:prstGeom>
          <a:ln>
            <a:solidFill>
              <a:srgbClr val="B9A303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Tripathi and Kumar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Karahan and Kaya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Nagy and Coleşa</a:t>
            </a: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Jonsdottir et al.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cs typeface="Times New Roman" panose="02020603050405020304" pitchFamily="18" charset="0"/>
              </a:rPr>
              <a:t>Jeremiah</a:t>
            </a:r>
            <a:endParaRPr lang="en-GB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6AF5CAF-A063-46AE-BE63-21F0E10F7454}"/>
              </a:ext>
            </a:extLst>
          </p:cNvPr>
          <p:cNvSpPr txBox="1"/>
          <p:nvPr/>
        </p:nvSpPr>
        <p:spPr>
          <a:xfrm>
            <a:off x="913027" y="2251192"/>
            <a:ext cx="609520" cy="5123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6000" dirty="0">
                <a:solidFill>
                  <a:srgbClr val="002060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1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3A5254A-4443-4184-B397-A13D0A91FFD9}"/>
              </a:ext>
            </a:extLst>
          </p:cNvPr>
          <p:cNvSpPr txBox="1"/>
          <p:nvPr/>
        </p:nvSpPr>
        <p:spPr>
          <a:xfrm>
            <a:off x="3068430" y="2273231"/>
            <a:ext cx="625233" cy="5230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6000" dirty="0">
                <a:solidFill>
                  <a:srgbClr val="002060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2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4695BA19-FE1B-4A81-9616-BDA9D8B6E27D}"/>
              </a:ext>
            </a:extLst>
          </p:cNvPr>
          <p:cNvSpPr txBox="1"/>
          <p:nvPr/>
        </p:nvSpPr>
        <p:spPr>
          <a:xfrm>
            <a:off x="5224287" y="2288676"/>
            <a:ext cx="606337" cy="51373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6000" dirty="0">
                <a:solidFill>
                  <a:srgbClr val="002060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3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33461FC5-6489-4FD7-ADC8-48269120183F}"/>
              </a:ext>
            </a:extLst>
          </p:cNvPr>
          <p:cNvSpPr txBox="1"/>
          <p:nvPr/>
        </p:nvSpPr>
        <p:spPr>
          <a:xfrm>
            <a:off x="7520163" y="2280209"/>
            <a:ext cx="538826" cy="52234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6000" dirty="0">
                <a:solidFill>
                  <a:srgbClr val="002060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4</a:t>
            </a:r>
            <a:endParaRPr lang="en-US" sz="4400" dirty="0">
              <a:solidFill>
                <a:srgbClr val="002060"/>
              </a:solidFill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169F0EA-0E89-4728-A091-C8DEBBF83B25}"/>
              </a:ext>
            </a:extLst>
          </p:cNvPr>
          <p:cNvSpPr txBox="1"/>
          <p:nvPr/>
        </p:nvSpPr>
        <p:spPr>
          <a:xfrm>
            <a:off x="4577017" y="2806173"/>
            <a:ext cx="1921426" cy="707886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Abadi" panose="020B0604020104020204" pitchFamily="34" charset="0"/>
              </a:rPr>
              <a:t>Common attacks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8CD8174-1E4A-4296-9345-6E420EA8DCEE}"/>
              </a:ext>
            </a:extLst>
          </p:cNvPr>
          <p:cNvSpPr/>
          <p:nvPr/>
        </p:nvSpPr>
        <p:spPr>
          <a:xfrm>
            <a:off x="241458" y="2802559"/>
            <a:ext cx="1928797" cy="74556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Abadi" panose="020B0604020104020204" pitchFamily="34" charset="0"/>
              </a:rPr>
              <a:t>Security</a:t>
            </a:r>
            <a:r>
              <a:rPr lang="en-GB" sz="1800" dirty="0">
                <a:solidFill>
                  <a:schemeClr val="bg1"/>
                </a:solidFill>
                <a:latin typeface="Abadi" panose="020B0604020104020204" pitchFamily="34" charset="0"/>
              </a:rPr>
              <a:t> </a:t>
            </a:r>
            <a:br>
              <a:rPr lang="en-GB" sz="1800" dirty="0">
                <a:solidFill>
                  <a:schemeClr val="bg1"/>
                </a:solidFill>
                <a:latin typeface="Abadi" panose="020B0604020104020204" pitchFamily="34" charset="0"/>
              </a:rPr>
            </a:br>
            <a:r>
              <a:rPr lang="en-GB" sz="2000" dirty="0">
                <a:solidFill>
                  <a:schemeClr val="bg1"/>
                </a:solidFill>
                <a:latin typeface="Abadi" panose="020B0604020104020204" pitchFamily="34" charset="0"/>
              </a:rPr>
              <a:t>principles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3C9BAE94-741B-4F3F-B08F-09904A7E70F5}"/>
              </a:ext>
            </a:extLst>
          </p:cNvPr>
          <p:cNvSpPr/>
          <p:nvPr/>
        </p:nvSpPr>
        <p:spPr>
          <a:xfrm>
            <a:off x="2374048" y="2802558"/>
            <a:ext cx="2008216" cy="745567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Abadi" panose="020B0604020104020204" pitchFamily="34" charset="0"/>
              </a:rPr>
              <a:t>Home network issues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91C6098-626E-44FD-A311-24DD5F36ECBC}"/>
              </a:ext>
            </a:extLst>
          </p:cNvPr>
          <p:cNvSpPr txBox="1"/>
          <p:nvPr/>
        </p:nvSpPr>
        <p:spPr>
          <a:xfrm>
            <a:off x="6691603" y="2805329"/>
            <a:ext cx="2210937" cy="707886"/>
          </a:xfrm>
          <a:prstGeom prst="rect">
            <a:avLst/>
          </a:prstGeom>
          <a:solidFill>
            <a:srgbClr val="D7BE03"/>
          </a:solidFill>
          <a:ln>
            <a:solidFill>
              <a:srgbClr val="D7BE03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Abadi" panose="020B0604020104020204" pitchFamily="34" charset="0"/>
              </a:rPr>
              <a:t>Previous </a:t>
            </a:r>
            <a:br>
              <a:rPr lang="en-GB" sz="2000" dirty="0">
                <a:solidFill>
                  <a:schemeClr val="bg1"/>
                </a:solidFill>
                <a:latin typeface="Abadi" panose="020B0604020104020204" pitchFamily="34" charset="0"/>
              </a:rPr>
            </a:br>
            <a:r>
              <a:rPr lang="en-GB" sz="2000" dirty="0">
                <a:solidFill>
                  <a:schemeClr val="bg1"/>
                </a:solidFill>
                <a:latin typeface="Abadi" panose="020B0604020104020204" pitchFamily="34" charset="0"/>
              </a:rPr>
              <a:t>works 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7A255B-B1DF-4A36-B483-0F46C19212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/>
              <a:t>Giuseppe Ventimiglia - Inari PI Project</a:t>
            </a: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0DD0FA-84F5-4B10-A449-443351F23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A72B1-1630-4E9E-A60F-119A94F1333D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80227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95000"/>
              </a:schemeClr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FED9E151-9E3D-445A-8BBB-A64A66609B4C}"/>
              </a:ext>
            </a:extLst>
          </p:cNvPr>
          <p:cNvSpPr/>
          <p:nvPr/>
        </p:nvSpPr>
        <p:spPr>
          <a:xfrm>
            <a:off x="5302625" y="3497006"/>
            <a:ext cx="3348472" cy="1901480"/>
          </a:xfrm>
          <a:prstGeom prst="roundRect">
            <a:avLst/>
          </a:prstGeom>
          <a:solidFill>
            <a:srgbClr val="1D6FA9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268B57B5-9087-45B8-B094-0E1E649C2DFF}"/>
              </a:ext>
            </a:extLst>
          </p:cNvPr>
          <p:cNvSpPr/>
          <p:nvPr/>
        </p:nvSpPr>
        <p:spPr>
          <a:xfrm>
            <a:off x="5302625" y="1314958"/>
            <a:ext cx="3348472" cy="1830375"/>
          </a:xfrm>
          <a:prstGeom prst="roundRect">
            <a:avLst/>
          </a:prstGeom>
          <a:solidFill>
            <a:srgbClr val="1D6FA9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053CABB-8C94-47D8-9347-55BD1C9E91FD}"/>
              </a:ext>
            </a:extLst>
          </p:cNvPr>
          <p:cNvSpPr/>
          <p:nvPr/>
        </p:nvSpPr>
        <p:spPr>
          <a:xfrm>
            <a:off x="0" y="10957"/>
            <a:ext cx="9144000" cy="921230"/>
          </a:xfrm>
          <a:prstGeom prst="rect">
            <a:avLst/>
          </a:prstGeom>
          <a:ln>
            <a:solidFill>
              <a:srgbClr val="FFFFFF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1AB0868-C927-4F5F-AFC8-1CA885363E26}"/>
              </a:ext>
            </a:extLst>
          </p:cNvPr>
          <p:cNvSpPr txBox="1"/>
          <p:nvPr/>
        </p:nvSpPr>
        <p:spPr>
          <a:xfrm>
            <a:off x="1593409" y="68555"/>
            <a:ext cx="5729023" cy="88434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dirty="0">
                <a:solidFill>
                  <a:srgbClr val="002060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PREVIOUS WORKS</a:t>
            </a:r>
          </a:p>
        </p:txBody>
      </p: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7CB66DF1-620B-4824-8154-28DB9F264123}"/>
              </a:ext>
            </a:extLst>
          </p:cNvPr>
          <p:cNvCxnSpPr/>
          <p:nvPr/>
        </p:nvCxnSpPr>
        <p:spPr>
          <a:xfrm flipH="1">
            <a:off x="267912" y="6369803"/>
            <a:ext cx="865911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4">
            <a:extLst>
              <a:ext uri="{FF2B5EF4-FFF2-40B4-BE49-F238E27FC236}">
                <a16:creationId xmlns:a16="http://schemas.microsoft.com/office/drawing/2014/main" id="{68D7E3D2-9CB4-4922-A126-0C5EA598DCC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7964739"/>
              </p:ext>
            </p:extLst>
          </p:nvPr>
        </p:nvGraphicFramePr>
        <p:xfrm>
          <a:off x="342019" y="1155917"/>
          <a:ext cx="4502798" cy="4480560"/>
        </p:xfrm>
        <a:graphic>
          <a:graphicData uri="http://schemas.openxmlformats.org/drawingml/2006/table">
            <a:tbl>
              <a:tblPr firstRow="1" bandRow="1">
                <a:tableStyleId>{1E171933-4619-4E11-9A3F-F7608DF75F80}</a:tableStyleId>
              </a:tblPr>
              <a:tblGrid>
                <a:gridCol w="406918">
                  <a:extLst>
                    <a:ext uri="{9D8B030D-6E8A-4147-A177-3AD203B41FA5}">
                      <a16:colId xmlns:a16="http://schemas.microsoft.com/office/drawing/2014/main" val="3114188974"/>
                    </a:ext>
                  </a:extLst>
                </a:gridCol>
                <a:gridCol w="1556434">
                  <a:extLst>
                    <a:ext uri="{9D8B030D-6E8A-4147-A177-3AD203B41FA5}">
                      <a16:colId xmlns:a16="http://schemas.microsoft.com/office/drawing/2014/main" val="621672481"/>
                    </a:ext>
                  </a:extLst>
                </a:gridCol>
                <a:gridCol w="2539446">
                  <a:extLst>
                    <a:ext uri="{9D8B030D-6E8A-4147-A177-3AD203B41FA5}">
                      <a16:colId xmlns:a16="http://schemas.microsoft.com/office/drawing/2014/main" val="1130363269"/>
                    </a:ext>
                  </a:extLst>
                </a:gridCol>
              </a:tblGrid>
              <a:tr h="265208">
                <a:tc>
                  <a:txBody>
                    <a:bodyPr/>
                    <a:lstStyle/>
                    <a:p>
                      <a:r>
                        <a:rPr lang="en-GB" dirty="0"/>
                        <a:t>#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Authors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Functionalities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66019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dirty="0">
                          <a:effectLst/>
                        </a:rPr>
                        <a:t>1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500" dirty="0">
                          <a:effectLst/>
                        </a:rPr>
                        <a:t>Tripathi and Kumar [1]</a:t>
                      </a:r>
                      <a:endParaRPr lang="en-GB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n-GB" sz="1500" dirty="0"/>
                        <a:t>IDS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n-GB" sz="1500" dirty="0"/>
                        <a:t>SSH Honeypot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n-GB" sz="1500" dirty="0"/>
                        <a:t>Packet analyser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38667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dirty="0">
                          <a:effectLst/>
                        </a:rPr>
                        <a:t>Karahan and Kaya [2]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n-GB" sz="1500" dirty="0"/>
                        <a:t>IDS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n-GB" sz="1500" dirty="0"/>
                        <a:t>Firewall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45110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dirty="0">
                          <a:effectLst/>
                        </a:rPr>
                        <a:t>Nagy and Coleşa [3]</a:t>
                      </a:r>
                      <a:endParaRPr lang="en-GB" sz="1500" dirty="0"/>
                    </a:p>
                    <a:p>
                      <a:endParaRPr lang="en-GB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en-GB" sz="1500" dirty="0"/>
                        <a:t>DNS, DHCP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n-GB" sz="1500" dirty="0"/>
                        <a:t>Web Portal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n-GB" sz="1500" dirty="0"/>
                        <a:t>Mac and IP filtering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n-GB" sz="1500" dirty="0"/>
                        <a:t>Packet analyser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80589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</a:rPr>
                        <a:t>4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dirty="0">
                          <a:effectLst/>
                        </a:rPr>
                        <a:t>Jonsdottir et al. [4]</a:t>
                      </a:r>
                      <a:endParaRPr lang="en-GB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n-GB" sz="1500" dirty="0"/>
                        <a:t>Password scanner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n-GB" sz="1500" dirty="0"/>
                        <a:t>Packet analyser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n-GB" sz="1500" dirty="0"/>
                        <a:t>Traffic sensitivity analysis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417012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dirty="0"/>
                        <a:t>Jeremiah [5]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n-GB" sz="1500" kern="1200" dirty="0">
                          <a:solidFill>
                            <a:schemeClr val="dk1"/>
                          </a:solidFill>
                        </a:rPr>
                        <a:t>IDS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n-GB" sz="1500" kern="1200" dirty="0">
                          <a:solidFill>
                            <a:schemeClr val="dk1"/>
                          </a:solidFill>
                        </a:rPr>
                        <a:t>SSH Honeypot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n-GB" sz="1500" kern="1200" dirty="0">
                          <a:solidFill>
                            <a:schemeClr val="dk1"/>
                          </a:solidFill>
                        </a:rPr>
                        <a:t>Malware Honeypot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n-GB" sz="1500" kern="1200" dirty="0">
                          <a:solidFill>
                            <a:schemeClr val="dk1"/>
                          </a:solidFill>
                        </a:rPr>
                        <a:t>Web app honeypot</a:t>
                      </a:r>
                      <a:endParaRPr lang="en-GB" sz="15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7891778"/>
                  </a:ext>
                </a:extLst>
              </a:tr>
            </a:tbl>
          </a:graphicData>
        </a:graphic>
      </p:graphicFrame>
      <p:sp>
        <p:nvSpPr>
          <p:cNvPr id="26" name="TextBox 25">
            <a:extLst>
              <a:ext uri="{FF2B5EF4-FFF2-40B4-BE49-F238E27FC236}">
                <a16:creationId xmlns:a16="http://schemas.microsoft.com/office/drawing/2014/main" id="{AFF65F18-9AE3-454A-8ECB-4E99B3DE4695}"/>
              </a:ext>
            </a:extLst>
          </p:cNvPr>
          <p:cNvSpPr txBox="1"/>
          <p:nvPr/>
        </p:nvSpPr>
        <p:spPr>
          <a:xfrm>
            <a:off x="1206511" y="5880634"/>
            <a:ext cx="65028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Abadi" panose="020B0604020104020204" pitchFamily="34" charset="0"/>
              </a:rPr>
              <a:t>Towards a completed and automated approach.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3848A6-0B78-4A23-B0AB-E3044DF9CD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/>
              <a:t>Giuseppe Ventimiglia - Inari PI Project</a:t>
            </a: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E2D4568-592B-4876-AB79-105E7EEDE1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A72B1-1630-4E9E-A60F-119A94F1333D}" type="slidenum">
              <a:rPr lang="en-GB" smtClean="0"/>
              <a:t>11</a:t>
            </a:fld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C99A092-4A0C-460A-92AB-DB29448DBF6D}"/>
              </a:ext>
            </a:extLst>
          </p:cNvPr>
          <p:cNvSpPr txBox="1"/>
          <p:nvPr/>
        </p:nvSpPr>
        <p:spPr>
          <a:xfrm>
            <a:off x="5578266" y="2245001"/>
            <a:ext cx="31797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Abadi" panose="020B0604020104020204" pitchFamily="34" charset="0"/>
              </a:rPr>
              <a:t>Robust features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Abadi" panose="020B0604020104020204" pitchFamily="34" charset="0"/>
              </a:rPr>
              <a:t>Innovative mechanisms</a:t>
            </a:r>
          </a:p>
        </p:txBody>
      </p:sp>
      <p:pic>
        <p:nvPicPr>
          <p:cNvPr id="12" name="Graphic 11" descr="Badge Tick1 with solid fill">
            <a:extLst>
              <a:ext uri="{FF2B5EF4-FFF2-40B4-BE49-F238E27FC236}">
                <a16:creationId xmlns:a16="http://schemas.microsoft.com/office/drawing/2014/main" id="{741BD6C5-E5F7-4FB3-8A5D-B61F6177AD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99090" y="1507813"/>
            <a:ext cx="599501" cy="599501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AA10064C-4DAD-4C36-B367-07191A5EC158}"/>
              </a:ext>
            </a:extLst>
          </p:cNvPr>
          <p:cNvSpPr txBox="1"/>
          <p:nvPr/>
        </p:nvSpPr>
        <p:spPr>
          <a:xfrm>
            <a:off x="5346609" y="4359065"/>
            <a:ext cx="345537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Abadi" panose="020B0604020104020204" pitchFamily="34" charset="0"/>
              </a:rPr>
              <a:t>Limited individual protection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Abadi" panose="020B0604020104020204" pitchFamily="34" charset="0"/>
              </a:rPr>
              <a:t>Limited automation</a:t>
            </a:r>
          </a:p>
        </p:txBody>
      </p:sp>
      <p:sp>
        <p:nvSpPr>
          <p:cNvPr id="2" name="Flowchart: Connector 1">
            <a:extLst>
              <a:ext uri="{FF2B5EF4-FFF2-40B4-BE49-F238E27FC236}">
                <a16:creationId xmlns:a16="http://schemas.microsoft.com/office/drawing/2014/main" id="{0EDF0DE3-CC0F-411B-AAE5-EEB26543F35F}"/>
              </a:ext>
            </a:extLst>
          </p:cNvPr>
          <p:cNvSpPr/>
          <p:nvPr/>
        </p:nvSpPr>
        <p:spPr>
          <a:xfrm>
            <a:off x="6745250" y="3645079"/>
            <a:ext cx="486697" cy="515795"/>
          </a:xfrm>
          <a:prstGeom prst="flowChartConnector">
            <a:avLst/>
          </a:prstGeom>
          <a:solidFill>
            <a:schemeClr val="bg1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Graphic 7" descr="Close with solid fill">
            <a:extLst>
              <a:ext uri="{FF2B5EF4-FFF2-40B4-BE49-F238E27FC236}">
                <a16:creationId xmlns:a16="http://schemas.microsoft.com/office/drawing/2014/main" id="{EC646DD5-6ED5-41A4-894A-2F59BBA969D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780481" y="3705046"/>
            <a:ext cx="436718" cy="43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69240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95000"/>
              </a:schemeClr>
            </a:gs>
            <a:gs pos="55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Rectangle 74">
            <a:extLst>
              <a:ext uri="{FF2B5EF4-FFF2-40B4-BE49-F238E27FC236}">
                <a16:creationId xmlns:a16="http://schemas.microsoft.com/office/drawing/2014/main" id="{DA2075DF-A5C6-4821-B8E5-30F71024092F}"/>
              </a:ext>
            </a:extLst>
          </p:cNvPr>
          <p:cNvSpPr/>
          <p:nvPr/>
        </p:nvSpPr>
        <p:spPr>
          <a:xfrm>
            <a:off x="4741628" y="21809"/>
            <a:ext cx="4402372" cy="685095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1AB0868-C927-4F5F-AFC8-1CA885363E26}"/>
              </a:ext>
            </a:extLst>
          </p:cNvPr>
          <p:cNvSpPr txBox="1"/>
          <p:nvPr/>
        </p:nvSpPr>
        <p:spPr>
          <a:xfrm>
            <a:off x="866337" y="3611234"/>
            <a:ext cx="2922047" cy="9013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dirty="0">
                <a:solidFill>
                  <a:srgbClr val="002060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INARI PI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8139454-7B4F-49E1-ADA5-FD1986CD63C8}"/>
              </a:ext>
            </a:extLst>
          </p:cNvPr>
          <p:cNvSpPr txBox="1"/>
          <p:nvPr/>
        </p:nvSpPr>
        <p:spPr>
          <a:xfrm>
            <a:off x="632450" y="5208001"/>
            <a:ext cx="3352659" cy="138472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 defTabSz="914400">
              <a:lnSpc>
                <a:spcPct val="90000"/>
              </a:lnSpc>
              <a:spcAft>
                <a:spcPts val="600"/>
              </a:spcAft>
            </a:pPr>
            <a:endParaRPr lang="en-US" b="1" dirty="0">
              <a:solidFill>
                <a:srgbClr val="002060"/>
              </a:solidFill>
            </a:endParaRPr>
          </a:p>
        </p:txBody>
      </p:sp>
      <p:pic>
        <p:nvPicPr>
          <p:cNvPr id="10" name="Graphic 9" descr="Shield Tick with solid fill">
            <a:extLst>
              <a:ext uri="{FF2B5EF4-FFF2-40B4-BE49-F238E27FC236}">
                <a16:creationId xmlns:a16="http://schemas.microsoft.com/office/drawing/2014/main" id="{9921F4D4-AB45-4843-89F2-765769CBD4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204701" y="5756034"/>
            <a:ext cx="1043378" cy="1043378"/>
          </a:xfrm>
          <a:prstGeom prst="rect">
            <a:avLst/>
          </a:prstGeom>
        </p:spPr>
      </p:pic>
      <p:pic>
        <p:nvPicPr>
          <p:cNvPr id="14" name="Graphic 13" descr="Binary with solid fill">
            <a:extLst>
              <a:ext uri="{FF2B5EF4-FFF2-40B4-BE49-F238E27FC236}">
                <a16:creationId xmlns:a16="http://schemas.microsoft.com/office/drawing/2014/main" id="{8E80506C-6301-4A20-A3B5-CD25933E4B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357784" y="21809"/>
            <a:ext cx="1172357" cy="1172357"/>
          </a:xfrm>
          <a:prstGeom prst="rect">
            <a:avLst/>
          </a:prstGeom>
        </p:spPr>
      </p:pic>
      <p:pic>
        <p:nvPicPr>
          <p:cNvPr id="27" name="Graphic 26" descr="Internet with solid fill">
            <a:extLst>
              <a:ext uri="{FF2B5EF4-FFF2-40B4-BE49-F238E27FC236}">
                <a16:creationId xmlns:a16="http://schemas.microsoft.com/office/drawing/2014/main" id="{EBE4A816-C6FC-43AD-84C2-CEDB095D596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604777" y="3367216"/>
            <a:ext cx="1172357" cy="1172357"/>
          </a:xfrm>
          <a:prstGeom prst="rect">
            <a:avLst/>
          </a:prstGeom>
        </p:spPr>
      </p:pic>
      <p:pic>
        <p:nvPicPr>
          <p:cNvPr id="29" name="Graphic 28" descr="Programmer male with solid fill">
            <a:extLst>
              <a:ext uri="{FF2B5EF4-FFF2-40B4-BE49-F238E27FC236}">
                <a16:creationId xmlns:a16="http://schemas.microsoft.com/office/drawing/2014/main" id="{86F78BC6-A454-404B-A2E5-DD146E0081A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075722" y="1059654"/>
            <a:ext cx="1172357" cy="1172357"/>
          </a:xfrm>
          <a:prstGeom prst="rect">
            <a:avLst/>
          </a:prstGeom>
        </p:spPr>
      </p:pic>
      <p:pic>
        <p:nvPicPr>
          <p:cNvPr id="33" name="Graphic 32" descr="Lock with solid fill">
            <a:extLst>
              <a:ext uri="{FF2B5EF4-FFF2-40B4-BE49-F238E27FC236}">
                <a16:creationId xmlns:a16="http://schemas.microsoft.com/office/drawing/2014/main" id="{3EC732A0-1346-4B87-80CC-B3BA1768B9D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7694535" y="5789662"/>
            <a:ext cx="1083099" cy="1083099"/>
          </a:xfrm>
          <a:prstGeom prst="rect">
            <a:avLst/>
          </a:prstGeom>
        </p:spPr>
      </p:pic>
      <p:pic>
        <p:nvPicPr>
          <p:cNvPr id="55" name="Graphic 54" descr="Work from home Wi-Fi with solid fill">
            <a:extLst>
              <a:ext uri="{FF2B5EF4-FFF2-40B4-BE49-F238E27FC236}">
                <a16:creationId xmlns:a16="http://schemas.microsoft.com/office/drawing/2014/main" id="{72419632-FF33-458D-9F14-0C38D6E6568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6486764" y="4633845"/>
            <a:ext cx="914400" cy="914400"/>
          </a:xfrm>
          <a:prstGeom prst="rect">
            <a:avLst/>
          </a:prstGeom>
        </p:spPr>
      </p:pic>
      <p:pic>
        <p:nvPicPr>
          <p:cNvPr id="57" name="Graphic 56" descr="Connections with solid fill">
            <a:extLst>
              <a:ext uri="{FF2B5EF4-FFF2-40B4-BE49-F238E27FC236}">
                <a16:creationId xmlns:a16="http://schemas.microsoft.com/office/drawing/2014/main" id="{80F3E50B-43A2-4F3D-BE99-A60D4AFCEEA1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5204701" y="3575207"/>
            <a:ext cx="914400" cy="914400"/>
          </a:xfrm>
          <a:prstGeom prst="rect">
            <a:avLst/>
          </a:prstGeom>
        </p:spPr>
      </p:pic>
      <p:sp>
        <p:nvSpPr>
          <p:cNvPr id="60" name="Rectangle: Rounded Corners 59">
            <a:extLst>
              <a:ext uri="{FF2B5EF4-FFF2-40B4-BE49-F238E27FC236}">
                <a16:creationId xmlns:a16="http://schemas.microsoft.com/office/drawing/2014/main" id="{A98D5052-9085-4A54-BDC5-7782F4A92ABA}"/>
              </a:ext>
            </a:extLst>
          </p:cNvPr>
          <p:cNvSpPr/>
          <p:nvPr/>
        </p:nvSpPr>
        <p:spPr>
          <a:xfrm>
            <a:off x="5209167" y="2406150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rgbClr val="B9A303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3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: Rounded Corners 60">
            <a:extLst>
              <a:ext uri="{FF2B5EF4-FFF2-40B4-BE49-F238E27FC236}">
                <a16:creationId xmlns:a16="http://schemas.microsoft.com/office/drawing/2014/main" id="{08AEB939-2978-4ACA-B375-D8B853692FE6}"/>
              </a:ext>
            </a:extLst>
          </p:cNvPr>
          <p:cNvSpPr/>
          <p:nvPr/>
        </p:nvSpPr>
        <p:spPr>
          <a:xfrm>
            <a:off x="5207508" y="4757339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chemeClr val="accent5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Rectangle: Rounded Corners 61">
            <a:extLst>
              <a:ext uri="{FF2B5EF4-FFF2-40B4-BE49-F238E27FC236}">
                <a16:creationId xmlns:a16="http://schemas.microsoft.com/office/drawing/2014/main" id="{43A1B4A8-73DC-4EC9-B3FA-FD821AB84B07}"/>
              </a:ext>
            </a:extLst>
          </p:cNvPr>
          <p:cNvSpPr/>
          <p:nvPr/>
        </p:nvSpPr>
        <p:spPr>
          <a:xfrm>
            <a:off x="6486764" y="1194166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rgbClr val="B9A303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GB" dirty="0">
              <a:highlight>
                <a:srgbClr val="FFFF00"/>
              </a:highlight>
            </a:endParaRPr>
          </a:p>
        </p:txBody>
      </p:sp>
      <p:sp>
        <p:nvSpPr>
          <p:cNvPr id="63" name="Rectangle: Rounded Corners 62">
            <a:extLst>
              <a:ext uri="{FF2B5EF4-FFF2-40B4-BE49-F238E27FC236}">
                <a16:creationId xmlns:a16="http://schemas.microsoft.com/office/drawing/2014/main" id="{962A9702-24C9-4AE9-88B6-1C3EA6469683}"/>
              </a:ext>
            </a:extLst>
          </p:cNvPr>
          <p:cNvSpPr/>
          <p:nvPr/>
        </p:nvSpPr>
        <p:spPr>
          <a:xfrm>
            <a:off x="7737058" y="2402922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Rectangle: Rounded Corners 63">
            <a:extLst>
              <a:ext uri="{FF2B5EF4-FFF2-40B4-BE49-F238E27FC236}">
                <a16:creationId xmlns:a16="http://schemas.microsoft.com/office/drawing/2014/main" id="{0A8B8F58-8491-4E05-9501-B8E142E326D4}"/>
              </a:ext>
            </a:extLst>
          </p:cNvPr>
          <p:cNvSpPr/>
          <p:nvPr/>
        </p:nvSpPr>
        <p:spPr>
          <a:xfrm>
            <a:off x="6486764" y="3486586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Rectangle: Rounded Corners 64">
            <a:extLst>
              <a:ext uri="{FF2B5EF4-FFF2-40B4-BE49-F238E27FC236}">
                <a16:creationId xmlns:a16="http://schemas.microsoft.com/office/drawing/2014/main" id="{DC325C13-BB4F-49CF-B5BA-E37EFCEC159C}"/>
              </a:ext>
            </a:extLst>
          </p:cNvPr>
          <p:cNvSpPr/>
          <p:nvPr/>
        </p:nvSpPr>
        <p:spPr>
          <a:xfrm>
            <a:off x="7738911" y="4822697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Rectangle: Rounded Corners 65">
            <a:extLst>
              <a:ext uri="{FF2B5EF4-FFF2-40B4-BE49-F238E27FC236}">
                <a16:creationId xmlns:a16="http://schemas.microsoft.com/office/drawing/2014/main" id="{93E37ED5-4134-4A29-8604-5E5F3A211FFB}"/>
              </a:ext>
            </a:extLst>
          </p:cNvPr>
          <p:cNvSpPr/>
          <p:nvPr/>
        </p:nvSpPr>
        <p:spPr>
          <a:xfrm>
            <a:off x="6486764" y="5794179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chemeClr val="accent4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7" name="Graphic 66" descr="Smart Phone with solid fill">
            <a:extLst>
              <a:ext uri="{FF2B5EF4-FFF2-40B4-BE49-F238E27FC236}">
                <a16:creationId xmlns:a16="http://schemas.microsoft.com/office/drawing/2014/main" id="{DD5D50D7-9565-4D73-8B82-66B1B56610BC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7737058" y="1258341"/>
            <a:ext cx="914400" cy="914400"/>
          </a:xfrm>
          <a:prstGeom prst="rect">
            <a:avLst/>
          </a:prstGeom>
        </p:spPr>
      </p:pic>
      <p:cxnSp>
        <p:nvCxnSpPr>
          <p:cNvPr id="69" name="Straight Connector 68">
            <a:extLst>
              <a:ext uri="{FF2B5EF4-FFF2-40B4-BE49-F238E27FC236}">
                <a16:creationId xmlns:a16="http://schemas.microsoft.com/office/drawing/2014/main" id="{61F8466F-CCB7-4FA5-9545-E048CB03D148}"/>
              </a:ext>
            </a:extLst>
          </p:cNvPr>
          <p:cNvCxnSpPr>
            <a:cxnSpLocks/>
          </p:cNvCxnSpPr>
          <p:nvPr/>
        </p:nvCxnSpPr>
        <p:spPr>
          <a:xfrm>
            <a:off x="629318" y="3263816"/>
            <a:ext cx="3541043" cy="0"/>
          </a:xfrm>
          <a:prstGeom prst="line">
            <a:avLst/>
          </a:prstGeom>
          <a:ln w="952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1" name="Rectangle: Rounded Corners 70">
            <a:extLst>
              <a:ext uri="{FF2B5EF4-FFF2-40B4-BE49-F238E27FC236}">
                <a16:creationId xmlns:a16="http://schemas.microsoft.com/office/drawing/2014/main" id="{23D4A4A8-540F-4761-BFC2-F41F4072C5A0}"/>
              </a:ext>
            </a:extLst>
          </p:cNvPr>
          <p:cNvSpPr/>
          <p:nvPr/>
        </p:nvSpPr>
        <p:spPr>
          <a:xfrm>
            <a:off x="7737058" y="126835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rgbClr val="B9A303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GB" dirty="0">
              <a:highlight>
                <a:srgbClr val="FFFF00"/>
              </a:highlight>
            </a:endParaRPr>
          </a:p>
        </p:txBody>
      </p:sp>
      <p:sp>
        <p:nvSpPr>
          <p:cNvPr id="72" name="Rectangle: Rounded Corners 71">
            <a:extLst>
              <a:ext uri="{FF2B5EF4-FFF2-40B4-BE49-F238E27FC236}">
                <a16:creationId xmlns:a16="http://schemas.microsoft.com/office/drawing/2014/main" id="{00ACCE19-B75D-4697-B0CD-426414ED23EE}"/>
              </a:ext>
            </a:extLst>
          </p:cNvPr>
          <p:cNvSpPr/>
          <p:nvPr/>
        </p:nvSpPr>
        <p:spPr>
          <a:xfrm>
            <a:off x="5207507" y="126835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rgbClr val="B9A303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GB" dirty="0">
              <a:highlight>
                <a:srgbClr val="FFFF00"/>
              </a:highlight>
            </a:endParaRPr>
          </a:p>
        </p:txBody>
      </p:sp>
      <p:pic>
        <p:nvPicPr>
          <p:cNvPr id="74" name="Graphic 73" descr="Web cam with solid fill">
            <a:extLst>
              <a:ext uri="{FF2B5EF4-FFF2-40B4-BE49-F238E27FC236}">
                <a16:creationId xmlns:a16="http://schemas.microsoft.com/office/drawing/2014/main" id="{144884B1-2615-407A-B7DC-D16B383F76F8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6486764" y="2364941"/>
            <a:ext cx="852195" cy="852195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898C9EEB-3D22-43A6-B914-71AEC4BBBB70}"/>
              </a:ext>
            </a:extLst>
          </p:cNvPr>
          <p:cNvSpPr txBox="1"/>
          <p:nvPr/>
        </p:nvSpPr>
        <p:spPr>
          <a:xfrm>
            <a:off x="651030" y="2204502"/>
            <a:ext cx="3352659" cy="138472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 defTabSz="914400">
              <a:lnSpc>
                <a:spcPct val="90000"/>
              </a:lnSpc>
              <a:spcAft>
                <a:spcPts val="600"/>
              </a:spcAft>
            </a:pPr>
            <a:r>
              <a:rPr lang="en-US" sz="3000" dirty="0">
                <a:solidFill>
                  <a:srgbClr val="002060"/>
                </a:solidFill>
              </a:rPr>
              <a:t>Methodology</a:t>
            </a:r>
          </a:p>
          <a:p>
            <a:pPr algn="ctr" defTabSz="914400">
              <a:lnSpc>
                <a:spcPct val="90000"/>
              </a:lnSpc>
              <a:spcAft>
                <a:spcPts val="600"/>
              </a:spcAft>
            </a:pPr>
            <a:endParaRPr lang="en-US" sz="3000" b="1" dirty="0">
              <a:solidFill>
                <a:srgbClr val="002060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297067-60A5-46BC-AC1D-0FA23D56B3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A72B1-1630-4E9E-A60F-119A94F1333D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16385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95000"/>
              </a:schemeClr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CBC377D2-9AC2-407B-8B7D-94C1723607C2}"/>
              </a:ext>
            </a:extLst>
          </p:cNvPr>
          <p:cNvSpPr/>
          <p:nvPr/>
        </p:nvSpPr>
        <p:spPr>
          <a:xfrm>
            <a:off x="0" y="7891"/>
            <a:ext cx="9144000" cy="921230"/>
          </a:xfrm>
          <a:prstGeom prst="rect">
            <a:avLst/>
          </a:prstGeom>
          <a:ln>
            <a:solidFill>
              <a:srgbClr val="FFFFFF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1AB0868-C927-4F5F-AFC8-1CA885363E26}"/>
              </a:ext>
            </a:extLst>
          </p:cNvPr>
          <p:cNvSpPr txBox="1"/>
          <p:nvPr/>
        </p:nvSpPr>
        <p:spPr>
          <a:xfrm>
            <a:off x="1707488" y="89883"/>
            <a:ext cx="5729023" cy="88434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dirty="0">
                <a:solidFill>
                  <a:srgbClr val="002060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METHODOLOGY</a:t>
            </a:r>
          </a:p>
        </p:txBody>
      </p: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7CB66DF1-620B-4824-8154-28DB9F264123}"/>
              </a:ext>
            </a:extLst>
          </p:cNvPr>
          <p:cNvCxnSpPr/>
          <p:nvPr/>
        </p:nvCxnSpPr>
        <p:spPr>
          <a:xfrm flipH="1">
            <a:off x="267912" y="6369803"/>
            <a:ext cx="865911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F9740DB7-D4CD-431B-92C1-37C6CB31150A}"/>
              </a:ext>
            </a:extLst>
          </p:cNvPr>
          <p:cNvSpPr txBox="1"/>
          <p:nvPr/>
        </p:nvSpPr>
        <p:spPr>
          <a:xfrm>
            <a:off x="1384632" y="1086332"/>
            <a:ext cx="637473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latin typeface="Abadi" panose="020B0604020104020204" pitchFamily="34" charset="0"/>
              </a:rPr>
              <a:t>The project's research methodology is built upon the “research onion” concept.</a:t>
            </a:r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52E442BA-E4FD-4746-96EC-AFCE0D65BA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6617357"/>
              </p:ext>
            </p:extLst>
          </p:nvPr>
        </p:nvGraphicFramePr>
        <p:xfrm>
          <a:off x="267912" y="1963963"/>
          <a:ext cx="3446838" cy="360665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351338">
                  <a:extLst>
                    <a:ext uri="{9D8B030D-6E8A-4147-A177-3AD203B41FA5}">
                      <a16:colId xmlns:a16="http://schemas.microsoft.com/office/drawing/2014/main" val="519859629"/>
                    </a:ext>
                  </a:extLst>
                </a:gridCol>
                <a:gridCol w="2095500">
                  <a:extLst>
                    <a:ext uri="{9D8B030D-6E8A-4147-A177-3AD203B41FA5}">
                      <a16:colId xmlns:a16="http://schemas.microsoft.com/office/drawing/2014/main" val="360400671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Abadi" panose="020B0604020104020204" pitchFamily="34" charset="0"/>
                        </a:rPr>
                        <a:t>Onion’s layer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badi" panose="020B0604020104020204" pitchFamily="34" charset="0"/>
                        </a:rPr>
                        <a:t>Method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65430487"/>
                  </a:ext>
                </a:extLst>
              </a:tr>
              <a:tr h="401170">
                <a:tc>
                  <a:txBody>
                    <a:bodyPr/>
                    <a:lstStyle/>
                    <a:p>
                      <a:r>
                        <a:rPr lang="en-GB" sz="1800" kern="1200" dirty="0">
                          <a:solidFill>
                            <a:schemeClr val="tx1"/>
                          </a:solidFill>
                          <a:latin typeface="Abadi" panose="020B0604020104020204" pitchFamily="34" charset="0"/>
                          <a:ea typeface="+mn-ea"/>
                          <a:cs typeface="+mn-cs"/>
                        </a:rPr>
                        <a:t>Philosophy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kern="1200" dirty="0">
                          <a:solidFill>
                            <a:schemeClr val="tx1"/>
                          </a:solidFill>
                          <a:latin typeface="Abadi" panose="020B0604020104020204" pitchFamily="34" charset="0"/>
                          <a:ea typeface="+mn-ea"/>
                          <a:cs typeface="+mn-cs"/>
                        </a:rPr>
                        <a:t>Positivity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64838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kern="1200" dirty="0">
                          <a:solidFill>
                            <a:schemeClr val="tx1"/>
                          </a:solidFill>
                          <a:latin typeface="Abadi" panose="020B0604020104020204" pitchFamily="34" charset="0"/>
                          <a:ea typeface="+mn-ea"/>
                          <a:cs typeface="+mn-cs"/>
                        </a:rPr>
                        <a:t>Approach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kern="1200" dirty="0">
                          <a:solidFill>
                            <a:schemeClr val="tx1"/>
                          </a:solidFill>
                          <a:latin typeface="Abadi" panose="020B0604020104020204" pitchFamily="34" charset="0"/>
                          <a:ea typeface="+mn-ea"/>
                          <a:cs typeface="+mn-cs"/>
                        </a:rPr>
                        <a:t>Deductive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1158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kern="1200" dirty="0">
                          <a:solidFill>
                            <a:schemeClr val="tx1"/>
                          </a:solidFill>
                          <a:latin typeface="Abadi" panose="020B0604020104020204" pitchFamily="34" charset="0"/>
                          <a:ea typeface="+mn-ea"/>
                          <a:cs typeface="+mn-cs"/>
                        </a:rPr>
                        <a:t>Strategy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kern="1200" dirty="0">
                          <a:solidFill>
                            <a:schemeClr val="tx1"/>
                          </a:solidFill>
                          <a:latin typeface="Abadi" panose="020B0604020104020204" pitchFamily="34" charset="0"/>
                          <a:ea typeface="+mn-ea"/>
                          <a:cs typeface="+mn-cs"/>
                        </a:rPr>
                        <a:t>Experiment / case study (Primary and secondary source)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69476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kern="1200" dirty="0">
                          <a:solidFill>
                            <a:schemeClr val="tx1"/>
                          </a:solidFill>
                          <a:latin typeface="Abadi" panose="020B0604020104020204" pitchFamily="34" charset="0"/>
                          <a:ea typeface="+mn-ea"/>
                          <a:cs typeface="+mn-cs"/>
                        </a:rPr>
                        <a:t>Choice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kern="1200" dirty="0">
                          <a:solidFill>
                            <a:schemeClr val="tx1"/>
                          </a:solidFill>
                          <a:latin typeface="Abadi" panose="020B0604020104020204" pitchFamily="34" charset="0"/>
                          <a:ea typeface="+mn-ea"/>
                          <a:cs typeface="+mn-cs"/>
                        </a:rPr>
                        <a:t>Mono-Method (Quantitative)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6200130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800" kern="1200" dirty="0">
                          <a:solidFill>
                            <a:schemeClr val="tx1"/>
                          </a:solidFill>
                          <a:latin typeface="Abadi" panose="020B0604020104020204" pitchFamily="34" charset="0"/>
                          <a:ea typeface="+mn-ea"/>
                          <a:cs typeface="+mn-cs"/>
                        </a:rPr>
                        <a:t>Time Horizon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kern="1200" dirty="0">
                          <a:solidFill>
                            <a:schemeClr val="tx1"/>
                          </a:solidFill>
                          <a:latin typeface="Abadi" panose="020B0604020104020204" pitchFamily="34" charset="0"/>
                          <a:ea typeface="+mn-ea"/>
                          <a:cs typeface="+mn-cs"/>
                        </a:rPr>
                        <a:t>Cross-sectional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3547363"/>
                  </a:ext>
                </a:extLst>
              </a:tr>
            </a:tbl>
          </a:graphicData>
        </a:graphic>
      </p:graphicFrame>
      <p:pic>
        <p:nvPicPr>
          <p:cNvPr id="3" name="Graphic 2" descr="Microscope with solid fill">
            <a:extLst>
              <a:ext uri="{FF2B5EF4-FFF2-40B4-BE49-F238E27FC236}">
                <a16:creationId xmlns:a16="http://schemas.microsoft.com/office/drawing/2014/main" id="{17D554DA-B8DD-4643-B922-AF75D2564F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091160" y="1047811"/>
            <a:ext cx="784928" cy="784928"/>
          </a:xfrm>
          <a:prstGeom prst="rect">
            <a:avLst/>
          </a:prstGeom>
        </p:spPr>
      </p:pic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871CDBC2-2467-4605-8E11-81481760C8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/>
              <a:t>Giuseppe Ventimiglia - Inari PI Project</a:t>
            </a:r>
            <a:endParaRPr lang="en-GB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997D6C5C-62C6-4923-9D8B-79BD31272A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A72B1-1630-4E9E-A60F-119A94F1333D}" type="slidenum">
              <a:rPr lang="en-GB" smtClean="0"/>
              <a:t>13</a:t>
            </a:fld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8E124AB-DDDE-48FA-9D00-1D1D22484406}"/>
              </a:ext>
            </a:extLst>
          </p:cNvPr>
          <p:cNvSpPr txBox="1"/>
          <p:nvPr/>
        </p:nvSpPr>
        <p:spPr>
          <a:xfrm>
            <a:off x="19127" y="5749460"/>
            <a:ext cx="91440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latin typeface="Abadi" panose="020B0604020104020204" pitchFamily="34" charset="0"/>
              </a:rPr>
              <a:t>The SDLC approach adopted is the Agile methodology.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664D812-34CB-4917-A06A-36670B53DC34}"/>
              </a:ext>
            </a:extLst>
          </p:cNvPr>
          <p:cNvSpPr txBox="1"/>
          <p:nvPr/>
        </p:nvSpPr>
        <p:spPr>
          <a:xfrm>
            <a:off x="7436511" y="5548579"/>
            <a:ext cx="172661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Fig.2 Research onion [7]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9232CC48-3CBB-471A-8D31-063513FF71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62400" y="1973065"/>
            <a:ext cx="4991100" cy="3524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50771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95000"/>
              </a:schemeClr>
            </a:gs>
            <a:gs pos="55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Rectangle 74">
            <a:extLst>
              <a:ext uri="{FF2B5EF4-FFF2-40B4-BE49-F238E27FC236}">
                <a16:creationId xmlns:a16="http://schemas.microsoft.com/office/drawing/2014/main" id="{DA2075DF-A5C6-4821-B8E5-30F71024092F}"/>
              </a:ext>
            </a:extLst>
          </p:cNvPr>
          <p:cNvSpPr/>
          <p:nvPr/>
        </p:nvSpPr>
        <p:spPr>
          <a:xfrm>
            <a:off x="4741628" y="21809"/>
            <a:ext cx="4402372" cy="685095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1AB0868-C927-4F5F-AFC8-1CA885363E26}"/>
              </a:ext>
            </a:extLst>
          </p:cNvPr>
          <p:cNvSpPr txBox="1"/>
          <p:nvPr/>
        </p:nvSpPr>
        <p:spPr>
          <a:xfrm>
            <a:off x="866337" y="3670060"/>
            <a:ext cx="2922047" cy="9013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dirty="0">
                <a:solidFill>
                  <a:srgbClr val="002060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INARI PI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8139454-7B4F-49E1-ADA5-FD1986CD63C8}"/>
              </a:ext>
            </a:extLst>
          </p:cNvPr>
          <p:cNvSpPr txBox="1"/>
          <p:nvPr/>
        </p:nvSpPr>
        <p:spPr>
          <a:xfrm>
            <a:off x="632450" y="5208001"/>
            <a:ext cx="3352659" cy="138472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 defTabSz="914400">
              <a:lnSpc>
                <a:spcPct val="90000"/>
              </a:lnSpc>
              <a:spcAft>
                <a:spcPts val="600"/>
              </a:spcAft>
            </a:pPr>
            <a:endParaRPr lang="en-US" b="1" dirty="0">
              <a:solidFill>
                <a:srgbClr val="002060"/>
              </a:solidFill>
            </a:endParaRPr>
          </a:p>
        </p:txBody>
      </p:sp>
      <p:pic>
        <p:nvPicPr>
          <p:cNvPr id="10" name="Graphic 9" descr="Shield Tick with solid fill">
            <a:extLst>
              <a:ext uri="{FF2B5EF4-FFF2-40B4-BE49-F238E27FC236}">
                <a16:creationId xmlns:a16="http://schemas.microsoft.com/office/drawing/2014/main" id="{9921F4D4-AB45-4843-89F2-765769CBD4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204701" y="5756034"/>
            <a:ext cx="1043378" cy="1043378"/>
          </a:xfrm>
          <a:prstGeom prst="rect">
            <a:avLst/>
          </a:prstGeom>
        </p:spPr>
      </p:pic>
      <p:pic>
        <p:nvPicPr>
          <p:cNvPr id="14" name="Graphic 13" descr="Binary with solid fill">
            <a:extLst>
              <a:ext uri="{FF2B5EF4-FFF2-40B4-BE49-F238E27FC236}">
                <a16:creationId xmlns:a16="http://schemas.microsoft.com/office/drawing/2014/main" id="{8E80506C-6301-4A20-A3B5-CD25933E4B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357784" y="21809"/>
            <a:ext cx="1172357" cy="1172357"/>
          </a:xfrm>
          <a:prstGeom prst="rect">
            <a:avLst/>
          </a:prstGeom>
        </p:spPr>
      </p:pic>
      <p:pic>
        <p:nvPicPr>
          <p:cNvPr id="27" name="Graphic 26" descr="Internet with solid fill">
            <a:extLst>
              <a:ext uri="{FF2B5EF4-FFF2-40B4-BE49-F238E27FC236}">
                <a16:creationId xmlns:a16="http://schemas.microsoft.com/office/drawing/2014/main" id="{EBE4A816-C6FC-43AD-84C2-CEDB095D596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604777" y="3367216"/>
            <a:ext cx="1172357" cy="1172357"/>
          </a:xfrm>
          <a:prstGeom prst="rect">
            <a:avLst/>
          </a:prstGeom>
        </p:spPr>
      </p:pic>
      <p:pic>
        <p:nvPicPr>
          <p:cNvPr id="29" name="Graphic 28" descr="Programmer male with solid fill">
            <a:extLst>
              <a:ext uri="{FF2B5EF4-FFF2-40B4-BE49-F238E27FC236}">
                <a16:creationId xmlns:a16="http://schemas.microsoft.com/office/drawing/2014/main" id="{86F78BC6-A454-404B-A2E5-DD146E0081A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075722" y="1059654"/>
            <a:ext cx="1172357" cy="1172357"/>
          </a:xfrm>
          <a:prstGeom prst="rect">
            <a:avLst/>
          </a:prstGeom>
        </p:spPr>
      </p:pic>
      <p:pic>
        <p:nvPicPr>
          <p:cNvPr id="33" name="Graphic 32" descr="Lock with solid fill">
            <a:extLst>
              <a:ext uri="{FF2B5EF4-FFF2-40B4-BE49-F238E27FC236}">
                <a16:creationId xmlns:a16="http://schemas.microsoft.com/office/drawing/2014/main" id="{3EC732A0-1346-4B87-80CC-B3BA1768B9D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7694535" y="5789662"/>
            <a:ext cx="1083099" cy="1083099"/>
          </a:xfrm>
          <a:prstGeom prst="rect">
            <a:avLst/>
          </a:prstGeom>
        </p:spPr>
      </p:pic>
      <p:pic>
        <p:nvPicPr>
          <p:cNvPr id="55" name="Graphic 54" descr="Work from home Wi-Fi with solid fill">
            <a:extLst>
              <a:ext uri="{FF2B5EF4-FFF2-40B4-BE49-F238E27FC236}">
                <a16:creationId xmlns:a16="http://schemas.microsoft.com/office/drawing/2014/main" id="{72419632-FF33-458D-9F14-0C38D6E6568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6486764" y="4633845"/>
            <a:ext cx="914400" cy="914400"/>
          </a:xfrm>
          <a:prstGeom prst="rect">
            <a:avLst/>
          </a:prstGeom>
        </p:spPr>
      </p:pic>
      <p:pic>
        <p:nvPicPr>
          <p:cNvPr id="57" name="Graphic 56" descr="Connections with solid fill">
            <a:extLst>
              <a:ext uri="{FF2B5EF4-FFF2-40B4-BE49-F238E27FC236}">
                <a16:creationId xmlns:a16="http://schemas.microsoft.com/office/drawing/2014/main" id="{80F3E50B-43A2-4F3D-BE99-A60D4AFCEEA1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5204701" y="3575207"/>
            <a:ext cx="914400" cy="914400"/>
          </a:xfrm>
          <a:prstGeom prst="rect">
            <a:avLst/>
          </a:prstGeom>
        </p:spPr>
      </p:pic>
      <p:sp>
        <p:nvSpPr>
          <p:cNvPr id="60" name="Rectangle: Rounded Corners 59">
            <a:extLst>
              <a:ext uri="{FF2B5EF4-FFF2-40B4-BE49-F238E27FC236}">
                <a16:creationId xmlns:a16="http://schemas.microsoft.com/office/drawing/2014/main" id="{A98D5052-9085-4A54-BDC5-7782F4A92ABA}"/>
              </a:ext>
            </a:extLst>
          </p:cNvPr>
          <p:cNvSpPr/>
          <p:nvPr/>
        </p:nvSpPr>
        <p:spPr>
          <a:xfrm>
            <a:off x="5209167" y="2406150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rgbClr val="B9A303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3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: Rounded Corners 60">
            <a:extLst>
              <a:ext uri="{FF2B5EF4-FFF2-40B4-BE49-F238E27FC236}">
                <a16:creationId xmlns:a16="http://schemas.microsoft.com/office/drawing/2014/main" id="{08AEB939-2978-4ACA-B375-D8B853692FE6}"/>
              </a:ext>
            </a:extLst>
          </p:cNvPr>
          <p:cNvSpPr/>
          <p:nvPr/>
        </p:nvSpPr>
        <p:spPr>
          <a:xfrm>
            <a:off x="5207508" y="4757339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chemeClr val="accent5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Rectangle: Rounded Corners 61">
            <a:extLst>
              <a:ext uri="{FF2B5EF4-FFF2-40B4-BE49-F238E27FC236}">
                <a16:creationId xmlns:a16="http://schemas.microsoft.com/office/drawing/2014/main" id="{43A1B4A8-73DC-4EC9-B3FA-FD821AB84B07}"/>
              </a:ext>
            </a:extLst>
          </p:cNvPr>
          <p:cNvSpPr/>
          <p:nvPr/>
        </p:nvSpPr>
        <p:spPr>
          <a:xfrm>
            <a:off x="6486764" y="1194166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rgbClr val="B9A303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GB" dirty="0">
              <a:highlight>
                <a:srgbClr val="FFFF00"/>
              </a:highlight>
            </a:endParaRPr>
          </a:p>
        </p:txBody>
      </p:sp>
      <p:sp>
        <p:nvSpPr>
          <p:cNvPr id="63" name="Rectangle: Rounded Corners 62">
            <a:extLst>
              <a:ext uri="{FF2B5EF4-FFF2-40B4-BE49-F238E27FC236}">
                <a16:creationId xmlns:a16="http://schemas.microsoft.com/office/drawing/2014/main" id="{962A9702-24C9-4AE9-88B6-1C3EA6469683}"/>
              </a:ext>
            </a:extLst>
          </p:cNvPr>
          <p:cNvSpPr/>
          <p:nvPr/>
        </p:nvSpPr>
        <p:spPr>
          <a:xfrm>
            <a:off x="7737058" y="2402922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Rectangle: Rounded Corners 63">
            <a:extLst>
              <a:ext uri="{FF2B5EF4-FFF2-40B4-BE49-F238E27FC236}">
                <a16:creationId xmlns:a16="http://schemas.microsoft.com/office/drawing/2014/main" id="{0A8B8F58-8491-4E05-9501-B8E142E326D4}"/>
              </a:ext>
            </a:extLst>
          </p:cNvPr>
          <p:cNvSpPr/>
          <p:nvPr/>
        </p:nvSpPr>
        <p:spPr>
          <a:xfrm>
            <a:off x="6486764" y="3486586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Rectangle: Rounded Corners 64">
            <a:extLst>
              <a:ext uri="{FF2B5EF4-FFF2-40B4-BE49-F238E27FC236}">
                <a16:creationId xmlns:a16="http://schemas.microsoft.com/office/drawing/2014/main" id="{DC325C13-BB4F-49CF-B5BA-E37EFCEC159C}"/>
              </a:ext>
            </a:extLst>
          </p:cNvPr>
          <p:cNvSpPr/>
          <p:nvPr/>
        </p:nvSpPr>
        <p:spPr>
          <a:xfrm>
            <a:off x="7738911" y="4822697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Rectangle: Rounded Corners 65">
            <a:extLst>
              <a:ext uri="{FF2B5EF4-FFF2-40B4-BE49-F238E27FC236}">
                <a16:creationId xmlns:a16="http://schemas.microsoft.com/office/drawing/2014/main" id="{93E37ED5-4134-4A29-8604-5E5F3A211FFB}"/>
              </a:ext>
            </a:extLst>
          </p:cNvPr>
          <p:cNvSpPr/>
          <p:nvPr/>
        </p:nvSpPr>
        <p:spPr>
          <a:xfrm>
            <a:off x="6486764" y="5794179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chemeClr val="accent4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7" name="Graphic 66" descr="Smart Phone with solid fill">
            <a:extLst>
              <a:ext uri="{FF2B5EF4-FFF2-40B4-BE49-F238E27FC236}">
                <a16:creationId xmlns:a16="http://schemas.microsoft.com/office/drawing/2014/main" id="{DD5D50D7-9565-4D73-8B82-66B1B56610BC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7737058" y="1258341"/>
            <a:ext cx="914400" cy="914400"/>
          </a:xfrm>
          <a:prstGeom prst="rect">
            <a:avLst/>
          </a:prstGeom>
        </p:spPr>
      </p:pic>
      <p:cxnSp>
        <p:nvCxnSpPr>
          <p:cNvPr id="69" name="Straight Connector 68">
            <a:extLst>
              <a:ext uri="{FF2B5EF4-FFF2-40B4-BE49-F238E27FC236}">
                <a16:creationId xmlns:a16="http://schemas.microsoft.com/office/drawing/2014/main" id="{61F8466F-CCB7-4FA5-9545-E048CB03D148}"/>
              </a:ext>
            </a:extLst>
          </p:cNvPr>
          <p:cNvCxnSpPr>
            <a:cxnSpLocks/>
          </p:cNvCxnSpPr>
          <p:nvPr/>
        </p:nvCxnSpPr>
        <p:spPr>
          <a:xfrm>
            <a:off x="629318" y="3322642"/>
            <a:ext cx="3541043" cy="0"/>
          </a:xfrm>
          <a:prstGeom prst="line">
            <a:avLst/>
          </a:prstGeom>
          <a:ln w="952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1" name="Rectangle: Rounded Corners 70">
            <a:extLst>
              <a:ext uri="{FF2B5EF4-FFF2-40B4-BE49-F238E27FC236}">
                <a16:creationId xmlns:a16="http://schemas.microsoft.com/office/drawing/2014/main" id="{23D4A4A8-540F-4761-BFC2-F41F4072C5A0}"/>
              </a:ext>
            </a:extLst>
          </p:cNvPr>
          <p:cNvSpPr/>
          <p:nvPr/>
        </p:nvSpPr>
        <p:spPr>
          <a:xfrm>
            <a:off x="7737058" y="126835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rgbClr val="B9A303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GB" dirty="0">
              <a:highlight>
                <a:srgbClr val="FFFF00"/>
              </a:highlight>
            </a:endParaRPr>
          </a:p>
        </p:txBody>
      </p:sp>
      <p:sp>
        <p:nvSpPr>
          <p:cNvPr id="72" name="Rectangle: Rounded Corners 71">
            <a:extLst>
              <a:ext uri="{FF2B5EF4-FFF2-40B4-BE49-F238E27FC236}">
                <a16:creationId xmlns:a16="http://schemas.microsoft.com/office/drawing/2014/main" id="{00ACCE19-B75D-4697-B0CD-426414ED23EE}"/>
              </a:ext>
            </a:extLst>
          </p:cNvPr>
          <p:cNvSpPr/>
          <p:nvPr/>
        </p:nvSpPr>
        <p:spPr>
          <a:xfrm>
            <a:off x="5207507" y="126835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rgbClr val="B9A303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GB" dirty="0">
              <a:highlight>
                <a:srgbClr val="FFFF00"/>
              </a:highlight>
            </a:endParaRPr>
          </a:p>
        </p:txBody>
      </p:sp>
      <p:pic>
        <p:nvPicPr>
          <p:cNvPr id="74" name="Graphic 73" descr="Web cam with solid fill">
            <a:extLst>
              <a:ext uri="{FF2B5EF4-FFF2-40B4-BE49-F238E27FC236}">
                <a16:creationId xmlns:a16="http://schemas.microsoft.com/office/drawing/2014/main" id="{144884B1-2615-407A-B7DC-D16B383F76F8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6486764" y="2364941"/>
            <a:ext cx="852195" cy="852195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898C9EEB-3D22-43A6-B914-71AEC4BBBB70}"/>
              </a:ext>
            </a:extLst>
          </p:cNvPr>
          <p:cNvSpPr txBox="1"/>
          <p:nvPr/>
        </p:nvSpPr>
        <p:spPr>
          <a:xfrm>
            <a:off x="651030" y="2263328"/>
            <a:ext cx="3352659" cy="138472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 defTabSz="914400">
              <a:lnSpc>
                <a:spcPct val="90000"/>
              </a:lnSpc>
              <a:spcAft>
                <a:spcPts val="600"/>
              </a:spcAft>
            </a:pPr>
            <a:r>
              <a:rPr lang="en-US" sz="3000" dirty="0">
                <a:solidFill>
                  <a:srgbClr val="002060"/>
                </a:solidFill>
              </a:rPr>
              <a:t>System design overview</a:t>
            </a:r>
          </a:p>
          <a:p>
            <a:pPr algn="ctr" defTabSz="914400">
              <a:lnSpc>
                <a:spcPct val="90000"/>
              </a:lnSpc>
              <a:spcAft>
                <a:spcPts val="600"/>
              </a:spcAft>
            </a:pPr>
            <a:endParaRPr lang="en-US" sz="3000" b="1" dirty="0">
              <a:solidFill>
                <a:srgbClr val="002060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273BB0-C4D6-4243-AAC3-B5519E4A2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A72B1-1630-4E9E-A60F-119A94F1333D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4026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95000"/>
              </a:schemeClr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CBC377D2-9AC2-407B-8B7D-94C1723607C2}"/>
              </a:ext>
            </a:extLst>
          </p:cNvPr>
          <p:cNvSpPr/>
          <p:nvPr/>
        </p:nvSpPr>
        <p:spPr>
          <a:xfrm>
            <a:off x="0" y="7891"/>
            <a:ext cx="9144000" cy="921230"/>
          </a:xfrm>
          <a:prstGeom prst="rect">
            <a:avLst/>
          </a:prstGeom>
          <a:ln>
            <a:solidFill>
              <a:srgbClr val="FFFFFF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1AB0868-C927-4F5F-AFC8-1CA885363E26}"/>
              </a:ext>
            </a:extLst>
          </p:cNvPr>
          <p:cNvSpPr txBox="1"/>
          <p:nvPr/>
        </p:nvSpPr>
        <p:spPr>
          <a:xfrm>
            <a:off x="1707488" y="89883"/>
            <a:ext cx="5729023" cy="88434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dirty="0">
                <a:solidFill>
                  <a:srgbClr val="002060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DESIGN OVERVIEW</a:t>
            </a:r>
          </a:p>
        </p:txBody>
      </p: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7CB66DF1-620B-4824-8154-28DB9F264123}"/>
              </a:ext>
            </a:extLst>
          </p:cNvPr>
          <p:cNvCxnSpPr/>
          <p:nvPr/>
        </p:nvCxnSpPr>
        <p:spPr>
          <a:xfrm flipH="1">
            <a:off x="267912" y="6369803"/>
            <a:ext cx="865911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E8922B-BA0E-4B4F-B58E-4EED7C0B7D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/>
              <a:t>Giuseppe Ventimiglia - Inari PI Project</a:t>
            </a: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01E4BF-0FB5-4ED3-BDFF-7642262F48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A72B1-1630-4E9E-A60F-119A94F1333D}" type="slidenum">
              <a:rPr lang="en-GB" smtClean="0"/>
              <a:t>15</a:t>
            </a:fld>
            <a:endParaRPr lang="en-GB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F521F13-1417-4BD0-8F8A-BA78B341AD55}"/>
              </a:ext>
            </a:extLst>
          </p:cNvPr>
          <p:cNvSpPr txBox="1"/>
          <p:nvPr/>
        </p:nvSpPr>
        <p:spPr>
          <a:xfrm>
            <a:off x="1416211" y="1050036"/>
            <a:ext cx="60203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latin typeface="Abadi" panose="020B0604020104020204" pitchFamily="34" charset="0"/>
              </a:rPr>
              <a:t>Defence-in-depth: a multiple-layer defence approach</a:t>
            </a:r>
          </a:p>
        </p:txBody>
      </p:sp>
      <p:pic>
        <p:nvPicPr>
          <p:cNvPr id="3" name="Picture 2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92B78FB6-4714-424A-971D-1707C0B156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912" y="1571061"/>
            <a:ext cx="8568097" cy="4505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45125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95000"/>
              </a:schemeClr>
            </a:gs>
            <a:gs pos="55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Rectangle 74">
            <a:extLst>
              <a:ext uri="{FF2B5EF4-FFF2-40B4-BE49-F238E27FC236}">
                <a16:creationId xmlns:a16="http://schemas.microsoft.com/office/drawing/2014/main" id="{DA2075DF-A5C6-4821-B8E5-30F71024092F}"/>
              </a:ext>
            </a:extLst>
          </p:cNvPr>
          <p:cNvSpPr/>
          <p:nvPr/>
        </p:nvSpPr>
        <p:spPr>
          <a:xfrm>
            <a:off x="4741628" y="21809"/>
            <a:ext cx="4402372" cy="685095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1AB0868-C927-4F5F-AFC8-1CA885363E26}"/>
              </a:ext>
            </a:extLst>
          </p:cNvPr>
          <p:cNvSpPr txBox="1"/>
          <p:nvPr/>
        </p:nvSpPr>
        <p:spPr>
          <a:xfrm>
            <a:off x="866337" y="3670060"/>
            <a:ext cx="2922047" cy="9013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dirty="0">
                <a:solidFill>
                  <a:srgbClr val="002060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INARI PI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8139454-7B4F-49E1-ADA5-FD1986CD63C8}"/>
              </a:ext>
            </a:extLst>
          </p:cNvPr>
          <p:cNvSpPr txBox="1"/>
          <p:nvPr/>
        </p:nvSpPr>
        <p:spPr>
          <a:xfrm>
            <a:off x="632450" y="5208001"/>
            <a:ext cx="3352659" cy="138472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 defTabSz="914400">
              <a:lnSpc>
                <a:spcPct val="90000"/>
              </a:lnSpc>
              <a:spcAft>
                <a:spcPts val="600"/>
              </a:spcAft>
            </a:pPr>
            <a:endParaRPr lang="en-US" b="1" dirty="0">
              <a:solidFill>
                <a:srgbClr val="002060"/>
              </a:solidFill>
            </a:endParaRPr>
          </a:p>
        </p:txBody>
      </p:sp>
      <p:pic>
        <p:nvPicPr>
          <p:cNvPr id="10" name="Graphic 9" descr="Shield Tick with solid fill">
            <a:extLst>
              <a:ext uri="{FF2B5EF4-FFF2-40B4-BE49-F238E27FC236}">
                <a16:creationId xmlns:a16="http://schemas.microsoft.com/office/drawing/2014/main" id="{9921F4D4-AB45-4843-89F2-765769CBD4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204701" y="5756034"/>
            <a:ext cx="1043378" cy="1043378"/>
          </a:xfrm>
          <a:prstGeom prst="rect">
            <a:avLst/>
          </a:prstGeom>
        </p:spPr>
      </p:pic>
      <p:pic>
        <p:nvPicPr>
          <p:cNvPr id="14" name="Graphic 13" descr="Binary with solid fill">
            <a:extLst>
              <a:ext uri="{FF2B5EF4-FFF2-40B4-BE49-F238E27FC236}">
                <a16:creationId xmlns:a16="http://schemas.microsoft.com/office/drawing/2014/main" id="{8E80506C-6301-4A20-A3B5-CD25933E4B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357784" y="21809"/>
            <a:ext cx="1172357" cy="1172357"/>
          </a:xfrm>
          <a:prstGeom prst="rect">
            <a:avLst/>
          </a:prstGeom>
        </p:spPr>
      </p:pic>
      <p:pic>
        <p:nvPicPr>
          <p:cNvPr id="27" name="Graphic 26" descr="Internet with solid fill">
            <a:extLst>
              <a:ext uri="{FF2B5EF4-FFF2-40B4-BE49-F238E27FC236}">
                <a16:creationId xmlns:a16="http://schemas.microsoft.com/office/drawing/2014/main" id="{EBE4A816-C6FC-43AD-84C2-CEDB095D596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604777" y="3367216"/>
            <a:ext cx="1172357" cy="1172357"/>
          </a:xfrm>
          <a:prstGeom prst="rect">
            <a:avLst/>
          </a:prstGeom>
        </p:spPr>
      </p:pic>
      <p:pic>
        <p:nvPicPr>
          <p:cNvPr id="29" name="Graphic 28" descr="Programmer male with solid fill">
            <a:extLst>
              <a:ext uri="{FF2B5EF4-FFF2-40B4-BE49-F238E27FC236}">
                <a16:creationId xmlns:a16="http://schemas.microsoft.com/office/drawing/2014/main" id="{86F78BC6-A454-404B-A2E5-DD146E0081A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075722" y="1059654"/>
            <a:ext cx="1172357" cy="1172357"/>
          </a:xfrm>
          <a:prstGeom prst="rect">
            <a:avLst/>
          </a:prstGeom>
        </p:spPr>
      </p:pic>
      <p:pic>
        <p:nvPicPr>
          <p:cNvPr id="33" name="Graphic 32" descr="Lock with solid fill">
            <a:extLst>
              <a:ext uri="{FF2B5EF4-FFF2-40B4-BE49-F238E27FC236}">
                <a16:creationId xmlns:a16="http://schemas.microsoft.com/office/drawing/2014/main" id="{3EC732A0-1346-4B87-80CC-B3BA1768B9D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7694535" y="5789662"/>
            <a:ext cx="1083099" cy="1083099"/>
          </a:xfrm>
          <a:prstGeom prst="rect">
            <a:avLst/>
          </a:prstGeom>
        </p:spPr>
      </p:pic>
      <p:pic>
        <p:nvPicPr>
          <p:cNvPr id="55" name="Graphic 54" descr="Work from home Wi-Fi with solid fill">
            <a:extLst>
              <a:ext uri="{FF2B5EF4-FFF2-40B4-BE49-F238E27FC236}">
                <a16:creationId xmlns:a16="http://schemas.microsoft.com/office/drawing/2014/main" id="{72419632-FF33-458D-9F14-0C38D6E6568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6486764" y="4633845"/>
            <a:ext cx="914400" cy="914400"/>
          </a:xfrm>
          <a:prstGeom prst="rect">
            <a:avLst/>
          </a:prstGeom>
        </p:spPr>
      </p:pic>
      <p:pic>
        <p:nvPicPr>
          <p:cNvPr id="57" name="Graphic 56" descr="Connections with solid fill">
            <a:extLst>
              <a:ext uri="{FF2B5EF4-FFF2-40B4-BE49-F238E27FC236}">
                <a16:creationId xmlns:a16="http://schemas.microsoft.com/office/drawing/2014/main" id="{80F3E50B-43A2-4F3D-BE99-A60D4AFCEEA1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5204701" y="3575207"/>
            <a:ext cx="914400" cy="914400"/>
          </a:xfrm>
          <a:prstGeom prst="rect">
            <a:avLst/>
          </a:prstGeom>
        </p:spPr>
      </p:pic>
      <p:sp>
        <p:nvSpPr>
          <p:cNvPr id="60" name="Rectangle: Rounded Corners 59">
            <a:extLst>
              <a:ext uri="{FF2B5EF4-FFF2-40B4-BE49-F238E27FC236}">
                <a16:creationId xmlns:a16="http://schemas.microsoft.com/office/drawing/2014/main" id="{A98D5052-9085-4A54-BDC5-7782F4A92ABA}"/>
              </a:ext>
            </a:extLst>
          </p:cNvPr>
          <p:cNvSpPr/>
          <p:nvPr/>
        </p:nvSpPr>
        <p:spPr>
          <a:xfrm>
            <a:off x="5209167" y="2406150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rgbClr val="B9A303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3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: Rounded Corners 60">
            <a:extLst>
              <a:ext uri="{FF2B5EF4-FFF2-40B4-BE49-F238E27FC236}">
                <a16:creationId xmlns:a16="http://schemas.microsoft.com/office/drawing/2014/main" id="{08AEB939-2978-4ACA-B375-D8B853692FE6}"/>
              </a:ext>
            </a:extLst>
          </p:cNvPr>
          <p:cNvSpPr/>
          <p:nvPr/>
        </p:nvSpPr>
        <p:spPr>
          <a:xfrm>
            <a:off x="5207508" y="4757339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chemeClr val="accent5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Rectangle: Rounded Corners 61">
            <a:extLst>
              <a:ext uri="{FF2B5EF4-FFF2-40B4-BE49-F238E27FC236}">
                <a16:creationId xmlns:a16="http://schemas.microsoft.com/office/drawing/2014/main" id="{43A1B4A8-73DC-4EC9-B3FA-FD821AB84B07}"/>
              </a:ext>
            </a:extLst>
          </p:cNvPr>
          <p:cNvSpPr/>
          <p:nvPr/>
        </p:nvSpPr>
        <p:spPr>
          <a:xfrm>
            <a:off x="6486764" y="1194166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rgbClr val="B9A303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GB" dirty="0">
              <a:highlight>
                <a:srgbClr val="FFFF00"/>
              </a:highlight>
            </a:endParaRPr>
          </a:p>
        </p:txBody>
      </p:sp>
      <p:sp>
        <p:nvSpPr>
          <p:cNvPr id="63" name="Rectangle: Rounded Corners 62">
            <a:extLst>
              <a:ext uri="{FF2B5EF4-FFF2-40B4-BE49-F238E27FC236}">
                <a16:creationId xmlns:a16="http://schemas.microsoft.com/office/drawing/2014/main" id="{962A9702-24C9-4AE9-88B6-1C3EA6469683}"/>
              </a:ext>
            </a:extLst>
          </p:cNvPr>
          <p:cNvSpPr/>
          <p:nvPr/>
        </p:nvSpPr>
        <p:spPr>
          <a:xfrm>
            <a:off x="7737058" y="2402922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Rectangle: Rounded Corners 63">
            <a:extLst>
              <a:ext uri="{FF2B5EF4-FFF2-40B4-BE49-F238E27FC236}">
                <a16:creationId xmlns:a16="http://schemas.microsoft.com/office/drawing/2014/main" id="{0A8B8F58-8491-4E05-9501-B8E142E326D4}"/>
              </a:ext>
            </a:extLst>
          </p:cNvPr>
          <p:cNvSpPr/>
          <p:nvPr/>
        </p:nvSpPr>
        <p:spPr>
          <a:xfrm>
            <a:off x="6486764" y="3486586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Rectangle: Rounded Corners 64">
            <a:extLst>
              <a:ext uri="{FF2B5EF4-FFF2-40B4-BE49-F238E27FC236}">
                <a16:creationId xmlns:a16="http://schemas.microsoft.com/office/drawing/2014/main" id="{DC325C13-BB4F-49CF-B5BA-E37EFCEC159C}"/>
              </a:ext>
            </a:extLst>
          </p:cNvPr>
          <p:cNvSpPr/>
          <p:nvPr/>
        </p:nvSpPr>
        <p:spPr>
          <a:xfrm>
            <a:off x="7738911" y="4822697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Rectangle: Rounded Corners 65">
            <a:extLst>
              <a:ext uri="{FF2B5EF4-FFF2-40B4-BE49-F238E27FC236}">
                <a16:creationId xmlns:a16="http://schemas.microsoft.com/office/drawing/2014/main" id="{93E37ED5-4134-4A29-8604-5E5F3A211FFB}"/>
              </a:ext>
            </a:extLst>
          </p:cNvPr>
          <p:cNvSpPr/>
          <p:nvPr/>
        </p:nvSpPr>
        <p:spPr>
          <a:xfrm>
            <a:off x="6486764" y="5794179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chemeClr val="accent4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7" name="Graphic 66" descr="Smart Phone with solid fill">
            <a:extLst>
              <a:ext uri="{FF2B5EF4-FFF2-40B4-BE49-F238E27FC236}">
                <a16:creationId xmlns:a16="http://schemas.microsoft.com/office/drawing/2014/main" id="{DD5D50D7-9565-4D73-8B82-66B1B56610BC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7737058" y="1258341"/>
            <a:ext cx="914400" cy="914400"/>
          </a:xfrm>
          <a:prstGeom prst="rect">
            <a:avLst/>
          </a:prstGeom>
        </p:spPr>
      </p:pic>
      <p:cxnSp>
        <p:nvCxnSpPr>
          <p:cNvPr id="69" name="Straight Connector 68">
            <a:extLst>
              <a:ext uri="{FF2B5EF4-FFF2-40B4-BE49-F238E27FC236}">
                <a16:creationId xmlns:a16="http://schemas.microsoft.com/office/drawing/2014/main" id="{61F8466F-CCB7-4FA5-9545-E048CB03D148}"/>
              </a:ext>
            </a:extLst>
          </p:cNvPr>
          <p:cNvCxnSpPr>
            <a:cxnSpLocks/>
          </p:cNvCxnSpPr>
          <p:nvPr/>
        </p:nvCxnSpPr>
        <p:spPr>
          <a:xfrm>
            <a:off x="629318" y="3322642"/>
            <a:ext cx="3541043" cy="0"/>
          </a:xfrm>
          <a:prstGeom prst="line">
            <a:avLst/>
          </a:prstGeom>
          <a:ln w="952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1" name="Rectangle: Rounded Corners 70">
            <a:extLst>
              <a:ext uri="{FF2B5EF4-FFF2-40B4-BE49-F238E27FC236}">
                <a16:creationId xmlns:a16="http://schemas.microsoft.com/office/drawing/2014/main" id="{23D4A4A8-540F-4761-BFC2-F41F4072C5A0}"/>
              </a:ext>
            </a:extLst>
          </p:cNvPr>
          <p:cNvSpPr/>
          <p:nvPr/>
        </p:nvSpPr>
        <p:spPr>
          <a:xfrm>
            <a:off x="7737058" y="126835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rgbClr val="B9A303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GB" dirty="0">
              <a:highlight>
                <a:srgbClr val="FFFF00"/>
              </a:highlight>
            </a:endParaRPr>
          </a:p>
        </p:txBody>
      </p:sp>
      <p:sp>
        <p:nvSpPr>
          <p:cNvPr id="72" name="Rectangle: Rounded Corners 71">
            <a:extLst>
              <a:ext uri="{FF2B5EF4-FFF2-40B4-BE49-F238E27FC236}">
                <a16:creationId xmlns:a16="http://schemas.microsoft.com/office/drawing/2014/main" id="{00ACCE19-B75D-4697-B0CD-426414ED23EE}"/>
              </a:ext>
            </a:extLst>
          </p:cNvPr>
          <p:cNvSpPr/>
          <p:nvPr/>
        </p:nvSpPr>
        <p:spPr>
          <a:xfrm>
            <a:off x="5207507" y="126835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rgbClr val="B9A303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GB" dirty="0">
              <a:highlight>
                <a:srgbClr val="FFFF00"/>
              </a:highlight>
            </a:endParaRPr>
          </a:p>
        </p:txBody>
      </p:sp>
      <p:pic>
        <p:nvPicPr>
          <p:cNvPr id="74" name="Graphic 73" descr="Web cam with solid fill">
            <a:extLst>
              <a:ext uri="{FF2B5EF4-FFF2-40B4-BE49-F238E27FC236}">
                <a16:creationId xmlns:a16="http://schemas.microsoft.com/office/drawing/2014/main" id="{144884B1-2615-407A-B7DC-D16B383F76F8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6486764" y="2364941"/>
            <a:ext cx="852195" cy="852195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898C9EEB-3D22-43A6-B914-71AEC4BBBB70}"/>
              </a:ext>
            </a:extLst>
          </p:cNvPr>
          <p:cNvSpPr txBox="1"/>
          <p:nvPr/>
        </p:nvSpPr>
        <p:spPr>
          <a:xfrm>
            <a:off x="651030" y="2263328"/>
            <a:ext cx="3352659" cy="138472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 defTabSz="914400">
              <a:lnSpc>
                <a:spcPct val="90000"/>
              </a:lnSpc>
              <a:spcAft>
                <a:spcPts val="600"/>
              </a:spcAft>
            </a:pPr>
            <a:r>
              <a:rPr lang="en-US" sz="3000" dirty="0">
                <a:solidFill>
                  <a:srgbClr val="002060"/>
                </a:solidFill>
              </a:rPr>
              <a:t>Gantt Chart</a:t>
            </a:r>
          </a:p>
          <a:p>
            <a:pPr algn="ctr" defTabSz="914400">
              <a:lnSpc>
                <a:spcPct val="90000"/>
              </a:lnSpc>
              <a:spcAft>
                <a:spcPts val="600"/>
              </a:spcAft>
            </a:pPr>
            <a:endParaRPr lang="en-US" sz="3000" b="1" dirty="0">
              <a:solidFill>
                <a:srgbClr val="002060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273BB0-C4D6-4243-AAC3-B5519E4A2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A72B1-1630-4E9E-A60F-119A94F1333D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340467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95000"/>
              </a:schemeClr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CBC377D2-9AC2-407B-8B7D-94C1723607C2}"/>
              </a:ext>
            </a:extLst>
          </p:cNvPr>
          <p:cNvSpPr/>
          <p:nvPr/>
        </p:nvSpPr>
        <p:spPr>
          <a:xfrm>
            <a:off x="0" y="7891"/>
            <a:ext cx="9144000" cy="921230"/>
          </a:xfrm>
          <a:prstGeom prst="rect">
            <a:avLst/>
          </a:prstGeom>
          <a:ln>
            <a:solidFill>
              <a:srgbClr val="FFFFFF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1AB0868-C927-4F5F-AFC8-1CA885363E26}"/>
              </a:ext>
            </a:extLst>
          </p:cNvPr>
          <p:cNvSpPr txBox="1"/>
          <p:nvPr/>
        </p:nvSpPr>
        <p:spPr>
          <a:xfrm>
            <a:off x="1707488" y="89883"/>
            <a:ext cx="5729023" cy="88434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dirty="0">
                <a:solidFill>
                  <a:srgbClr val="002060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GANTT Chart</a:t>
            </a:r>
          </a:p>
        </p:txBody>
      </p: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7CB66DF1-620B-4824-8154-28DB9F264123}"/>
              </a:ext>
            </a:extLst>
          </p:cNvPr>
          <p:cNvCxnSpPr/>
          <p:nvPr/>
        </p:nvCxnSpPr>
        <p:spPr>
          <a:xfrm flipH="1">
            <a:off x="267912" y="6369803"/>
            <a:ext cx="865911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35E7D1E-C983-4831-8B51-72ED595CC0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/>
              <a:t>Giuseppe Ventimiglia - Inari PI Project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A3FBDFF-30F5-420B-A18B-6FA13A1CC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A72B1-1630-4E9E-A60F-119A94F1333D}" type="slidenum">
              <a:rPr lang="en-GB" smtClean="0"/>
              <a:t>17</a:t>
            </a:fld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892A515-ABA1-4613-A867-20B3070A68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199" y="1252665"/>
            <a:ext cx="8991600" cy="4838700"/>
          </a:xfrm>
          <a:prstGeom prst="rect">
            <a:avLst/>
          </a:prstGeom>
        </p:spPr>
      </p:pic>
      <p:pic>
        <p:nvPicPr>
          <p:cNvPr id="12" name="Picture 11" descr="A picture containing shape&#10;&#10;Description automatically generated">
            <a:extLst>
              <a:ext uri="{FF2B5EF4-FFF2-40B4-BE49-F238E27FC236}">
                <a16:creationId xmlns:a16="http://schemas.microsoft.com/office/drawing/2014/main" id="{4E9F2C5E-7F45-4236-B501-6B592E0B0C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213" y="5081339"/>
            <a:ext cx="2876550" cy="790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26507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95000"/>
              </a:schemeClr>
            </a:gs>
            <a:gs pos="55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Rectangle 74">
            <a:extLst>
              <a:ext uri="{FF2B5EF4-FFF2-40B4-BE49-F238E27FC236}">
                <a16:creationId xmlns:a16="http://schemas.microsoft.com/office/drawing/2014/main" id="{DA2075DF-A5C6-4821-B8E5-30F71024092F}"/>
              </a:ext>
            </a:extLst>
          </p:cNvPr>
          <p:cNvSpPr/>
          <p:nvPr/>
        </p:nvSpPr>
        <p:spPr>
          <a:xfrm>
            <a:off x="4741628" y="21809"/>
            <a:ext cx="4402372" cy="685095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1AB0868-C927-4F5F-AFC8-1CA885363E26}"/>
              </a:ext>
            </a:extLst>
          </p:cNvPr>
          <p:cNvSpPr txBox="1"/>
          <p:nvPr/>
        </p:nvSpPr>
        <p:spPr>
          <a:xfrm>
            <a:off x="866337" y="3670060"/>
            <a:ext cx="2922047" cy="9013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dirty="0">
                <a:solidFill>
                  <a:srgbClr val="002060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INARI PI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8139454-7B4F-49E1-ADA5-FD1986CD63C8}"/>
              </a:ext>
            </a:extLst>
          </p:cNvPr>
          <p:cNvSpPr txBox="1"/>
          <p:nvPr/>
        </p:nvSpPr>
        <p:spPr>
          <a:xfrm>
            <a:off x="632450" y="5208001"/>
            <a:ext cx="3352659" cy="138472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 defTabSz="914400">
              <a:lnSpc>
                <a:spcPct val="90000"/>
              </a:lnSpc>
              <a:spcAft>
                <a:spcPts val="600"/>
              </a:spcAft>
            </a:pPr>
            <a:endParaRPr lang="en-US" b="1" dirty="0">
              <a:solidFill>
                <a:srgbClr val="002060"/>
              </a:solidFill>
            </a:endParaRPr>
          </a:p>
        </p:txBody>
      </p:sp>
      <p:pic>
        <p:nvPicPr>
          <p:cNvPr id="10" name="Graphic 9" descr="Shield Tick with solid fill">
            <a:extLst>
              <a:ext uri="{FF2B5EF4-FFF2-40B4-BE49-F238E27FC236}">
                <a16:creationId xmlns:a16="http://schemas.microsoft.com/office/drawing/2014/main" id="{9921F4D4-AB45-4843-89F2-765769CBD4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204701" y="5756034"/>
            <a:ext cx="1043378" cy="1043378"/>
          </a:xfrm>
          <a:prstGeom prst="rect">
            <a:avLst/>
          </a:prstGeom>
        </p:spPr>
      </p:pic>
      <p:pic>
        <p:nvPicPr>
          <p:cNvPr id="14" name="Graphic 13" descr="Binary with solid fill">
            <a:extLst>
              <a:ext uri="{FF2B5EF4-FFF2-40B4-BE49-F238E27FC236}">
                <a16:creationId xmlns:a16="http://schemas.microsoft.com/office/drawing/2014/main" id="{8E80506C-6301-4A20-A3B5-CD25933E4B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357784" y="21809"/>
            <a:ext cx="1172357" cy="1172357"/>
          </a:xfrm>
          <a:prstGeom prst="rect">
            <a:avLst/>
          </a:prstGeom>
        </p:spPr>
      </p:pic>
      <p:pic>
        <p:nvPicPr>
          <p:cNvPr id="27" name="Graphic 26" descr="Internet with solid fill">
            <a:extLst>
              <a:ext uri="{FF2B5EF4-FFF2-40B4-BE49-F238E27FC236}">
                <a16:creationId xmlns:a16="http://schemas.microsoft.com/office/drawing/2014/main" id="{EBE4A816-C6FC-43AD-84C2-CEDB095D596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604777" y="3367216"/>
            <a:ext cx="1172357" cy="1172357"/>
          </a:xfrm>
          <a:prstGeom prst="rect">
            <a:avLst/>
          </a:prstGeom>
        </p:spPr>
      </p:pic>
      <p:pic>
        <p:nvPicPr>
          <p:cNvPr id="29" name="Graphic 28" descr="Programmer male with solid fill">
            <a:extLst>
              <a:ext uri="{FF2B5EF4-FFF2-40B4-BE49-F238E27FC236}">
                <a16:creationId xmlns:a16="http://schemas.microsoft.com/office/drawing/2014/main" id="{86F78BC6-A454-404B-A2E5-DD146E0081A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075722" y="1059654"/>
            <a:ext cx="1172357" cy="1172357"/>
          </a:xfrm>
          <a:prstGeom prst="rect">
            <a:avLst/>
          </a:prstGeom>
        </p:spPr>
      </p:pic>
      <p:pic>
        <p:nvPicPr>
          <p:cNvPr id="33" name="Graphic 32" descr="Lock with solid fill">
            <a:extLst>
              <a:ext uri="{FF2B5EF4-FFF2-40B4-BE49-F238E27FC236}">
                <a16:creationId xmlns:a16="http://schemas.microsoft.com/office/drawing/2014/main" id="{3EC732A0-1346-4B87-80CC-B3BA1768B9D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7694535" y="5789662"/>
            <a:ext cx="1083099" cy="1083099"/>
          </a:xfrm>
          <a:prstGeom prst="rect">
            <a:avLst/>
          </a:prstGeom>
        </p:spPr>
      </p:pic>
      <p:pic>
        <p:nvPicPr>
          <p:cNvPr id="55" name="Graphic 54" descr="Work from home Wi-Fi with solid fill">
            <a:extLst>
              <a:ext uri="{FF2B5EF4-FFF2-40B4-BE49-F238E27FC236}">
                <a16:creationId xmlns:a16="http://schemas.microsoft.com/office/drawing/2014/main" id="{72419632-FF33-458D-9F14-0C38D6E6568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6486764" y="4633845"/>
            <a:ext cx="914400" cy="914400"/>
          </a:xfrm>
          <a:prstGeom prst="rect">
            <a:avLst/>
          </a:prstGeom>
        </p:spPr>
      </p:pic>
      <p:pic>
        <p:nvPicPr>
          <p:cNvPr id="57" name="Graphic 56" descr="Connections with solid fill">
            <a:extLst>
              <a:ext uri="{FF2B5EF4-FFF2-40B4-BE49-F238E27FC236}">
                <a16:creationId xmlns:a16="http://schemas.microsoft.com/office/drawing/2014/main" id="{80F3E50B-43A2-4F3D-BE99-A60D4AFCEEA1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5204701" y="3575207"/>
            <a:ext cx="914400" cy="914400"/>
          </a:xfrm>
          <a:prstGeom prst="rect">
            <a:avLst/>
          </a:prstGeom>
        </p:spPr>
      </p:pic>
      <p:sp>
        <p:nvSpPr>
          <p:cNvPr id="60" name="Rectangle: Rounded Corners 59">
            <a:extLst>
              <a:ext uri="{FF2B5EF4-FFF2-40B4-BE49-F238E27FC236}">
                <a16:creationId xmlns:a16="http://schemas.microsoft.com/office/drawing/2014/main" id="{A98D5052-9085-4A54-BDC5-7782F4A92ABA}"/>
              </a:ext>
            </a:extLst>
          </p:cNvPr>
          <p:cNvSpPr/>
          <p:nvPr/>
        </p:nvSpPr>
        <p:spPr>
          <a:xfrm>
            <a:off x="5209167" y="2406150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rgbClr val="B9A303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3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: Rounded Corners 60">
            <a:extLst>
              <a:ext uri="{FF2B5EF4-FFF2-40B4-BE49-F238E27FC236}">
                <a16:creationId xmlns:a16="http://schemas.microsoft.com/office/drawing/2014/main" id="{08AEB939-2978-4ACA-B375-D8B853692FE6}"/>
              </a:ext>
            </a:extLst>
          </p:cNvPr>
          <p:cNvSpPr/>
          <p:nvPr/>
        </p:nvSpPr>
        <p:spPr>
          <a:xfrm>
            <a:off x="5207508" y="4757339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chemeClr val="accent5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Rectangle: Rounded Corners 61">
            <a:extLst>
              <a:ext uri="{FF2B5EF4-FFF2-40B4-BE49-F238E27FC236}">
                <a16:creationId xmlns:a16="http://schemas.microsoft.com/office/drawing/2014/main" id="{43A1B4A8-73DC-4EC9-B3FA-FD821AB84B07}"/>
              </a:ext>
            </a:extLst>
          </p:cNvPr>
          <p:cNvSpPr/>
          <p:nvPr/>
        </p:nvSpPr>
        <p:spPr>
          <a:xfrm>
            <a:off x="6486764" y="1194166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rgbClr val="B9A303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GB" dirty="0">
              <a:highlight>
                <a:srgbClr val="FFFF00"/>
              </a:highlight>
            </a:endParaRPr>
          </a:p>
        </p:txBody>
      </p:sp>
      <p:sp>
        <p:nvSpPr>
          <p:cNvPr id="63" name="Rectangle: Rounded Corners 62">
            <a:extLst>
              <a:ext uri="{FF2B5EF4-FFF2-40B4-BE49-F238E27FC236}">
                <a16:creationId xmlns:a16="http://schemas.microsoft.com/office/drawing/2014/main" id="{962A9702-24C9-4AE9-88B6-1C3EA6469683}"/>
              </a:ext>
            </a:extLst>
          </p:cNvPr>
          <p:cNvSpPr/>
          <p:nvPr/>
        </p:nvSpPr>
        <p:spPr>
          <a:xfrm>
            <a:off x="7737058" y="2402922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Rectangle: Rounded Corners 63">
            <a:extLst>
              <a:ext uri="{FF2B5EF4-FFF2-40B4-BE49-F238E27FC236}">
                <a16:creationId xmlns:a16="http://schemas.microsoft.com/office/drawing/2014/main" id="{0A8B8F58-8491-4E05-9501-B8E142E326D4}"/>
              </a:ext>
            </a:extLst>
          </p:cNvPr>
          <p:cNvSpPr/>
          <p:nvPr/>
        </p:nvSpPr>
        <p:spPr>
          <a:xfrm>
            <a:off x="6486764" y="3486586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Rectangle: Rounded Corners 64">
            <a:extLst>
              <a:ext uri="{FF2B5EF4-FFF2-40B4-BE49-F238E27FC236}">
                <a16:creationId xmlns:a16="http://schemas.microsoft.com/office/drawing/2014/main" id="{DC325C13-BB4F-49CF-B5BA-E37EFCEC159C}"/>
              </a:ext>
            </a:extLst>
          </p:cNvPr>
          <p:cNvSpPr/>
          <p:nvPr/>
        </p:nvSpPr>
        <p:spPr>
          <a:xfrm>
            <a:off x="7738911" y="4822697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Rectangle: Rounded Corners 65">
            <a:extLst>
              <a:ext uri="{FF2B5EF4-FFF2-40B4-BE49-F238E27FC236}">
                <a16:creationId xmlns:a16="http://schemas.microsoft.com/office/drawing/2014/main" id="{93E37ED5-4134-4A29-8604-5E5F3A211FFB}"/>
              </a:ext>
            </a:extLst>
          </p:cNvPr>
          <p:cNvSpPr/>
          <p:nvPr/>
        </p:nvSpPr>
        <p:spPr>
          <a:xfrm>
            <a:off x="6486764" y="5794179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chemeClr val="accent4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7" name="Graphic 66" descr="Smart Phone with solid fill">
            <a:extLst>
              <a:ext uri="{FF2B5EF4-FFF2-40B4-BE49-F238E27FC236}">
                <a16:creationId xmlns:a16="http://schemas.microsoft.com/office/drawing/2014/main" id="{DD5D50D7-9565-4D73-8B82-66B1B56610BC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7737058" y="1258341"/>
            <a:ext cx="914400" cy="914400"/>
          </a:xfrm>
          <a:prstGeom prst="rect">
            <a:avLst/>
          </a:prstGeom>
        </p:spPr>
      </p:pic>
      <p:cxnSp>
        <p:nvCxnSpPr>
          <p:cNvPr id="69" name="Straight Connector 68">
            <a:extLst>
              <a:ext uri="{FF2B5EF4-FFF2-40B4-BE49-F238E27FC236}">
                <a16:creationId xmlns:a16="http://schemas.microsoft.com/office/drawing/2014/main" id="{61F8466F-CCB7-4FA5-9545-E048CB03D148}"/>
              </a:ext>
            </a:extLst>
          </p:cNvPr>
          <p:cNvCxnSpPr>
            <a:cxnSpLocks/>
          </p:cNvCxnSpPr>
          <p:nvPr/>
        </p:nvCxnSpPr>
        <p:spPr>
          <a:xfrm>
            <a:off x="629318" y="3322642"/>
            <a:ext cx="3541043" cy="0"/>
          </a:xfrm>
          <a:prstGeom prst="line">
            <a:avLst/>
          </a:prstGeom>
          <a:ln w="952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1" name="Rectangle: Rounded Corners 70">
            <a:extLst>
              <a:ext uri="{FF2B5EF4-FFF2-40B4-BE49-F238E27FC236}">
                <a16:creationId xmlns:a16="http://schemas.microsoft.com/office/drawing/2014/main" id="{23D4A4A8-540F-4761-BFC2-F41F4072C5A0}"/>
              </a:ext>
            </a:extLst>
          </p:cNvPr>
          <p:cNvSpPr/>
          <p:nvPr/>
        </p:nvSpPr>
        <p:spPr>
          <a:xfrm>
            <a:off x="7737058" y="126835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rgbClr val="B9A303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GB" dirty="0">
              <a:highlight>
                <a:srgbClr val="FFFF00"/>
              </a:highlight>
            </a:endParaRPr>
          </a:p>
        </p:txBody>
      </p:sp>
      <p:sp>
        <p:nvSpPr>
          <p:cNvPr id="72" name="Rectangle: Rounded Corners 71">
            <a:extLst>
              <a:ext uri="{FF2B5EF4-FFF2-40B4-BE49-F238E27FC236}">
                <a16:creationId xmlns:a16="http://schemas.microsoft.com/office/drawing/2014/main" id="{00ACCE19-B75D-4697-B0CD-426414ED23EE}"/>
              </a:ext>
            </a:extLst>
          </p:cNvPr>
          <p:cNvSpPr/>
          <p:nvPr/>
        </p:nvSpPr>
        <p:spPr>
          <a:xfrm>
            <a:off x="5207507" y="126835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rgbClr val="B9A303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GB" dirty="0">
              <a:highlight>
                <a:srgbClr val="FFFF00"/>
              </a:highlight>
            </a:endParaRPr>
          </a:p>
        </p:txBody>
      </p:sp>
      <p:pic>
        <p:nvPicPr>
          <p:cNvPr id="74" name="Graphic 73" descr="Web cam with solid fill">
            <a:extLst>
              <a:ext uri="{FF2B5EF4-FFF2-40B4-BE49-F238E27FC236}">
                <a16:creationId xmlns:a16="http://schemas.microsoft.com/office/drawing/2014/main" id="{144884B1-2615-407A-B7DC-D16B383F76F8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6486764" y="2364941"/>
            <a:ext cx="852195" cy="852195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898C9EEB-3D22-43A6-B914-71AEC4BBBB70}"/>
              </a:ext>
            </a:extLst>
          </p:cNvPr>
          <p:cNvSpPr txBox="1"/>
          <p:nvPr/>
        </p:nvSpPr>
        <p:spPr>
          <a:xfrm>
            <a:off x="651030" y="2263328"/>
            <a:ext cx="3352659" cy="138472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 defTabSz="914400">
              <a:lnSpc>
                <a:spcPct val="90000"/>
              </a:lnSpc>
              <a:spcAft>
                <a:spcPts val="600"/>
              </a:spcAft>
            </a:pPr>
            <a:r>
              <a:rPr lang="en-US" sz="3000" dirty="0">
                <a:solidFill>
                  <a:srgbClr val="002060"/>
                </a:solidFill>
              </a:rPr>
              <a:t>Demo </a:t>
            </a:r>
            <a:r>
              <a:rPr lang="en-US" sz="1600" dirty="0">
                <a:solidFill>
                  <a:srgbClr val="002060"/>
                </a:solidFill>
              </a:rPr>
              <a:t>(5min 03sec)</a:t>
            </a:r>
          </a:p>
          <a:p>
            <a:pPr algn="ctr" defTabSz="914400">
              <a:lnSpc>
                <a:spcPct val="90000"/>
              </a:lnSpc>
              <a:spcAft>
                <a:spcPts val="600"/>
              </a:spcAft>
            </a:pPr>
            <a:endParaRPr lang="en-US" sz="3000" b="1" dirty="0">
              <a:solidFill>
                <a:srgbClr val="002060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273BB0-C4D6-4243-AAC3-B5519E4A2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A72B1-1630-4E9E-A60F-119A94F1333D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635095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95000"/>
              </a:schemeClr>
            </a:gs>
            <a:gs pos="55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Rectangle 74">
            <a:extLst>
              <a:ext uri="{FF2B5EF4-FFF2-40B4-BE49-F238E27FC236}">
                <a16:creationId xmlns:a16="http://schemas.microsoft.com/office/drawing/2014/main" id="{DA2075DF-A5C6-4821-B8E5-30F71024092F}"/>
              </a:ext>
            </a:extLst>
          </p:cNvPr>
          <p:cNvSpPr/>
          <p:nvPr/>
        </p:nvSpPr>
        <p:spPr>
          <a:xfrm>
            <a:off x="4741628" y="21809"/>
            <a:ext cx="4402372" cy="685095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1AB0868-C927-4F5F-AFC8-1CA885363E26}"/>
              </a:ext>
            </a:extLst>
          </p:cNvPr>
          <p:cNvSpPr txBox="1"/>
          <p:nvPr/>
        </p:nvSpPr>
        <p:spPr>
          <a:xfrm>
            <a:off x="866337" y="3670060"/>
            <a:ext cx="2922047" cy="9013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dirty="0">
                <a:solidFill>
                  <a:srgbClr val="002060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INARI PI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8139454-7B4F-49E1-ADA5-FD1986CD63C8}"/>
              </a:ext>
            </a:extLst>
          </p:cNvPr>
          <p:cNvSpPr txBox="1"/>
          <p:nvPr/>
        </p:nvSpPr>
        <p:spPr>
          <a:xfrm>
            <a:off x="632450" y="5208001"/>
            <a:ext cx="3352659" cy="138472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 defTabSz="914400">
              <a:lnSpc>
                <a:spcPct val="90000"/>
              </a:lnSpc>
              <a:spcAft>
                <a:spcPts val="600"/>
              </a:spcAft>
            </a:pPr>
            <a:endParaRPr lang="en-US" b="1" dirty="0">
              <a:solidFill>
                <a:srgbClr val="002060"/>
              </a:solidFill>
            </a:endParaRPr>
          </a:p>
        </p:txBody>
      </p:sp>
      <p:pic>
        <p:nvPicPr>
          <p:cNvPr id="10" name="Graphic 9" descr="Shield Tick with solid fill">
            <a:extLst>
              <a:ext uri="{FF2B5EF4-FFF2-40B4-BE49-F238E27FC236}">
                <a16:creationId xmlns:a16="http://schemas.microsoft.com/office/drawing/2014/main" id="{9921F4D4-AB45-4843-89F2-765769CBD4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204701" y="5756034"/>
            <a:ext cx="1043378" cy="1043378"/>
          </a:xfrm>
          <a:prstGeom prst="rect">
            <a:avLst/>
          </a:prstGeom>
        </p:spPr>
      </p:pic>
      <p:pic>
        <p:nvPicPr>
          <p:cNvPr id="14" name="Graphic 13" descr="Binary with solid fill">
            <a:extLst>
              <a:ext uri="{FF2B5EF4-FFF2-40B4-BE49-F238E27FC236}">
                <a16:creationId xmlns:a16="http://schemas.microsoft.com/office/drawing/2014/main" id="{8E80506C-6301-4A20-A3B5-CD25933E4B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357784" y="21809"/>
            <a:ext cx="1172357" cy="1172357"/>
          </a:xfrm>
          <a:prstGeom prst="rect">
            <a:avLst/>
          </a:prstGeom>
        </p:spPr>
      </p:pic>
      <p:pic>
        <p:nvPicPr>
          <p:cNvPr id="27" name="Graphic 26" descr="Internet with solid fill">
            <a:extLst>
              <a:ext uri="{FF2B5EF4-FFF2-40B4-BE49-F238E27FC236}">
                <a16:creationId xmlns:a16="http://schemas.microsoft.com/office/drawing/2014/main" id="{EBE4A816-C6FC-43AD-84C2-CEDB095D596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604777" y="3367216"/>
            <a:ext cx="1172357" cy="1172357"/>
          </a:xfrm>
          <a:prstGeom prst="rect">
            <a:avLst/>
          </a:prstGeom>
        </p:spPr>
      </p:pic>
      <p:pic>
        <p:nvPicPr>
          <p:cNvPr id="29" name="Graphic 28" descr="Programmer male with solid fill">
            <a:extLst>
              <a:ext uri="{FF2B5EF4-FFF2-40B4-BE49-F238E27FC236}">
                <a16:creationId xmlns:a16="http://schemas.microsoft.com/office/drawing/2014/main" id="{86F78BC6-A454-404B-A2E5-DD146E0081A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075722" y="1059654"/>
            <a:ext cx="1172357" cy="1172357"/>
          </a:xfrm>
          <a:prstGeom prst="rect">
            <a:avLst/>
          </a:prstGeom>
        </p:spPr>
      </p:pic>
      <p:pic>
        <p:nvPicPr>
          <p:cNvPr id="33" name="Graphic 32" descr="Lock with solid fill">
            <a:extLst>
              <a:ext uri="{FF2B5EF4-FFF2-40B4-BE49-F238E27FC236}">
                <a16:creationId xmlns:a16="http://schemas.microsoft.com/office/drawing/2014/main" id="{3EC732A0-1346-4B87-80CC-B3BA1768B9D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7694535" y="5789662"/>
            <a:ext cx="1083099" cy="1083099"/>
          </a:xfrm>
          <a:prstGeom prst="rect">
            <a:avLst/>
          </a:prstGeom>
        </p:spPr>
      </p:pic>
      <p:pic>
        <p:nvPicPr>
          <p:cNvPr id="55" name="Graphic 54" descr="Work from home Wi-Fi with solid fill">
            <a:extLst>
              <a:ext uri="{FF2B5EF4-FFF2-40B4-BE49-F238E27FC236}">
                <a16:creationId xmlns:a16="http://schemas.microsoft.com/office/drawing/2014/main" id="{72419632-FF33-458D-9F14-0C38D6E6568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6486764" y="4633845"/>
            <a:ext cx="914400" cy="914400"/>
          </a:xfrm>
          <a:prstGeom prst="rect">
            <a:avLst/>
          </a:prstGeom>
        </p:spPr>
      </p:pic>
      <p:pic>
        <p:nvPicPr>
          <p:cNvPr id="57" name="Graphic 56" descr="Connections with solid fill">
            <a:extLst>
              <a:ext uri="{FF2B5EF4-FFF2-40B4-BE49-F238E27FC236}">
                <a16:creationId xmlns:a16="http://schemas.microsoft.com/office/drawing/2014/main" id="{80F3E50B-43A2-4F3D-BE99-A60D4AFCEEA1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5204701" y="3575207"/>
            <a:ext cx="914400" cy="914400"/>
          </a:xfrm>
          <a:prstGeom prst="rect">
            <a:avLst/>
          </a:prstGeom>
        </p:spPr>
      </p:pic>
      <p:sp>
        <p:nvSpPr>
          <p:cNvPr id="60" name="Rectangle: Rounded Corners 59">
            <a:extLst>
              <a:ext uri="{FF2B5EF4-FFF2-40B4-BE49-F238E27FC236}">
                <a16:creationId xmlns:a16="http://schemas.microsoft.com/office/drawing/2014/main" id="{A98D5052-9085-4A54-BDC5-7782F4A92ABA}"/>
              </a:ext>
            </a:extLst>
          </p:cNvPr>
          <p:cNvSpPr/>
          <p:nvPr/>
        </p:nvSpPr>
        <p:spPr>
          <a:xfrm>
            <a:off x="5209167" y="2406150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rgbClr val="B9A303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3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: Rounded Corners 60">
            <a:extLst>
              <a:ext uri="{FF2B5EF4-FFF2-40B4-BE49-F238E27FC236}">
                <a16:creationId xmlns:a16="http://schemas.microsoft.com/office/drawing/2014/main" id="{08AEB939-2978-4ACA-B375-D8B853692FE6}"/>
              </a:ext>
            </a:extLst>
          </p:cNvPr>
          <p:cNvSpPr/>
          <p:nvPr/>
        </p:nvSpPr>
        <p:spPr>
          <a:xfrm>
            <a:off x="5207508" y="4757339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chemeClr val="accent5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Rectangle: Rounded Corners 61">
            <a:extLst>
              <a:ext uri="{FF2B5EF4-FFF2-40B4-BE49-F238E27FC236}">
                <a16:creationId xmlns:a16="http://schemas.microsoft.com/office/drawing/2014/main" id="{43A1B4A8-73DC-4EC9-B3FA-FD821AB84B07}"/>
              </a:ext>
            </a:extLst>
          </p:cNvPr>
          <p:cNvSpPr/>
          <p:nvPr/>
        </p:nvSpPr>
        <p:spPr>
          <a:xfrm>
            <a:off x="6486764" y="1194166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rgbClr val="B9A303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GB" dirty="0">
              <a:highlight>
                <a:srgbClr val="FFFF00"/>
              </a:highlight>
            </a:endParaRPr>
          </a:p>
        </p:txBody>
      </p:sp>
      <p:sp>
        <p:nvSpPr>
          <p:cNvPr id="63" name="Rectangle: Rounded Corners 62">
            <a:extLst>
              <a:ext uri="{FF2B5EF4-FFF2-40B4-BE49-F238E27FC236}">
                <a16:creationId xmlns:a16="http://schemas.microsoft.com/office/drawing/2014/main" id="{962A9702-24C9-4AE9-88B6-1C3EA6469683}"/>
              </a:ext>
            </a:extLst>
          </p:cNvPr>
          <p:cNvSpPr/>
          <p:nvPr/>
        </p:nvSpPr>
        <p:spPr>
          <a:xfrm>
            <a:off x="7737058" y="2402922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Rectangle: Rounded Corners 63">
            <a:extLst>
              <a:ext uri="{FF2B5EF4-FFF2-40B4-BE49-F238E27FC236}">
                <a16:creationId xmlns:a16="http://schemas.microsoft.com/office/drawing/2014/main" id="{0A8B8F58-8491-4E05-9501-B8E142E326D4}"/>
              </a:ext>
            </a:extLst>
          </p:cNvPr>
          <p:cNvSpPr/>
          <p:nvPr/>
        </p:nvSpPr>
        <p:spPr>
          <a:xfrm>
            <a:off x="6486764" y="3486586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Rectangle: Rounded Corners 64">
            <a:extLst>
              <a:ext uri="{FF2B5EF4-FFF2-40B4-BE49-F238E27FC236}">
                <a16:creationId xmlns:a16="http://schemas.microsoft.com/office/drawing/2014/main" id="{DC325C13-BB4F-49CF-B5BA-E37EFCEC159C}"/>
              </a:ext>
            </a:extLst>
          </p:cNvPr>
          <p:cNvSpPr/>
          <p:nvPr/>
        </p:nvSpPr>
        <p:spPr>
          <a:xfrm>
            <a:off x="7738911" y="4822697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Rectangle: Rounded Corners 65">
            <a:extLst>
              <a:ext uri="{FF2B5EF4-FFF2-40B4-BE49-F238E27FC236}">
                <a16:creationId xmlns:a16="http://schemas.microsoft.com/office/drawing/2014/main" id="{93E37ED5-4134-4A29-8604-5E5F3A211FFB}"/>
              </a:ext>
            </a:extLst>
          </p:cNvPr>
          <p:cNvSpPr/>
          <p:nvPr/>
        </p:nvSpPr>
        <p:spPr>
          <a:xfrm>
            <a:off x="6486764" y="5794179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chemeClr val="accent4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7" name="Graphic 66" descr="Smart Phone with solid fill">
            <a:extLst>
              <a:ext uri="{FF2B5EF4-FFF2-40B4-BE49-F238E27FC236}">
                <a16:creationId xmlns:a16="http://schemas.microsoft.com/office/drawing/2014/main" id="{DD5D50D7-9565-4D73-8B82-66B1B56610BC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7737058" y="1258341"/>
            <a:ext cx="914400" cy="914400"/>
          </a:xfrm>
          <a:prstGeom prst="rect">
            <a:avLst/>
          </a:prstGeom>
        </p:spPr>
      </p:pic>
      <p:cxnSp>
        <p:nvCxnSpPr>
          <p:cNvPr id="69" name="Straight Connector 68">
            <a:extLst>
              <a:ext uri="{FF2B5EF4-FFF2-40B4-BE49-F238E27FC236}">
                <a16:creationId xmlns:a16="http://schemas.microsoft.com/office/drawing/2014/main" id="{61F8466F-CCB7-4FA5-9545-E048CB03D148}"/>
              </a:ext>
            </a:extLst>
          </p:cNvPr>
          <p:cNvCxnSpPr>
            <a:cxnSpLocks/>
          </p:cNvCxnSpPr>
          <p:nvPr/>
        </p:nvCxnSpPr>
        <p:spPr>
          <a:xfrm>
            <a:off x="629318" y="3322642"/>
            <a:ext cx="3541043" cy="0"/>
          </a:xfrm>
          <a:prstGeom prst="line">
            <a:avLst/>
          </a:prstGeom>
          <a:ln w="952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1" name="Rectangle: Rounded Corners 70">
            <a:extLst>
              <a:ext uri="{FF2B5EF4-FFF2-40B4-BE49-F238E27FC236}">
                <a16:creationId xmlns:a16="http://schemas.microsoft.com/office/drawing/2014/main" id="{23D4A4A8-540F-4761-BFC2-F41F4072C5A0}"/>
              </a:ext>
            </a:extLst>
          </p:cNvPr>
          <p:cNvSpPr/>
          <p:nvPr/>
        </p:nvSpPr>
        <p:spPr>
          <a:xfrm>
            <a:off x="7737058" y="126835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rgbClr val="B9A303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GB" dirty="0">
              <a:highlight>
                <a:srgbClr val="FFFF00"/>
              </a:highlight>
            </a:endParaRPr>
          </a:p>
        </p:txBody>
      </p:sp>
      <p:sp>
        <p:nvSpPr>
          <p:cNvPr id="72" name="Rectangle: Rounded Corners 71">
            <a:extLst>
              <a:ext uri="{FF2B5EF4-FFF2-40B4-BE49-F238E27FC236}">
                <a16:creationId xmlns:a16="http://schemas.microsoft.com/office/drawing/2014/main" id="{00ACCE19-B75D-4697-B0CD-426414ED23EE}"/>
              </a:ext>
            </a:extLst>
          </p:cNvPr>
          <p:cNvSpPr/>
          <p:nvPr/>
        </p:nvSpPr>
        <p:spPr>
          <a:xfrm>
            <a:off x="5207507" y="126835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rgbClr val="B9A303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GB" dirty="0">
              <a:highlight>
                <a:srgbClr val="FFFF00"/>
              </a:highlight>
            </a:endParaRPr>
          </a:p>
        </p:txBody>
      </p:sp>
      <p:pic>
        <p:nvPicPr>
          <p:cNvPr id="74" name="Graphic 73" descr="Web cam with solid fill">
            <a:extLst>
              <a:ext uri="{FF2B5EF4-FFF2-40B4-BE49-F238E27FC236}">
                <a16:creationId xmlns:a16="http://schemas.microsoft.com/office/drawing/2014/main" id="{144884B1-2615-407A-B7DC-D16B383F76F8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6486764" y="2364941"/>
            <a:ext cx="852195" cy="852195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898C9EEB-3D22-43A6-B914-71AEC4BBBB70}"/>
              </a:ext>
            </a:extLst>
          </p:cNvPr>
          <p:cNvSpPr txBox="1"/>
          <p:nvPr/>
        </p:nvSpPr>
        <p:spPr>
          <a:xfrm>
            <a:off x="651030" y="2263328"/>
            <a:ext cx="3352659" cy="138472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 defTabSz="914400">
              <a:lnSpc>
                <a:spcPct val="90000"/>
              </a:lnSpc>
              <a:spcAft>
                <a:spcPts val="600"/>
              </a:spcAft>
            </a:pPr>
            <a:r>
              <a:rPr lang="en-US" sz="3000" dirty="0">
                <a:solidFill>
                  <a:srgbClr val="002060"/>
                </a:solidFill>
              </a:rPr>
              <a:t>Conclusion</a:t>
            </a:r>
          </a:p>
          <a:p>
            <a:pPr algn="ctr" defTabSz="914400">
              <a:lnSpc>
                <a:spcPct val="90000"/>
              </a:lnSpc>
              <a:spcAft>
                <a:spcPts val="600"/>
              </a:spcAft>
            </a:pPr>
            <a:endParaRPr lang="en-US" sz="3000" b="1" dirty="0">
              <a:solidFill>
                <a:srgbClr val="002060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273BB0-C4D6-4243-AAC3-B5519E4A2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A72B1-1630-4E9E-A60F-119A94F1333D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364837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95000"/>
              </a:schemeClr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7" name="Connector: Elbow 56">
            <a:extLst>
              <a:ext uri="{FF2B5EF4-FFF2-40B4-BE49-F238E27FC236}">
                <a16:creationId xmlns:a16="http://schemas.microsoft.com/office/drawing/2014/main" id="{3D35B70D-2F64-4C0F-9B14-95DD00E2AE1E}"/>
              </a:ext>
            </a:extLst>
          </p:cNvPr>
          <p:cNvCxnSpPr>
            <a:cxnSpLocks/>
          </p:cNvCxnSpPr>
          <p:nvPr/>
        </p:nvCxnSpPr>
        <p:spPr>
          <a:xfrm rot="5400000" flipH="1" flipV="1">
            <a:off x="6863485" y="4192276"/>
            <a:ext cx="949442" cy="875087"/>
          </a:xfrm>
          <a:prstGeom prst="bentConnector3">
            <a:avLst/>
          </a:prstGeom>
          <a:ln w="28575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46" name="Connector: Elbow 45">
            <a:extLst>
              <a:ext uri="{FF2B5EF4-FFF2-40B4-BE49-F238E27FC236}">
                <a16:creationId xmlns:a16="http://schemas.microsoft.com/office/drawing/2014/main" id="{817F9EB0-C3EB-4777-8020-4748DA7B2742}"/>
              </a:ext>
            </a:extLst>
          </p:cNvPr>
          <p:cNvCxnSpPr>
            <a:cxnSpLocks/>
          </p:cNvCxnSpPr>
          <p:nvPr/>
        </p:nvCxnSpPr>
        <p:spPr>
          <a:xfrm rot="5400000">
            <a:off x="5515213" y="3990224"/>
            <a:ext cx="1921074" cy="378080"/>
          </a:xfrm>
          <a:prstGeom prst="bentConnector3">
            <a:avLst>
              <a:gd name="adj1" fmla="val 56170"/>
            </a:avLst>
          </a:prstGeom>
          <a:ln w="28575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42" name="Connector: Elbow 41">
            <a:extLst>
              <a:ext uri="{FF2B5EF4-FFF2-40B4-BE49-F238E27FC236}">
                <a16:creationId xmlns:a16="http://schemas.microsoft.com/office/drawing/2014/main" id="{14B91313-8E5E-41F8-8496-AEFC42660719}"/>
              </a:ext>
            </a:extLst>
          </p:cNvPr>
          <p:cNvCxnSpPr>
            <a:cxnSpLocks/>
          </p:cNvCxnSpPr>
          <p:nvPr/>
        </p:nvCxnSpPr>
        <p:spPr>
          <a:xfrm rot="5400000">
            <a:off x="4924269" y="4435684"/>
            <a:ext cx="949446" cy="388265"/>
          </a:xfrm>
          <a:prstGeom prst="bentConnector3">
            <a:avLst>
              <a:gd name="adj1" fmla="val 50000"/>
            </a:avLst>
          </a:prstGeom>
          <a:ln w="28575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60" name="Connector: Elbow 59">
            <a:extLst>
              <a:ext uri="{FF2B5EF4-FFF2-40B4-BE49-F238E27FC236}">
                <a16:creationId xmlns:a16="http://schemas.microsoft.com/office/drawing/2014/main" id="{B810DC9F-CAFF-4469-8E0A-4706989C1631}"/>
              </a:ext>
            </a:extLst>
          </p:cNvPr>
          <p:cNvCxnSpPr>
            <a:cxnSpLocks/>
          </p:cNvCxnSpPr>
          <p:nvPr/>
        </p:nvCxnSpPr>
        <p:spPr>
          <a:xfrm rot="16200000" flipH="1">
            <a:off x="1823755" y="3988468"/>
            <a:ext cx="1718617" cy="693792"/>
          </a:xfrm>
          <a:prstGeom prst="bentConnector3">
            <a:avLst>
              <a:gd name="adj1" fmla="val 50000"/>
            </a:avLst>
          </a:prstGeom>
          <a:ln w="28575">
            <a:solidFill>
              <a:srgbClr val="002060"/>
            </a:solidFill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40" name="Connector: Elbow 39">
            <a:extLst>
              <a:ext uri="{FF2B5EF4-FFF2-40B4-BE49-F238E27FC236}">
                <a16:creationId xmlns:a16="http://schemas.microsoft.com/office/drawing/2014/main" id="{56C56D4E-6C7B-4B55-9195-316196009798}"/>
              </a:ext>
            </a:extLst>
          </p:cNvPr>
          <p:cNvCxnSpPr>
            <a:cxnSpLocks/>
          </p:cNvCxnSpPr>
          <p:nvPr/>
        </p:nvCxnSpPr>
        <p:spPr>
          <a:xfrm rot="5400000">
            <a:off x="3627445" y="4264656"/>
            <a:ext cx="1750290" cy="12700"/>
          </a:xfrm>
          <a:prstGeom prst="bentConnector3">
            <a:avLst>
              <a:gd name="adj1" fmla="val 98577"/>
            </a:avLst>
          </a:prstGeom>
          <a:ln w="28575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33" name="Connector: Elbow 32">
            <a:extLst>
              <a:ext uri="{FF2B5EF4-FFF2-40B4-BE49-F238E27FC236}">
                <a16:creationId xmlns:a16="http://schemas.microsoft.com/office/drawing/2014/main" id="{84B59B41-935A-4878-AB5F-86460D351BB4}"/>
              </a:ext>
            </a:extLst>
          </p:cNvPr>
          <p:cNvCxnSpPr>
            <a:cxnSpLocks/>
          </p:cNvCxnSpPr>
          <p:nvPr/>
        </p:nvCxnSpPr>
        <p:spPr>
          <a:xfrm rot="16200000" flipH="1">
            <a:off x="1233730" y="3994919"/>
            <a:ext cx="1110199" cy="1109042"/>
          </a:xfrm>
          <a:prstGeom prst="bentConnector3">
            <a:avLst>
              <a:gd name="adj1" fmla="val 61560"/>
            </a:avLst>
          </a:prstGeom>
          <a:ln w="28575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37" name="Connector: Elbow 36">
            <a:extLst>
              <a:ext uri="{FF2B5EF4-FFF2-40B4-BE49-F238E27FC236}">
                <a16:creationId xmlns:a16="http://schemas.microsoft.com/office/drawing/2014/main" id="{0B6EBAFA-45BC-4CF1-AAAB-7B3E455A918A}"/>
              </a:ext>
            </a:extLst>
          </p:cNvPr>
          <p:cNvCxnSpPr>
            <a:cxnSpLocks/>
          </p:cNvCxnSpPr>
          <p:nvPr/>
        </p:nvCxnSpPr>
        <p:spPr>
          <a:xfrm rot="16200000" flipH="1">
            <a:off x="3080403" y="4387388"/>
            <a:ext cx="1145664" cy="359159"/>
          </a:xfrm>
          <a:prstGeom prst="bentConnector3">
            <a:avLst>
              <a:gd name="adj1" fmla="val 50000"/>
            </a:avLst>
          </a:prstGeom>
          <a:ln w="28575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10" name="Rectangle 9">
            <a:extLst>
              <a:ext uri="{FF2B5EF4-FFF2-40B4-BE49-F238E27FC236}">
                <a16:creationId xmlns:a16="http://schemas.microsoft.com/office/drawing/2014/main" id="{CBC377D2-9AC2-407B-8B7D-94C1723607C2}"/>
              </a:ext>
            </a:extLst>
          </p:cNvPr>
          <p:cNvSpPr/>
          <p:nvPr/>
        </p:nvSpPr>
        <p:spPr>
          <a:xfrm>
            <a:off x="0" y="7891"/>
            <a:ext cx="9144000" cy="921230"/>
          </a:xfrm>
          <a:prstGeom prst="rect">
            <a:avLst/>
          </a:prstGeom>
          <a:ln>
            <a:solidFill>
              <a:srgbClr val="FFFFFF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1AB0868-C927-4F5F-AFC8-1CA885363E26}"/>
              </a:ext>
            </a:extLst>
          </p:cNvPr>
          <p:cNvSpPr txBox="1"/>
          <p:nvPr/>
        </p:nvSpPr>
        <p:spPr>
          <a:xfrm>
            <a:off x="1707488" y="89883"/>
            <a:ext cx="5729023" cy="88434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dirty="0">
                <a:solidFill>
                  <a:srgbClr val="002060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CONCLUSION</a:t>
            </a:r>
          </a:p>
        </p:txBody>
      </p: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7CB66DF1-620B-4824-8154-28DB9F264123}"/>
              </a:ext>
            </a:extLst>
          </p:cNvPr>
          <p:cNvCxnSpPr/>
          <p:nvPr/>
        </p:nvCxnSpPr>
        <p:spPr>
          <a:xfrm flipH="1">
            <a:off x="267912" y="6369803"/>
            <a:ext cx="865911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125EABD-DCE0-4245-8701-3E468BBF17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/>
              <a:t>Giuseppe Ventimiglia - Inari PI Project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4BF6EFD-334C-4ED2-8514-2334DC9E05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A72B1-1630-4E9E-A60F-119A94F1333D}" type="slidenum">
              <a:rPr lang="en-GB" smtClean="0"/>
              <a:t>20</a:t>
            </a:fld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9DD793C-9419-4862-9EF1-DD1F160D9741}"/>
              </a:ext>
            </a:extLst>
          </p:cNvPr>
          <p:cNvSpPr txBox="1"/>
          <p:nvPr/>
        </p:nvSpPr>
        <p:spPr>
          <a:xfrm>
            <a:off x="2160363" y="4998741"/>
            <a:ext cx="5486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>
                <a:solidFill>
                  <a:schemeClr val="tx2">
                    <a:lumMod val="7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I  N  A  R  I     P  I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5F696882-8281-4204-A207-DD28BCD8783C}"/>
              </a:ext>
            </a:extLst>
          </p:cNvPr>
          <p:cNvSpPr/>
          <p:nvPr/>
        </p:nvSpPr>
        <p:spPr>
          <a:xfrm rot="18752458">
            <a:off x="3944972" y="2279829"/>
            <a:ext cx="1087767" cy="1090875"/>
          </a:xfrm>
          <a:prstGeom prst="roundRect">
            <a:avLst/>
          </a:prstGeom>
          <a:solidFill>
            <a:srgbClr val="92D050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41732701-106F-4185-8727-820E1507F124}"/>
              </a:ext>
            </a:extLst>
          </p:cNvPr>
          <p:cNvSpPr/>
          <p:nvPr/>
        </p:nvSpPr>
        <p:spPr>
          <a:xfrm rot="18752458">
            <a:off x="5049173" y="3225177"/>
            <a:ext cx="1087767" cy="1090875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B01AE7F0-EE64-4954-BA8C-862451A762D7}"/>
              </a:ext>
            </a:extLst>
          </p:cNvPr>
          <p:cNvSpPr/>
          <p:nvPr/>
        </p:nvSpPr>
        <p:spPr>
          <a:xfrm rot="18752458">
            <a:off x="2909263" y="3225178"/>
            <a:ext cx="1087767" cy="1090875"/>
          </a:xfrm>
          <a:prstGeom prst="roundRect">
            <a:avLst/>
          </a:prstGeom>
          <a:solidFill>
            <a:srgbClr val="F7D509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DE672C8D-09E5-4B23-BCC3-4857E10735D9}"/>
              </a:ext>
            </a:extLst>
          </p:cNvPr>
          <p:cNvSpPr/>
          <p:nvPr/>
        </p:nvSpPr>
        <p:spPr>
          <a:xfrm rot="18752458">
            <a:off x="1792284" y="2279830"/>
            <a:ext cx="1087767" cy="1090875"/>
          </a:xfrm>
          <a:prstGeom prst="roundRect">
            <a:avLst/>
          </a:prstGeom>
          <a:solidFill>
            <a:srgbClr val="F5643D"/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8506C17E-6CCD-42CF-9266-32CFFFD00070}"/>
              </a:ext>
            </a:extLst>
          </p:cNvPr>
          <p:cNvSpPr/>
          <p:nvPr/>
        </p:nvSpPr>
        <p:spPr>
          <a:xfrm rot="18752458">
            <a:off x="6097662" y="2238320"/>
            <a:ext cx="1087767" cy="1090875"/>
          </a:xfrm>
          <a:prstGeom prst="roundRect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65F74424-7F1B-48C2-91AF-9233609F0CFE}"/>
              </a:ext>
            </a:extLst>
          </p:cNvPr>
          <p:cNvSpPr/>
          <p:nvPr/>
        </p:nvSpPr>
        <p:spPr>
          <a:xfrm rot="18752458">
            <a:off x="7201862" y="3225178"/>
            <a:ext cx="1087767" cy="1090875"/>
          </a:xfrm>
          <a:prstGeom prst="roundRect">
            <a:avLst/>
          </a:prstGeom>
          <a:solidFill>
            <a:srgbClr val="002060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ECAB3467-74C1-402D-BCFB-279487E2FE5F}"/>
              </a:ext>
            </a:extLst>
          </p:cNvPr>
          <p:cNvSpPr/>
          <p:nvPr/>
        </p:nvSpPr>
        <p:spPr>
          <a:xfrm rot="18752458">
            <a:off x="690423" y="3225178"/>
            <a:ext cx="1087767" cy="1090875"/>
          </a:xfrm>
          <a:prstGeom prst="roundRect">
            <a:avLst/>
          </a:prstGeom>
          <a:solidFill>
            <a:srgbClr val="EF2D2D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8" name="Graphic 77" descr="Microscope with solid fill">
            <a:extLst>
              <a:ext uri="{FF2B5EF4-FFF2-40B4-BE49-F238E27FC236}">
                <a16:creationId xmlns:a16="http://schemas.microsoft.com/office/drawing/2014/main" id="{9E018F42-4AA8-4E60-A0C5-D453BB5459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129310" y="3256450"/>
            <a:ext cx="871781" cy="871781"/>
          </a:xfrm>
          <a:prstGeom prst="rect">
            <a:avLst/>
          </a:prstGeom>
        </p:spPr>
      </p:pic>
      <p:pic>
        <p:nvPicPr>
          <p:cNvPr id="80" name="Graphic 79" descr="Lock with solid fill">
            <a:extLst>
              <a:ext uri="{FF2B5EF4-FFF2-40B4-BE49-F238E27FC236}">
                <a16:creationId xmlns:a16="http://schemas.microsoft.com/office/drawing/2014/main" id="{9D59A3C4-97B3-40A5-8147-054F0BE577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017000" y="2326557"/>
            <a:ext cx="914400" cy="914400"/>
          </a:xfrm>
          <a:prstGeom prst="rect">
            <a:avLst/>
          </a:prstGeom>
        </p:spPr>
      </p:pic>
      <p:sp>
        <p:nvSpPr>
          <p:cNvPr id="81" name="TextBox 80">
            <a:extLst>
              <a:ext uri="{FF2B5EF4-FFF2-40B4-BE49-F238E27FC236}">
                <a16:creationId xmlns:a16="http://schemas.microsoft.com/office/drawing/2014/main" id="{F7F90FD8-EAAD-4D0A-BD6A-99D9716D9DB5}"/>
              </a:ext>
            </a:extLst>
          </p:cNvPr>
          <p:cNvSpPr txBox="1"/>
          <p:nvPr/>
        </p:nvSpPr>
        <p:spPr>
          <a:xfrm>
            <a:off x="3830940" y="1514292"/>
            <a:ext cx="12400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chemeClr val="accent4">
                    <a:lumMod val="50000"/>
                  </a:schemeClr>
                </a:solidFill>
              </a:rPr>
              <a:t>Previous experiments</a:t>
            </a:r>
          </a:p>
        </p:txBody>
      </p:sp>
      <p:pic>
        <p:nvPicPr>
          <p:cNvPr id="83" name="Graphic 82" descr="Bullseye with solid fill">
            <a:extLst>
              <a:ext uri="{FF2B5EF4-FFF2-40B4-BE49-F238E27FC236}">
                <a16:creationId xmlns:a16="http://schemas.microsoft.com/office/drawing/2014/main" id="{8C1208E1-A5AA-4A56-A9CC-55AD9456C46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81484" y="3313414"/>
            <a:ext cx="914400" cy="914400"/>
          </a:xfrm>
          <a:prstGeom prst="rect">
            <a:avLst/>
          </a:prstGeom>
        </p:spPr>
      </p:pic>
      <p:pic>
        <p:nvPicPr>
          <p:cNvPr id="85" name="Graphic 84" descr="Open book with solid fill">
            <a:extLst>
              <a:ext uri="{FF2B5EF4-FFF2-40B4-BE49-F238E27FC236}">
                <a16:creationId xmlns:a16="http://schemas.microsoft.com/office/drawing/2014/main" id="{B9830D32-85DB-4904-A517-25ABFE2A65D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3036936" y="3313414"/>
            <a:ext cx="809582" cy="809582"/>
          </a:xfrm>
          <a:prstGeom prst="rect">
            <a:avLst/>
          </a:prstGeom>
        </p:spPr>
      </p:pic>
      <p:sp>
        <p:nvSpPr>
          <p:cNvPr id="89" name="TextBox 88">
            <a:extLst>
              <a:ext uri="{FF2B5EF4-FFF2-40B4-BE49-F238E27FC236}">
                <a16:creationId xmlns:a16="http://schemas.microsoft.com/office/drawing/2014/main" id="{DC93552E-94FF-46F3-8D1F-FB8D2DE98FD3}"/>
              </a:ext>
            </a:extLst>
          </p:cNvPr>
          <p:cNvSpPr txBox="1"/>
          <p:nvPr/>
        </p:nvSpPr>
        <p:spPr>
          <a:xfrm>
            <a:off x="554001" y="2435691"/>
            <a:ext cx="12400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chemeClr val="accent4">
                    <a:lumMod val="50000"/>
                  </a:schemeClr>
                </a:solidFill>
              </a:rPr>
              <a:t>Motivation and goals</a:t>
            </a: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536F6E4B-317A-414C-9044-E8320ECF828A}"/>
              </a:ext>
            </a:extLst>
          </p:cNvPr>
          <p:cNvSpPr txBox="1"/>
          <p:nvPr/>
        </p:nvSpPr>
        <p:spPr>
          <a:xfrm>
            <a:off x="2801652" y="2466513"/>
            <a:ext cx="12400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chemeClr val="accent4">
                    <a:lumMod val="50000"/>
                  </a:schemeClr>
                </a:solidFill>
              </a:rPr>
              <a:t>Literature review</a:t>
            </a:r>
          </a:p>
        </p:txBody>
      </p:sp>
      <p:pic>
        <p:nvPicPr>
          <p:cNvPr id="112" name="Graphic 111" descr="Clipboard Checked with solid fill">
            <a:extLst>
              <a:ext uri="{FF2B5EF4-FFF2-40B4-BE49-F238E27FC236}">
                <a16:creationId xmlns:a16="http://schemas.microsoft.com/office/drawing/2014/main" id="{AEBE9616-9977-4723-9B08-1A9F64FC728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922267" y="2339462"/>
            <a:ext cx="837387" cy="837387"/>
          </a:xfrm>
          <a:prstGeom prst="rect">
            <a:avLst/>
          </a:prstGeom>
        </p:spPr>
      </p:pic>
      <p:sp>
        <p:nvSpPr>
          <p:cNvPr id="117" name="TextBox 116">
            <a:extLst>
              <a:ext uri="{FF2B5EF4-FFF2-40B4-BE49-F238E27FC236}">
                <a16:creationId xmlns:a16="http://schemas.microsoft.com/office/drawing/2014/main" id="{95778E4A-4ED5-4A45-90AD-43E144B2384E}"/>
              </a:ext>
            </a:extLst>
          </p:cNvPr>
          <p:cNvSpPr txBox="1"/>
          <p:nvPr/>
        </p:nvSpPr>
        <p:spPr>
          <a:xfrm>
            <a:off x="4931058" y="2498740"/>
            <a:ext cx="12400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chemeClr val="accent4">
                    <a:lumMod val="50000"/>
                  </a:schemeClr>
                </a:solidFill>
              </a:rPr>
              <a:t>Research Methods</a:t>
            </a:r>
          </a:p>
        </p:txBody>
      </p:sp>
      <p:sp>
        <p:nvSpPr>
          <p:cNvPr id="118" name="TextBox 117">
            <a:extLst>
              <a:ext uri="{FF2B5EF4-FFF2-40B4-BE49-F238E27FC236}">
                <a16:creationId xmlns:a16="http://schemas.microsoft.com/office/drawing/2014/main" id="{A2785273-FA76-4D73-AF9F-C1E7116A35CB}"/>
              </a:ext>
            </a:extLst>
          </p:cNvPr>
          <p:cNvSpPr txBox="1"/>
          <p:nvPr/>
        </p:nvSpPr>
        <p:spPr>
          <a:xfrm>
            <a:off x="1664131" y="1525458"/>
            <a:ext cx="12400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chemeClr val="accent4">
                    <a:lumMod val="50000"/>
                  </a:schemeClr>
                </a:solidFill>
              </a:rPr>
              <a:t>Aim and Objectives</a:t>
            </a:r>
          </a:p>
        </p:txBody>
      </p:sp>
      <p:pic>
        <p:nvPicPr>
          <p:cNvPr id="121" name="Graphic 120" descr="Web design with solid fill">
            <a:extLst>
              <a:ext uri="{FF2B5EF4-FFF2-40B4-BE49-F238E27FC236}">
                <a16:creationId xmlns:a16="http://schemas.microsoft.com/office/drawing/2014/main" id="{B10DA2FB-C423-4E4A-B0F7-7095335AAAE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6260702" y="2375935"/>
            <a:ext cx="768830" cy="768830"/>
          </a:xfrm>
          <a:prstGeom prst="rect">
            <a:avLst/>
          </a:prstGeom>
        </p:spPr>
      </p:pic>
      <p:sp>
        <p:nvSpPr>
          <p:cNvPr id="122" name="TextBox 121">
            <a:extLst>
              <a:ext uri="{FF2B5EF4-FFF2-40B4-BE49-F238E27FC236}">
                <a16:creationId xmlns:a16="http://schemas.microsoft.com/office/drawing/2014/main" id="{C8838A59-27AD-47A6-B76F-FB171B55E3E1}"/>
              </a:ext>
            </a:extLst>
          </p:cNvPr>
          <p:cNvSpPr txBox="1"/>
          <p:nvPr/>
        </p:nvSpPr>
        <p:spPr>
          <a:xfrm>
            <a:off x="5997749" y="1632322"/>
            <a:ext cx="12400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chemeClr val="accent4">
                    <a:lumMod val="50000"/>
                  </a:schemeClr>
                </a:solidFill>
              </a:rPr>
              <a:t>Design</a:t>
            </a:r>
          </a:p>
        </p:txBody>
      </p:sp>
      <p:sp>
        <p:nvSpPr>
          <p:cNvPr id="123" name="TextBox 122">
            <a:extLst>
              <a:ext uri="{FF2B5EF4-FFF2-40B4-BE49-F238E27FC236}">
                <a16:creationId xmlns:a16="http://schemas.microsoft.com/office/drawing/2014/main" id="{9515610D-5959-4ED7-84A6-4E89B4D3A616}"/>
              </a:ext>
            </a:extLst>
          </p:cNvPr>
          <p:cNvSpPr txBox="1"/>
          <p:nvPr/>
        </p:nvSpPr>
        <p:spPr>
          <a:xfrm>
            <a:off x="7292995" y="2510187"/>
            <a:ext cx="905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chemeClr val="accent4">
                    <a:lumMod val="50000"/>
                  </a:schemeClr>
                </a:solidFill>
              </a:rPr>
              <a:t>Gantt Chart</a:t>
            </a:r>
          </a:p>
        </p:txBody>
      </p:sp>
      <p:pic>
        <p:nvPicPr>
          <p:cNvPr id="8" name="Graphic 7" descr="Hourglass 30% with solid fill">
            <a:extLst>
              <a:ext uri="{FF2B5EF4-FFF2-40B4-BE49-F238E27FC236}">
                <a16:creationId xmlns:a16="http://schemas.microsoft.com/office/drawing/2014/main" id="{F0BC4CBB-8522-42A0-86BE-777C876A86F4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7368350" y="3355226"/>
            <a:ext cx="747756" cy="747756"/>
          </a:xfrm>
          <a:prstGeom prst="rect">
            <a:avLst/>
          </a:prstGeom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id="{B932A56F-A9BF-4FA3-BA1B-A4DCFA056C26}"/>
              </a:ext>
            </a:extLst>
          </p:cNvPr>
          <p:cNvSpPr txBox="1"/>
          <p:nvPr/>
        </p:nvSpPr>
        <p:spPr>
          <a:xfrm>
            <a:off x="1422562" y="5744693"/>
            <a:ext cx="6801779" cy="38905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pc="800" dirty="0">
                <a:solidFill>
                  <a:srgbClr val="002060"/>
                </a:solidFill>
                <a:latin typeface="+mj-lt"/>
                <a:ea typeface="+mj-ea"/>
                <a:cs typeface="Aharoni" panose="02010803020104030203" pitchFamily="2" charset="-79"/>
              </a:rPr>
              <a:t>HOME NETWORK SECURITY DEVICE</a:t>
            </a:r>
          </a:p>
        </p:txBody>
      </p:sp>
    </p:spTree>
    <p:extLst>
      <p:ext uri="{BB962C8B-B14F-4D97-AF65-F5344CB8AC3E}">
        <p14:creationId xmlns:p14="http://schemas.microsoft.com/office/powerpoint/2010/main" val="385233757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95000"/>
              </a:schemeClr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1AB0868-C927-4F5F-AFC8-1CA885363E26}"/>
              </a:ext>
            </a:extLst>
          </p:cNvPr>
          <p:cNvSpPr txBox="1"/>
          <p:nvPr/>
        </p:nvSpPr>
        <p:spPr>
          <a:xfrm>
            <a:off x="1707488" y="89883"/>
            <a:ext cx="5729023" cy="88434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4400" dirty="0">
              <a:solidFill>
                <a:srgbClr val="002060"/>
              </a:solidFill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</p:txBody>
      </p: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7CB66DF1-620B-4824-8154-28DB9F264123}"/>
              </a:ext>
            </a:extLst>
          </p:cNvPr>
          <p:cNvCxnSpPr/>
          <p:nvPr/>
        </p:nvCxnSpPr>
        <p:spPr>
          <a:xfrm flipH="1">
            <a:off x="267912" y="6369803"/>
            <a:ext cx="865911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01A663D6-D344-42C7-B23A-B609FE6BEE92}"/>
              </a:ext>
            </a:extLst>
          </p:cNvPr>
          <p:cNvSpPr txBox="1"/>
          <p:nvPr/>
        </p:nvSpPr>
        <p:spPr>
          <a:xfrm>
            <a:off x="608232" y="1130774"/>
            <a:ext cx="7907118" cy="45964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60960" lvl="0">
              <a:lnSpc>
                <a:spcPct val="107000"/>
              </a:lnSpc>
              <a:spcAft>
                <a:spcPts val="800"/>
              </a:spcAft>
              <a:buSzPts val="900"/>
            </a:pPr>
            <a:r>
              <a:rPr lang="en-GB" sz="14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[1]	S. Tripathi and R. Kumar, 'Raspberry Pi as an 	Intrusion Detection System, a Honeypot and 	a Packet 	Analyzer', in </a:t>
            </a:r>
            <a:r>
              <a:rPr lang="en-GB" sz="1400" i="1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2018 International 	Conference on Computational Techniques, Electronics and 	Mechanical Systems (CTEMS)</a:t>
            </a:r>
            <a:r>
              <a:rPr lang="en-GB" sz="14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, 	Dec. 2018, pp. 80–85, </a:t>
            </a:r>
            <a:r>
              <a:rPr lang="en-GB" sz="1400" dirty="0" err="1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doi</a:t>
            </a:r>
            <a:r>
              <a:rPr lang="en-GB" sz="14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GB" sz="1400" u="sng" dirty="0">
                <a:solidFill>
                  <a:srgbClr val="9454C3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10.1109/CTEMS.2018.8769135</a:t>
            </a:r>
            <a:r>
              <a:rPr lang="en-GB" sz="14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R="60960" lvl="0">
              <a:lnSpc>
                <a:spcPct val="107000"/>
              </a:lnSpc>
              <a:spcAft>
                <a:spcPts val="800"/>
              </a:spcAft>
              <a:buSzPts val="900"/>
            </a:pPr>
            <a:r>
              <a:rPr lang="en-GB" sz="14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[2]	O. Karahan and B. Kaya, 'Raspberry Pi Firewall and Intrusion Detection System', </a:t>
            </a:r>
            <a:r>
              <a:rPr lang="en-GB" sz="1400" i="1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Journal of 	Intelligent 	Systems: Theory and Applications</a:t>
            </a:r>
            <a:r>
              <a:rPr lang="en-GB" sz="14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, pp. 21–24, Dec. 2020, </a:t>
            </a:r>
            <a:r>
              <a:rPr lang="en-GB" sz="1400" dirty="0" err="1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doi</a:t>
            </a:r>
            <a:r>
              <a:rPr lang="en-GB" sz="14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GB" sz="1400" u="sng" dirty="0">
                <a:solidFill>
                  <a:srgbClr val="9454C3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10.38016/jista.653486</a:t>
            </a:r>
            <a:r>
              <a:rPr lang="en-GB" sz="14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R="60960" lvl="0">
              <a:lnSpc>
                <a:spcPct val="107000"/>
              </a:lnSpc>
              <a:spcAft>
                <a:spcPts val="800"/>
              </a:spcAft>
              <a:buSzPts val="900"/>
            </a:pPr>
            <a:r>
              <a:rPr lang="en-GB" sz="14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[3]	L. Nagy and A. </a:t>
            </a:r>
            <a:r>
              <a:rPr lang="en-GB" sz="1400" dirty="0" err="1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Coleşa</a:t>
            </a:r>
            <a:r>
              <a:rPr lang="en-GB" sz="14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, 'Router-based IoT Security using Raspberry Pi', in </a:t>
            </a:r>
            <a:r>
              <a:rPr lang="en-GB" sz="1400" i="1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2019 18th 	</a:t>
            </a:r>
            <a:r>
              <a:rPr lang="en-GB" sz="1400" i="1" dirty="0" err="1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RoEduNet</a:t>
            </a:r>
            <a:r>
              <a:rPr lang="en-GB" sz="1400" i="1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	Conference: Networking in Education and Research (</a:t>
            </a:r>
            <a:r>
              <a:rPr lang="en-GB" sz="1400" i="1" dirty="0" err="1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RoEduNet</a:t>
            </a:r>
            <a:r>
              <a:rPr lang="en-GB" sz="1400" i="1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en-GB" sz="14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, Oct. 	2019, pp. 1–6, </a:t>
            </a:r>
            <a:r>
              <a:rPr lang="en-GB" sz="1400" dirty="0" err="1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doi</a:t>
            </a:r>
            <a:r>
              <a:rPr lang="en-GB" sz="14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: 	</a:t>
            </a:r>
            <a:r>
              <a:rPr lang="en-GB" sz="1400" u="sng" dirty="0">
                <a:solidFill>
                  <a:srgbClr val="9454C3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10.1109/ROEDUNET.2019.8909551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R="60960" lvl="0">
              <a:lnSpc>
                <a:spcPct val="107000"/>
              </a:lnSpc>
              <a:spcAft>
                <a:spcPts val="800"/>
              </a:spcAft>
              <a:buSzPts val="900"/>
            </a:pPr>
            <a:r>
              <a:rPr lang="en-GB" sz="14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[4]	G. </a:t>
            </a:r>
            <a:r>
              <a:rPr lang="en-GB" sz="1400" dirty="0" err="1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Jonsdottir</a:t>
            </a:r>
            <a:r>
              <a:rPr lang="en-GB" sz="14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, D. Wood, and R. Doshi, 'IoT network monitor', in </a:t>
            </a:r>
            <a:r>
              <a:rPr lang="en-GB" sz="1400" i="1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2017 IEEE MIT Undergraduate 	Research Technology Conference (URTC)</a:t>
            </a:r>
            <a:r>
              <a:rPr lang="en-GB" sz="14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, Nov. 2017, pp. 1–5, </a:t>
            </a:r>
            <a:r>
              <a:rPr lang="en-GB" sz="1400" dirty="0" err="1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doi</a:t>
            </a:r>
            <a:r>
              <a:rPr lang="en-GB" sz="14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GB" sz="1400" u="sng" dirty="0">
                <a:solidFill>
                  <a:srgbClr val="9454C3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10.1109/URTC.2017.8284179</a:t>
            </a:r>
            <a:r>
              <a:rPr lang="en-GB" sz="14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R="60960">
              <a:lnSpc>
                <a:spcPct val="107000"/>
              </a:lnSpc>
              <a:spcAft>
                <a:spcPts val="800"/>
              </a:spcAft>
              <a:buSzPts val="900"/>
            </a:pPr>
            <a:r>
              <a:rPr lang="en-GB" sz="14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[5]	J. Jeremiah, ‘Intrusion Detection System to Enhance Network Security Using  Raspberry PI Honeypot 	in Kali Linux’, in </a:t>
            </a:r>
            <a:r>
              <a:rPr lang="en-GB" sz="1400" i="1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2019 International Conference on Cybersecurity 	(</a:t>
            </a:r>
            <a:r>
              <a:rPr lang="en-GB" sz="1400" i="1" dirty="0" err="1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ICoCSec</a:t>
            </a:r>
            <a:r>
              <a:rPr lang="en-GB" sz="1400" i="1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en-GB" sz="14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, Sep. 2019, pp. 	91–95, </a:t>
            </a:r>
            <a:r>
              <a:rPr lang="en-GB" sz="1400" dirty="0" err="1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doi</a:t>
            </a:r>
            <a:r>
              <a:rPr lang="en-GB" sz="14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: 	</a:t>
            </a:r>
            <a:r>
              <a:rPr lang="en-GB" sz="1400" u="sng" dirty="0">
                <a:solidFill>
                  <a:srgbClr val="9454C3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  <a:hlinkClick r:id="rId6"/>
              </a:rPr>
              <a:t>10.1109/ICoCSec47621.2019.8971117</a:t>
            </a:r>
            <a:r>
              <a:rPr lang="en-GB" sz="14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R="60960">
              <a:lnSpc>
                <a:spcPct val="107000"/>
              </a:lnSpc>
              <a:spcAft>
                <a:spcPts val="800"/>
              </a:spcAft>
              <a:buSzPts val="900"/>
            </a:pPr>
            <a:r>
              <a:rPr lang="en-GB" sz="1400" dirty="0">
                <a:effectLst/>
                <a:latin typeface="+mj-lt"/>
              </a:rPr>
              <a:t>[6]	W. </a:t>
            </a:r>
            <a:r>
              <a:rPr lang="en-GB" sz="1400" dirty="0" err="1">
                <a:effectLst/>
                <a:latin typeface="+mj-lt"/>
              </a:rPr>
              <a:t>Donat</a:t>
            </a:r>
            <a:r>
              <a:rPr lang="en-GB" sz="1400" dirty="0">
                <a:effectLst/>
                <a:latin typeface="+mj-lt"/>
              </a:rPr>
              <a:t>, </a:t>
            </a:r>
            <a:r>
              <a:rPr lang="en-GB" sz="1400" i="1" dirty="0">
                <a:effectLst/>
                <a:latin typeface="+mj-lt"/>
              </a:rPr>
              <a:t>Learn Raspberry Pi Programming with Python: Learn to Program on the World’s Most 	Popular Tiny Computer</a:t>
            </a:r>
            <a:r>
              <a:rPr lang="en-GB" sz="1400" dirty="0">
                <a:effectLst/>
                <a:latin typeface="+mj-lt"/>
              </a:rPr>
              <a:t>, 2nd ed. 2018. Berkeley, CA: </a:t>
            </a:r>
            <a:r>
              <a:rPr lang="en-GB" sz="1400" dirty="0" err="1">
                <a:effectLst/>
                <a:latin typeface="+mj-lt"/>
              </a:rPr>
              <a:t>Apress</a:t>
            </a:r>
            <a:r>
              <a:rPr lang="en-GB" sz="1400" dirty="0">
                <a:effectLst/>
                <a:latin typeface="+mj-lt"/>
              </a:rPr>
              <a:t> : Imprint: </a:t>
            </a:r>
            <a:r>
              <a:rPr lang="en-GB" sz="1400" dirty="0" err="1">
                <a:effectLst/>
                <a:latin typeface="+mj-lt"/>
              </a:rPr>
              <a:t>Apress</a:t>
            </a:r>
            <a:r>
              <a:rPr lang="en-GB" sz="1400" dirty="0">
                <a:effectLst/>
                <a:latin typeface="+mj-lt"/>
              </a:rPr>
              <a:t>, 2018.</a:t>
            </a:r>
          </a:p>
          <a:p>
            <a:r>
              <a:rPr lang="en-GB" sz="1400" dirty="0">
                <a:effectLst/>
                <a:latin typeface="+mj-lt"/>
              </a:rPr>
              <a:t>[7]	M. N. K. Saunders, P. Lewis, and A. Thornhill, </a:t>
            </a:r>
            <a:r>
              <a:rPr lang="en-GB" sz="1400" i="1" dirty="0">
                <a:effectLst/>
                <a:latin typeface="+mj-lt"/>
              </a:rPr>
              <a:t>Research methods for business students</a:t>
            </a:r>
            <a:r>
              <a:rPr lang="en-GB" sz="1400" dirty="0">
                <a:effectLst/>
                <a:latin typeface="+mj-lt"/>
              </a:rPr>
              <a:t>, 4th ed. Harlow, 	England ; New York: Financial Times/Prentice Hall, 2007.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7DC1A7A-14C8-4FD9-9998-97CD7F17C9F6}"/>
              </a:ext>
            </a:extLst>
          </p:cNvPr>
          <p:cNvSpPr/>
          <p:nvPr/>
        </p:nvSpPr>
        <p:spPr>
          <a:xfrm>
            <a:off x="0" y="2935"/>
            <a:ext cx="9144000" cy="921230"/>
          </a:xfrm>
          <a:prstGeom prst="rect">
            <a:avLst/>
          </a:prstGeom>
          <a:ln>
            <a:solidFill>
              <a:srgbClr val="FFFFFF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4D215CC-AD8B-4205-9765-FA3F33A23B92}"/>
              </a:ext>
            </a:extLst>
          </p:cNvPr>
          <p:cNvSpPr txBox="1"/>
          <p:nvPr/>
        </p:nvSpPr>
        <p:spPr>
          <a:xfrm>
            <a:off x="2814593" y="89883"/>
            <a:ext cx="3514811" cy="88434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dirty="0">
                <a:solidFill>
                  <a:srgbClr val="002060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REFERENCES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941F279-7BDB-4DA6-BA88-1E027A97F4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/>
              <a:t>Giuseppe Ventimiglia - Inari PI Project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ABD462F-79F5-45B3-87BA-531564212C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A72B1-1630-4E9E-A60F-119A94F1333D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999232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95000"/>
              </a:schemeClr>
            </a:gs>
            <a:gs pos="55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Rectangle 74">
            <a:extLst>
              <a:ext uri="{FF2B5EF4-FFF2-40B4-BE49-F238E27FC236}">
                <a16:creationId xmlns:a16="http://schemas.microsoft.com/office/drawing/2014/main" id="{DA2075DF-A5C6-4821-B8E5-30F71024092F}"/>
              </a:ext>
            </a:extLst>
          </p:cNvPr>
          <p:cNvSpPr/>
          <p:nvPr/>
        </p:nvSpPr>
        <p:spPr>
          <a:xfrm>
            <a:off x="4741628" y="21809"/>
            <a:ext cx="4402372" cy="685095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1AB0868-C927-4F5F-AFC8-1CA885363E26}"/>
              </a:ext>
            </a:extLst>
          </p:cNvPr>
          <p:cNvSpPr txBox="1"/>
          <p:nvPr/>
        </p:nvSpPr>
        <p:spPr>
          <a:xfrm>
            <a:off x="866337" y="3670060"/>
            <a:ext cx="2922047" cy="9013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dirty="0">
                <a:solidFill>
                  <a:srgbClr val="002060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INARI PI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8139454-7B4F-49E1-ADA5-FD1986CD63C8}"/>
              </a:ext>
            </a:extLst>
          </p:cNvPr>
          <p:cNvSpPr txBox="1"/>
          <p:nvPr/>
        </p:nvSpPr>
        <p:spPr>
          <a:xfrm>
            <a:off x="632450" y="5208001"/>
            <a:ext cx="3352659" cy="138472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 defTabSz="914400">
              <a:lnSpc>
                <a:spcPct val="90000"/>
              </a:lnSpc>
              <a:spcAft>
                <a:spcPts val="600"/>
              </a:spcAft>
            </a:pPr>
            <a:endParaRPr lang="en-US" b="1" dirty="0">
              <a:solidFill>
                <a:srgbClr val="002060"/>
              </a:solidFill>
            </a:endParaRPr>
          </a:p>
        </p:txBody>
      </p:sp>
      <p:pic>
        <p:nvPicPr>
          <p:cNvPr id="10" name="Graphic 9" descr="Shield Tick with solid fill">
            <a:extLst>
              <a:ext uri="{FF2B5EF4-FFF2-40B4-BE49-F238E27FC236}">
                <a16:creationId xmlns:a16="http://schemas.microsoft.com/office/drawing/2014/main" id="{9921F4D4-AB45-4843-89F2-765769CBD4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204701" y="5756034"/>
            <a:ext cx="1043378" cy="1043378"/>
          </a:xfrm>
          <a:prstGeom prst="rect">
            <a:avLst/>
          </a:prstGeom>
        </p:spPr>
      </p:pic>
      <p:pic>
        <p:nvPicPr>
          <p:cNvPr id="14" name="Graphic 13" descr="Binary with solid fill">
            <a:extLst>
              <a:ext uri="{FF2B5EF4-FFF2-40B4-BE49-F238E27FC236}">
                <a16:creationId xmlns:a16="http://schemas.microsoft.com/office/drawing/2014/main" id="{8E80506C-6301-4A20-A3B5-CD25933E4B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357784" y="21809"/>
            <a:ext cx="1172357" cy="1172357"/>
          </a:xfrm>
          <a:prstGeom prst="rect">
            <a:avLst/>
          </a:prstGeom>
        </p:spPr>
      </p:pic>
      <p:pic>
        <p:nvPicPr>
          <p:cNvPr id="27" name="Graphic 26" descr="Internet with solid fill">
            <a:extLst>
              <a:ext uri="{FF2B5EF4-FFF2-40B4-BE49-F238E27FC236}">
                <a16:creationId xmlns:a16="http://schemas.microsoft.com/office/drawing/2014/main" id="{EBE4A816-C6FC-43AD-84C2-CEDB095D596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604777" y="3367216"/>
            <a:ext cx="1172357" cy="1172357"/>
          </a:xfrm>
          <a:prstGeom prst="rect">
            <a:avLst/>
          </a:prstGeom>
        </p:spPr>
      </p:pic>
      <p:pic>
        <p:nvPicPr>
          <p:cNvPr id="29" name="Graphic 28" descr="Programmer male with solid fill">
            <a:extLst>
              <a:ext uri="{FF2B5EF4-FFF2-40B4-BE49-F238E27FC236}">
                <a16:creationId xmlns:a16="http://schemas.microsoft.com/office/drawing/2014/main" id="{86F78BC6-A454-404B-A2E5-DD146E0081A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075722" y="1059654"/>
            <a:ext cx="1172357" cy="1172357"/>
          </a:xfrm>
          <a:prstGeom prst="rect">
            <a:avLst/>
          </a:prstGeom>
        </p:spPr>
      </p:pic>
      <p:pic>
        <p:nvPicPr>
          <p:cNvPr id="33" name="Graphic 32" descr="Lock with solid fill">
            <a:extLst>
              <a:ext uri="{FF2B5EF4-FFF2-40B4-BE49-F238E27FC236}">
                <a16:creationId xmlns:a16="http://schemas.microsoft.com/office/drawing/2014/main" id="{3EC732A0-1346-4B87-80CC-B3BA1768B9D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7694535" y="5789662"/>
            <a:ext cx="1083099" cy="1083099"/>
          </a:xfrm>
          <a:prstGeom prst="rect">
            <a:avLst/>
          </a:prstGeom>
        </p:spPr>
      </p:pic>
      <p:pic>
        <p:nvPicPr>
          <p:cNvPr id="55" name="Graphic 54" descr="Work from home Wi-Fi with solid fill">
            <a:extLst>
              <a:ext uri="{FF2B5EF4-FFF2-40B4-BE49-F238E27FC236}">
                <a16:creationId xmlns:a16="http://schemas.microsoft.com/office/drawing/2014/main" id="{72419632-FF33-458D-9F14-0C38D6E6568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6486764" y="4633845"/>
            <a:ext cx="914400" cy="914400"/>
          </a:xfrm>
          <a:prstGeom prst="rect">
            <a:avLst/>
          </a:prstGeom>
        </p:spPr>
      </p:pic>
      <p:pic>
        <p:nvPicPr>
          <p:cNvPr id="57" name="Graphic 56" descr="Connections with solid fill">
            <a:extLst>
              <a:ext uri="{FF2B5EF4-FFF2-40B4-BE49-F238E27FC236}">
                <a16:creationId xmlns:a16="http://schemas.microsoft.com/office/drawing/2014/main" id="{80F3E50B-43A2-4F3D-BE99-A60D4AFCEEA1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5204701" y="3575207"/>
            <a:ext cx="914400" cy="914400"/>
          </a:xfrm>
          <a:prstGeom prst="rect">
            <a:avLst/>
          </a:prstGeom>
        </p:spPr>
      </p:pic>
      <p:sp>
        <p:nvSpPr>
          <p:cNvPr id="60" name="Rectangle: Rounded Corners 59">
            <a:extLst>
              <a:ext uri="{FF2B5EF4-FFF2-40B4-BE49-F238E27FC236}">
                <a16:creationId xmlns:a16="http://schemas.microsoft.com/office/drawing/2014/main" id="{A98D5052-9085-4A54-BDC5-7782F4A92ABA}"/>
              </a:ext>
            </a:extLst>
          </p:cNvPr>
          <p:cNvSpPr/>
          <p:nvPr/>
        </p:nvSpPr>
        <p:spPr>
          <a:xfrm>
            <a:off x="5209167" y="2406150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rgbClr val="B9A303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3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: Rounded Corners 60">
            <a:extLst>
              <a:ext uri="{FF2B5EF4-FFF2-40B4-BE49-F238E27FC236}">
                <a16:creationId xmlns:a16="http://schemas.microsoft.com/office/drawing/2014/main" id="{08AEB939-2978-4ACA-B375-D8B853692FE6}"/>
              </a:ext>
            </a:extLst>
          </p:cNvPr>
          <p:cNvSpPr/>
          <p:nvPr/>
        </p:nvSpPr>
        <p:spPr>
          <a:xfrm>
            <a:off x="5207508" y="4757339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chemeClr val="accent5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Rectangle: Rounded Corners 61">
            <a:extLst>
              <a:ext uri="{FF2B5EF4-FFF2-40B4-BE49-F238E27FC236}">
                <a16:creationId xmlns:a16="http://schemas.microsoft.com/office/drawing/2014/main" id="{43A1B4A8-73DC-4EC9-B3FA-FD821AB84B07}"/>
              </a:ext>
            </a:extLst>
          </p:cNvPr>
          <p:cNvSpPr/>
          <p:nvPr/>
        </p:nvSpPr>
        <p:spPr>
          <a:xfrm>
            <a:off x="6486764" y="1194166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rgbClr val="B9A303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GB" dirty="0">
              <a:highlight>
                <a:srgbClr val="FFFF00"/>
              </a:highlight>
            </a:endParaRPr>
          </a:p>
        </p:txBody>
      </p:sp>
      <p:sp>
        <p:nvSpPr>
          <p:cNvPr id="63" name="Rectangle: Rounded Corners 62">
            <a:extLst>
              <a:ext uri="{FF2B5EF4-FFF2-40B4-BE49-F238E27FC236}">
                <a16:creationId xmlns:a16="http://schemas.microsoft.com/office/drawing/2014/main" id="{962A9702-24C9-4AE9-88B6-1C3EA6469683}"/>
              </a:ext>
            </a:extLst>
          </p:cNvPr>
          <p:cNvSpPr/>
          <p:nvPr/>
        </p:nvSpPr>
        <p:spPr>
          <a:xfrm>
            <a:off x="7737058" y="2402922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Rectangle: Rounded Corners 63">
            <a:extLst>
              <a:ext uri="{FF2B5EF4-FFF2-40B4-BE49-F238E27FC236}">
                <a16:creationId xmlns:a16="http://schemas.microsoft.com/office/drawing/2014/main" id="{0A8B8F58-8491-4E05-9501-B8E142E326D4}"/>
              </a:ext>
            </a:extLst>
          </p:cNvPr>
          <p:cNvSpPr/>
          <p:nvPr/>
        </p:nvSpPr>
        <p:spPr>
          <a:xfrm>
            <a:off x="6486764" y="3486586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Rectangle: Rounded Corners 64">
            <a:extLst>
              <a:ext uri="{FF2B5EF4-FFF2-40B4-BE49-F238E27FC236}">
                <a16:creationId xmlns:a16="http://schemas.microsoft.com/office/drawing/2014/main" id="{DC325C13-BB4F-49CF-B5BA-E37EFCEC159C}"/>
              </a:ext>
            </a:extLst>
          </p:cNvPr>
          <p:cNvSpPr/>
          <p:nvPr/>
        </p:nvSpPr>
        <p:spPr>
          <a:xfrm>
            <a:off x="7738911" y="4822697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Rectangle: Rounded Corners 65">
            <a:extLst>
              <a:ext uri="{FF2B5EF4-FFF2-40B4-BE49-F238E27FC236}">
                <a16:creationId xmlns:a16="http://schemas.microsoft.com/office/drawing/2014/main" id="{93E37ED5-4134-4A29-8604-5E5F3A211FFB}"/>
              </a:ext>
            </a:extLst>
          </p:cNvPr>
          <p:cNvSpPr/>
          <p:nvPr/>
        </p:nvSpPr>
        <p:spPr>
          <a:xfrm>
            <a:off x="6486764" y="5794179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chemeClr val="accent4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7" name="Graphic 66" descr="Smart Phone with solid fill">
            <a:extLst>
              <a:ext uri="{FF2B5EF4-FFF2-40B4-BE49-F238E27FC236}">
                <a16:creationId xmlns:a16="http://schemas.microsoft.com/office/drawing/2014/main" id="{DD5D50D7-9565-4D73-8B82-66B1B56610BC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7737058" y="1258341"/>
            <a:ext cx="914400" cy="914400"/>
          </a:xfrm>
          <a:prstGeom prst="rect">
            <a:avLst/>
          </a:prstGeom>
        </p:spPr>
      </p:pic>
      <p:cxnSp>
        <p:nvCxnSpPr>
          <p:cNvPr id="69" name="Straight Connector 68">
            <a:extLst>
              <a:ext uri="{FF2B5EF4-FFF2-40B4-BE49-F238E27FC236}">
                <a16:creationId xmlns:a16="http://schemas.microsoft.com/office/drawing/2014/main" id="{61F8466F-CCB7-4FA5-9545-E048CB03D148}"/>
              </a:ext>
            </a:extLst>
          </p:cNvPr>
          <p:cNvCxnSpPr>
            <a:cxnSpLocks/>
          </p:cNvCxnSpPr>
          <p:nvPr/>
        </p:nvCxnSpPr>
        <p:spPr>
          <a:xfrm>
            <a:off x="629318" y="3322642"/>
            <a:ext cx="3541043" cy="0"/>
          </a:xfrm>
          <a:prstGeom prst="line">
            <a:avLst/>
          </a:prstGeom>
          <a:ln w="952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1" name="Rectangle: Rounded Corners 70">
            <a:extLst>
              <a:ext uri="{FF2B5EF4-FFF2-40B4-BE49-F238E27FC236}">
                <a16:creationId xmlns:a16="http://schemas.microsoft.com/office/drawing/2014/main" id="{23D4A4A8-540F-4761-BFC2-F41F4072C5A0}"/>
              </a:ext>
            </a:extLst>
          </p:cNvPr>
          <p:cNvSpPr/>
          <p:nvPr/>
        </p:nvSpPr>
        <p:spPr>
          <a:xfrm>
            <a:off x="7737058" y="126835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rgbClr val="B9A303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GB" dirty="0">
              <a:highlight>
                <a:srgbClr val="FFFF00"/>
              </a:highlight>
            </a:endParaRPr>
          </a:p>
        </p:txBody>
      </p:sp>
      <p:sp>
        <p:nvSpPr>
          <p:cNvPr id="72" name="Rectangle: Rounded Corners 71">
            <a:extLst>
              <a:ext uri="{FF2B5EF4-FFF2-40B4-BE49-F238E27FC236}">
                <a16:creationId xmlns:a16="http://schemas.microsoft.com/office/drawing/2014/main" id="{00ACCE19-B75D-4697-B0CD-426414ED23EE}"/>
              </a:ext>
            </a:extLst>
          </p:cNvPr>
          <p:cNvSpPr/>
          <p:nvPr/>
        </p:nvSpPr>
        <p:spPr>
          <a:xfrm>
            <a:off x="5207507" y="126835"/>
            <a:ext cx="914400" cy="901325"/>
          </a:xfrm>
          <a:prstGeom prst="roundRect">
            <a:avLst/>
          </a:prstGeom>
          <a:noFill/>
          <a:ln w="9525" cap="flat" cmpd="sng" algn="ctr">
            <a:solidFill>
              <a:srgbClr val="B9A303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GB" dirty="0">
              <a:highlight>
                <a:srgbClr val="FFFF00"/>
              </a:highlight>
            </a:endParaRPr>
          </a:p>
        </p:txBody>
      </p:sp>
      <p:pic>
        <p:nvPicPr>
          <p:cNvPr id="74" name="Graphic 73" descr="Web cam with solid fill">
            <a:extLst>
              <a:ext uri="{FF2B5EF4-FFF2-40B4-BE49-F238E27FC236}">
                <a16:creationId xmlns:a16="http://schemas.microsoft.com/office/drawing/2014/main" id="{144884B1-2615-407A-B7DC-D16B383F76F8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6486764" y="2364941"/>
            <a:ext cx="852195" cy="852195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898C9EEB-3D22-43A6-B914-71AEC4BBBB70}"/>
              </a:ext>
            </a:extLst>
          </p:cNvPr>
          <p:cNvSpPr txBox="1"/>
          <p:nvPr/>
        </p:nvSpPr>
        <p:spPr>
          <a:xfrm>
            <a:off x="651030" y="2263328"/>
            <a:ext cx="3352659" cy="138472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 defTabSz="914400">
              <a:lnSpc>
                <a:spcPct val="90000"/>
              </a:lnSpc>
              <a:spcAft>
                <a:spcPts val="600"/>
              </a:spcAft>
            </a:pPr>
            <a:r>
              <a:rPr lang="en-US" sz="3000" dirty="0">
                <a:solidFill>
                  <a:srgbClr val="002060"/>
                </a:solidFill>
              </a:rPr>
              <a:t>Q&amp;A</a:t>
            </a:r>
          </a:p>
          <a:p>
            <a:pPr algn="ctr" defTabSz="914400">
              <a:lnSpc>
                <a:spcPct val="90000"/>
              </a:lnSpc>
              <a:spcAft>
                <a:spcPts val="600"/>
              </a:spcAft>
            </a:pPr>
            <a:endParaRPr lang="en-US" sz="3000" b="1" dirty="0">
              <a:solidFill>
                <a:srgbClr val="002060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273BB0-C4D6-4243-AAC3-B5519E4A2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A72B1-1630-4E9E-A60F-119A94F1333D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42001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 Them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1D9A78"/>
    </a:accent1>
    <a:accent2>
      <a:srgbClr val="8BC145"/>
    </a:accent2>
    <a:accent3>
      <a:srgbClr val="36AFCE"/>
    </a:accent3>
    <a:accent4>
      <a:srgbClr val="1D6FA9"/>
    </a:accent4>
    <a:accent5>
      <a:srgbClr val="B74919"/>
    </a:accent5>
    <a:accent6>
      <a:srgbClr val="F19D19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15771</TotalTime>
  <Words>949</Words>
  <Application>Microsoft Office PowerPoint</Application>
  <PresentationFormat>On-screen Show (4:3)</PresentationFormat>
  <Paragraphs>207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8" baseType="lpstr">
      <vt:lpstr>Abadi</vt:lpstr>
      <vt:lpstr>Aharoni</vt:lpstr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Giuseppe Ventimiglia</dc:creator>
  <cp:lastModifiedBy>Giuseppe Ventimiglia</cp:lastModifiedBy>
  <cp:revision>219</cp:revision>
  <dcterms:created xsi:type="dcterms:W3CDTF">2021-02-25T19:59:23Z</dcterms:created>
  <dcterms:modified xsi:type="dcterms:W3CDTF">2021-03-24T20:10:31Z</dcterms:modified>
</cp:coreProperties>
</file>