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Calibri" panose="020F0502020204030204" pitchFamily="34" charset="0"/>
      <p:regular r:id="rId13"/>
      <p:bold r:id="rId14"/>
      <p:italic r:id="rId15"/>
      <p:boldItalic r:id="rId16"/>
    </p:embeddedFont>
    <p:embeddedFont>
      <p:font typeface="Lato" panose="020B0604020202020204" charset="0"/>
      <p:regular r:id="rId17"/>
      <p:bold r:id="rId18"/>
      <p:italic r:id="rId19"/>
      <p:boldItalic r:id="rId20"/>
    </p:embeddedFont>
    <p:embeddedFont>
      <p:font typeface="Raleway" panose="020B060402020202020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gnuII6H14HVeajc+Vz1X7E3EvC8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86" y="9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133159115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4" name="Google Shape;84;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039697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407182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8" name="Google Shape;9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aims to build concepts on the organisational structure and its importance. The illustration of the organisational structure of a retail company, namely, Sainsbury's, with a proper visual image, indicates the opportunity to build concepts on the way of designing and managing organisational structure and functionality. The distribution of responsibility improves the decision-making process with the designing organisational structure. </a:t>
            </a:r>
            <a:endParaRPr/>
          </a:p>
        </p:txBody>
      </p:sp>
    </p:spTree>
    <p:extLst>
      <p:ext uri="{BB962C8B-B14F-4D97-AF65-F5344CB8AC3E}">
        <p14:creationId xmlns:p14="http://schemas.microsoft.com/office/powerpoint/2010/main" val="2219523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Organisational structure refers to the systematic hierarchical function of managing tasks, making decisions in a specific direction to ensure coordination and reach company goals. This formative structure works as the backbone of the management of overall operation, and forums the functional and divisional system to make proper decisions. Moreover, the value-based management process helps to manage strategic execution processes through cooperation due to proper distribution of responsibility by developing an organisational structure. The importance of organisational structure for allocating responsibilities, with clear communication and streamlining the decision-making process through cooperation. The organisational structure helps to increase scalability in the decision-making process with adequate resource optimisation, to reach ultimate objectives and increase overall performance. </a:t>
            </a:r>
            <a:endParaRPr/>
          </a:p>
        </p:txBody>
      </p:sp>
    </p:spTree>
    <p:extLst>
      <p:ext uri="{BB962C8B-B14F-4D97-AF65-F5344CB8AC3E}">
        <p14:creationId xmlns:p14="http://schemas.microsoft.com/office/powerpoint/2010/main" val="3683738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The organisational structure in Sainsbury's includes the distribution of responsibilities and enhancing the effectiveness in managing the working processes and making decisions. The organizational structure includes Boards, the audit committee, operating boards, governance forums, and the divisional leadership team. In the context of making decisions and risk management, the Boards provide approvals, whereas the audit committee funding review maps reporting internal audits with the consideration of diverse stakeholders. </a:t>
            </a:r>
            <a:endParaRPr/>
          </a:p>
        </p:txBody>
      </p:sp>
    </p:spTree>
    <p:extLst>
      <p:ext uri="{BB962C8B-B14F-4D97-AF65-F5344CB8AC3E}">
        <p14:creationId xmlns:p14="http://schemas.microsoft.com/office/powerpoint/2010/main" val="2788247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 name="Google Shape;122;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The operating board is concerned with mapping risks and monitoring the working process effectively to make useful decisions. Moreover, the active participation among leaders from different divisions contributes to managing and executing the working process by managing employees to reach organisational objectives successfully. This reflects the principle of Classical decision-making theory concerning systematic mechanism to making decisions based on responsibilities. </a:t>
            </a:r>
            <a:endParaRPr/>
          </a:p>
        </p:txBody>
      </p:sp>
    </p:spTree>
    <p:extLst>
      <p:ext uri="{BB962C8B-B14F-4D97-AF65-F5344CB8AC3E}">
        <p14:creationId xmlns:p14="http://schemas.microsoft.com/office/powerpoint/2010/main" val="3589004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 name="Google Shape;13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Based on the organisational structure of Sainsbury’s, the committee, including remuneration, sustainability, CSR, and Audit, is involved in the decision-making and planning based on the approval of the board. The significant involvement of the financial division and leadership team contributes to minimising the possibility of conflicts with the improvements of the decision-making process. </a:t>
            </a:r>
            <a:endParaRPr/>
          </a:p>
        </p:txBody>
      </p:sp>
    </p:spTree>
    <p:extLst>
      <p:ext uri="{BB962C8B-B14F-4D97-AF65-F5344CB8AC3E}">
        <p14:creationId xmlns:p14="http://schemas.microsoft.com/office/powerpoint/2010/main" val="1691627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The determination of regulatory requirements and integration of value-driven strategy by proper planning is a significant priority of operating boards. This hierarchical system increases the efficiency in strategic execution of decisions by coordination and considering individuals' responsibilities. This hierarchical pyramid in the governance and organisational structure of Sainsbury’s helps to manage risk and make decisions through coordination and cooperation.</a:t>
            </a:r>
            <a:endParaRPr/>
          </a:p>
        </p:txBody>
      </p:sp>
    </p:spTree>
    <p:extLst>
      <p:ext uri="{BB962C8B-B14F-4D97-AF65-F5344CB8AC3E}">
        <p14:creationId xmlns:p14="http://schemas.microsoft.com/office/powerpoint/2010/main" val="4195173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GB" sz="1200">
                <a:solidFill>
                  <a:schemeClr val="dk1"/>
                </a:solidFill>
                <a:latin typeface="Times New Roman"/>
                <a:ea typeface="Times New Roman"/>
                <a:cs typeface="Times New Roman"/>
                <a:sym typeface="Times New Roman"/>
              </a:rPr>
              <a:t>Throughout this presentation, it is concluded that organisational structure includes the functional responsibility distribution, focusing on making decisions and making working processes. This is important to managing the working process by coordination and avoiding conflicts. The organisational structure of Sainsbury's includes the Board, the audit committee, the operating board, the governance, and the division leadership team to manage working processes, risks by proper decision and execution. This indicates the opportunity to integrate the decision-making process with improvements of the hierarchical system concerning coordination and managing responsibilities based on the organisational structure of Sainsbury's. </a:t>
            </a:r>
            <a:endParaRPr/>
          </a:p>
        </p:txBody>
      </p:sp>
    </p:spTree>
    <p:extLst>
      <p:ext uri="{BB962C8B-B14F-4D97-AF65-F5344CB8AC3E}">
        <p14:creationId xmlns:p14="http://schemas.microsoft.com/office/powerpoint/2010/main" val="2842541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2" name="Google Shape;15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Tree>
    <p:extLst>
      <p:ext uri="{BB962C8B-B14F-4D97-AF65-F5344CB8AC3E}">
        <p14:creationId xmlns:p14="http://schemas.microsoft.com/office/powerpoint/2010/main" val="2606491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1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 name="Google Shape;11;p12"/>
          <p:cNvGrpSpPr/>
          <p:nvPr/>
        </p:nvGrpSpPr>
        <p:grpSpPr>
          <a:xfrm>
            <a:off x="830392" y="1191256"/>
            <a:ext cx="745763" cy="45826"/>
            <a:chOff x="4580561" y="2589004"/>
            <a:chExt cx="1064464" cy="25200"/>
          </a:xfrm>
        </p:grpSpPr>
        <p:sp>
          <p:nvSpPr>
            <p:cNvPr id="12" name="Google Shape;12;p1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4" name="Google Shape;14;p12"/>
          <p:cNvSpPr txBox="1">
            <a:spLocks noGrp="1"/>
          </p:cNvSpPr>
          <p:nvPr>
            <p:ph type="ctrTitle"/>
          </p:nvPr>
        </p:nvSpPr>
        <p:spPr>
          <a:xfrm>
            <a:off x="729450" y="1322450"/>
            <a:ext cx="7688100" cy="1664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a:endParaRPr/>
          </a:p>
        </p:txBody>
      </p:sp>
      <p:sp>
        <p:nvSpPr>
          <p:cNvPr id="15" name="Google Shape;15;p12"/>
          <p:cNvSpPr txBox="1">
            <a:spLocks noGrp="1"/>
          </p:cNvSpPr>
          <p:nvPr>
            <p:ph type="subTitle" idx="1"/>
          </p:nvPr>
        </p:nvSpPr>
        <p:spPr>
          <a:xfrm>
            <a:off x="729627" y="3172900"/>
            <a:ext cx="7688100" cy="541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16" name="Google Shape;16;p12"/>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13"/>
          <p:cNvGrpSpPr/>
          <p:nvPr/>
        </p:nvGrpSpPr>
        <p:grpSpPr>
          <a:xfrm>
            <a:off x="830392" y="1191256"/>
            <a:ext cx="745763" cy="45826"/>
            <a:chOff x="4580561" y="2589004"/>
            <a:chExt cx="1064464" cy="25200"/>
          </a:xfrm>
        </p:grpSpPr>
        <p:sp>
          <p:nvSpPr>
            <p:cNvPr id="19" name="Google Shape;19;p1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1" name="Google Shape;21;p13"/>
          <p:cNvSpPr txBox="1">
            <a:spLocks noGrp="1"/>
          </p:cNvSpPr>
          <p:nvPr>
            <p:ph type="title"/>
          </p:nvPr>
        </p:nvSpPr>
        <p:spPr>
          <a:xfrm>
            <a:off x="729450" y="1322450"/>
            <a:ext cx="7688400" cy="1518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22" name="Google Shape;22;p13"/>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1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5" name="Google Shape;25;p14"/>
          <p:cNvGrpSpPr/>
          <p:nvPr/>
        </p:nvGrpSpPr>
        <p:grpSpPr>
          <a:xfrm>
            <a:off x="830392" y="1191256"/>
            <a:ext cx="745763" cy="45826"/>
            <a:chOff x="4580561" y="2589004"/>
            <a:chExt cx="1064464" cy="25200"/>
          </a:xfrm>
        </p:grpSpPr>
        <p:sp>
          <p:nvSpPr>
            <p:cNvPr id="26" name="Google Shape;26;p1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1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8" name="Google Shape;28;p14"/>
          <p:cNvSpPr txBox="1">
            <a:spLocks noGrp="1"/>
          </p:cNvSpPr>
          <p:nvPr>
            <p:ph type="title"/>
          </p:nvPr>
        </p:nvSpPr>
        <p:spPr>
          <a:xfrm>
            <a:off x="729450" y="1318650"/>
            <a:ext cx="7688700" cy="535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29" name="Google Shape;29;p14"/>
          <p:cNvSpPr txBox="1">
            <a:spLocks noGrp="1"/>
          </p:cNvSpPr>
          <p:nvPr>
            <p:ph type="body" idx="1"/>
          </p:nvPr>
        </p:nvSpPr>
        <p:spPr>
          <a:xfrm>
            <a:off x="729450" y="2078875"/>
            <a:ext cx="7688700" cy="22611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0" name="Google Shape;30;p14"/>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1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3" name="Google Shape;33;p15"/>
          <p:cNvGrpSpPr/>
          <p:nvPr/>
        </p:nvGrpSpPr>
        <p:grpSpPr>
          <a:xfrm>
            <a:off x="830392" y="1191256"/>
            <a:ext cx="745763" cy="45826"/>
            <a:chOff x="4580561" y="2589004"/>
            <a:chExt cx="1064464" cy="25200"/>
          </a:xfrm>
        </p:grpSpPr>
        <p:sp>
          <p:nvSpPr>
            <p:cNvPr id="34" name="Google Shape;34;p1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5"/>
          <p:cNvSpPr txBox="1">
            <a:spLocks noGrp="1"/>
          </p:cNvSpPr>
          <p:nvPr>
            <p:ph type="title"/>
          </p:nvPr>
        </p:nvSpPr>
        <p:spPr>
          <a:xfrm>
            <a:off x="729450" y="1318650"/>
            <a:ext cx="7688400" cy="535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37" name="Google Shape;37;p15"/>
          <p:cNvSpPr txBox="1">
            <a:spLocks noGrp="1"/>
          </p:cNvSpPr>
          <p:nvPr>
            <p:ph type="body" idx="1"/>
          </p:nvPr>
        </p:nvSpPr>
        <p:spPr>
          <a:xfrm>
            <a:off x="729325" y="2078875"/>
            <a:ext cx="3774300" cy="22611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8" name="Google Shape;38;p15"/>
          <p:cNvSpPr txBox="1">
            <a:spLocks noGrp="1"/>
          </p:cNvSpPr>
          <p:nvPr>
            <p:ph type="body" idx="2"/>
          </p:nvPr>
        </p:nvSpPr>
        <p:spPr>
          <a:xfrm>
            <a:off x="4643604" y="2078875"/>
            <a:ext cx="3774300" cy="22611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39" name="Google Shape;39;p15"/>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1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2" name="Google Shape;42;p16"/>
          <p:cNvGrpSpPr/>
          <p:nvPr/>
        </p:nvGrpSpPr>
        <p:grpSpPr>
          <a:xfrm>
            <a:off x="830392" y="1191256"/>
            <a:ext cx="745763" cy="45826"/>
            <a:chOff x="4580561" y="2589004"/>
            <a:chExt cx="1064464" cy="25200"/>
          </a:xfrm>
        </p:grpSpPr>
        <p:sp>
          <p:nvSpPr>
            <p:cNvPr id="43" name="Google Shape;43;p1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5" name="Google Shape;45;p16"/>
          <p:cNvSpPr txBox="1">
            <a:spLocks noGrp="1"/>
          </p:cNvSpPr>
          <p:nvPr>
            <p:ph type="title"/>
          </p:nvPr>
        </p:nvSpPr>
        <p:spPr>
          <a:xfrm>
            <a:off x="729450" y="1318650"/>
            <a:ext cx="7688400" cy="535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46" name="Google Shape;46;p16"/>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1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9" name="Google Shape;49;p17"/>
          <p:cNvGrpSpPr/>
          <p:nvPr/>
        </p:nvGrpSpPr>
        <p:grpSpPr>
          <a:xfrm>
            <a:off x="830392" y="1191256"/>
            <a:ext cx="745763" cy="45826"/>
            <a:chOff x="4580561" y="2589004"/>
            <a:chExt cx="1064464" cy="25200"/>
          </a:xfrm>
        </p:grpSpPr>
        <p:sp>
          <p:nvSpPr>
            <p:cNvPr id="50" name="Google Shape;50;p1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1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2" name="Google Shape;52;p17"/>
          <p:cNvSpPr txBox="1">
            <a:spLocks noGrp="1"/>
          </p:cNvSpPr>
          <p:nvPr>
            <p:ph type="title"/>
          </p:nvPr>
        </p:nvSpPr>
        <p:spPr>
          <a:xfrm>
            <a:off x="730000" y="1318650"/>
            <a:ext cx="3300900" cy="13815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53" name="Google Shape;53;p17"/>
          <p:cNvSpPr txBox="1">
            <a:spLocks noGrp="1"/>
          </p:cNvSpPr>
          <p:nvPr>
            <p:ph type="body" idx="1"/>
          </p:nvPr>
        </p:nvSpPr>
        <p:spPr>
          <a:xfrm>
            <a:off x="721225" y="2781725"/>
            <a:ext cx="3300900" cy="1597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4" name="Google Shape;54;p17"/>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18"/>
          <p:cNvGrpSpPr/>
          <p:nvPr/>
        </p:nvGrpSpPr>
        <p:grpSpPr>
          <a:xfrm>
            <a:off x="830392" y="4169130"/>
            <a:ext cx="745763" cy="45826"/>
            <a:chOff x="4580561" y="2589004"/>
            <a:chExt cx="1064464" cy="25200"/>
          </a:xfrm>
        </p:grpSpPr>
        <p:sp>
          <p:nvSpPr>
            <p:cNvPr id="57" name="Google Shape;57;p1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9" name="Google Shape;59;p18"/>
          <p:cNvSpPr txBox="1">
            <a:spLocks noGrp="1"/>
          </p:cNvSpPr>
          <p:nvPr>
            <p:ph type="title"/>
          </p:nvPr>
        </p:nvSpPr>
        <p:spPr>
          <a:xfrm>
            <a:off x="729450" y="864300"/>
            <a:ext cx="7021200" cy="29850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60" name="Google Shape;60;p18"/>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1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3" name="Google Shape;63;p19"/>
          <p:cNvGrpSpPr/>
          <p:nvPr/>
        </p:nvGrpSpPr>
        <p:grpSpPr>
          <a:xfrm>
            <a:off x="830392" y="1191256"/>
            <a:ext cx="745763" cy="45826"/>
            <a:chOff x="4580561" y="2589004"/>
            <a:chExt cx="1064464" cy="25200"/>
          </a:xfrm>
        </p:grpSpPr>
        <p:sp>
          <p:nvSpPr>
            <p:cNvPr id="64" name="Google Shape;64;p1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1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6" name="Google Shape;66;p19"/>
          <p:cNvSpPr txBox="1">
            <a:spLocks noGrp="1"/>
          </p:cNvSpPr>
          <p:nvPr>
            <p:ph type="title"/>
          </p:nvPr>
        </p:nvSpPr>
        <p:spPr>
          <a:xfrm>
            <a:off x="730000" y="1318650"/>
            <a:ext cx="3300900" cy="1687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a:endParaRPr/>
          </a:p>
        </p:txBody>
      </p:sp>
      <p:sp>
        <p:nvSpPr>
          <p:cNvPr id="67" name="Google Shape;67;p19"/>
          <p:cNvSpPr txBox="1">
            <a:spLocks noGrp="1"/>
          </p:cNvSpPr>
          <p:nvPr>
            <p:ph type="subTitle" idx="1"/>
          </p:nvPr>
        </p:nvSpPr>
        <p:spPr>
          <a:xfrm>
            <a:off x="724950" y="3161525"/>
            <a:ext cx="3300900" cy="759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68" name="Google Shape;68;p19"/>
          <p:cNvSpPr txBox="1">
            <a:spLocks noGrp="1"/>
          </p:cNvSpPr>
          <p:nvPr>
            <p:ph type="body" idx="2"/>
          </p:nvPr>
        </p:nvSpPr>
        <p:spPr>
          <a:xfrm>
            <a:off x="5174225" y="1352625"/>
            <a:ext cx="3374400" cy="302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9" name="Google Shape;69;p19"/>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20"/>
          <p:cNvSpPr txBox="1">
            <a:spLocks noGrp="1"/>
          </p:cNvSpPr>
          <p:nvPr>
            <p:ph type="body" idx="1"/>
          </p:nvPr>
        </p:nvSpPr>
        <p:spPr>
          <a:xfrm>
            <a:off x="724950" y="4372551"/>
            <a:ext cx="7697400" cy="4605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72" name="Google Shape;72;p20"/>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21"/>
          <p:cNvGrpSpPr/>
          <p:nvPr/>
        </p:nvGrpSpPr>
        <p:grpSpPr>
          <a:xfrm>
            <a:off x="830392" y="4169130"/>
            <a:ext cx="745763" cy="45826"/>
            <a:chOff x="4580561" y="2589004"/>
            <a:chExt cx="1064464" cy="25200"/>
          </a:xfrm>
        </p:grpSpPr>
        <p:sp>
          <p:nvSpPr>
            <p:cNvPr id="75" name="Google Shape;75;p2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2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7" name="Google Shape;77;p21"/>
          <p:cNvSpPr txBox="1">
            <a:spLocks noGrp="1"/>
          </p:cNvSpPr>
          <p:nvPr>
            <p:ph type="title" hasCustomPrompt="1"/>
          </p:nvPr>
        </p:nvSpPr>
        <p:spPr>
          <a:xfrm>
            <a:off x="729450" y="733950"/>
            <a:ext cx="7688400" cy="1244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8000"/>
              <a:buNone/>
              <a:defRPr sz="8000">
                <a:solidFill>
                  <a:schemeClr val="lt1"/>
                </a:solidFill>
              </a:defRPr>
            </a:lvl1pPr>
            <a:lvl2pPr lvl="1" algn="l">
              <a:lnSpc>
                <a:spcPct val="100000"/>
              </a:lnSpc>
              <a:spcBef>
                <a:spcPts val="0"/>
              </a:spcBef>
              <a:spcAft>
                <a:spcPts val="0"/>
              </a:spcAft>
              <a:buClr>
                <a:schemeClr val="lt1"/>
              </a:buClr>
              <a:buSzPts val="8000"/>
              <a:buNone/>
              <a:defRPr sz="8000">
                <a:solidFill>
                  <a:schemeClr val="lt1"/>
                </a:solidFill>
              </a:defRPr>
            </a:lvl2pPr>
            <a:lvl3pPr lvl="2" algn="l">
              <a:lnSpc>
                <a:spcPct val="100000"/>
              </a:lnSpc>
              <a:spcBef>
                <a:spcPts val="0"/>
              </a:spcBef>
              <a:spcAft>
                <a:spcPts val="0"/>
              </a:spcAft>
              <a:buClr>
                <a:schemeClr val="lt1"/>
              </a:buClr>
              <a:buSzPts val="8000"/>
              <a:buNone/>
              <a:defRPr sz="8000">
                <a:solidFill>
                  <a:schemeClr val="lt1"/>
                </a:solidFill>
              </a:defRPr>
            </a:lvl3pPr>
            <a:lvl4pPr lvl="3" algn="l">
              <a:lnSpc>
                <a:spcPct val="100000"/>
              </a:lnSpc>
              <a:spcBef>
                <a:spcPts val="0"/>
              </a:spcBef>
              <a:spcAft>
                <a:spcPts val="0"/>
              </a:spcAft>
              <a:buClr>
                <a:schemeClr val="lt1"/>
              </a:buClr>
              <a:buSzPts val="8000"/>
              <a:buNone/>
              <a:defRPr sz="8000">
                <a:solidFill>
                  <a:schemeClr val="lt1"/>
                </a:solidFill>
              </a:defRPr>
            </a:lvl4pPr>
            <a:lvl5pPr lvl="4" algn="l">
              <a:lnSpc>
                <a:spcPct val="100000"/>
              </a:lnSpc>
              <a:spcBef>
                <a:spcPts val="0"/>
              </a:spcBef>
              <a:spcAft>
                <a:spcPts val="0"/>
              </a:spcAft>
              <a:buClr>
                <a:schemeClr val="lt1"/>
              </a:buClr>
              <a:buSzPts val="8000"/>
              <a:buNone/>
              <a:defRPr sz="8000">
                <a:solidFill>
                  <a:schemeClr val="lt1"/>
                </a:solidFill>
              </a:defRPr>
            </a:lvl5pPr>
            <a:lvl6pPr lvl="5" algn="l">
              <a:lnSpc>
                <a:spcPct val="100000"/>
              </a:lnSpc>
              <a:spcBef>
                <a:spcPts val="0"/>
              </a:spcBef>
              <a:spcAft>
                <a:spcPts val="0"/>
              </a:spcAft>
              <a:buClr>
                <a:schemeClr val="lt1"/>
              </a:buClr>
              <a:buSzPts val="8000"/>
              <a:buNone/>
              <a:defRPr sz="8000">
                <a:solidFill>
                  <a:schemeClr val="lt1"/>
                </a:solidFill>
              </a:defRPr>
            </a:lvl6pPr>
            <a:lvl7pPr lvl="6" algn="l">
              <a:lnSpc>
                <a:spcPct val="100000"/>
              </a:lnSpc>
              <a:spcBef>
                <a:spcPts val="0"/>
              </a:spcBef>
              <a:spcAft>
                <a:spcPts val="0"/>
              </a:spcAft>
              <a:buClr>
                <a:schemeClr val="lt1"/>
              </a:buClr>
              <a:buSzPts val="8000"/>
              <a:buNone/>
              <a:defRPr sz="8000">
                <a:solidFill>
                  <a:schemeClr val="lt1"/>
                </a:solidFill>
              </a:defRPr>
            </a:lvl7pPr>
            <a:lvl8pPr lvl="7" algn="l">
              <a:lnSpc>
                <a:spcPct val="100000"/>
              </a:lnSpc>
              <a:spcBef>
                <a:spcPts val="0"/>
              </a:spcBef>
              <a:spcAft>
                <a:spcPts val="0"/>
              </a:spcAft>
              <a:buClr>
                <a:schemeClr val="lt1"/>
              </a:buClr>
              <a:buSzPts val="8000"/>
              <a:buNone/>
              <a:defRPr sz="8000">
                <a:solidFill>
                  <a:schemeClr val="lt1"/>
                </a:solidFill>
              </a:defRPr>
            </a:lvl8pPr>
            <a:lvl9pPr lvl="8" algn="l">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78" name="Google Shape;78;p21"/>
          <p:cNvSpPr txBox="1">
            <a:spLocks noGrp="1"/>
          </p:cNvSpPr>
          <p:nvPr>
            <p:ph type="body" idx="1"/>
          </p:nvPr>
        </p:nvSpPr>
        <p:spPr>
          <a:xfrm>
            <a:off x="729450" y="2272888"/>
            <a:ext cx="7688400" cy="15804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Clr>
                <a:schemeClr val="lt1"/>
              </a:buClr>
              <a:buSzPts val="1300"/>
              <a:buChar char="●"/>
              <a:defRPr>
                <a:solidFill>
                  <a:schemeClr val="lt1"/>
                </a:solidFill>
              </a:defRPr>
            </a:lvl1pPr>
            <a:lvl2pPr marL="914400" lvl="1" indent="-298450" algn="l">
              <a:lnSpc>
                <a:spcPct val="115000"/>
              </a:lnSpc>
              <a:spcBef>
                <a:spcPts val="0"/>
              </a:spcBef>
              <a:spcAft>
                <a:spcPts val="0"/>
              </a:spcAft>
              <a:buClr>
                <a:schemeClr val="lt1"/>
              </a:buClr>
              <a:buSzPts val="1100"/>
              <a:buChar char="○"/>
              <a:defRPr>
                <a:solidFill>
                  <a:schemeClr val="lt1"/>
                </a:solidFill>
              </a:defRPr>
            </a:lvl2pPr>
            <a:lvl3pPr marL="1371600" lvl="2" indent="-298450" algn="l">
              <a:lnSpc>
                <a:spcPct val="115000"/>
              </a:lnSpc>
              <a:spcBef>
                <a:spcPts val="0"/>
              </a:spcBef>
              <a:spcAft>
                <a:spcPts val="0"/>
              </a:spcAft>
              <a:buClr>
                <a:schemeClr val="lt1"/>
              </a:buClr>
              <a:buSzPts val="1100"/>
              <a:buChar char="■"/>
              <a:defRPr>
                <a:solidFill>
                  <a:schemeClr val="lt1"/>
                </a:solidFill>
              </a:defRPr>
            </a:lvl3pPr>
            <a:lvl4pPr marL="1828800" lvl="3" indent="-298450" algn="l">
              <a:lnSpc>
                <a:spcPct val="115000"/>
              </a:lnSpc>
              <a:spcBef>
                <a:spcPts val="0"/>
              </a:spcBef>
              <a:spcAft>
                <a:spcPts val="0"/>
              </a:spcAft>
              <a:buClr>
                <a:schemeClr val="lt1"/>
              </a:buClr>
              <a:buSzPts val="1100"/>
              <a:buChar char="●"/>
              <a:defRPr>
                <a:solidFill>
                  <a:schemeClr val="lt1"/>
                </a:solidFill>
              </a:defRPr>
            </a:lvl4pPr>
            <a:lvl5pPr marL="2286000" lvl="4" indent="-298450" algn="l">
              <a:lnSpc>
                <a:spcPct val="115000"/>
              </a:lnSpc>
              <a:spcBef>
                <a:spcPts val="0"/>
              </a:spcBef>
              <a:spcAft>
                <a:spcPts val="0"/>
              </a:spcAft>
              <a:buClr>
                <a:schemeClr val="lt1"/>
              </a:buClr>
              <a:buSzPts val="1100"/>
              <a:buChar char="○"/>
              <a:defRPr>
                <a:solidFill>
                  <a:schemeClr val="lt1"/>
                </a:solidFill>
              </a:defRPr>
            </a:lvl5pPr>
            <a:lvl6pPr marL="2743200" lvl="5" indent="-298450" algn="l">
              <a:lnSpc>
                <a:spcPct val="115000"/>
              </a:lnSpc>
              <a:spcBef>
                <a:spcPts val="0"/>
              </a:spcBef>
              <a:spcAft>
                <a:spcPts val="0"/>
              </a:spcAft>
              <a:buClr>
                <a:schemeClr val="lt1"/>
              </a:buClr>
              <a:buSzPts val="1100"/>
              <a:buChar char="■"/>
              <a:defRPr>
                <a:solidFill>
                  <a:schemeClr val="lt1"/>
                </a:solidFill>
              </a:defRPr>
            </a:lvl6pPr>
            <a:lvl7pPr marL="3200400" lvl="6" indent="-298450" algn="l">
              <a:lnSpc>
                <a:spcPct val="115000"/>
              </a:lnSpc>
              <a:spcBef>
                <a:spcPts val="0"/>
              </a:spcBef>
              <a:spcAft>
                <a:spcPts val="0"/>
              </a:spcAft>
              <a:buClr>
                <a:schemeClr val="lt1"/>
              </a:buClr>
              <a:buSzPts val="1100"/>
              <a:buChar char="●"/>
              <a:defRPr>
                <a:solidFill>
                  <a:schemeClr val="lt1"/>
                </a:solidFill>
              </a:defRPr>
            </a:lvl7pPr>
            <a:lvl8pPr marL="3657600" lvl="7" indent="-298450" algn="l">
              <a:lnSpc>
                <a:spcPct val="115000"/>
              </a:lnSpc>
              <a:spcBef>
                <a:spcPts val="0"/>
              </a:spcBef>
              <a:spcAft>
                <a:spcPts val="0"/>
              </a:spcAft>
              <a:buClr>
                <a:schemeClr val="lt1"/>
              </a:buClr>
              <a:buSzPts val="1100"/>
              <a:buChar char="○"/>
              <a:defRPr>
                <a:solidFill>
                  <a:schemeClr val="lt1"/>
                </a:solidFill>
              </a:defRPr>
            </a:lvl8pPr>
            <a:lvl9pPr marL="4114800" lvl="8" indent="-298450" algn="l">
              <a:lnSpc>
                <a:spcPct val="115000"/>
              </a:lnSpc>
              <a:spcBef>
                <a:spcPts val="0"/>
              </a:spcBef>
              <a:spcAft>
                <a:spcPts val="0"/>
              </a:spcAft>
              <a:buClr>
                <a:schemeClr val="lt1"/>
              </a:buClr>
              <a:buSzPts val="1100"/>
              <a:buChar char="■"/>
              <a:defRPr>
                <a:solidFill>
                  <a:schemeClr val="lt1"/>
                </a:solidFill>
              </a:defRPr>
            </a:lvl9pPr>
          </a:lstStyle>
          <a:p>
            <a:endParaRPr/>
          </a:p>
        </p:txBody>
      </p:sp>
      <p:sp>
        <p:nvSpPr>
          <p:cNvPr id="79" name="Google Shape;79;p2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22"/>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2800"/>
              <a:buFont typeface="Raleway"/>
              <a:buNone/>
              <a:defRPr sz="2800" b="1" i="0" u="none" strike="noStrike" cap="none">
                <a:solidFill>
                  <a:schemeClr val="dk2"/>
                </a:solidFill>
                <a:latin typeface="Raleway"/>
                <a:ea typeface="Raleway"/>
                <a:cs typeface="Raleway"/>
                <a:sym typeface="Raleway"/>
              </a:defRPr>
            </a:lvl9pPr>
          </a:lstStyle>
          <a:p>
            <a:endParaRPr/>
          </a:p>
        </p:txBody>
      </p:sp>
      <p:sp>
        <p:nvSpPr>
          <p:cNvPr id="7" name="Google Shape;7;p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accent1"/>
              </a:buClr>
              <a:buSzPts val="1300"/>
              <a:buFont typeface="Lato"/>
              <a:buChar char="●"/>
              <a:defRPr sz="1300" b="0" i="0" u="none" strike="noStrike" cap="none">
                <a:solidFill>
                  <a:schemeClr val="accent1"/>
                </a:solidFill>
                <a:latin typeface="Lato"/>
                <a:ea typeface="Lato"/>
                <a:cs typeface="Lato"/>
                <a:sym typeface="Lato"/>
              </a:defRPr>
            </a:lvl1pPr>
            <a:lvl2pPr marL="914400" marR="0" lvl="1"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2pPr>
            <a:lvl3pPr marL="1371600" marR="0" lvl="2"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3pPr>
            <a:lvl4pPr marL="1828800" marR="0" lvl="3"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4pPr>
            <a:lvl5pPr marL="2286000" marR="0" lvl="4"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5pPr>
            <a:lvl6pPr marL="2743200" marR="0" lvl="5"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6pPr>
            <a:lvl7pPr marL="3200400" marR="0" lvl="6"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7pPr>
            <a:lvl8pPr marL="3657600" marR="0" lvl="7"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8pPr>
            <a:lvl9pPr marL="4114800" marR="0" lvl="8" indent="-298450" algn="l" rtl="0">
              <a:lnSpc>
                <a:spcPct val="115000"/>
              </a:lnSpc>
              <a:spcBef>
                <a:spcPts val="0"/>
              </a:spcBef>
              <a:spcAft>
                <a:spcPts val="0"/>
              </a:spcAft>
              <a:buClr>
                <a:schemeClr val="accent1"/>
              </a:buClr>
              <a:buSzPts val="1100"/>
              <a:buFont typeface="Lato"/>
              <a:buChar char="■"/>
              <a:defRPr sz="1100" b="0" i="0" u="none" strike="noStrike" cap="none">
                <a:solidFill>
                  <a:schemeClr val="accent1"/>
                </a:solidFill>
                <a:latin typeface="Lato"/>
                <a:ea typeface="Lato"/>
                <a:cs typeface="Lato"/>
                <a:sym typeface="Lato"/>
              </a:defRPr>
            </a:lvl9pPr>
          </a:lstStyle>
          <a:p>
            <a:endParaRPr/>
          </a:p>
        </p:txBody>
      </p:sp>
      <p:sp>
        <p:nvSpPr>
          <p:cNvPr id="8" name="Google Shape;8;p1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forbes.com/advisor/business/organizational-structure/"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hyperlink" Target="https://corporate.sainsburys.co.uk/sustainability/explore-by-a-z/governance/our-materiality-and-governance/" TargetMode="External"/><Relationship Id="rId4" Type="http://schemas.openxmlformats.org/officeDocument/2006/relationships/hyperlink" Target="https://corporate.sainsburys.co.uk/investors/corporate-govern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pic>
        <p:nvPicPr>
          <p:cNvPr id="86" name="Google Shape;86;p1"/>
          <p:cNvPicPr preferRelativeResize="0"/>
          <p:nvPr/>
        </p:nvPicPr>
        <p:blipFill rotWithShape="1">
          <a:blip r:embed="rId3">
            <a:alphaModFix/>
          </a:blip>
          <a:srcRect/>
          <a:stretch/>
        </p:blipFill>
        <p:spPr>
          <a:xfrm>
            <a:off x="3400375" y="408550"/>
            <a:ext cx="1562100" cy="609600"/>
          </a:xfrm>
          <a:prstGeom prst="rect">
            <a:avLst/>
          </a:prstGeom>
          <a:noFill/>
          <a:ln>
            <a:noFill/>
          </a:ln>
        </p:spPr>
      </p:pic>
      <p:sp>
        <p:nvSpPr>
          <p:cNvPr id="87" name="Google Shape;87;p1"/>
          <p:cNvSpPr txBox="1"/>
          <p:nvPr/>
        </p:nvSpPr>
        <p:spPr>
          <a:xfrm>
            <a:off x="1503775" y="1281349"/>
            <a:ext cx="6280800" cy="831229"/>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600"/>
              <a:buFont typeface="Arial"/>
              <a:buNone/>
            </a:pPr>
            <a:r>
              <a:rPr lang="en-GB" sz="1600" b="1" i="0" u="none" strike="noStrike" cap="none">
                <a:solidFill>
                  <a:srgbClr val="000000"/>
                </a:solidFill>
                <a:latin typeface="Times New Roman"/>
                <a:ea typeface="Times New Roman"/>
                <a:cs typeface="Times New Roman"/>
                <a:sym typeface="Times New Roman"/>
              </a:rPr>
              <a:t>Module Name: Understanding Organisational Structure and Culture</a:t>
            </a:r>
            <a:endParaRPr sz="1600" b="1"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600"/>
              <a:buFont typeface="Arial"/>
              <a:buNone/>
            </a:pPr>
            <a:r>
              <a:rPr lang="en-GB" sz="1600" b="1" i="0" u="none" strike="noStrike" cap="none">
                <a:solidFill>
                  <a:srgbClr val="000000"/>
                </a:solidFill>
                <a:latin typeface="Times New Roman"/>
                <a:ea typeface="Times New Roman"/>
                <a:cs typeface="Times New Roman"/>
                <a:sym typeface="Times New Roman"/>
              </a:rPr>
              <a:t>Module code: LCBB4009</a:t>
            </a:r>
            <a:endParaRPr sz="1600" b="1" i="0" u="none" strike="noStrike" cap="none">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300"/>
              <a:buFont typeface="Arial"/>
              <a:buNone/>
            </a:pPr>
            <a:endParaRPr sz="1300" b="0" i="0" u="none" strike="noStrike" cap="none">
              <a:solidFill>
                <a:schemeClr val="accent1"/>
              </a:solidFill>
              <a:latin typeface="Lato"/>
              <a:ea typeface="Lato"/>
              <a:cs typeface="Lato"/>
              <a:sym typeface="Lato"/>
            </a:endParaRPr>
          </a:p>
        </p:txBody>
      </p:sp>
      <p:sp>
        <p:nvSpPr>
          <p:cNvPr id="88" name="Google Shape;88;p1"/>
          <p:cNvSpPr txBox="1"/>
          <p:nvPr/>
        </p:nvSpPr>
        <p:spPr>
          <a:xfrm>
            <a:off x="2281950" y="2663299"/>
            <a:ext cx="4580100" cy="479293"/>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600"/>
              <a:buFont typeface="Arial"/>
              <a:buNone/>
            </a:pPr>
            <a:r>
              <a:rPr lang="en-GB" sz="1600" b="1" i="0" u="none" strike="noStrike" cap="none" dirty="0">
                <a:solidFill>
                  <a:srgbClr val="000000"/>
                </a:solidFill>
                <a:latin typeface="Times New Roman"/>
                <a:ea typeface="Times New Roman"/>
                <a:cs typeface="Times New Roman"/>
                <a:sym typeface="Times New Roman"/>
              </a:rPr>
              <a:t>Organisational structure of Sainsbury’s</a:t>
            </a:r>
            <a:endParaRPr sz="1300" b="0" i="0" u="none" strike="noStrike" cap="none" dirty="0">
              <a:solidFill>
                <a:schemeClr val="accent1"/>
              </a:solidFill>
              <a:latin typeface="Lato"/>
              <a:ea typeface="Lato"/>
              <a:cs typeface="Lato"/>
              <a:sym typeface="Lato"/>
            </a:endParaRPr>
          </a:p>
        </p:txBody>
      </p:sp>
      <p:sp>
        <p:nvSpPr>
          <p:cNvPr id="89" name="Google Shape;89;p1"/>
          <p:cNvSpPr txBox="1"/>
          <p:nvPr/>
        </p:nvSpPr>
        <p:spPr>
          <a:xfrm>
            <a:off x="3082431" y="3433025"/>
            <a:ext cx="3465000" cy="876216"/>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600"/>
              <a:buFont typeface="Arial"/>
              <a:buNone/>
            </a:pPr>
            <a:r>
              <a:rPr lang="en-GB" sz="1600" b="1" i="0" u="none" strike="noStrike" cap="none" dirty="0">
                <a:solidFill>
                  <a:srgbClr val="000000"/>
                </a:solidFill>
                <a:latin typeface="Times New Roman"/>
                <a:ea typeface="Times New Roman"/>
                <a:cs typeface="Times New Roman"/>
                <a:sym typeface="Times New Roman"/>
              </a:rPr>
              <a:t>Presented by: </a:t>
            </a:r>
            <a:r>
              <a:rPr lang="en-GB" sz="1600" b="1" i="0" u="none" strike="noStrike" cap="none" dirty="0" err="1">
                <a:solidFill>
                  <a:srgbClr val="000000"/>
                </a:solidFill>
                <a:latin typeface="Times New Roman"/>
                <a:ea typeface="Times New Roman"/>
                <a:cs typeface="Times New Roman"/>
                <a:sym typeface="Times New Roman"/>
              </a:rPr>
              <a:t>Ioana</a:t>
            </a:r>
            <a:r>
              <a:rPr lang="en-GB" sz="1600" b="1" i="0" u="none" strike="noStrike" cap="none" dirty="0">
                <a:solidFill>
                  <a:srgbClr val="000000"/>
                </a:solidFill>
                <a:latin typeface="Times New Roman"/>
                <a:ea typeface="Times New Roman"/>
                <a:cs typeface="Times New Roman"/>
                <a:sym typeface="Times New Roman"/>
              </a:rPr>
              <a:t> Alina</a:t>
            </a:r>
            <a:r>
              <a:rPr lang="en-GB" sz="1600" b="1" dirty="0">
                <a:latin typeface="Times New Roman"/>
                <a:ea typeface="Times New Roman"/>
                <a:cs typeface="Times New Roman"/>
                <a:sym typeface="Times New Roman"/>
              </a:rPr>
              <a:t> </a:t>
            </a:r>
            <a:r>
              <a:rPr lang="en-GB" sz="1600" b="1" i="0" u="none" strike="noStrike" cap="none" dirty="0" smtClean="0">
                <a:solidFill>
                  <a:srgbClr val="000000"/>
                </a:solidFill>
                <a:latin typeface="Times New Roman"/>
                <a:ea typeface="Times New Roman"/>
                <a:cs typeface="Times New Roman"/>
                <a:sym typeface="Times New Roman"/>
              </a:rPr>
              <a:t>Simon</a:t>
            </a:r>
          </a:p>
          <a:p>
            <a:pPr marL="0" marR="0" lvl="0" indent="0" algn="ctr" rtl="0">
              <a:lnSpc>
                <a:spcPct val="150000"/>
              </a:lnSpc>
              <a:spcBef>
                <a:spcPts val="0"/>
              </a:spcBef>
              <a:spcAft>
                <a:spcPts val="0"/>
              </a:spcAft>
              <a:buClr>
                <a:srgbClr val="000000"/>
              </a:buClr>
              <a:buSzPts val="1600"/>
              <a:buFont typeface="Arial"/>
              <a:buNone/>
            </a:pPr>
            <a:r>
              <a:rPr lang="en-GB" sz="1600" b="1" dirty="0" smtClean="0">
                <a:latin typeface="Times New Roman"/>
                <a:ea typeface="Lato"/>
                <a:cs typeface="Times New Roman"/>
                <a:sym typeface="Times New Roman"/>
              </a:rPr>
              <a:t>ID: 2513662</a:t>
            </a:r>
            <a:endParaRPr sz="1300" b="0" i="0" u="none" strike="noStrike" cap="none" dirty="0">
              <a:solidFill>
                <a:schemeClr val="accent1"/>
              </a:solidFill>
              <a:latin typeface="Lato"/>
              <a:ea typeface="Lato"/>
              <a:cs typeface="Lato"/>
              <a:sym typeface="La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2"/>
          <p:cNvSpPr txBox="1"/>
          <p:nvPr/>
        </p:nvSpPr>
        <p:spPr>
          <a:xfrm>
            <a:off x="3199050" y="62075"/>
            <a:ext cx="2745900" cy="553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400"/>
              <a:buFont typeface="Arial"/>
              <a:buNone/>
            </a:pPr>
            <a:r>
              <a:rPr lang="en-GB" sz="2400" b="1" i="0" u="none" strike="noStrike" cap="none">
                <a:solidFill>
                  <a:schemeClr val="accent1"/>
                </a:solidFill>
                <a:latin typeface="Times New Roman"/>
                <a:ea typeface="Times New Roman"/>
                <a:cs typeface="Times New Roman"/>
                <a:sym typeface="Times New Roman"/>
              </a:rPr>
              <a:t>Table of Contents</a:t>
            </a:r>
            <a:endParaRPr sz="2400" b="1" i="0" u="none" strike="noStrike" cap="none">
              <a:solidFill>
                <a:schemeClr val="accent1"/>
              </a:solidFill>
              <a:latin typeface="Times New Roman"/>
              <a:ea typeface="Times New Roman"/>
              <a:cs typeface="Times New Roman"/>
              <a:sym typeface="Times New Roman"/>
            </a:endParaRPr>
          </a:p>
        </p:txBody>
      </p:sp>
      <p:sp>
        <p:nvSpPr>
          <p:cNvPr id="95" name="Google Shape;95;p2"/>
          <p:cNvSpPr txBox="1"/>
          <p:nvPr/>
        </p:nvSpPr>
        <p:spPr>
          <a:xfrm>
            <a:off x="1186125" y="1025200"/>
            <a:ext cx="6680400" cy="26436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700"/>
              <a:buFont typeface="Arial"/>
              <a:buNone/>
            </a:pPr>
            <a:r>
              <a:rPr lang="en-GB" sz="1700" b="1" i="0" u="none" strike="noStrike" cap="none">
                <a:solidFill>
                  <a:srgbClr val="000000"/>
                </a:solidFill>
                <a:latin typeface="Times New Roman"/>
                <a:ea typeface="Times New Roman"/>
                <a:cs typeface="Times New Roman"/>
                <a:sym typeface="Times New Roman"/>
              </a:rPr>
              <a:t>Introduction</a:t>
            </a:r>
            <a:endParaRPr sz="1700" b="1"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700"/>
              <a:buFont typeface="Arial"/>
              <a:buNone/>
            </a:pPr>
            <a:r>
              <a:rPr lang="en-GB" sz="1700" b="1" i="0" u="none" strike="noStrike" cap="none">
                <a:solidFill>
                  <a:srgbClr val="000000"/>
                </a:solidFill>
                <a:latin typeface="Times New Roman"/>
                <a:ea typeface="Times New Roman"/>
                <a:cs typeface="Times New Roman"/>
                <a:sym typeface="Times New Roman"/>
              </a:rPr>
              <a:t>Concept of Organisational Structure</a:t>
            </a:r>
            <a:endParaRPr sz="1700" b="1"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700"/>
              <a:buFont typeface="Arial"/>
              <a:buNone/>
            </a:pPr>
            <a:r>
              <a:rPr lang="en-GB" sz="1700" b="1" i="0" u="none" strike="noStrike" cap="none">
                <a:solidFill>
                  <a:srgbClr val="000000"/>
                </a:solidFill>
                <a:latin typeface="Times New Roman"/>
                <a:ea typeface="Times New Roman"/>
                <a:cs typeface="Times New Roman"/>
                <a:sym typeface="Times New Roman"/>
              </a:rPr>
              <a:t>Design of Organisational Structure in Sainsbury's</a:t>
            </a:r>
            <a:endParaRPr sz="1700" b="1"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700"/>
              <a:buFont typeface="Arial"/>
              <a:buNone/>
            </a:pPr>
            <a:r>
              <a:rPr lang="en-GB" sz="1700" b="1" i="0" u="none" strike="noStrike" cap="none">
                <a:solidFill>
                  <a:srgbClr val="000000"/>
                </a:solidFill>
                <a:latin typeface="Times New Roman"/>
                <a:ea typeface="Times New Roman"/>
                <a:cs typeface="Times New Roman"/>
                <a:sym typeface="Times New Roman"/>
              </a:rPr>
              <a:t>Relation between Value-driven strategy  and organisational structure</a:t>
            </a:r>
            <a:endParaRPr sz="1700" b="1"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700"/>
              <a:buFont typeface="Arial"/>
              <a:buNone/>
            </a:pPr>
            <a:r>
              <a:rPr lang="en-GB" sz="1700" b="1" i="0" u="none" strike="noStrike" cap="none">
                <a:solidFill>
                  <a:srgbClr val="000000"/>
                </a:solidFill>
                <a:latin typeface="Times New Roman"/>
                <a:ea typeface="Times New Roman"/>
                <a:cs typeface="Times New Roman"/>
                <a:sym typeface="Times New Roman"/>
              </a:rPr>
              <a:t>Conclusion</a:t>
            </a:r>
            <a:endParaRPr sz="1700" b="1"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700"/>
              <a:buFont typeface="Arial"/>
              <a:buNone/>
            </a:pPr>
            <a:r>
              <a:rPr lang="en-GB" sz="1700" b="1" i="0" u="none" strike="noStrike" cap="none">
                <a:solidFill>
                  <a:srgbClr val="000000"/>
                </a:solidFill>
                <a:latin typeface="Times New Roman"/>
                <a:ea typeface="Times New Roman"/>
                <a:cs typeface="Times New Roman"/>
                <a:sym typeface="Times New Roman"/>
              </a:rPr>
              <a:t>Reference List</a:t>
            </a:r>
            <a:endParaRPr sz="1700" b="1"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3"/>
          <p:cNvSpPr txBox="1"/>
          <p:nvPr/>
        </p:nvSpPr>
        <p:spPr>
          <a:xfrm>
            <a:off x="3061125" y="62075"/>
            <a:ext cx="2520600" cy="430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3000"/>
              <a:buFont typeface="Arial"/>
              <a:buNone/>
            </a:pPr>
            <a:r>
              <a:rPr lang="en-GB" sz="3000" b="1" i="0" u="none" strike="noStrike" cap="none">
                <a:solidFill>
                  <a:srgbClr val="000000"/>
                </a:solidFill>
                <a:latin typeface="Times New Roman"/>
                <a:ea typeface="Times New Roman"/>
                <a:cs typeface="Times New Roman"/>
                <a:sym typeface="Times New Roman"/>
              </a:rPr>
              <a:t>Introduction </a:t>
            </a:r>
            <a:endParaRPr sz="3000" b="0" i="0" u="none" strike="noStrike" cap="none">
              <a:solidFill>
                <a:schemeClr val="dk2"/>
              </a:solidFill>
              <a:latin typeface="Calibri"/>
              <a:ea typeface="Calibri"/>
              <a:cs typeface="Calibri"/>
              <a:sym typeface="Calibri"/>
            </a:endParaRPr>
          </a:p>
        </p:txBody>
      </p:sp>
      <p:sp>
        <p:nvSpPr>
          <p:cNvPr id="101" name="Google Shape;101;p3"/>
          <p:cNvSpPr txBox="1"/>
          <p:nvPr/>
        </p:nvSpPr>
        <p:spPr>
          <a:xfrm>
            <a:off x="2960627" y="1218928"/>
            <a:ext cx="6137400" cy="42828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Functionality and design of organisational structure are associated with integrating the overall captivity by the distribution of responsibility (O'Reilly, 2025)</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Aims to build concepts on the organizational structure and its importance</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Analyse the organisational structure of Sainsbury's</a:t>
            </a:r>
            <a:endParaRPr sz="2000" b="0" i="0" u="none" strike="noStrike" cap="none">
              <a:solidFill>
                <a:schemeClr val="dk2"/>
              </a:solidFill>
              <a:latin typeface="Calibri"/>
              <a:ea typeface="Calibri"/>
              <a:cs typeface="Calibri"/>
              <a:sym typeface="Calibri"/>
            </a:endParaRPr>
          </a:p>
        </p:txBody>
      </p:sp>
      <p:pic>
        <p:nvPicPr>
          <p:cNvPr id="102" name="Google Shape;102;p3"/>
          <p:cNvPicPr preferRelativeResize="0"/>
          <p:nvPr/>
        </p:nvPicPr>
        <p:blipFill rotWithShape="1">
          <a:blip r:embed="rId3">
            <a:alphaModFix/>
          </a:blip>
          <a:srcRect/>
          <a:stretch/>
        </p:blipFill>
        <p:spPr>
          <a:xfrm>
            <a:off x="152400" y="1924975"/>
            <a:ext cx="2962275" cy="552450"/>
          </a:xfrm>
          <a:prstGeom prst="rect">
            <a:avLst/>
          </a:prstGeom>
          <a:noFill/>
          <a:ln>
            <a:noFill/>
          </a:ln>
        </p:spPr>
      </p:pic>
      <p:sp>
        <p:nvSpPr>
          <p:cNvPr id="103" name="Google Shape;103;p3"/>
          <p:cNvSpPr txBox="1"/>
          <p:nvPr/>
        </p:nvSpPr>
        <p:spPr>
          <a:xfrm>
            <a:off x="612350" y="2951450"/>
            <a:ext cx="1926300" cy="1014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1: Logo of Sainsbury’s</a:t>
            </a:r>
            <a:endParaRPr sz="1200" b="1"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rgbClr val="000000"/>
                </a:solidFill>
                <a:latin typeface="Times New Roman"/>
                <a:ea typeface="Times New Roman"/>
                <a:cs typeface="Times New Roman"/>
                <a:sym typeface="Times New Roman"/>
              </a:rPr>
              <a:t>(Source: Sainsburys, 2026a)</a:t>
            </a:r>
            <a:endParaRPr sz="1300" b="0" i="0" u="none" strike="noStrike" cap="none">
              <a:solidFill>
                <a:schemeClr val="accent1"/>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4"/>
          <p:cNvSpPr txBox="1"/>
          <p:nvPr/>
        </p:nvSpPr>
        <p:spPr>
          <a:xfrm>
            <a:off x="489400" y="62075"/>
            <a:ext cx="8012400" cy="430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3000"/>
              <a:buFont typeface="Arial"/>
              <a:buNone/>
            </a:pPr>
            <a:r>
              <a:rPr lang="en-GB" sz="3000" b="1" i="0" u="none" strike="noStrike" cap="none">
                <a:solidFill>
                  <a:srgbClr val="000000"/>
                </a:solidFill>
                <a:latin typeface="Times New Roman"/>
                <a:ea typeface="Times New Roman"/>
                <a:cs typeface="Times New Roman"/>
                <a:sym typeface="Times New Roman"/>
              </a:rPr>
              <a:t>Concept of Organisational Structure</a:t>
            </a:r>
            <a:endParaRPr sz="3000" b="0" i="0" u="none" strike="noStrike" cap="none">
              <a:solidFill>
                <a:schemeClr val="dk2"/>
              </a:solidFill>
              <a:latin typeface="Calibri"/>
              <a:ea typeface="Calibri"/>
              <a:cs typeface="Calibri"/>
              <a:sym typeface="Calibri"/>
            </a:endParaRPr>
          </a:p>
        </p:txBody>
      </p:sp>
      <p:sp>
        <p:nvSpPr>
          <p:cNvPr id="109" name="Google Shape;109;p4"/>
          <p:cNvSpPr txBox="1"/>
          <p:nvPr/>
        </p:nvSpPr>
        <p:spPr>
          <a:xfrm>
            <a:off x="3006600" y="1070245"/>
            <a:ext cx="6137400" cy="42828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Organisational structure influences the value-based management process (Nowotny, Hirsch and Nitzl, 2022)</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Systematic hierarchical function improve decision making process with cooperation</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Important for enhancing scalability in making decisions, resource optimisation for strategic execution </a:t>
            </a:r>
            <a:endParaRPr sz="2000" b="0" i="0" u="none" strike="noStrike" cap="none">
              <a:solidFill>
                <a:srgbClr val="000000"/>
              </a:solidFill>
              <a:latin typeface="Times New Roman"/>
              <a:ea typeface="Times New Roman"/>
              <a:cs typeface="Times New Roman"/>
              <a:sym typeface="Times New Roman"/>
            </a:endParaRPr>
          </a:p>
        </p:txBody>
      </p:sp>
      <p:sp>
        <p:nvSpPr>
          <p:cNvPr id="110" name="Google Shape;110;p4"/>
          <p:cNvSpPr txBox="1"/>
          <p:nvPr/>
        </p:nvSpPr>
        <p:spPr>
          <a:xfrm>
            <a:off x="427925" y="3791625"/>
            <a:ext cx="1926300" cy="1014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2: Organisational Structure</a:t>
            </a:r>
            <a:endParaRPr sz="1200" b="1"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rgbClr val="000000"/>
                </a:solidFill>
                <a:latin typeface="Times New Roman"/>
                <a:ea typeface="Times New Roman"/>
                <a:cs typeface="Times New Roman"/>
                <a:sym typeface="Times New Roman"/>
              </a:rPr>
              <a:t>(Source: O'Reilly, 2025)</a:t>
            </a:r>
            <a:endParaRPr sz="1200" b="1" i="0" u="none" strike="noStrike" cap="none">
              <a:solidFill>
                <a:srgbClr val="000000"/>
              </a:solidFill>
              <a:latin typeface="Times New Roman"/>
              <a:ea typeface="Times New Roman"/>
              <a:cs typeface="Times New Roman"/>
              <a:sym typeface="Times New Roman"/>
            </a:endParaRPr>
          </a:p>
        </p:txBody>
      </p:sp>
      <p:pic>
        <p:nvPicPr>
          <p:cNvPr id="111" name="Google Shape;111;p4"/>
          <p:cNvPicPr preferRelativeResize="0"/>
          <p:nvPr/>
        </p:nvPicPr>
        <p:blipFill rotWithShape="1">
          <a:blip r:embed="rId3">
            <a:alphaModFix/>
          </a:blip>
          <a:srcRect/>
          <a:stretch/>
        </p:blipFill>
        <p:spPr>
          <a:xfrm>
            <a:off x="130800" y="1394075"/>
            <a:ext cx="2899625" cy="21431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5"/>
          <p:cNvSpPr txBox="1"/>
          <p:nvPr/>
        </p:nvSpPr>
        <p:spPr>
          <a:xfrm>
            <a:off x="140700" y="0"/>
            <a:ext cx="8862600" cy="430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3000"/>
              <a:buFont typeface="Arial"/>
              <a:buNone/>
            </a:pPr>
            <a:r>
              <a:rPr lang="en-GB" sz="3000" b="1" i="0" u="none" strike="noStrike" cap="none">
                <a:solidFill>
                  <a:srgbClr val="000000"/>
                </a:solidFill>
                <a:latin typeface="Times New Roman"/>
                <a:ea typeface="Times New Roman"/>
                <a:cs typeface="Times New Roman"/>
                <a:sym typeface="Times New Roman"/>
              </a:rPr>
              <a:t>Design of Organisational Structure in Sainsburys</a:t>
            </a:r>
            <a:endParaRPr sz="3000" b="0" i="0" u="none" strike="noStrike" cap="none">
              <a:solidFill>
                <a:schemeClr val="dk2"/>
              </a:solidFill>
              <a:latin typeface="Calibri"/>
              <a:ea typeface="Calibri"/>
              <a:cs typeface="Calibri"/>
              <a:sym typeface="Calibri"/>
            </a:endParaRPr>
          </a:p>
        </p:txBody>
      </p:sp>
      <p:sp>
        <p:nvSpPr>
          <p:cNvPr id="117" name="Google Shape;117;p5"/>
          <p:cNvSpPr txBox="1"/>
          <p:nvPr/>
        </p:nvSpPr>
        <p:spPr>
          <a:xfrm>
            <a:off x="2596800" y="946871"/>
            <a:ext cx="6547200" cy="42828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Distribution of responsibilities in organisational structure</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Organisational structure includes Boards, the audit committee, operating boards, governance forums, and the divisional leadership team</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Enhancing the effectiveness in managing the working processes by the organisational structure of Sainsbury's (Sainsburys, 2026a)</a:t>
            </a:r>
            <a:endParaRPr sz="2000" b="0" i="0" u="none" strike="noStrike" cap="none">
              <a:solidFill>
                <a:srgbClr val="000000"/>
              </a:solidFill>
              <a:latin typeface="Times New Roman"/>
              <a:ea typeface="Times New Roman"/>
              <a:cs typeface="Times New Roman"/>
              <a:sym typeface="Times New Roman"/>
            </a:endParaRPr>
          </a:p>
        </p:txBody>
      </p:sp>
      <p:sp>
        <p:nvSpPr>
          <p:cNvPr id="118" name="Google Shape;118;p5"/>
          <p:cNvSpPr txBox="1"/>
          <p:nvPr/>
        </p:nvSpPr>
        <p:spPr>
          <a:xfrm>
            <a:off x="427925" y="3791625"/>
            <a:ext cx="1926300" cy="1014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3: Organisational structure of Sainsbury’s</a:t>
            </a:r>
            <a:endParaRPr sz="1200" b="1"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rgbClr val="000000"/>
                </a:solidFill>
                <a:latin typeface="Times New Roman"/>
                <a:ea typeface="Times New Roman"/>
                <a:cs typeface="Times New Roman"/>
                <a:sym typeface="Times New Roman"/>
              </a:rPr>
              <a:t>(Source: Sainsburys, 2026a)</a:t>
            </a:r>
            <a:endParaRPr sz="1200" b="1" i="0" u="none" strike="noStrike" cap="none">
              <a:solidFill>
                <a:srgbClr val="000000"/>
              </a:solidFill>
              <a:latin typeface="Times New Roman"/>
              <a:ea typeface="Times New Roman"/>
              <a:cs typeface="Times New Roman"/>
              <a:sym typeface="Times New Roman"/>
            </a:endParaRPr>
          </a:p>
        </p:txBody>
      </p:sp>
      <p:pic>
        <p:nvPicPr>
          <p:cNvPr id="119" name="Google Shape;119;p5"/>
          <p:cNvPicPr preferRelativeResize="0"/>
          <p:nvPr/>
        </p:nvPicPr>
        <p:blipFill rotWithShape="1">
          <a:blip r:embed="rId3">
            <a:alphaModFix/>
          </a:blip>
          <a:srcRect/>
          <a:stretch/>
        </p:blipFill>
        <p:spPr>
          <a:xfrm>
            <a:off x="124013" y="1474125"/>
            <a:ext cx="2534122" cy="16816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6"/>
          <p:cNvSpPr txBox="1"/>
          <p:nvPr/>
        </p:nvSpPr>
        <p:spPr>
          <a:xfrm>
            <a:off x="140700" y="0"/>
            <a:ext cx="8862600" cy="430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3000"/>
              <a:buFont typeface="Arial"/>
              <a:buNone/>
            </a:pPr>
            <a:r>
              <a:rPr lang="en-GB" sz="3000" b="1" i="0" u="none" strike="noStrike" cap="none">
                <a:solidFill>
                  <a:srgbClr val="000000"/>
                </a:solidFill>
                <a:latin typeface="Times New Roman"/>
                <a:ea typeface="Times New Roman"/>
                <a:cs typeface="Times New Roman"/>
                <a:sym typeface="Times New Roman"/>
              </a:rPr>
              <a:t>Design of Organisational Structure in Sainsbury’s</a:t>
            </a:r>
            <a:endParaRPr sz="3000" b="0" i="0" u="none" strike="noStrike" cap="none">
              <a:solidFill>
                <a:schemeClr val="dk2"/>
              </a:solidFill>
              <a:latin typeface="Calibri"/>
              <a:ea typeface="Calibri"/>
              <a:cs typeface="Calibri"/>
              <a:sym typeface="Calibri"/>
            </a:endParaRPr>
          </a:p>
        </p:txBody>
      </p:sp>
      <p:sp>
        <p:nvSpPr>
          <p:cNvPr id="125" name="Google Shape;125;p6"/>
          <p:cNvSpPr txBox="1"/>
          <p:nvPr/>
        </p:nvSpPr>
        <p:spPr>
          <a:xfrm>
            <a:off x="3035978" y="1072775"/>
            <a:ext cx="6086100" cy="42828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Classical decision-making theory includes a systematic mechanism to make decisions and manage responsibilities (Fucà and Cubico, 2020)</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Active participation among leaders from different divisions</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Mapping risks and monitoring the working process by the operating board </a:t>
            </a:r>
            <a:endParaRPr sz="2000" b="0" i="0" u="none" strike="noStrike" cap="none">
              <a:solidFill>
                <a:srgbClr val="000000"/>
              </a:solidFill>
              <a:latin typeface="Times New Roman"/>
              <a:ea typeface="Times New Roman"/>
              <a:cs typeface="Times New Roman"/>
              <a:sym typeface="Times New Roman"/>
            </a:endParaRPr>
          </a:p>
        </p:txBody>
      </p:sp>
      <p:sp>
        <p:nvSpPr>
          <p:cNvPr id="126" name="Google Shape;126;p6"/>
          <p:cNvSpPr txBox="1"/>
          <p:nvPr/>
        </p:nvSpPr>
        <p:spPr>
          <a:xfrm>
            <a:off x="427925" y="3791625"/>
            <a:ext cx="2202900" cy="1014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4: Classical decision-making theory</a:t>
            </a:r>
            <a:endParaRPr sz="1200" b="1"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rgbClr val="000000"/>
                </a:solidFill>
                <a:latin typeface="Times New Roman"/>
                <a:ea typeface="Times New Roman"/>
                <a:cs typeface="Times New Roman"/>
                <a:sym typeface="Times New Roman"/>
              </a:rPr>
              <a:t>(Source: Fucà and Cubico, 2020)</a:t>
            </a:r>
            <a:endParaRPr sz="1200" b="1" i="0" u="none" strike="noStrike" cap="none">
              <a:solidFill>
                <a:srgbClr val="000000"/>
              </a:solidFill>
              <a:latin typeface="Times New Roman"/>
              <a:ea typeface="Times New Roman"/>
              <a:cs typeface="Times New Roman"/>
              <a:sym typeface="Times New Roman"/>
            </a:endParaRPr>
          </a:p>
        </p:txBody>
      </p:sp>
      <p:pic>
        <p:nvPicPr>
          <p:cNvPr id="127" name="Google Shape;127;p6"/>
          <p:cNvPicPr preferRelativeResize="0"/>
          <p:nvPr/>
        </p:nvPicPr>
        <p:blipFill rotWithShape="1">
          <a:blip r:embed="rId3">
            <a:alphaModFix/>
          </a:blip>
          <a:srcRect/>
          <a:stretch/>
        </p:blipFill>
        <p:spPr>
          <a:xfrm>
            <a:off x="140700" y="1566350"/>
            <a:ext cx="2781300" cy="16478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7"/>
          <p:cNvSpPr txBox="1"/>
          <p:nvPr/>
        </p:nvSpPr>
        <p:spPr>
          <a:xfrm>
            <a:off x="140700" y="0"/>
            <a:ext cx="8862600" cy="430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3000"/>
              <a:buFont typeface="Arial"/>
              <a:buNone/>
            </a:pPr>
            <a:r>
              <a:rPr lang="en-GB" sz="3000" b="1" i="0" u="none" strike="noStrike" cap="none">
                <a:solidFill>
                  <a:srgbClr val="000000"/>
                </a:solidFill>
                <a:latin typeface="Times New Roman"/>
                <a:ea typeface="Times New Roman"/>
                <a:cs typeface="Times New Roman"/>
                <a:sym typeface="Times New Roman"/>
              </a:rPr>
              <a:t>Design of Organisational Structure in Sainsbury’s</a:t>
            </a:r>
            <a:endParaRPr sz="3000" b="0" i="0" u="none" strike="noStrike" cap="none">
              <a:solidFill>
                <a:schemeClr val="dk2"/>
              </a:solidFill>
              <a:latin typeface="Calibri"/>
              <a:ea typeface="Calibri"/>
              <a:cs typeface="Calibri"/>
              <a:sym typeface="Calibri"/>
            </a:endParaRPr>
          </a:p>
        </p:txBody>
      </p:sp>
      <p:sp>
        <p:nvSpPr>
          <p:cNvPr id="133" name="Google Shape;133;p7"/>
          <p:cNvSpPr txBox="1"/>
          <p:nvPr/>
        </p:nvSpPr>
        <p:spPr>
          <a:xfrm>
            <a:off x="3018263" y="932003"/>
            <a:ext cx="6057137" cy="42828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Effective involve committee, including remuneration, sustainability, CSR, and Audit (Sainsburys, 2026b)</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Minimised risk by the financial division and the leadership team</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Manages the decision-making process and risk management in Sainsbury’s</a:t>
            </a:r>
            <a:endParaRPr sz="2000" b="0" i="0" u="none" strike="noStrike" cap="none">
              <a:solidFill>
                <a:srgbClr val="000000"/>
              </a:solidFill>
              <a:latin typeface="Times New Roman"/>
              <a:ea typeface="Times New Roman"/>
              <a:cs typeface="Times New Roman"/>
              <a:sym typeface="Times New Roman"/>
            </a:endParaRPr>
          </a:p>
        </p:txBody>
      </p:sp>
      <p:sp>
        <p:nvSpPr>
          <p:cNvPr id="134" name="Google Shape;134;p7"/>
          <p:cNvSpPr txBox="1"/>
          <p:nvPr/>
        </p:nvSpPr>
        <p:spPr>
          <a:xfrm>
            <a:off x="427925" y="3791625"/>
            <a:ext cx="2202900" cy="12399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5: Hierarchical function in strategic decision-making in Sainsburys</a:t>
            </a:r>
            <a:endParaRPr sz="1200" b="1" i="0" u="none" strike="noStrike" cap="none">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rgbClr val="000000"/>
                </a:solidFill>
                <a:latin typeface="Times New Roman"/>
                <a:ea typeface="Times New Roman"/>
                <a:cs typeface="Times New Roman"/>
                <a:sym typeface="Times New Roman"/>
              </a:rPr>
              <a:t>(Source: Sainsburys, 2026b)</a:t>
            </a:r>
            <a:endParaRPr sz="1200" b="1" i="0" u="none" strike="noStrike" cap="none">
              <a:solidFill>
                <a:srgbClr val="000000"/>
              </a:solidFill>
              <a:latin typeface="Times New Roman"/>
              <a:ea typeface="Times New Roman"/>
              <a:cs typeface="Times New Roman"/>
              <a:sym typeface="Times New Roman"/>
            </a:endParaRPr>
          </a:p>
        </p:txBody>
      </p:sp>
      <p:pic>
        <p:nvPicPr>
          <p:cNvPr id="135" name="Google Shape;135;p7"/>
          <p:cNvPicPr preferRelativeResize="0"/>
          <p:nvPr/>
        </p:nvPicPr>
        <p:blipFill rotWithShape="1">
          <a:blip r:embed="rId3">
            <a:alphaModFix/>
          </a:blip>
          <a:srcRect/>
          <a:stretch/>
        </p:blipFill>
        <p:spPr>
          <a:xfrm>
            <a:off x="254850" y="1177000"/>
            <a:ext cx="2652075" cy="25429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8"/>
          <p:cNvSpPr txBox="1"/>
          <p:nvPr/>
        </p:nvSpPr>
        <p:spPr>
          <a:xfrm>
            <a:off x="140700" y="0"/>
            <a:ext cx="8862600" cy="5949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3000"/>
              <a:buFont typeface="Arial"/>
              <a:buNone/>
            </a:pPr>
            <a:r>
              <a:rPr lang="en-GB" sz="3000" b="1" i="0" u="none" strike="noStrike" cap="none">
                <a:solidFill>
                  <a:srgbClr val="000000"/>
                </a:solidFill>
                <a:latin typeface="Times New Roman"/>
                <a:ea typeface="Times New Roman"/>
                <a:cs typeface="Times New Roman"/>
                <a:sym typeface="Times New Roman"/>
              </a:rPr>
              <a:t>Relation among Value-driven strategy and organisational structure</a:t>
            </a:r>
            <a:endParaRPr sz="3000" b="0" i="0" u="none" strike="noStrike" cap="none">
              <a:solidFill>
                <a:schemeClr val="dk2"/>
              </a:solidFill>
              <a:latin typeface="Calibri"/>
              <a:ea typeface="Calibri"/>
              <a:cs typeface="Calibri"/>
              <a:sym typeface="Calibri"/>
            </a:endParaRPr>
          </a:p>
        </p:txBody>
      </p:sp>
      <p:sp>
        <p:nvSpPr>
          <p:cNvPr id="141" name="Google Shape;141;p8"/>
          <p:cNvSpPr txBox="1"/>
          <p:nvPr/>
        </p:nvSpPr>
        <p:spPr>
          <a:xfrm>
            <a:off x="3491100" y="1609425"/>
            <a:ext cx="5512200" cy="34221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Determination of regulatory requirements by operating boards</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Integrate a value-driven strategy (Sainsburys, 2026b)</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Hierarchical pyramid in Sainsbury's</a:t>
            </a:r>
            <a:endParaRPr sz="2000" b="0" i="0" u="none" strike="noStrike" cap="none">
              <a:solidFill>
                <a:srgbClr val="000000"/>
              </a:solidFill>
              <a:latin typeface="Times New Roman"/>
              <a:ea typeface="Times New Roman"/>
              <a:cs typeface="Times New Roman"/>
              <a:sym typeface="Times New Roman"/>
            </a:endParaRPr>
          </a:p>
        </p:txBody>
      </p:sp>
      <p:sp>
        <p:nvSpPr>
          <p:cNvPr id="142" name="Google Shape;142;p8"/>
          <p:cNvSpPr txBox="1"/>
          <p:nvPr/>
        </p:nvSpPr>
        <p:spPr>
          <a:xfrm>
            <a:off x="427925" y="3791625"/>
            <a:ext cx="2202900" cy="12399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1200"/>
              <a:buFont typeface="Arial"/>
              <a:buNone/>
            </a:pPr>
            <a:r>
              <a:rPr lang="en-GB" sz="1200" b="1" i="0" u="none" strike="noStrike" cap="none">
                <a:solidFill>
                  <a:srgbClr val="000000"/>
                </a:solidFill>
                <a:latin typeface="Times New Roman"/>
                <a:ea typeface="Times New Roman"/>
                <a:cs typeface="Times New Roman"/>
                <a:sym typeface="Times New Roman"/>
              </a:rPr>
              <a:t>Figure 6: Value-driven strategy and organisational structure  </a:t>
            </a:r>
            <a:endParaRPr sz="1200" b="1" i="0" u="none" strike="noStrike" cap="none">
              <a:solidFill>
                <a:srgbClr val="000000"/>
              </a:solidFill>
              <a:latin typeface="Times New Roman"/>
              <a:ea typeface="Times New Roman"/>
              <a:cs typeface="Times New Roman"/>
              <a:sym typeface="Times New Roman"/>
            </a:endParaRPr>
          </a:p>
        </p:txBody>
      </p:sp>
      <p:pic>
        <p:nvPicPr>
          <p:cNvPr id="143" name="Google Shape;143;p8"/>
          <p:cNvPicPr preferRelativeResize="0"/>
          <p:nvPr/>
        </p:nvPicPr>
        <p:blipFill rotWithShape="1">
          <a:blip r:embed="rId3">
            <a:alphaModFix/>
          </a:blip>
          <a:srcRect/>
          <a:stretch/>
        </p:blipFill>
        <p:spPr>
          <a:xfrm>
            <a:off x="140700" y="1873725"/>
            <a:ext cx="2981325" cy="17430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9"/>
          <p:cNvSpPr txBox="1"/>
          <p:nvPr/>
        </p:nvSpPr>
        <p:spPr>
          <a:xfrm>
            <a:off x="140700" y="0"/>
            <a:ext cx="8862600" cy="5949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3000"/>
              <a:buFont typeface="Arial"/>
              <a:buNone/>
            </a:pPr>
            <a:r>
              <a:rPr lang="en-GB" sz="3000" b="1" i="0" u="none" strike="noStrike" cap="none">
                <a:solidFill>
                  <a:srgbClr val="000000"/>
                </a:solidFill>
                <a:latin typeface="Times New Roman"/>
                <a:ea typeface="Times New Roman"/>
                <a:cs typeface="Times New Roman"/>
                <a:sym typeface="Times New Roman"/>
              </a:rPr>
              <a:t>Conclusion</a:t>
            </a:r>
            <a:endParaRPr sz="3000" b="0" i="0" u="none" strike="noStrike" cap="none">
              <a:solidFill>
                <a:schemeClr val="dk2"/>
              </a:solidFill>
              <a:latin typeface="Calibri"/>
              <a:ea typeface="Calibri"/>
              <a:cs typeface="Calibri"/>
              <a:sym typeface="Calibri"/>
            </a:endParaRPr>
          </a:p>
        </p:txBody>
      </p:sp>
      <p:sp>
        <p:nvSpPr>
          <p:cNvPr id="149" name="Google Shape;149;p9"/>
          <p:cNvSpPr txBox="1"/>
          <p:nvPr/>
        </p:nvSpPr>
        <p:spPr>
          <a:xfrm>
            <a:off x="516919" y="1479979"/>
            <a:ext cx="8350500" cy="41214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Functional responsibility distribution in organisational structure </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Organizational structure manages the working process by coordinating and avoiding conflicts</a:t>
            </a:r>
            <a:endParaRPr sz="20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2000" b="0" i="0" u="none" strike="noStrike" cap="none">
                <a:solidFill>
                  <a:srgbClr val="000000"/>
                </a:solidFill>
                <a:latin typeface="Times New Roman"/>
                <a:ea typeface="Times New Roman"/>
                <a:cs typeface="Times New Roman"/>
                <a:sym typeface="Times New Roman"/>
              </a:rPr>
              <a:t>Audit committee, the operating board, the governance, and the division leadership team are managing the working process in Sainsbury’s</a:t>
            </a:r>
            <a:endParaRPr sz="20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10"/>
          <p:cNvSpPr txBox="1"/>
          <p:nvPr/>
        </p:nvSpPr>
        <p:spPr>
          <a:xfrm>
            <a:off x="140700" y="0"/>
            <a:ext cx="8862600" cy="5949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3000"/>
              <a:buFont typeface="Arial"/>
              <a:buNone/>
            </a:pPr>
            <a:r>
              <a:rPr lang="en-GB" sz="3000" b="1" i="0" u="none" strike="noStrike" cap="none">
                <a:solidFill>
                  <a:srgbClr val="000000"/>
                </a:solidFill>
                <a:latin typeface="Times New Roman"/>
                <a:ea typeface="Times New Roman"/>
                <a:cs typeface="Times New Roman"/>
                <a:sym typeface="Times New Roman"/>
              </a:rPr>
              <a:t>Reference List</a:t>
            </a:r>
            <a:endParaRPr sz="3000" b="0" i="0" u="none" strike="noStrike" cap="none">
              <a:solidFill>
                <a:schemeClr val="dk2"/>
              </a:solidFill>
              <a:latin typeface="Calibri"/>
              <a:ea typeface="Calibri"/>
              <a:cs typeface="Calibri"/>
              <a:sym typeface="Calibri"/>
            </a:endParaRPr>
          </a:p>
        </p:txBody>
      </p:sp>
      <p:sp>
        <p:nvSpPr>
          <p:cNvPr id="155" name="Google Shape;155;p10"/>
          <p:cNvSpPr txBox="1"/>
          <p:nvPr/>
        </p:nvSpPr>
        <p:spPr>
          <a:xfrm>
            <a:off x="140700" y="1331296"/>
            <a:ext cx="8862600" cy="44589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000000"/>
              </a:buClr>
              <a:buSzPts val="2400"/>
              <a:buFont typeface="Times New Roman"/>
              <a:buChar char="●"/>
            </a:pPr>
            <a:r>
              <a:rPr lang="en-GB" sz="1200" b="0" i="0" u="none" strike="noStrike" cap="none">
                <a:solidFill>
                  <a:srgbClr val="000000"/>
                </a:solidFill>
                <a:latin typeface="Times New Roman"/>
                <a:ea typeface="Times New Roman"/>
                <a:cs typeface="Times New Roman"/>
                <a:sym typeface="Times New Roman"/>
              </a:rPr>
              <a:t>Fucà, R. and Cubico, S., (2020) ‘Undecidability and the evolution of ideas in an emergency event: An example of how to systemically test organizational effectiveness (OE) in university groups’, </a:t>
            </a:r>
            <a:r>
              <a:rPr lang="en-GB" sz="1200" b="0" i="1" u="none" strike="noStrike" cap="none">
                <a:solidFill>
                  <a:srgbClr val="000000"/>
                </a:solidFill>
                <a:latin typeface="Times New Roman"/>
                <a:ea typeface="Times New Roman"/>
                <a:cs typeface="Times New Roman"/>
                <a:sym typeface="Times New Roman"/>
              </a:rPr>
              <a:t>Education Sciences</a:t>
            </a:r>
            <a:r>
              <a:rPr lang="en-GB" sz="1200" b="0" i="0" u="none" strike="noStrike" cap="none">
                <a:solidFill>
                  <a:srgbClr val="000000"/>
                </a:solidFill>
                <a:latin typeface="Times New Roman"/>
                <a:ea typeface="Times New Roman"/>
                <a:cs typeface="Times New Roman"/>
                <a:sym typeface="Times New Roman"/>
              </a:rPr>
              <a:t>, 10(5), p.135.</a:t>
            </a:r>
            <a:endParaRPr sz="12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1200" b="0" i="0" u="none" strike="noStrike" cap="none">
                <a:solidFill>
                  <a:srgbClr val="000000"/>
                </a:solidFill>
                <a:latin typeface="Times New Roman"/>
                <a:ea typeface="Times New Roman"/>
                <a:cs typeface="Times New Roman"/>
                <a:sym typeface="Times New Roman"/>
              </a:rPr>
              <a:t>Nowotny, S., Hirsch, B. and Nitzl, C., (2022) ‘The influence of organizational structure on value-based management sophistication’,</a:t>
            </a:r>
            <a:r>
              <a:rPr lang="en-GB" sz="1200" b="0" i="1" u="none" strike="noStrike" cap="none">
                <a:solidFill>
                  <a:srgbClr val="000000"/>
                </a:solidFill>
                <a:latin typeface="Times New Roman"/>
                <a:ea typeface="Times New Roman"/>
                <a:cs typeface="Times New Roman"/>
                <a:sym typeface="Times New Roman"/>
              </a:rPr>
              <a:t> Management Accounting Research</a:t>
            </a:r>
            <a:r>
              <a:rPr lang="en-GB" sz="1200" b="0" i="0" u="none" strike="noStrike" cap="none">
                <a:solidFill>
                  <a:srgbClr val="000000"/>
                </a:solidFill>
                <a:latin typeface="Times New Roman"/>
                <a:ea typeface="Times New Roman"/>
                <a:cs typeface="Times New Roman"/>
                <a:sym typeface="Times New Roman"/>
              </a:rPr>
              <a:t>, 56, p.100797.</a:t>
            </a:r>
            <a:endParaRPr sz="12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1200" b="0" i="0" u="none" strike="noStrike" cap="none">
                <a:solidFill>
                  <a:srgbClr val="000000"/>
                </a:solidFill>
                <a:latin typeface="Times New Roman"/>
                <a:ea typeface="Times New Roman"/>
                <a:cs typeface="Times New Roman"/>
                <a:sym typeface="Times New Roman"/>
              </a:rPr>
              <a:t>O'Reilly, J.D. D., (2025) 7 Organizational Structure Types, Available at: </a:t>
            </a:r>
            <a:r>
              <a:rPr lang="en-GB" sz="1200" b="0" i="0" u="sng" strike="noStrike" cap="none">
                <a:solidFill>
                  <a:srgbClr val="0000FF"/>
                </a:solidFill>
                <a:latin typeface="Times New Roman"/>
                <a:ea typeface="Times New Roman"/>
                <a:cs typeface="Times New Roman"/>
                <a:sym typeface="Times New Roman"/>
                <a:hlinkClick r:id="rId3">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https://www.forbes.com/advisor/business/organizational-structure/</a:t>
            </a:r>
            <a:r>
              <a:rPr lang="en-GB" sz="1200" b="0" i="0" u="none" strike="noStrike" cap="none">
                <a:solidFill>
                  <a:srgbClr val="000000"/>
                </a:solidFill>
                <a:latin typeface="Times New Roman"/>
                <a:ea typeface="Times New Roman"/>
                <a:cs typeface="Times New Roman"/>
                <a:sym typeface="Times New Roman"/>
              </a:rPr>
              <a:t> (Accessed: 23 March 2026).</a:t>
            </a:r>
            <a:endParaRPr sz="12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1200" b="0" i="0" u="none" strike="noStrike" cap="none">
                <a:solidFill>
                  <a:srgbClr val="000000"/>
                </a:solidFill>
                <a:latin typeface="Times New Roman"/>
                <a:ea typeface="Times New Roman"/>
                <a:cs typeface="Times New Roman"/>
                <a:sym typeface="Times New Roman"/>
              </a:rPr>
              <a:t>Sainsburys (2026a) Corporate governance, Available at: </a:t>
            </a:r>
            <a:r>
              <a:rPr lang="en-GB" sz="1200" b="0" i="0" u="sng" strike="noStrike" cap="none">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https://corporate.sainsburys.co.uk/investors/corporate-governance/</a:t>
            </a:r>
            <a:r>
              <a:rPr lang="en-GB" sz="1200" b="0" i="0" u="none" strike="noStrike" cap="none">
                <a:solidFill>
                  <a:srgbClr val="000000"/>
                </a:solidFill>
                <a:latin typeface="Times New Roman"/>
                <a:ea typeface="Times New Roman"/>
                <a:cs typeface="Times New Roman"/>
                <a:sym typeface="Times New Roman"/>
              </a:rPr>
              <a:t> (Accessed: 23 March 2026).</a:t>
            </a:r>
            <a:endParaRPr sz="1200" b="0" i="0" u="none" strike="noStrike" cap="none">
              <a:solidFill>
                <a:srgbClr val="000000"/>
              </a:solidFill>
              <a:latin typeface="Times New Roman"/>
              <a:ea typeface="Times New Roman"/>
              <a:cs typeface="Times New Roman"/>
              <a:sym typeface="Times New Roman"/>
            </a:endParaRPr>
          </a:p>
          <a:p>
            <a:pPr marL="457200" marR="0" lvl="0" indent="-381000" algn="just" rtl="0">
              <a:lnSpc>
                <a:spcPct val="150000"/>
              </a:lnSpc>
              <a:spcBef>
                <a:spcPts val="0"/>
              </a:spcBef>
              <a:spcAft>
                <a:spcPts val="0"/>
              </a:spcAft>
              <a:buClr>
                <a:srgbClr val="000000"/>
              </a:buClr>
              <a:buSzPts val="2400"/>
              <a:buFont typeface="Times New Roman"/>
              <a:buChar char="●"/>
            </a:pPr>
            <a:r>
              <a:rPr lang="en-GB" sz="1200" b="0" i="0" u="none" strike="noStrike" cap="none">
                <a:solidFill>
                  <a:srgbClr val="000000"/>
                </a:solidFill>
                <a:latin typeface="Times New Roman"/>
                <a:ea typeface="Times New Roman"/>
                <a:cs typeface="Times New Roman"/>
                <a:sym typeface="Times New Roman"/>
              </a:rPr>
              <a:t>Sainsburys (2026b) </a:t>
            </a:r>
            <a:r>
              <a:rPr lang="en-GB" sz="1200" b="0" i="1" u="none" strike="noStrike" cap="none">
                <a:solidFill>
                  <a:srgbClr val="000000"/>
                </a:solidFill>
                <a:latin typeface="Times New Roman"/>
                <a:ea typeface="Times New Roman"/>
                <a:cs typeface="Times New Roman"/>
                <a:sym typeface="Times New Roman"/>
              </a:rPr>
              <a:t>Materiality and governance,</a:t>
            </a:r>
            <a:r>
              <a:rPr lang="en-GB" sz="1200" b="0" i="0" u="none" strike="noStrike" cap="none">
                <a:solidFill>
                  <a:srgbClr val="000000"/>
                </a:solidFill>
                <a:latin typeface="Times New Roman"/>
                <a:ea typeface="Times New Roman"/>
                <a:cs typeface="Times New Roman"/>
                <a:sym typeface="Times New Roman"/>
              </a:rPr>
              <a:t> Available at: </a:t>
            </a:r>
            <a:r>
              <a:rPr lang="en-GB" sz="1200" b="0" i="0" u="sng" strike="noStrike" cap="none">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https://corporate.sainsburys.co.uk/sustainability/explore-by-a-z/governance/our-materiality-and-governance/</a:t>
            </a:r>
            <a:r>
              <a:rPr lang="en-GB" sz="1200" b="0" i="0" u="none" strike="noStrike" cap="none">
                <a:solidFill>
                  <a:srgbClr val="000000"/>
                </a:solidFill>
                <a:latin typeface="Times New Roman"/>
                <a:ea typeface="Times New Roman"/>
                <a:cs typeface="Times New Roman"/>
                <a:sym typeface="Times New Roman"/>
              </a:rPr>
              <a:t> (Accessed: 23 March 2026).</a:t>
            </a:r>
            <a:endParaRPr sz="24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1130</Words>
  <Application>Microsoft Office PowerPoint</Application>
  <PresentationFormat>On-screen Show (16:9)</PresentationFormat>
  <Paragraphs>64</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Times New Roman</vt:lpstr>
      <vt:lpstr>Lato</vt:lpstr>
      <vt:lpstr>Raleway</vt:lpstr>
      <vt:lpstr>Arial</vt:lpstr>
      <vt:lpstr>Streamline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Microsoft account</cp:lastModifiedBy>
  <cp:revision>2</cp:revision>
  <dcterms:modified xsi:type="dcterms:W3CDTF">2026-03-25T08:46:48Z</dcterms:modified>
</cp:coreProperties>
</file>