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595" r:id="rId2"/>
    <p:sldId id="256" r:id="rId3"/>
    <p:sldId id="603" r:id="rId4"/>
    <p:sldId id="257" r:id="rId5"/>
    <p:sldId id="261" r:id="rId6"/>
    <p:sldId id="260" r:id="rId7"/>
    <p:sldId id="259" r:id="rId8"/>
    <p:sldId id="604" r:id="rId9"/>
    <p:sldId id="269" r:id="rId10"/>
    <p:sldId id="270" r:id="rId11"/>
    <p:sldId id="263" r:id="rId12"/>
    <p:sldId id="605" r:id="rId13"/>
    <p:sldId id="606" r:id="rId14"/>
    <p:sldId id="607" r:id="rId15"/>
    <p:sldId id="608" r:id="rId16"/>
    <p:sldId id="609" r:id="rId17"/>
    <p:sldId id="470" r:id="rId18"/>
    <p:sldId id="264" r:id="rId19"/>
    <p:sldId id="265" r:id="rId20"/>
    <p:sldId id="483" r:id="rId21"/>
    <p:sldId id="280" r:id="rId22"/>
    <p:sldId id="266" r:id="rId23"/>
    <p:sldId id="602" r:id="rId24"/>
    <p:sldId id="267" r:id="rId25"/>
    <p:sldId id="268" r:id="rId26"/>
    <p:sldId id="408" r:id="rId27"/>
    <p:sldId id="409" r:id="rId28"/>
    <p:sldId id="271" r:id="rId29"/>
    <p:sldId id="272" r:id="rId30"/>
    <p:sldId id="484" r:id="rId31"/>
    <p:sldId id="339" r:id="rId32"/>
    <p:sldId id="485" r:id="rId33"/>
    <p:sldId id="60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68" d="100"/>
          <a:sy n="68"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0BFB48-086E-42DA-8CE4-B9A61785BC78}" type="datetimeFigureOut">
              <a:rPr lang="en-US" smtClean="0"/>
              <a:t>10/26/2021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C6640-45CC-4D81-9C91-F24A2B7FC439}" type="slidenum">
              <a:rPr lang="en-US" smtClean="0"/>
              <a:t>‹#›</a:t>
            </a:fld>
            <a:endParaRPr lang="en-US"/>
          </a:p>
        </p:txBody>
      </p:sp>
    </p:spTree>
    <p:extLst>
      <p:ext uri="{BB962C8B-B14F-4D97-AF65-F5344CB8AC3E}">
        <p14:creationId xmlns:p14="http://schemas.microsoft.com/office/powerpoint/2010/main" val="558777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2BD1CA5-794C-46EA-9B18-671E4882C658}"/>
              </a:ext>
            </a:extLst>
          </p:cNvPr>
          <p:cNvSpPr>
            <a:spLocks noGrp="1" noChangeArrowheads="1"/>
          </p:cNvSpPr>
          <p:nvPr>
            <p:ph type="sldNum" sz="quarter" idx="5"/>
          </p:nvPr>
        </p:nvSpPr>
        <p:spPr>
          <a:ln/>
        </p:spPr>
        <p:txBody>
          <a:bodyPr/>
          <a:lstStyle/>
          <a:p>
            <a:fld id="{D134E3D7-F794-4BE5-BE1F-8C69BC2AEA93}" type="slidenum">
              <a:rPr lang="en-US" altLang="en-US"/>
              <a:pPr/>
              <a:t>7</a:t>
            </a:fld>
            <a:endParaRPr lang="en-US" altLang="en-US"/>
          </a:p>
        </p:txBody>
      </p:sp>
      <p:sp>
        <p:nvSpPr>
          <p:cNvPr id="28674" name="Rectangle 2">
            <a:extLst>
              <a:ext uri="{FF2B5EF4-FFF2-40B4-BE49-F238E27FC236}">
                <a16:creationId xmlns:a16="http://schemas.microsoft.com/office/drawing/2014/main" id="{DBDC2577-22F7-4719-886A-E2ABB44D672A}"/>
              </a:ext>
            </a:extLst>
          </p:cNvPr>
          <p:cNvSpPr>
            <a:spLocks noChangeArrowheads="1" noTextEdit="1"/>
          </p:cNvSpPr>
          <p:nvPr>
            <p:ph type="sldImg"/>
          </p:nvPr>
        </p:nvSpPr>
        <p:spPr>
          <a:ln/>
        </p:spPr>
      </p:sp>
      <p:sp>
        <p:nvSpPr>
          <p:cNvPr id="28675" name="Rectangle 3">
            <a:extLst>
              <a:ext uri="{FF2B5EF4-FFF2-40B4-BE49-F238E27FC236}">
                <a16:creationId xmlns:a16="http://schemas.microsoft.com/office/drawing/2014/main" id="{A6F5973A-001A-482D-A57B-7B8E730C6A09}"/>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22DF3-D6D5-40CC-BE03-E7136AFCE3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DDB3A4-C487-4BA1-9385-D72BC27EC5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F547943-DE79-4858-8107-E0E0BE16EFB9}"/>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E149A6E5-F2BA-4A29-ADF5-5B193B14F1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61872D-BBC6-4D2B-8B9E-63D3A7E1D00F}"/>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554220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3308A-A7C5-4607-BD1A-92DB18F9CB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8348F8A-CE20-4433-BD80-8DA348DC9E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F7D97C-FB63-4656-AFE8-02B886ADAFD6}"/>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0D90673B-0B50-4E95-9EF7-496BBB9AB0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48DD25-62C1-4549-A8A3-65BD03603290}"/>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3316186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4F691-DEB5-44E0-B3AF-5A311F65B9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3DA2976-7917-4AFF-92B3-FF1DC23218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1C4A18-DCAD-49DF-878F-B8E29101643E}"/>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5D617FD0-2EE9-492F-95B3-AB6276D459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F69BF8-6238-4C6F-B9F7-7B327274FD03}"/>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1488153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560F-C217-4F20-84DE-89710D29298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1ABEEA9-44CB-4228-9357-0226576909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378E516-5DF9-4068-96DE-3F7CF2D382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D14D1A-4144-4F72-A566-8838674A0C2A}"/>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6" name="Footer Placeholder 5">
            <a:extLst>
              <a:ext uri="{FF2B5EF4-FFF2-40B4-BE49-F238E27FC236}">
                <a16:creationId xmlns:a16="http://schemas.microsoft.com/office/drawing/2014/main" id="{CA6A6C32-9D8E-41ED-9189-979049F2F7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7A0E16-BC09-4328-A047-90237A136810}"/>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3423322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0D91E-9DE7-41B5-9DDA-3A5F0AB7E6A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23E139-6EB8-411A-B57F-F60962329C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768A24-6A26-49FE-A807-7606D84469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F386A6-85F6-477E-80CE-03C0FD4897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13D380-A260-4775-97FA-FA0DA7C932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C88D7C1-D97F-48AC-AFC1-E379EF17F064}"/>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8" name="Footer Placeholder 7">
            <a:extLst>
              <a:ext uri="{FF2B5EF4-FFF2-40B4-BE49-F238E27FC236}">
                <a16:creationId xmlns:a16="http://schemas.microsoft.com/office/drawing/2014/main" id="{24F8EEC4-5A1C-4D35-83F0-7E4F82A4FC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5292867-693A-4252-B82D-875FFC5D598B}"/>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911240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15053-3625-451F-8E50-87421A0571E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1FFF3-E3EC-4A26-9AD2-E5D5A4110899}"/>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4" name="Footer Placeholder 3">
            <a:extLst>
              <a:ext uri="{FF2B5EF4-FFF2-40B4-BE49-F238E27FC236}">
                <a16:creationId xmlns:a16="http://schemas.microsoft.com/office/drawing/2014/main" id="{84CE6764-8ADD-4C01-B8AF-77EEA27DBA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05996B-8F1E-4AB4-90D1-F9F8290B4209}"/>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2859872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BEFF44-447A-4FED-8D2A-B5768F2454C2}"/>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3" name="Footer Placeholder 2">
            <a:extLst>
              <a:ext uri="{FF2B5EF4-FFF2-40B4-BE49-F238E27FC236}">
                <a16:creationId xmlns:a16="http://schemas.microsoft.com/office/drawing/2014/main" id="{1087DE21-874E-433A-80C3-159EA6E030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B8F389-30CD-4C47-BF2D-F2F063B2D728}"/>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3640622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FCF4-5ED3-4E7A-A362-B26C710C48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9B0504-1B69-47D0-BFE9-763DE8A834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097C06A-9F49-4BEF-9FD5-D8C1B66D14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21BB55-CA18-4A34-A3BC-6D034A72935A}"/>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6" name="Footer Placeholder 5">
            <a:extLst>
              <a:ext uri="{FF2B5EF4-FFF2-40B4-BE49-F238E27FC236}">
                <a16:creationId xmlns:a16="http://schemas.microsoft.com/office/drawing/2014/main" id="{07E963F6-491A-4BFB-B5CB-BAFC4F76D6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CD9D5B-D081-427B-B626-6A4D561A677F}"/>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3334194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B9A6-A863-495D-991F-7A64DAC088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CD8AA3B-B386-46FA-A0AA-EC2A3FBE13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A8B198-28D9-45DB-8BFD-F1B0CB25A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E0220A-D004-4DC9-A334-3204BDF7475F}"/>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6" name="Footer Placeholder 5">
            <a:extLst>
              <a:ext uri="{FF2B5EF4-FFF2-40B4-BE49-F238E27FC236}">
                <a16:creationId xmlns:a16="http://schemas.microsoft.com/office/drawing/2014/main" id="{A6DB2978-2B81-4CF4-A8F2-679E6A3647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B7AC2F-0C21-4428-8FC1-7817E09B232D}"/>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2583651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34D3F-2F15-46D2-AD59-118F32A2CA9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A62A7DE-FF66-4A14-BC56-8B2E10480E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AD8C8E-4FCD-4F85-9730-8B8BC5DB9D30}"/>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7EF94B47-B334-4077-A91E-0369FBF82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F23F26-1FC6-4A8E-B8F8-61E90CD2F13C}"/>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183065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491D7A-BBE1-47BD-B73E-5D7038CBADC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5FCE57-109C-40E3-B954-650F5DB525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980D4-85F9-42BF-A56F-03F90CEE1F5B}"/>
              </a:ext>
            </a:extLst>
          </p:cNvPr>
          <p:cNvSpPr>
            <a:spLocks noGrp="1"/>
          </p:cNvSpPr>
          <p:nvPr>
            <p:ph type="dt" sz="half" idx="10"/>
          </p:nvPr>
        </p:nvSpPr>
        <p:spPr/>
        <p:txBody>
          <a:body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979D815D-7CD4-4C46-8492-E5D1AA509B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D0BC75-B29A-4918-8520-135697173406}"/>
              </a:ext>
            </a:extLst>
          </p:cNvPr>
          <p:cNvSpPr>
            <a:spLocks noGrp="1"/>
          </p:cNvSpPr>
          <p:nvPr>
            <p:ph type="sldNum" sz="quarter" idx="12"/>
          </p:nvPr>
        </p:nvSpPr>
        <p:spPr/>
        <p:txBody>
          <a:bodyPr/>
          <a:lstStyle/>
          <a:p>
            <a:fld id="{A5939B0D-C235-4688-A5F1-C5FE12154BE3}" type="slidenum">
              <a:rPr lang="en-US" smtClean="0"/>
              <a:t>‹#›</a:t>
            </a:fld>
            <a:endParaRPr lang="en-US"/>
          </a:p>
        </p:txBody>
      </p:sp>
    </p:spTree>
    <p:extLst>
      <p:ext uri="{BB962C8B-B14F-4D97-AF65-F5344CB8AC3E}">
        <p14:creationId xmlns:p14="http://schemas.microsoft.com/office/powerpoint/2010/main" val="780321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432FD-5EE2-497A-B425-656D689B53F8}"/>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able Placeholder 2">
            <a:extLst>
              <a:ext uri="{FF2B5EF4-FFF2-40B4-BE49-F238E27FC236}">
                <a16:creationId xmlns:a16="http://schemas.microsoft.com/office/drawing/2014/main" id="{4E740639-6FDF-4110-8B5F-CD0984C6A238}"/>
              </a:ext>
            </a:extLst>
          </p:cNvPr>
          <p:cNvSpPr>
            <a:spLocks noGrp="1"/>
          </p:cNvSpPr>
          <p:nvPr>
            <p:ph type="tbl" idx="1"/>
          </p:nvPr>
        </p:nvSpPr>
        <p:spPr>
          <a:xfrm>
            <a:off x="914400" y="1981200"/>
            <a:ext cx="10363200" cy="4114800"/>
          </a:xfrm>
        </p:spPr>
        <p:txBody>
          <a:bodyPr/>
          <a:lstStyle/>
          <a:p>
            <a:endParaRPr lang="en-US"/>
          </a:p>
        </p:txBody>
      </p:sp>
      <p:sp>
        <p:nvSpPr>
          <p:cNvPr id="4" name="Date Placeholder 3">
            <a:extLst>
              <a:ext uri="{FF2B5EF4-FFF2-40B4-BE49-F238E27FC236}">
                <a16:creationId xmlns:a16="http://schemas.microsoft.com/office/drawing/2014/main" id="{C3805CC8-311B-4FD7-9DB9-4A185BF81F8E}"/>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BF18276-DBCC-4B51-A897-3199885ACC74}"/>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8EDB0177-973A-407C-9D3B-C7BE431D0D63}"/>
              </a:ext>
            </a:extLst>
          </p:cNvPr>
          <p:cNvSpPr>
            <a:spLocks noGrp="1"/>
          </p:cNvSpPr>
          <p:nvPr>
            <p:ph type="sldNum" sz="quarter" idx="12"/>
          </p:nvPr>
        </p:nvSpPr>
        <p:spPr>
          <a:xfrm>
            <a:off x="8737600" y="6248400"/>
            <a:ext cx="2540000" cy="457200"/>
          </a:xfrm>
        </p:spPr>
        <p:txBody>
          <a:bodyPr/>
          <a:lstStyle>
            <a:lvl1pPr>
              <a:defRPr/>
            </a:lvl1pPr>
          </a:lstStyle>
          <a:p>
            <a:fld id="{2D640B05-8486-425F-B208-5AD15F06CB7E}" type="slidenum">
              <a:rPr lang="en-US" altLang="en-US"/>
              <a:pPr/>
              <a:t>‹#›</a:t>
            </a:fld>
            <a:endParaRPr lang="en-US" altLang="en-US"/>
          </a:p>
        </p:txBody>
      </p:sp>
    </p:spTree>
    <p:extLst>
      <p:ext uri="{BB962C8B-B14F-4D97-AF65-F5344CB8AC3E}">
        <p14:creationId xmlns:p14="http://schemas.microsoft.com/office/powerpoint/2010/main" val="923591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AC466-3D00-4818-B362-33FB3B6F6A1E}"/>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BBC8D7E-B423-4FE4-9289-253B1EE4A176}"/>
              </a:ext>
            </a:extLst>
          </p:cNvPr>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0134D90F-A1CE-41B5-B7A0-8DF955A3F45F}"/>
              </a:ext>
            </a:extLst>
          </p:cNvPr>
          <p:cNvSpPr>
            <a:spLocks noGrp="1"/>
          </p:cNvSpPr>
          <p:nvPr>
            <p:ph type="clipArt" sz="half" idx="2"/>
          </p:nvPr>
        </p:nvSpPr>
        <p:spPr>
          <a:xfrm>
            <a:off x="6197600" y="1981200"/>
            <a:ext cx="5080000" cy="4114800"/>
          </a:xfrm>
        </p:spPr>
        <p:txBody>
          <a:bodyPr/>
          <a:lstStyle/>
          <a:p>
            <a:endParaRPr lang="en-US"/>
          </a:p>
        </p:txBody>
      </p:sp>
      <p:sp>
        <p:nvSpPr>
          <p:cNvPr id="5" name="Date Placeholder 4">
            <a:extLst>
              <a:ext uri="{FF2B5EF4-FFF2-40B4-BE49-F238E27FC236}">
                <a16:creationId xmlns:a16="http://schemas.microsoft.com/office/drawing/2014/main" id="{683DDEBC-AB33-4D72-AA13-849CFD2C6C93}"/>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65D335F-4456-49D8-B1A0-92F5F0D59E42}"/>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37DD997-B979-4DEA-B940-C8866F25D284}"/>
              </a:ext>
            </a:extLst>
          </p:cNvPr>
          <p:cNvSpPr>
            <a:spLocks noGrp="1"/>
          </p:cNvSpPr>
          <p:nvPr>
            <p:ph type="sldNum" sz="quarter" idx="12"/>
          </p:nvPr>
        </p:nvSpPr>
        <p:spPr>
          <a:xfrm>
            <a:off x="8737600" y="6248400"/>
            <a:ext cx="2540000" cy="457200"/>
          </a:xfrm>
        </p:spPr>
        <p:txBody>
          <a:bodyPr/>
          <a:lstStyle>
            <a:lvl1pPr>
              <a:defRPr/>
            </a:lvl1pPr>
          </a:lstStyle>
          <a:p>
            <a:fld id="{8BEFBF1C-D8A0-42FC-AB9D-E5D015215447}" type="slidenum">
              <a:rPr lang="en-US" altLang="en-US"/>
              <a:pPr/>
              <a:t>‹#›</a:t>
            </a:fld>
            <a:endParaRPr lang="en-US" altLang="en-US"/>
          </a:p>
        </p:txBody>
      </p:sp>
    </p:spTree>
    <p:extLst>
      <p:ext uri="{BB962C8B-B14F-4D97-AF65-F5344CB8AC3E}">
        <p14:creationId xmlns:p14="http://schemas.microsoft.com/office/powerpoint/2010/main" val="2977605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9C3B3-25CB-49F0-8607-822AB855C627}"/>
              </a:ext>
            </a:extLst>
          </p:cNvPr>
          <p:cNvSpPr>
            <a:spLocks noGrp="1"/>
          </p:cNvSpPr>
          <p:nvPr>
            <p:ph type="title"/>
          </p:nvPr>
        </p:nvSpPr>
        <p:spPr>
          <a:xfrm>
            <a:off x="914400" y="609600"/>
            <a:ext cx="10363200" cy="1143000"/>
          </a:xfrm>
        </p:spPr>
        <p:txBody>
          <a:bodyPr/>
          <a:lstStyle/>
          <a:p>
            <a:r>
              <a:rPr lang="en-US"/>
              <a:t>Click to edit Master title style</a:t>
            </a:r>
          </a:p>
        </p:txBody>
      </p:sp>
      <p:sp>
        <p:nvSpPr>
          <p:cNvPr id="3" name="Online Image Placeholder 2">
            <a:extLst>
              <a:ext uri="{FF2B5EF4-FFF2-40B4-BE49-F238E27FC236}">
                <a16:creationId xmlns:a16="http://schemas.microsoft.com/office/drawing/2014/main" id="{71B4F4B8-2AAB-412B-8269-6E8B438D0DF6}"/>
              </a:ext>
            </a:extLst>
          </p:cNvPr>
          <p:cNvSpPr>
            <a:spLocks noGrp="1"/>
          </p:cNvSpPr>
          <p:nvPr>
            <p:ph type="clipArt" sz="half" idx="1"/>
          </p:nvPr>
        </p:nvSpPr>
        <p:spPr>
          <a:xfrm>
            <a:off x="914400" y="1981200"/>
            <a:ext cx="5080000" cy="4114800"/>
          </a:xfrm>
        </p:spPr>
        <p:txBody>
          <a:bodyPr/>
          <a:lstStyle/>
          <a:p>
            <a:endParaRPr lang="en-US"/>
          </a:p>
        </p:txBody>
      </p:sp>
      <p:sp>
        <p:nvSpPr>
          <p:cNvPr id="4" name="Text Placeholder 3">
            <a:extLst>
              <a:ext uri="{FF2B5EF4-FFF2-40B4-BE49-F238E27FC236}">
                <a16:creationId xmlns:a16="http://schemas.microsoft.com/office/drawing/2014/main" id="{CA92C7FF-436E-4AB5-817E-580A5428FDE7}"/>
              </a:ext>
            </a:extLst>
          </p:cNvPr>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0C17B1-740E-4006-8D94-C8B73D2BA876}"/>
              </a:ext>
            </a:extLst>
          </p:cNvPr>
          <p:cNvSpPr>
            <a:spLocks noGrp="1"/>
          </p:cNvSpPr>
          <p:nvPr>
            <p:ph type="dt" sz="half" idx="10"/>
          </p:nvPr>
        </p:nvSpPr>
        <p:spPr>
          <a:xfrm>
            <a:off x="914400" y="6248400"/>
            <a:ext cx="25400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5ED7C3C8-4A26-4AF8-93F9-11BFE837B2B7}"/>
              </a:ext>
            </a:extLst>
          </p:cNvPr>
          <p:cNvSpPr>
            <a:spLocks noGrp="1"/>
          </p:cNvSpPr>
          <p:nvPr>
            <p:ph type="ftr" sz="quarter" idx="11"/>
          </p:nvPr>
        </p:nvSpPr>
        <p:spPr>
          <a:xfrm>
            <a:off x="4165600" y="6248400"/>
            <a:ext cx="38608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61C6B47B-D92C-4242-ABA7-A14436E86E1E}"/>
              </a:ext>
            </a:extLst>
          </p:cNvPr>
          <p:cNvSpPr>
            <a:spLocks noGrp="1"/>
          </p:cNvSpPr>
          <p:nvPr>
            <p:ph type="sldNum" sz="quarter" idx="12"/>
          </p:nvPr>
        </p:nvSpPr>
        <p:spPr>
          <a:xfrm>
            <a:off x="8737600" y="6248400"/>
            <a:ext cx="2540000" cy="457200"/>
          </a:xfrm>
        </p:spPr>
        <p:txBody>
          <a:bodyPr/>
          <a:lstStyle>
            <a:lvl1pPr>
              <a:defRPr/>
            </a:lvl1pPr>
          </a:lstStyle>
          <a:p>
            <a:fld id="{70F565C5-D15E-4027-815D-A8437B3D1167}" type="slidenum">
              <a:rPr lang="en-US" altLang="en-US"/>
              <a:pPr/>
              <a:t>‹#›</a:t>
            </a:fld>
            <a:endParaRPr lang="en-US" altLang="en-US"/>
          </a:p>
        </p:txBody>
      </p:sp>
    </p:spTree>
    <p:extLst>
      <p:ext uri="{BB962C8B-B14F-4D97-AF65-F5344CB8AC3E}">
        <p14:creationId xmlns:p14="http://schemas.microsoft.com/office/powerpoint/2010/main" val="3179699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B4B4D2-9F18-4636-9AFD-FC23C00CF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23FDB35-C179-4305-AE7F-B1F04AFD9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A0C767-763F-4467-9DC6-F3AD80D922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591E16-5182-4534-827C-4D3EA01D8933}" type="datetimeFigureOut">
              <a:rPr lang="en-US" smtClean="0"/>
              <a:t>10/26/2021</a:t>
            </a:fld>
            <a:endParaRPr lang="en-US"/>
          </a:p>
        </p:txBody>
      </p:sp>
      <p:sp>
        <p:nvSpPr>
          <p:cNvPr id="5" name="Footer Placeholder 4">
            <a:extLst>
              <a:ext uri="{FF2B5EF4-FFF2-40B4-BE49-F238E27FC236}">
                <a16:creationId xmlns:a16="http://schemas.microsoft.com/office/drawing/2014/main" id="{444D8422-9EAA-42C7-AD24-799FA371D8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D8F17F-B474-48D8-B5C7-8680AB2F40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939B0D-C235-4688-A5F1-C5FE12154BE3}" type="slidenum">
              <a:rPr lang="en-US" smtClean="0"/>
              <a:t>‹#›</a:t>
            </a:fld>
            <a:endParaRPr lang="en-US"/>
          </a:p>
        </p:txBody>
      </p:sp>
    </p:spTree>
    <p:extLst>
      <p:ext uri="{BB962C8B-B14F-4D97-AF65-F5344CB8AC3E}">
        <p14:creationId xmlns:p14="http://schemas.microsoft.com/office/powerpoint/2010/main" val="23049107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wmf"/><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wmf"/><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wmf"/><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wmf"/><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w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015" y="0"/>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368082"/>
          </a:xfrm>
        </p:spPr>
        <p:txBody>
          <a:bodyPr>
            <a:normAutofit fontScale="85000" lnSpcReduction="2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j.gwa@uwtsd.ac.uk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5</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1"/>
            <a:ext cx="2507004" cy="954107"/>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60651" y="40107"/>
            <a:ext cx="6345589" cy="1140069"/>
          </a:xfrm>
        </p:spPr>
        <p:txBody>
          <a:bodyPr>
            <a:noAutofit/>
          </a:bodyPr>
          <a:lstStyle/>
          <a:p>
            <a:r>
              <a:rPr lang="en-GB" sz="4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Developing and Writing the Research Work</a:t>
            </a:r>
          </a:p>
        </p:txBody>
      </p:sp>
      <p:pic>
        <p:nvPicPr>
          <p:cNvPr id="4" name="Picture 3">
            <a:extLst>
              <a:ext uri="{FF2B5EF4-FFF2-40B4-BE49-F238E27FC236}">
                <a16:creationId xmlns:a16="http://schemas.microsoft.com/office/drawing/2014/main" id="{AF8734D7-AC29-4397-B9D6-CDBCE7C1854A}"/>
              </a:ext>
            </a:extLst>
          </p:cNvPr>
          <p:cNvPicPr>
            <a:picLocks noChangeAspect="1"/>
          </p:cNvPicPr>
          <p:nvPr/>
        </p:nvPicPr>
        <p:blipFill>
          <a:blip r:embed="rId2"/>
          <a:stretch>
            <a:fillRect/>
          </a:stretch>
        </p:blipFill>
        <p:spPr>
          <a:xfrm>
            <a:off x="11113" y="34121"/>
            <a:ext cx="2507004" cy="954107"/>
          </a:xfrm>
          <a:prstGeom prst="rect">
            <a:avLst/>
          </a:prstGeom>
        </p:spPr>
      </p:pic>
      <p:sp>
        <p:nvSpPr>
          <p:cNvPr id="10" name="TextBox 9">
            <a:extLst>
              <a:ext uri="{FF2B5EF4-FFF2-40B4-BE49-F238E27FC236}">
                <a16:creationId xmlns:a16="http://schemas.microsoft.com/office/drawing/2014/main" id="{3CF48FE1-1724-4B3B-9440-40B69DBC879F}"/>
              </a:ext>
            </a:extLst>
          </p:cNvPr>
          <p:cNvSpPr txBox="1"/>
          <p:nvPr/>
        </p:nvSpPr>
        <p:spPr>
          <a:xfrm>
            <a:off x="1280160" y="1744393"/>
            <a:ext cx="9692640" cy="2793842"/>
          </a:xfrm>
          <a:prstGeom prst="rect">
            <a:avLst/>
          </a:prstGeom>
          <a:noFill/>
        </p:spPr>
        <p:txBody>
          <a:bodyPr wrap="square">
            <a:spAutoFit/>
          </a:bodyPr>
          <a:lstStyle/>
          <a:p>
            <a:pPr algn="just">
              <a:lnSpc>
                <a:spcPct val="150000"/>
              </a:lnSpc>
            </a:pPr>
            <a:r>
              <a:rPr lang="en-US" sz="2400" b="1" i="0" dirty="0">
                <a:solidFill>
                  <a:srgbClr val="202124"/>
                </a:solidFill>
                <a:effectLst/>
                <a:latin typeface="Arial" panose="020B0604020202020204" pitchFamily="34" charset="0"/>
                <a:cs typeface="Arial" panose="020B0604020202020204" pitchFamily="34" charset="0"/>
              </a:rPr>
              <a:t>What is project documentation? Project documentation is the process of recording the key project details and producing the documents that are required to implement it successfully. Simply put, it's an umbrella term which includes all the documents created over the course of the project.</a:t>
            </a:r>
            <a:endParaRPr lang="en-US" sz="2400" b="1"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9C5E1F4-30F4-49A9-B19D-AABD48891D86}"/>
              </a:ext>
            </a:extLst>
          </p:cNvPr>
          <p:cNvSpPr>
            <a:spLocks noGrp="1" noChangeArrowheads="1"/>
          </p:cNvSpPr>
          <p:nvPr>
            <p:ph type="ctrTitle"/>
          </p:nvPr>
        </p:nvSpPr>
        <p:spPr>
          <a:xfrm>
            <a:off x="3474720" y="123556"/>
            <a:ext cx="6499274" cy="1128469"/>
          </a:xfrm>
        </p:spPr>
        <p:txBody>
          <a:bodyPr>
            <a:normAutofit fontScale="90000"/>
          </a:bodyPr>
          <a:lstStyle/>
          <a:p>
            <a:r>
              <a:rPr lang="en-US" altLang="en-US" sz="4000" b="1" dirty="0">
                <a:solidFill>
                  <a:srgbClr val="002060"/>
                </a:solidFill>
                <a:latin typeface="Arial" panose="020B0604020202020204" pitchFamily="34" charset="0"/>
                <a:cs typeface="Arial" panose="020B0604020202020204" pitchFamily="34" charset="0"/>
              </a:rPr>
              <a:t>Process and Procedure Documentation</a:t>
            </a:r>
          </a:p>
        </p:txBody>
      </p:sp>
      <p:sp>
        <p:nvSpPr>
          <p:cNvPr id="2052" name="WordArt 4">
            <a:extLst>
              <a:ext uri="{FF2B5EF4-FFF2-40B4-BE49-F238E27FC236}">
                <a16:creationId xmlns:a16="http://schemas.microsoft.com/office/drawing/2014/main" id="{0179FCC6-C632-479D-BEBD-B52E3C2FA60A}"/>
              </a:ext>
            </a:extLst>
          </p:cNvPr>
          <p:cNvSpPr>
            <a:spLocks noChangeArrowheads="1" noChangeShapeType="1" noTextEdit="1"/>
          </p:cNvSpPr>
          <p:nvPr/>
        </p:nvSpPr>
        <p:spPr bwMode="auto">
          <a:xfrm>
            <a:off x="3124200" y="2995614"/>
            <a:ext cx="6019800" cy="3328987"/>
          </a:xfrm>
          <a:prstGeom prst="rect">
            <a:avLst/>
          </a:prstGeom>
          <a:extLst>
            <a:ext uri="{AF507438-7753-43E0-B8FC-AC1667EBCBE1}">
              <a14:hiddenEffects xmlns:a14="http://schemas.microsoft.com/office/drawing/2010/main">
                <a:effectLst/>
              </a14:hiddenEffects>
            </a:ext>
          </a:extLst>
        </p:spPr>
        <p:txBody>
          <a:bodyPr wrap="none" fromWordArt="1">
            <a:prstTxWarp prst="textCascadeUp">
              <a:avLst>
                <a:gd name="adj" fmla="val 44444"/>
              </a:avLst>
            </a:prstTxWarp>
            <a:scene3d>
              <a:camera prst="legacyPerspectiveFront">
                <a:rot lat="20519999" lon="1080000" rev="0"/>
              </a:camera>
              <a:lightRig rig="legacyHarsh2" dir="b"/>
            </a:scene3d>
            <a:sp3d extrusionH="430200" prstMaterial="legacyMatte">
              <a:extrusionClr>
                <a:srgbClr val="FF6600"/>
              </a:extrusionClr>
              <a:contourClr>
                <a:srgbClr val="FFE701"/>
              </a:contourClr>
            </a:sp3d>
          </a:bodyPr>
          <a:lstStyle/>
          <a:p>
            <a:pPr algn="ctr"/>
            <a:r>
              <a:rPr lang="en-US" sz="3600" kern="10" dirty="0">
                <a:ln w="9525">
                  <a:round/>
                  <a:headEnd/>
                  <a:tailEnd/>
                </a:ln>
                <a:gradFill rotWithShape="0">
                  <a:gsLst>
                    <a:gs pos="0">
                      <a:srgbClr val="FFE701"/>
                    </a:gs>
                    <a:gs pos="100000">
                      <a:srgbClr val="FE3E02"/>
                    </a:gs>
                  </a:gsLst>
                  <a:lin ang="5400000" scaled="1"/>
                </a:gradFill>
                <a:latin typeface="Impact" panose="020B0806030902050204" pitchFamily="34" charset="0"/>
              </a:rPr>
              <a:t>Getting Started</a:t>
            </a:r>
          </a:p>
        </p:txBody>
      </p:sp>
      <p:pic>
        <p:nvPicPr>
          <p:cNvPr id="5" name="Picture 4">
            <a:extLst>
              <a:ext uri="{FF2B5EF4-FFF2-40B4-BE49-F238E27FC236}">
                <a16:creationId xmlns:a16="http://schemas.microsoft.com/office/drawing/2014/main" id="{1B5133EB-E72D-4353-9178-055F338EED6D}"/>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87BFFC48-7C8D-486C-A410-79558AD9B62F}"/>
              </a:ext>
            </a:extLst>
          </p:cNvPr>
          <p:cNvSpPr>
            <a:spLocks noGrp="1" noChangeArrowheads="1"/>
          </p:cNvSpPr>
          <p:nvPr>
            <p:ph type="title"/>
          </p:nvPr>
        </p:nvSpPr>
        <p:spPr>
          <a:xfrm>
            <a:off x="4745501" y="111907"/>
            <a:ext cx="2700998" cy="788426"/>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Agenda</a:t>
            </a:r>
          </a:p>
        </p:txBody>
      </p:sp>
      <p:sp>
        <p:nvSpPr>
          <p:cNvPr id="5123" name="Rectangle 3">
            <a:extLst>
              <a:ext uri="{FF2B5EF4-FFF2-40B4-BE49-F238E27FC236}">
                <a16:creationId xmlns:a16="http://schemas.microsoft.com/office/drawing/2014/main" id="{FF3CA375-2BB9-43CB-B7A1-830867375810}"/>
              </a:ext>
            </a:extLst>
          </p:cNvPr>
          <p:cNvSpPr>
            <a:spLocks noGrp="1" noChangeArrowheads="1"/>
          </p:cNvSpPr>
          <p:nvPr>
            <p:ph type="body" idx="1"/>
          </p:nvPr>
        </p:nvSpPr>
        <p:spPr/>
        <p:txBody>
          <a:bodyPr/>
          <a:lstStyle/>
          <a:p>
            <a:pPr>
              <a:lnSpc>
                <a:spcPct val="150000"/>
              </a:lnSpc>
            </a:pPr>
            <a:r>
              <a:rPr lang="en-US" altLang="en-US" b="1" dirty="0">
                <a:solidFill>
                  <a:srgbClr val="002060"/>
                </a:solidFill>
                <a:latin typeface="Tahoma" panose="020B0604030504040204" pitchFamily="34" charset="0"/>
              </a:rPr>
              <a:t>Why: </a:t>
            </a:r>
            <a:r>
              <a:rPr lang="en-US" altLang="en-US" b="1" dirty="0">
                <a:latin typeface="Tahoma" panose="020B0604030504040204" pitchFamily="34" charset="0"/>
              </a:rPr>
              <a:t>document processes and procedures?</a:t>
            </a:r>
          </a:p>
          <a:p>
            <a:pPr>
              <a:lnSpc>
                <a:spcPct val="150000"/>
              </a:lnSpc>
            </a:pPr>
            <a:r>
              <a:rPr lang="en-US" altLang="en-US" b="1" dirty="0">
                <a:solidFill>
                  <a:srgbClr val="002060"/>
                </a:solidFill>
                <a:latin typeface="Tahoma" panose="020B0604030504040204" pitchFamily="34" charset="0"/>
              </a:rPr>
              <a:t>What: </a:t>
            </a:r>
            <a:r>
              <a:rPr lang="en-US" altLang="en-US" b="1" dirty="0">
                <a:latin typeface="Tahoma" panose="020B0604030504040204" pitchFamily="34" charset="0"/>
              </a:rPr>
              <a:t>is process and procedure documentation?</a:t>
            </a:r>
          </a:p>
          <a:p>
            <a:pPr>
              <a:lnSpc>
                <a:spcPct val="150000"/>
              </a:lnSpc>
            </a:pPr>
            <a:r>
              <a:rPr lang="en-US" altLang="en-US" b="1" dirty="0">
                <a:solidFill>
                  <a:srgbClr val="002060"/>
                </a:solidFill>
                <a:latin typeface="Tahoma" panose="020B0604030504040204" pitchFamily="34" charset="0"/>
              </a:rPr>
              <a:t>Who: </a:t>
            </a:r>
            <a:r>
              <a:rPr lang="en-US" altLang="en-US" b="1" dirty="0">
                <a:latin typeface="Tahoma" panose="020B0604030504040204" pitchFamily="34" charset="0"/>
              </a:rPr>
              <a:t>creates and uses this information?</a:t>
            </a:r>
          </a:p>
          <a:p>
            <a:pPr>
              <a:lnSpc>
                <a:spcPct val="150000"/>
              </a:lnSpc>
            </a:pPr>
            <a:r>
              <a:rPr lang="en-US" altLang="en-US" b="1" dirty="0">
                <a:solidFill>
                  <a:srgbClr val="002060"/>
                </a:solidFill>
                <a:latin typeface="Tahoma" panose="020B0604030504040204" pitchFamily="34" charset="0"/>
              </a:rPr>
              <a:t>When: </a:t>
            </a:r>
            <a:r>
              <a:rPr lang="en-US" altLang="en-US" b="1" dirty="0">
                <a:latin typeface="Tahoma" panose="020B0604030504040204" pitchFamily="34" charset="0"/>
              </a:rPr>
              <a:t>should it be written and updated?</a:t>
            </a:r>
          </a:p>
          <a:p>
            <a:pPr>
              <a:lnSpc>
                <a:spcPct val="150000"/>
              </a:lnSpc>
            </a:pPr>
            <a:r>
              <a:rPr lang="en-US" altLang="en-US" b="1" dirty="0">
                <a:solidFill>
                  <a:srgbClr val="002060"/>
                </a:solidFill>
                <a:latin typeface="Tahoma" panose="020B0604030504040204" pitchFamily="34" charset="0"/>
              </a:rPr>
              <a:t>How: </a:t>
            </a:r>
            <a:r>
              <a:rPr lang="en-US" altLang="en-US" b="1" dirty="0">
                <a:latin typeface="Tahoma" panose="020B0604030504040204" pitchFamily="34" charset="0"/>
              </a:rPr>
              <a:t>are processes and procedures documented?</a:t>
            </a:r>
          </a:p>
        </p:txBody>
      </p:sp>
      <p:pic>
        <p:nvPicPr>
          <p:cNvPr id="4" name="Picture 3">
            <a:extLst>
              <a:ext uri="{FF2B5EF4-FFF2-40B4-BE49-F238E27FC236}">
                <a16:creationId xmlns:a16="http://schemas.microsoft.com/office/drawing/2014/main" id="{790FB618-AC94-402C-B4C1-F60B62490221}"/>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E3E8BD1-22FE-48AB-8019-411CB2E2B550}"/>
              </a:ext>
            </a:extLst>
          </p:cNvPr>
          <p:cNvSpPr>
            <a:spLocks noGrp="1" noChangeArrowheads="1"/>
          </p:cNvSpPr>
          <p:nvPr>
            <p:ph type="title"/>
          </p:nvPr>
        </p:nvSpPr>
        <p:spPr>
          <a:xfrm>
            <a:off x="4572000" y="210381"/>
            <a:ext cx="2321169" cy="788426"/>
          </a:xfrm>
        </p:spPr>
        <p:txBody>
          <a:bodyPr/>
          <a:lstStyle/>
          <a:p>
            <a:r>
              <a:rPr lang="en-US" altLang="en-US" b="1" dirty="0">
                <a:solidFill>
                  <a:srgbClr val="002060"/>
                </a:solidFill>
                <a:latin typeface="Arial" panose="020B0604020202020204" pitchFamily="34" charset="0"/>
                <a:cs typeface="Arial" panose="020B0604020202020204" pitchFamily="34" charset="0"/>
              </a:rPr>
              <a:t>WHY?</a:t>
            </a:r>
          </a:p>
        </p:txBody>
      </p:sp>
      <p:pic>
        <p:nvPicPr>
          <p:cNvPr id="1027" name="Picture 3">
            <a:extLst>
              <a:ext uri="{FF2B5EF4-FFF2-40B4-BE49-F238E27FC236}">
                <a16:creationId xmlns:a16="http://schemas.microsoft.com/office/drawing/2014/main" id="{C896891D-7A12-4397-BA33-A1FA8D3EE4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286001"/>
            <a:ext cx="3043238" cy="32035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94FFEBB-F086-42EB-96AD-E786A14711EF}"/>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43C54C9-F18F-41D5-843D-05579926B64E}"/>
              </a:ext>
            </a:extLst>
          </p:cNvPr>
          <p:cNvSpPr>
            <a:spLocks noGrp="1" noChangeArrowheads="1"/>
          </p:cNvSpPr>
          <p:nvPr>
            <p:ph type="title"/>
          </p:nvPr>
        </p:nvSpPr>
        <p:spPr>
          <a:xfrm>
            <a:off x="4234376" y="0"/>
            <a:ext cx="2124221" cy="760289"/>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WHY?</a:t>
            </a:r>
          </a:p>
        </p:txBody>
      </p:sp>
      <p:sp>
        <p:nvSpPr>
          <p:cNvPr id="7171" name="Rectangle 3">
            <a:extLst>
              <a:ext uri="{FF2B5EF4-FFF2-40B4-BE49-F238E27FC236}">
                <a16:creationId xmlns:a16="http://schemas.microsoft.com/office/drawing/2014/main" id="{21A2B647-502E-4B07-A15A-739E9953BA44}"/>
              </a:ext>
            </a:extLst>
          </p:cNvPr>
          <p:cNvSpPr>
            <a:spLocks noGrp="1" noChangeArrowheads="1"/>
          </p:cNvSpPr>
          <p:nvPr>
            <p:ph type="body" idx="1"/>
          </p:nvPr>
        </p:nvSpPr>
        <p:spPr>
          <a:xfrm>
            <a:off x="1597855" y="1544272"/>
            <a:ext cx="8108853" cy="4223483"/>
          </a:xfrm>
        </p:spPr>
        <p:txBody>
          <a:bodyPr>
            <a:normAutofit/>
          </a:bodyPr>
          <a:lstStyle/>
          <a:p>
            <a:pPr>
              <a:lnSpc>
                <a:spcPct val="150000"/>
              </a:lnSpc>
            </a:pPr>
            <a:r>
              <a:rPr lang="en-US" altLang="en-US" sz="2400" b="1" dirty="0">
                <a:latin typeface="Arial" panose="020B0604020202020204" pitchFamily="34" charset="0"/>
                <a:cs typeface="Arial" panose="020B0604020202020204" pitchFamily="34" charset="0"/>
              </a:rPr>
              <a:t>Governance/Minimize Risk</a:t>
            </a:r>
          </a:p>
          <a:p>
            <a:pPr>
              <a:lnSpc>
                <a:spcPct val="150000"/>
              </a:lnSpc>
            </a:pPr>
            <a:r>
              <a:rPr lang="en-US" altLang="en-US" sz="2400" b="1" dirty="0">
                <a:latin typeface="Arial" panose="020B0604020202020204" pitchFamily="34" charset="0"/>
                <a:cs typeface="Arial" panose="020B0604020202020204" pitchFamily="34" charset="0"/>
              </a:rPr>
              <a:t>Compliance</a:t>
            </a:r>
          </a:p>
          <a:p>
            <a:pPr>
              <a:lnSpc>
                <a:spcPct val="150000"/>
              </a:lnSpc>
            </a:pPr>
            <a:r>
              <a:rPr lang="en-US" altLang="en-US" sz="2400" b="1" dirty="0">
                <a:latin typeface="Arial" panose="020B0604020202020204" pitchFamily="34" charset="0"/>
                <a:cs typeface="Arial" panose="020B0604020202020204" pitchFamily="34" charset="0"/>
              </a:rPr>
              <a:t>Communication</a:t>
            </a:r>
          </a:p>
          <a:p>
            <a:pPr>
              <a:lnSpc>
                <a:spcPct val="150000"/>
              </a:lnSpc>
            </a:pPr>
            <a:r>
              <a:rPr lang="en-US" altLang="en-US" sz="2400" b="1" dirty="0">
                <a:latin typeface="Arial" panose="020B0604020202020204" pitchFamily="34" charset="0"/>
                <a:cs typeface="Arial" panose="020B0604020202020204" pitchFamily="34" charset="0"/>
              </a:rPr>
              <a:t>Continuity/Repeatability</a:t>
            </a:r>
          </a:p>
          <a:p>
            <a:pPr>
              <a:lnSpc>
                <a:spcPct val="150000"/>
              </a:lnSpc>
            </a:pPr>
            <a:r>
              <a:rPr lang="en-US" altLang="en-US" sz="2400" b="1" dirty="0">
                <a:latin typeface="Arial" panose="020B0604020202020204" pitchFamily="34" charset="0"/>
                <a:cs typeface="Arial" panose="020B0604020202020204" pitchFamily="34" charset="0"/>
              </a:rPr>
              <a:t>Education</a:t>
            </a:r>
          </a:p>
          <a:p>
            <a:pPr>
              <a:lnSpc>
                <a:spcPct val="150000"/>
              </a:lnSpc>
            </a:pPr>
            <a:r>
              <a:rPr lang="en-US" altLang="en-US" sz="2400" b="1" dirty="0">
                <a:latin typeface="Arial" panose="020B0604020202020204" pitchFamily="34" charset="0"/>
                <a:cs typeface="Arial" panose="020B0604020202020204" pitchFamily="34" charset="0"/>
              </a:rPr>
              <a:t>Process Improvement</a:t>
            </a:r>
          </a:p>
        </p:txBody>
      </p:sp>
      <p:pic>
        <p:nvPicPr>
          <p:cNvPr id="4" name="Picture 3">
            <a:extLst>
              <a:ext uri="{FF2B5EF4-FFF2-40B4-BE49-F238E27FC236}">
                <a16:creationId xmlns:a16="http://schemas.microsoft.com/office/drawing/2014/main" id="{DA432112-BA03-44CF-8279-91C3A49962E1}"/>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A06982B-9EA5-4977-9480-07984C317BF1}"/>
              </a:ext>
            </a:extLst>
          </p:cNvPr>
          <p:cNvSpPr>
            <a:spLocks noGrp="1" noChangeArrowheads="1"/>
          </p:cNvSpPr>
          <p:nvPr>
            <p:ph type="title"/>
          </p:nvPr>
        </p:nvSpPr>
        <p:spPr>
          <a:xfrm>
            <a:off x="3995225" y="137378"/>
            <a:ext cx="2250831" cy="931766"/>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WHAT?</a:t>
            </a:r>
          </a:p>
        </p:txBody>
      </p:sp>
      <p:graphicFrame>
        <p:nvGraphicFramePr>
          <p:cNvPr id="6185" name="Group 41">
            <a:extLst>
              <a:ext uri="{FF2B5EF4-FFF2-40B4-BE49-F238E27FC236}">
                <a16:creationId xmlns:a16="http://schemas.microsoft.com/office/drawing/2014/main" id="{21E5E0EE-4759-48DE-99D2-068070194172}"/>
              </a:ext>
            </a:extLst>
          </p:cNvPr>
          <p:cNvGraphicFramePr>
            <a:graphicFrameLocks noGrp="1"/>
          </p:cNvGraphicFramePr>
          <p:nvPr>
            <p:ph type="tbl" idx="1"/>
            <p:extLst>
              <p:ext uri="{D42A27DB-BD31-4B8C-83A1-F6EECF244321}">
                <p14:modId xmlns:p14="http://schemas.microsoft.com/office/powerpoint/2010/main" val="4156004613"/>
              </p:ext>
            </p:extLst>
          </p:nvPr>
        </p:nvGraphicFramePr>
        <p:xfrm>
          <a:off x="1491175" y="1418492"/>
          <a:ext cx="8800514" cy="5125403"/>
        </p:xfrm>
        <a:graphic>
          <a:graphicData uri="http://schemas.openxmlformats.org/drawingml/2006/table">
            <a:tbl>
              <a:tblPr/>
              <a:tblGrid>
                <a:gridCol w="2415827">
                  <a:extLst>
                    <a:ext uri="{9D8B030D-6E8A-4147-A177-3AD203B41FA5}">
                      <a16:colId xmlns:a16="http://schemas.microsoft.com/office/drawing/2014/main" val="3538951154"/>
                    </a:ext>
                  </a:extLst>
                </a:gridCol>
                <a:gridCol w="6384687">
                  <a:extLst>
                    <a:ext uri="{9D8B030D-6E8A-4147-A177-3AD203B41FA5}">
                      <a16:colId xmlns:a16="http://schemas.microsoft.com/office/drawing/2014/main" val="2455955431"/>
                    </a:ext>
                  </a:extLst>
                </a:gridCol>
              </a:tblGrid>
              <a:tr h="512999">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none" strike="noStrike" cap="none" normalizeH="0" baseline="0">
                          <a:ln>
                            <a:noFill/>
                          </a:ln>
                          <a:solidFill>
                            <a:schemeClr val="tx1"/>
                          </a:solidFill>
                          <a:effectLst/>
                          <a:latin typeface="Tahoma" panose="020B0604030504040204" pitchFamily="34" charset="0"/>
                        </a:rPr>
                        <a:t>Document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none" strike="noStrike" cap="none" normalizeH="0" baseline="0">
                          <a:ln>
                            <a:noFill/>
                          </a:ln>
                          <a:solidFill>
                            <a:schemeClr val="tx1"/>
                          </a:solidFill>
                          <a:effectLst/>
                          <a:latin typeface="Tahoma" panose="020B0604030504040204" pitchFamily="34" charset="0"/>
                        </a:rPr>
                        <a:t>Objectives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39817871"/>
                  </a:ext>
                </a:extLst>
              </a:tr>
              <a:tr h="1553653">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Process Flows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dirty="0">
                          <a:ln>
                            <a:noFill/>
                          </a:ln>
                          <a:solidFill>
                            <a:schemeClr val="tx1"/>
                          </a:solidFill>
                          <a:effectLst/>
                          <a:latin typeface="Tahoma" panose="020B0604030504040204" pitchFamily="34" charset="0"/>
                        </a:rPr>
                        <a:t>Process flows include activities, decision points, interrelationships, and systems and are used to analyze the process in terms of efficiency, effectiveness, and compliance.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66023587"/>
                  </a:ext>
                </a:extLst>
              </a:tr>
              <a:tr h="1260511">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Narrative Process Documentation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Process overview documents assist in the above analysis as well as communicate purpose, objectives, steps, and outcomes.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70852515"/>
                  </a:ext>
                </a:extLst>
              </a:tr>
              <a:tr h="989354">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Procedural Documentation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Step-by-step procedures ensure business continuity, clarity, and compliance as well as providing a training tool.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26027556"/>
                  </a:ext>
                </a:extLst>
              </a:tr>
              <a:tr h="792400">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a:ln>
                            <a:noFill/>
                          </a:ln>
                          <a:solidFill>
                            <a:schemeClr val="tx1"/>
                          </a:solidFill>
                          <a:effectLst/>
                          <a:latin typeface="Tahoma" panose="020B0604030504040204" pitchFamily="34" charset="0"/>
                        </a:rPr>
                        <a:t>Policy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Defining document for what, why, how, and who is approving/issuing.</a:t>
                      </a:r>
                      <a:r>
                        <a:rPr kumimoji="0" lang="en-US" altLang="en-US" sz="2000" b="1" i="0" u="none" strike="noStrike" cap="none" normalizeH="0" baseline="0" dirty="0">
                          <a:ln>
                            <a:noFill/>
                          </a:ln>
                          <a:solidFill>
                            <a:schemeClr val="tx1"/>
                          </a:solidFill>
                          <a:effectLst/>
                          <a:latin typeface="Tahoma" panose="020B0604030504040204" pitchFamily="34" charset="0"/>
                        </a:rPr>
                        <a: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619419703"/>
                  </a:ext>
                </a:extLst>
              </a:tr>
            </a:tbl>
          </a:graphicData>
        </a:graphic>
      </p:graphicFrame>
      <p:pic>
        <p:nvPicPr>
          <p:cNvPr id="4" name="Picture 3">
            <a:extLst>
              <a:ext uri="{FF2B5EF4-FFF2-40B4-BE49-F238E27FC236}">
                <a16:creationId xmlns:a16="http://schemas.microsoft.com/office/drawing/2014/main" id="{E7A2386E-C960-4AB2-A747-5547FB6645FC}"/>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E249D17-2AF8-4894-8515-1B183C56B725}"/>
              </a:ext>
            </a:extLst>
          </p:cNvPr>
          <p:cNvSpPr>
            <a:spLocks noGrp="1" noChangeArrowheads="1"/>
          </p:cNvSpPr>
          <p:nvPr>
            <p:ph type="title"/>
          </p:nvPr>
        </p:nvSpPr>
        <p:spPr>
          <a:xfrm>
            <a:off x="5092505" y="365126"/>
            <a:ext cx="2321170" cy="450800"/>
          </a:xfrm>
        </p:spPr>
        <p:txBody>
          <a:bodyPr>
            <a:normAutofit fontScale="90000"/>
          </a:bodyPr>
          <a:lstStyle/>
          <a:p>
            <a:r>
              <a:rPr lang="en-US" altLang="en-US" b="1" dirty="0">
                <a:solidFill>
                  <a:srgbClr val="002060"/>
                </a:solidFill>
                <a:latin typeface="Arial" panose="020B0604020202020204" pitchFamily="34" charset="0"/>
                <a:cs typeface="Arial" panose="020B0604020202020204" pitchFamily="34" charset="0"/>
              </a:rPr>
              <a:t>WHO?</a:t>
            </a:r>
          </a:p>
        </p:txBody>
      </p:sp>
      <p:pic>
        <p:nvPicPr>
          <p:cNvPr id="26627" name="Picture 3">
            <a:extLst>
              <a:ext uri="{FF2B5EF4-FFF2-40B4-BE49-F238E27FC236}">
                <a16:creationId xmlns:a16="http://schemas.microsoft.com/office/drawing/2014/main" id="{5A89A14E-DFC8-402B-8365-E163ADF93D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3651" y="1908175"/>
            <a:ext cx="4583113" cy="30416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D54F14E-EED5-4CE7-931B-64488830076F}"/>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3C9B96D-D8A5-43CB-A8A4-96962FE64A20}"/>
              </a:ext>
            </a:extLst>
          </p:cNvPr>
          <p:cNvSpPr>
            <a:spLocks noGrp="1" noChangeArrowheads="1"/>
          </p:cNvSpPr>
          <p:nvPr>
            <p:ph type="title"/>
          </p:nvPr>
        </p:nvSpPr>
        <p:spPr>
          <a:xfrm>
            <a:off x="2897944" y="1"/>
            <a:ext cx="8379655" cy="1237956"/>
          </a:xfrm>
        </p:spPr>
        <p:txBody>
          <a:bodyPr>
            <a:normAutofit fontScale="90000"/>
          </a:bodyPr>
          <a:lstStyle/>
          <a:p>
            <a:r>
              <a:rPr lang="en-US" altLang="en-US" b="1" dirty="0">
                <a:solidFill>
                  <a:srgbClr val="002060"/>
                </a:solidFill>
                <a:latin typeface="Arial" panose="020B0604020202020204" pitchFamily="34" charset="0"/>
                <a:cs typeface="Arial" panose="020B0604020202020204" pitchFamily="34" charset="0"/>
              </a:rPr>
              <a:t>WHO Participates in Creating this Documentation?</a:t>
            </a:r>
          </a:p>
        </p:txBody>
      </p:sp>
      <p:sp>
        <p:nvSpPr>
          <p:cNvPr id="24579" name="Rectangle 3">
            <a:extLst>
              <a:ext uri="{FF2B5EF4-FFF2-40B4-BE49-F238E27FC236}">
                <a16:creationId xmlns:a16="http://schemas.microsoft.com/office/drawing/2014/main" id="{E7A836A7-F6A0-439B-97D5-04190530BD15}"/>
              </a:ext>
            </a:extLst>
          </p:cNvPr>
          <p:cNvSpPr>
            <a:spLocks noGrp="1" noChangeArrowheads="1"/>
          </p:cNvSpPr>
          <p:nvPr>
            <p:ph type="body" sz="half" idx="1"/>
          </p:nvPr>
        </p:nvSpPr>
        <p:spPr/>
        <p:txBody>
          <a:bodyPr/>
          <a:lstStyle/>
          <a:p>
            <a:r>
              <a:rPr lang="en-US" altLang="en-US" sz="2400" b="1" u="sng" dirty="0">
                <a:latin typeface="Arial" panose="020B0604020202020204" pitchFamily="34" charset="0"/>
                <a:cs typeface="Arial" panose="020B0604020202020204" pitchFamily="34" charset="0"/>
              </a:rPr>
              <a:t>EVERYONE</a:t>
            </a:r>
            <a:r>
              <a:rPr lang="en-US" altLang="en-US" sz="2400" b="1" dirty="0">
                <a:latin typeface="Arial" panose="020B0604020202020204" pitchFamily="34" charset="0"/>
                <a:cs typeface="Arial" panose="020B0604020202020204" pitchFamily="34" charset="0"/>
              </a:rPr>
              <a:t> involved in the process or procedure</a:t>
            </a:r>
          </a:p>
          <a:p>
            <a:pPr lvl="1"/>
            <a:r>
              <a:rPr lang="en-US" altLang="en-US" sz="2000" b="1" dirty="0">
                <a:latin typeface="Arial" panose="020B0604020202020204" pitchFamily="34" charset="0"/>
                <a:cs typeface="Arial" panose="020B0604020202020204" pitchFamily="34" charset="0"/>
              </a:rPr>
              <a:t>Managers</a:t>
            </a:r>
          </a:p>
          <a:p>
            <a:pPr lvl="1"/>
            <a:r>
              <a:rPr lang="en-US" altLang="en-US" sz="2000" b="1" dirty="0">
                <a:latin typeface="Arial" panose="020B0604020202020204" pitchFamily="34" charset="0"/>
                <a:cs typeface="Arial" panose="020B0604020202020204" pitchFamily="34" charset="0"/>
              </a:rPr>
              <a:t>Team Leads</a:t>
            </a:r>
          </a:p>
          <a:p>
            <a:pPr lvl="1"/>
            <a:r>
              <a:rPr lang="en-US" altLang="en-US" sz="2000" b="1" dirty="0">
                <a:latin typeface="Arial" panose="020B0604020202020204" pitchFamily="34" charset="0"/>
                <a:cs typeface="Arial" panose="020B0604020202020204" pitchFamily="34" charset="0"/>
              </a:rPr>
              <a:t>Staff doing the work or impacted by the work</a:t>
            </a:r>
          </a:p>
          <a:p>
            <a:pPr lvl="1"/>
            <a:r>
              <a:rPr lang="en-US" altLang="en-US" sz="2000" b="1" dirty="0">
                <a:latin typeface="Arial" panose="020B0604020202020204" pitchFamily="34" charset="0"/>
                <a:cs typeface="Arial" panose="020B0604020202020204" pitchFamily="34" charset="0"/>
              </a:rPr>
              <a:t>Include ALL departments and divisions impacted</a:t>
            </a:r>
          </a:p>
          <a:p>
            <a:pPr lvl="1"/>
            <a:r>
              <a:rPr lang="en-US" altLang="en-US" sz="2000" b="1" dirty="0">
                <a:latin typeface="Arial" panose="020B0604020202020204" pitchFamily="34" charset="0"/>
                <a:cs typeface="Arial" panose="020B0604020202020204" pitchFamily="34" charset="0"/>
              </a:rPr>
              <a:t>Consultants may assist</a:t>
            </a:r>
          </a:p>
          <a:p>
            <a:endParaRPr lang="en-US" altLang="en-US" sz="2000" dirty="0">
              <a:latin typeface="Tahoma" panose="020B0604030504040204" pitchFamily="34" charset="0"/>
            </a:endParaRPr>
          </a:p>
        </p:txBody>
      </p:sp>
      <p:pic>
        <p:nvPicPr>
          <p:cNvPr id="24581" name="Picture 5">
            <a:extLst>
              <a:ext uri="{FF2B5EF4-FFF2-40B4-BE49-F238E27FC236}">
                <a16:creationId xmlns:a16="http://schemas.microsoft.com/office/drawing/2014/main" id="{E25DA81C-6528-4215-B893-56A845451581}"/>
              </a:ext>
            </a:extLst>
          </p:cNvPr>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343650" y="1981200"/>
            <a:ext cx="3467100" cy="4114800"/>
          </a:xfrm>
        </p:spPr>
      </p:pic>
      <p:pic>
        <p:nvPicPr>
          <p:cNvPr id="5" name="Picture 4">
            <a:extLst>
              <a:ext uri="{FF2B5EF4-FFF2-40B4-BE49-F238E27FC236}">
                <a16:creationId xmlns:a16="http://schemas.microsoft.com/office/drawing/2014/main" id="{A8C3ADB6-366C-4DEC-B35A-673D9175564F}"/>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1B91D90-B1AC-4C04-821E-7C5E22815336}"/>
              </a:ext>
            </a:extLst>
          </p:cNvPr>
          <p:cNvSpPr>
            <a:spLocks noGrp="1" noChangeArrowheads="1"/>
          </p:cNvSpPr>
          <p:nvPr>
            <p:ph type="title"/>
          </p:nvPr>
        </p:nvSpPr>
        <p:spPr>
          <a:xfrm>
            <a:off x="2532185" y="0"/>
            <a:ext cx="8295249" cy="1092591"/>
          </a:xfrm>
        </p:spPr>
        <p:txBody>
          <a:bodyPr>
            <a:normAutofit fontScale="90000"/>
          </a:bodyPr>
          <a:lstStyle/>
          <a:p>
            <a:r>
              <a:rPr lang="en-US" altLang="en-US" b="1" dirty="0">
                <a:solidFill>
                  <a:srgbClr val="002060"/>
                </a:solidFill>
                <a:latin typeface="Arial" panose="020B0604020202020204" pitchFamily="34" charset="0"/>
                <a:cs typeface="Arial" panose="020B0604020202020204" pitchFamily="34" charset="0"/>
              </a:rPr>
              <a:t>WHO Uses this Documentation?</a:t>
            </a:r>
          </a:p>
        </p:txBody>
      </p:sp>
      <p:sp>
        <p:nvSpPr>
          <p:cNvPr id="25604" name="Rectangle 4">
            <a:extLst>
              <a:ext uri="{FF2B5EF4-FFF2-40B4-BE49-F238E27FC236}">
                <a16:creationId xmlns:a16="http://schemas.microsoft.com/office/drawing/2014/main" id="{5E0ABFC6-844F-45F0-B6FA-2D813C115DFC}"/>
              </a:ext>
            </a:extLst>
          </p:cNvPr>
          <p:cNvSpPr>
            <a:spLocks noGrp="1" noChangeArrowheads="1"/>
          </p:cNvSpPr>
          <p:nvPr>
            <p:ph type="body" sz="half" idx="2"/>
          </p:nvPr>
        </p:nvSpPr>
        <p:spPr/>
        <p:txBody>
          <a:bodyPr/>
          <a:lstStyle/>
          <a:p>
            <a:r>
              <a:rPr lang="en-US" altLang="en-US" b="1" u="sng" dirty="0">
                <a:latin typeface="Tahoma" panose="020B0604030504040204" pitchFamily="34" charset="0"/>
              </a:rPr>
              <a:t>EVERYONE!</a:t>
            </a:r>
          </a:p>
          <a:p>
            <a:pPr lvl="1"/>
            <a:r>
              <a:rPr lang="en-US" altLang="en-US" b="1" dirty="0">
                <a:latin typeface="Tahoma" panose="020B0604030504040204" pitchFamily="34" charset="0"/>
              </a:rPr>
              <a:t>Management</a:t>
            </a:r>
          </a:p>
          <a:p>
            <a:pPr lvl="1"/>
            <a:r>
              <a:rPr lang="en-US" altLang="en-US" b="1" dirty="0">
                <a:latin typeface="Tahoma" panose="020B0604030504040204" pitchFamily="34" charset="0"/>
              </a:rPr>
              <a:t>Customers</a:t>
            </a:r>
          </a:p>
          <a:p>
            <a:pPr lvl="1"/>
            <a:r>
              <a:rPr lang="en-US" altLang="en-US" b="1" dirty="0">
                <a:latin typeface="Tahoma" panose="020B0604030504040204" pitchFamily="34" charset="0"/>
              </a:rPr>
              <a:t>Staff Employees</a:t>
            </a:r>
          </a:p>
          <a:p>
            <a:pPr lvl="1"/>
            <a:r>
              <a:rPr lang="en-US" altLang="en-US" b="1" dirty="0">
                <a:latin typeface="Tahoma" panose="020B0604030504040204" pitchFamily="34" charset="0"/>
              </a:rPr>
              <a:t>Legislators</a:t>
            </a:r>
          </a:p>
          <a:p>
            <a:pPr lvl="1"/>
            <a:r>
              <a:rPr lang="en-US" altLang="en-US" b="1" dirty="0">
                <a:latin typeface="Tahoma" panose="020B0604030504040204" pitchFamily="34" charset="0"/>
              </a:rPr>
              <a:t>Regulators</a:t>
            </a:r>
          </a:p>
          <a:p>
            <a:pPr lvl="1"/>
            <a:r>
              <a:rPr lang="en-US" altLang="en-US" b="1" dirty="0">
                <a:latin typeface="Tahoma" panose="020B0604030504040204" pitchFamily="34" charset="0"/>
              </a:rPr>
              <a:t>Auditors</a:t>
            </a:r>
          </a:p>
          <a:p>
            <a:pPr lvl="1"/>
            <a:r>
              <a:rPr lang="en-US" altLang="en-US" b="1" dirty="0">
                <a:latin typeface="Tahoma" panose="020B0604030504040204" pitchFamily="34" charset="0"/>
              </a:rPr>
              <a:t>Partners/Consultants</a:t>
            </a:r>
          </a:p>
          <a:p>
            <a:pPr lvl="1"/>
            <a:endParaRPr lang="en-US" altLang="en-US" dirty="0">
              <a:latin typeface="Tahoma" panose="020B0604030504040204" pitchFamily="34" charset="0"/>
            </a:endParaRPr>
          </a:p>
        </p:txBody>
      </p:sp>
      <p:pic>
        <p:nvPicPr>
          <p:cNvPr id="25605" name="Picture 5">
            <a:extLst>
              <a:ext uri="{FF2B5EF4-FFF2-40B4-BE49-F238E27FC236}">
                <a16:creationId xmlns:a16="http://schemas.microsoft.com/office/drawing/2014/main" id="{A29503E6-1B6D-4B97-9A91-0495E957BB9D}"/>
              </a:ext>
            </a:extLst>
          </p:cNvPr>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2209800" y="2513014"/>
            <a:ext cx="3810000" cy="3051175"/>
          </a:xfrm>
        </p:spPr>
      </p:pic>
      <p:pic>
        <p:nvPicPr>
          <p:cNvPr id="5" name="Picture 4">
            <a:extLst>
              <a:ext uri="{FF2B5EF4-FFF2-40B4-BE49-F238E27FC236}">
                <a16:creationId xmlns:a16="http://schemas.microsoft.com/office/drawing/2014/main" id="{B1C18C6B-AD0F-47A4-84B7-809742FD367D}"/>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3EC0FDE-2E9C-481E-B54C-953EEC632E0E}"/>
              </a:ext>
            </a:extLst>
          </p:cNvPr>
          <p:cNvSpPr>
            <a:spLocks noGrp="1" noChangeArrowheads="1"/>
          </p:cNvSpPr>
          <p:nvPr>
            <p:ph type="title"/>
          </p:nvPr>
        </p:nvSpPr>
        <p:spPr>
          <a:xfrm>
            <a:off x="4501662" y="1"/>
            <a:ext cx="2447778" cy="815926"/>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WHEN?</a:t>
            </a:r>
          </a:p>
        </p:txBody>
      </p:sp>
      <p:pic>
        <p:nvPicPr>
          <p:cNvPr id="9219" name="Picture 3">
            <a:extLst>
              <a:ext uri="{FF2B5EF4-FFF2-40B4-BE49-F238E27FC236}">
                <a16:creationId xmlns:a16="http://schemas.microsoft.com/office/drawing/2014/main" id="{65C2A782-962C-477C-A5F2-2FAC0B293B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9075" y="1693864"/>
            <a:ext cx="4133850" cy="34686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8392732-6A32-4395-BBC0-A6C15B29F8D4}"/>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625A972D-FC87-446F-936E-0E34A1A8690B}"/>
              </a:ext>
            </a:extLst>
          </p:cNvPr>
          <p:cNvSpPr>
            <a:spLocks noGrp="1" noChangeArrowheads="1"/>
          </p:cNvSpPr>
          <p:nvPr>
            <p:ph type="title"/>
          </p:nvPr>
        </p:nvSpPr>
        <p:spPr>
          <a:xfrm>
            <a:off x="4921348" y="0"/>
            <a:ext cx="2349304" cy="754966"/>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WHEN?</a:t>
            </a:r>
          </a:p>
        </p:txBody>
      </p:sp>
      <p:graphicFrame>
        <p:nvGraphicFramePr>
          <p:cNvPr id="10266" name="Group 26">
            <a:extLst>
              <a:ext uri="{FF2B5EF4-FFF2-40B4-BE49-F238E27FC236}">
                <a16:creationId xmlns:a16="http://schemas.microsoft.com/office/drawing/2014/main" id="{F0B5B4C7-E77B-4149-9B08-B9E24246E58B}"/>
              </a:ext>
            </a:extLst>
          </p:cNvPr>
          <p:cNvGraphicFramePr>
            <a:graphicFrameLocks noGrp="1"/>
          </p:cNvGraphicFramePr>
          <p:nvPr>
            <p:ph type="tbl" idx="1"/>
            <p:extLst>
              <p:ext uri="{D42A27DB-BD31-4B8C-83A1-F6EECF244321}">
                <p14:modId xmlns:p14="http://schemas.microsoft.com/office/powerpoint/2010/main" val="1910364448"/>
              </p:ext>
            </p:extLst>
          </p:nvPr>
        </p:nvGraphicFramePr>
        <p:xfrm>
          <a:off x="1083212" y="1305951"/>
          <a:ext cx="9777046" cy="4729090"/>
        </p:xfrm>
        <a:graphic>
          <a:graphicData uri="http://schemas.openxmlformats.org/drawingml/2006/table">
            <a:tbl>
              <a:tblPr/>
              <a:tblGrid>
                <a:gridCol w="2779748">
                  <a:extLst>
                    <a:ext uri="{9D8B030D-6E8A-4147-A177-3AD203B41FA5}">
                      <a16:colId xmlns:a16="http://schemas.microsoft.com/office/drawing/2014/main" val="1248656020"/>
                    </a:ext>
                  </a:extLst>
                </a:gridCol>
                <a:gridCol w="6997298">
                  <a:extLst>
                    <a:ext uri="{9D8B030D-6E8A-4147-A177-3AD203B41FA5}">
                      <a16:colId xmlns:a16="http://schemas.microsoft.com/office/drawing/2014/main" val="393473030"/>
                    </a:ext>
                  </a:extLst>
                </a:gridCol>
              </a:tblGrid>
              <a:tr h="1205454">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sng" strike="noStrike" cap="none" normalizeH="0" baseline="0" dirty="0">
                          <a:ln>
                            <a:noFill/>
                          </a:ln>
                          <a:solidFill>
                            <a:srgbClr val="002060"/>
                          </a:solidFill>
                          <a:effectLst/>
                          <a:latin typeface="Arial" panose="020B0604020202020204" pitchFamily="34" charset="0"/>
                          <a:cs typeface="Arial" panose="020B0604020202020204" pitchFamily="34" charset="0"/>
                        </a:rPr>
                        <a:t>New</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Process or Procedure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sng" strike="noStrike" cap="none" normalizeH="0" baseline="0" dirty="0">
                          <a:ln>
                            <a:noFill/>
                          </a:ln>
                          <a:solidFill>
                            <a:srgbClr val="002060"/>
                          </a:solidFill>
                          <a:effectLst/>
                          <a:latin typeface="Arial" panose="020B0604020202020204" pitchFamily="34" charset="0"/>
                          <a:cs typeface="Arial" panose="020B0604020202020204" pitchFamily="34" charset="0"/>
                        </a:rPr>
                        <a:t>During implementation</a:t>
                      </a:r>
                      <a:r>
                        <a:rPr kumimoji="0" lang="en-US" altLang="en-US" sz="2400" b="0" i="0" u="none" strike="noStrike" cap="none" normalizeH="0" baseline="0" dirty="0">
                          <a:ln>
                            <a:noFill/>
                          </a:ln>
                          <a:solidFill>
                            <a:srgbClr val="002060"/>
                          </a:solidFill>
                          <a:effectLst/>
                          <a:latin typeface="Arial" panose="020B0604020202020204" pitchFamily="34" charset="0"/>
                          <a:cs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all documentation is created and tested by all impacted departments.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47545580"/>
                  </a:ext>
                </a:extLst>
              </a:tr>
              <a:tr h="1576363">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sng" strike="noStrike" cap="none" normalizeH="0" baseline="0" dirty="0">
                          <a:ln>
                            <a:noFill/>
                          </a:ln>
                          <a:solidFill>
                            <a:srgbClr val="002060"/>
                          </a:solidFill>
                          <a:effectLst/>
                          <a:latin typeface="Arial" panose="020B0604020202020204" pitchFamily="34" charset="0"/>
                          <a:cs typeface="Arial" panose="020B0604020202020204" pitchFamily="34" charset="0"/>
                        </a:rPr>
                        <a:t>Change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an Existing Process or Procedure</a:t>
                      </a:r>
                      <a:endParaRPr kumimoji="0" lang="en-US" altLang="en-US" sz="2400" b="1" i="0" u="sng"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sng" strike="noStrike" cap="none" normalizeH="0" baseline="0" dirty="0">
                          <a:ln>
                            <a:noFill/>
                          </a:ln>
                          <a:solidFill>
                            <a:srgbClr val="002060"/>
                          </a:solidFill>
                          <a:effectLst/>
                          <a:latin typeface="Arial" panose="020B0604020202020204" pitchFamily="34" charset="0"/>
                          <a:cs typeface="Arial" panose="020B0604020202020204" pitchFamily="34" charset="0"/>
                        </a:rPr>
                        <a:t>During implementation</a:t>
                      </a:r>
                      <a:r>
                        <a:rPr kumimoji="0" lang="en-US" altLang="en-US" sz="2400" b="0" i="0" u="none" strike="noStrike" cap="none" normalizeH="0" baseline="0" dirty="0">
                          <a:ln>
                            <a:noFill/>
                          </a:ln>
                          <a:solidFill>
                            <a:srgbClr val="002060"/>
                          </a:solidFill>
                          <a:effectLst/>
                          <a:latin typeface="Arial" panose="020B0604020202020204" pitchFamily="34" charset="0"/>
                          <a:cs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all documentation is reviewed, updated, and tested by all impacted departments.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2879978"/>
                  </a:ext>
                </a:extLst>
              </a:tr>
              <a:tr h="1947273">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Periodic Review</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80000"/>
                        <a:buFont typeface="Wingdings" panose="05000000000000000000" pitchFamily="2" charset="2"/>
                        <a:defRPr sz="2800">
                          <a:solidFill>
                            <a:schemeClr val="tx1"/>
                          </a:solidFill>
                          <a:latin typeface="Times New Roman" panose="02020603050405020304" pitchFamily="18" charset="0"/>
                        </a:defRPr>
                      </a:lvl1pPr>
                      <a:lvl2pPr>
                        <a:spcBef>
                          <a:spcPct val="20000"/>
                        </a:spcBef>
                        <a:buClr>
                          <a:schemeClr val="tx1"/>
                        </a:buClr>
                        <a:buSzPct val="90000"/>
                        <a:defRPr sz="2400">
                          <a:solidFill>
                            <a:schemeClr val="tx1"/>
                          </a:solidFill>
                          <a:latin typeface="Times New Roman" panose="02020603050405020304" pitchFamily="18" charset="0"/>
                        </a:defRPr>
                      </a:lvl2pPr>
                      <a:lvl3pPr>
                        <a:spcBef>
                          <a:spcPct val="20000"/>
                        </a:spcBef>
                        <a:buClr>
                          <a:schemeClr val="accent1"/>
                        </a:buClr>
                        <a:buSzPct val="60000"/>
                        <a:buFont typeface="Wingdings" panose="05000000000000000000" pitchFamily="2" charset="2"/>
                        <a:defRPr sz="2000">
                          <a:solidFill>
                            <a:schemeClr val="tx1"/>
                          </a:solidFill>
                          <a:latin typeface="Times New Roman" panose="02020603050405020304" pitchFamily="18" charset="0"/>
                        </a:defRPr>
                      </a:lvl3pPr>
                      <a:lvl4pPr>
                        <a:spcBef>
                          <a:spcPct val="20000"/>
                        </a:spcBef>
                        <a:buClr>
                          <a:schemeClr val="tx1"/>
                        </a:buClr>
                        <a:defRPr>
                          <a:solidFill>
                            <a:schemeClr val="tx1"/>
                          </a:solidFill>
                          <a:latin typeface="Times New Roman" panose="02020603050405020304" pitchFamily="18" charset="0"/>
                        </a:defRPr>
                      </a:lvl4pPr>
                      <a:lvl5pPr>
                        <a:spcBef>
                          <a:spcPct val="20000"/>
                        </a:spcBef>
                        <a:buClr>
                          <a:schemeClr val="accent1"/>
                        </a:buClr>
                        <a:defRPr>
                          <a:solidFill>
                            <a:schemeClr val="tx1"/>
                          </a:solidFill>
                          <a:latin typeface="Times New Roman" panose="02020603050405020304" pitchFamily="18" charset="0"/>
                        </a:defRPr>
                      </a:lvl5pPr>
                      <a:lvl6pPr fontAlgn="base">
                        <a:spcBef>
                          <a:spcPct val="20000"/>
                        </a:spcBef>
                        <a:spcAft>
                          <a:spcPct val="0"/>
                        </a:spcAft>
                        <a:buClr>
                          <a:schemeClr val="accent1"/>
                        </a:buClr>
                        <a:defRPr>
                          <a:solidFill>
                            <a:schemeClr val="tx1"/>
                          </a:solidFill>
                          <a:latin typeface="Times New Roman" panose="02020603050405020304" pitchFamily="18" charset="0"/>
                        </a:defRPr>
                      </a:lvl6pPr>
                      <a:lvl7pPr fontAlgn="base">
                        <a:spcBef>
                          <a:spcPct val="20000"/>
                        </a:spcBef>
                        <a:spcAft>
                          <a:spcPct val="0"/>
                        </a:spcAft>
                        <a:buClr>
                          <a:schemeClr val="accent1"/>
                        </a:buClr>
                        <a:defRPr>
                          <a:solidFill>
                            <a:schemeClr val="tx1"/>
                          </a:solidFill>
                          <a:latin typeface="Times New Roman" panose="02020603050405020304" pitchFamily="18" charset="0"/>
                        </a:defRPr>
                      </a:lvl7pPr>
                      <a:lvl8pPr fontAlgn="base">
                        <a:spcBef>
                          <a:spcPct val="20000"/>
                        </a:spcBef>
                        <a:spcAft>
                          <a:spcPct val="0"/>
                        </a:spcAft>
                        <a:buClr>
                          <a:schemeClr val="accent1"/>
                        </a:buClr>
                        <a:defRPr>
                          <a:solidFill>
                            <a:schemeClr val="tx1"/>
                          </a:solidFill>
                          <a:latin typeface="Times New Roman" panose="02020603050405020304" pitchFamily="18" charset="0"/>
                        </a:defRPr>
                      </a:lvl8pPr>
                      <a:lvl9pPr fontAlgn="base">
                        <a:spcBef>
                          <a:spcPct val="20000"/>
                        </a:spcBef>
                        <a:spcAft>
                          <a:spcPct val="0"/>
                        </a:spcAft>
                        <a:buClr>
                          <a:schemeClr val="accent1"/>
                        </a:buClr>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80000"/>
                        <a:buFont typeface="Wingdings" panose="05000000000000000000" pitchFamily="2" charset="2"/>
                        <a:buNone/>
                        <a:tabLst/>
                      </a:pPr>
                      <a:r>
                        <a:rPr kumimoji="0" lang="en-US" altLang="en-US" sz="2400" b="1" i="0" u="sng" strike="noStrike" cap="none" normalizeH="0" baseline="0" dirty="0">
                          <a:ln>
                            <a:noFill/>
                          </a:ln>
                          <a:solidFill>
                            <a:srgbClr val="002060"/>
                          </a:solidFill>
                          <a:effectLst/>
                          <a:latin typeface="Arial" panose="020B0604020202020204" pitchFamily="34" charset="0"/>
                          <a:cs typeface="Arial" panose="020B0604020202020204" pitchFamily="34" charset="0"/>
                        </a:rPr>
                        <a:t>Annually</a:t>
                      </a:r>
                      <a:r>
                        <a:rPr kumimoji="0" lang="en-US" altLang="en-US" sz="2400" b="0" i="0" u="none" strike="noStrike" cap="none" normalizeH="0" baseline="0" dirty="0">
                          <a:ln>
                            <a:noFill/>
                          </a:ln>
                          <a:solidFill>
                            <a:srgbClr val="002060"/>
                          </a:solidFill>
                          <a:effectLst/>
                          <a:latin typeface="Arial" panose="020B0604020202020204" pitchFamily="34" charset="0"/>
                          <a:cs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review all documentation to ensure it is accurate.  Use as part of continuous process improvement cycle to evaluate need for change (in conjunction with benchmarking).</a:t>
                      </a:r>
                      <a:endParaRPr kumimoji="0" lang="en-US" altLang="en-US" sz="2400" b="1" i="0" u="sng" strike="noStrike" cap="none" normalizeH="0" baseline="0" dirty="0">
                        <a:ln>
                          <a:noFill/>
                        </a:ln>
                        <a:solidFill>
                          <a:schemeClr val="tx1"/>
                        </a:solidFill>
                        <a:effectLst/>
                        <a:latin typeface="Arial" panose="020B0604020202020204" pitchFamily="34" charset="0"/>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8516917"/>
                  </a:ext>
                </a:extLst>
              </a:tr>
            </a:tbl>
          </a:graphicData>
        </a:graphic>
      </p:graphicFrame>
      <p:pic>
        <p:nvPicPr>
          <p:cNvPr id="4" name="Picture 3">
            <a:extLst>
              <a:ext uri="{FF2B5EF4-FFF2-40B4-BE49-F238E27FC236}">
                <a16:creationId xmlns:a16="http://schemas.microsoft.com/office/drawing/2014/main" id="{04B20899-F79E-4D06-B0A5-702FB60B9358}"/>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6246473-896C-4B03-832B-9C1AA94A7C12}"/>
              </a:ext>
            </a:extLst>
          </p:cNvPr>
          <p:cNvSpPr>
            <a:spLocks noGrp="1" noChangeArrowheads="1"/>
          </p:cNvSpPr>
          <p:nvPr>
            <p:ph type="title"/>
          </p:nvPr>
        </p:nvSpPr>
        <p:spPr>
          <a:xfrm>
            <a:off x="4501661" y="270486"/>
            <a:ext cx="2546253" cy="830628"/>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HOW?</a:t>
            </a:r>
          </a:p>
        </p:txBody>
      </p:sp>
      <p:pic>
        <p:nvPicPr>
          <p:cNvPr id="15363" name="Picture 3">
            <a:extLst>
              <a:ext uri="{FF2B5EF4-FFF2-40B4-BE49-F238E27FC236}">
                <a16:creationId xmlns:a16="http://schemas.microsoft.com/office/drawing/2014/main" id="{226A78C1-798E-43E9-84CC-414C5A2537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08526" y="1697039"/>
            <a:ext cx="2773363" cy="3463925"/>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a:extLst>
              <a:ext uri="{FF2B5EF4-FFF2-40B4-BE49-F238E27FC236}">
                <a16:creationId xmlns:a16="http://schemas.microsoft.com/office/drawing/2014/main" id="{F78B6054-152C-4441-956B-63D4AD9548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0400" y="1697038"/>
            <a:ext cx="5486400" cy="44751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9E76D76-8341-4ADD-9D5E-05D70BD1F4B9}"/>
              </a:ext>
            </a:extLst>
          </p:cNvPr>
          <p:cNvPicPr>
            <a:picLocks noChangeAspect="1"/>
          </p:cNvPicPr>
          <p:nvPr/>
        </p:nvPicPr>
        <p:blipFill>
          <a:blip r:embed="rId3"/>
          <a:stretch>
            <a:fillRect/>
          </a:stretch>
        </p:blipFill>
        <p:spPr>
          <a:xfrm>
            <a:off x="11113" y="34121"/>
            <a:ext cx="2507004" cy="95410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WordArt 2">
            <a:extLst>
              <a:ext uri="{FF2B5EF4-FFF2-40B4-BE49-F238E27FC236}">
                <a16:creationId xmlns:a16="http://schemas.microsoft.com/office/drawing/2014/main" id="{6BFBC86D-DE15-4FFF-9665-D1C59367E1E3}"/>
              </a:ext>
            </a:extLst>
          </p:cNvPr>
          <p:cNvSpPr>
            <a:spLocks noChangeArrowheads="1" noChangeShapeType="1" noTextEdit="1"/>
          </p:cNvSpPr>
          <p:nvPr/>
        </p:nvSpPr>
        <p:spPr bwMode="auto">
          <a:xfrm>
            <a:off x="2514600" y="2209800"/>
            <a:ext cx="6858000" cy="11430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Keep it SIMPLE!</a:t>
            </a:r>
          </a:p>
        </p:txBody>
      </p:sp>
      <p:sp>
        <p:nvSpPr>
          <p:cNvPr id="16387" name="WordArt 3">
            <a:extLst>
              <a:ext uri="{FF2B5EF4-FFF2-40B4-BE49-F238E27FC236}">
                <a16:creationId xmlns:a16="http://schemas.microsoft.com/office/drawing/2014/main" id="{8519F410-B912-4FDD-B9C7-89A48648F14B}"/>
              </a:ext>
            </a:extLst>
          </p:cNvPr>
          <p:cNvSpPr>
            <a:spLocks noChangeArrowheads="1" noChangeShapeType="1" noTextEdit="1"/>
          </p:cNvSpPr>
          <p:nvPr/>
        </p:nvSpPr>
        <p:spPr bwMode="auto">
          <a:xfrm>
            <a:off x="4876801" y="5410200"/>
            <a:ext cx="3857625" cy="5715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Standardized Format</a:t>
            </a:r>
          </a:p>
        </p:txBody>
      </p:sp>
      <p:sp>
        <p:nvSpPr>
          <p:cNvPr id="16388" name="WordArt 4">
            <a:extLst>
              <a:ext uri="{FF2B5EF4-FFF2-40B4-BE49-F238E27FC236}">
                <a16:creationId xmlns:a16="http://schemas.microsoft.com/office/drawing/2014/main" id="{DC3CA813-19A6-4CD6-9DF9-856C54F73074}"/>
              </a:ext>
            </a:extLst>
          </p:cNvPr>
          <p:cNvSpPr>
            <a:spLocks noChangeArrowheads="1" noChangeShapeType="1" noTextEdit="1"/>
          </p:cNvSpPr>
          <p:nvPr/>
        </p:nvSpPr>
        <p:spPr bwMode="auto">
          <a:xfrm>
            <a:off x="3962401" y="533400"/>
            <a:ext cx="4791075" cy="5715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Know your subject matter</a:t>
            </a:r>
          </a:p>
        </p:txBody>
      </p:sp>
      <p:sp>
        <p:nvSpPr>
          <p:cNvPr id="16389" name="WordArt 5">
            <a:extLst>
              <a:ext uri="{FF2B5EF4-FFF2-40B4-BE49-F238E27FC236}">
                <a16:creationId xmlns:a16="http://schemas.microsoft.com/office/drawing/2014/main" id="{94BFD62E-5951-41A2-969E-2FE5A79D8293}"/>
              </a:ext>
            </a:extLst>
          </p:cNvPr>
          <p:cNvSpPr>
            <a:spLocks noChangeArrowheads="1" noChangeShapeType="1" noTextEdit="1"/>
          </p:cNvSpPr>
          <p:nvPr/>
        </p:nvSpPr>
        <p:spPr bwMode="auto">
          <a:xfrm>
            <a:off x="2590800" y="3733800"/>
            <a:ext cx="3333750" cy="5715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Organized Manual</a:t>
            </a:r>
          </a:p>
        </p:txBody>
      </p:sp>
      <p:sp>
        <p:nvSpPr>
          <p:cNvPr id="16390" name="WordArt 6">
            <a:extLst>
              <a:ext uri="{FF2B5EF4-FFF2-40B4-BE49-F238E27FC236}">
                <a16:creationId xmlns:a16="http://schemas.microsoft.com/office/drawing/2014/main" id="{D63C79DE-496E-4C6B-85A7-FF9D4BCFD486}"/>
              </a:ext>
            </a:extLst>
          </p:cNvPr>
          <p:cNvSpPr>
            <a:spLocks noChangeArrowheads="1" noChangeShapeType="1" noTextEdit="1"/>
          </p:cNvSpPr>
          <p:nvPr/>
        </p:nvSpPr>
        <p:spPr bwMode="auto">
          <a:xfrm>
            <a:off x="6324600" y="1371600"/>
            <a:ext cx="3409950" cy="5715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Highest Level First</a:t>
            </a:r>
          </a:p>
        </p:txBody>
      </p:sp>
      <p:sp>
        <p:nvSpPr>
          <p:cNvPr id="16391" name="WordArt 7">
            <a:extLst>
              <a:ext uri="{FF2B5EF4-FFF2-40B4-BE49-F238E27FC236}">
                <a16:creationId xmlns:a16="http://schemas.microsoft.com/office/drawing/2014/main" id="{A52D485A-1EE6-42D5-9C5C-8C7346E61849}"/>
              </a:ext>
            </a:extLst>
          </p:cNvPr>
          <p:cNvSpPr>
            <a:spLocks noChangeArrowheads="1" noChangeShapeType="1" noTextEdit="1"/>
          </p:cNvSpPr>
          <p:nvPr/>
        </p:nvSpPr>
        <p:spPr bwMode="auto">
          <a:xfrm>
            <a:off x="3429000" y="4572000"/>
            <a:ext cx="4305300" cy="5715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sz="3600" kern="10">
                <a:gradFill rotWithShape="0">
                  <a:gsLst>
                    <a:gs pos="0">
                      <a:srgbClr val="FFFF00"/>
                    </a:gs>
                    <a:gs pos="100000">
                      <a:srgbClr val="FF9933"/>
                    </a:gs>
                  </a:gsLst>
                  <a:path path="rect">
                    <a:fillToRect l="50000" t="50000" r="50000" b="50000"/>
                  </a:path>
                </a:gradFill>
                <a:effectLst>
                  <a:outerShdw dist="35921" dir="2700000" algn="ctr" rotWithShape="0">
                    <a:srgbClr val="C0C0C0"/>
                  </a:outerShdw>
                </a:effectLst>
                <a:latin typeface="Impact" panose="020B0806030902050204" pitchFamily="34" charset="0"/>
              </a:rPr>
              <a:t>Skill Level Consistency</a:t>
            </a:r>
          </a:p>
        </p:txBody>
      </p:sp>
      <p:pic>
        <p:nvPicPr>
          <p:cNvPr id="8" name="Picture 7">
            <a:extLst>
              <a:ext uri="{FF2B5EF4-FFF2-40B4-BE49-F238E27FC236}">
                <a16:creationId xmlns:a16="http://schemas.microsoft.com/office/drawing/2014/main" id="{0F396B31-8245-4DEA-AFA3-FD10ACCB5DCA}"/>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D516A2AD-D65E-444C-9FDA-7464BCBDBE85}"/>
              </a:ext>
            </a:extLst>
          </p:cNvPr>
          <p:cNvSpPr>
            <a:spLocks noGrp="1" noChangeArrowheads="1"/>
          </p:cNvSpPr>
          <p:nvPr>
            <p:ph type="title"/>
          </p:nvPr>
        </p:nvSpPr>
        <p:spPr>
          <a:xfrm>
            <a:off x="4586068" y="196314"/>
            <a:ext cx="3348112" cy="675883"/>
          </a:xfrm>
        </p:spPr>
        <p:txBody>
          <a:bodyPr>
            <a:normAutofit/>
          </a:bodyPr>
          <a:lstStyle/>
          <a:p>
            <a:r>
              <a:rPr lang="en-US" altLang="en-US" sz="4000" b="1" dirty="0">
                <a:solidFill>
                  <a:srgbClr val="002060"/>
                </a:solidFill>
                <a:latin typeface="Arial" panose="020B0604020202020204" pitchFamily="34" charset="0"/>
                <a:cs typeface="Arial" panose="020B0604020202020204" pitchFamily="34" charset="0"/>
              </a:rPr>
              <a:t>Summary</a:t>
            </a:r>
          </a:p>
        </p:txBody>
      </p:sp>
      <p:sp>
        <p:nvSpPr>
          <p:cNvPr id="29699" name="Rectangle 3">
            <a:extLst>
              <a:ext uri="{FF2B5EF4-FFF2-40B4-BE49-F238E27FC236}">
                <a16:creationId xmlns:a16="http://schemas.microsoft.com/office/drawing/2014/main" id="{FF0F4ED9-4358-442E-940E-5D7E8014D7CE}"/>
              </a:ext>
            </a:extLst>
          </p:cNvPr>
          <p:cNvSpPr>
            <a:spLocks noGrp="1" noChangeArrowheads="1"/>
          </p:cNvSpPr>
          <p:nvPr>
            <p:ph type="body" idx="1"/>
          </p:nvPr>
        </p:nvSpPr>
        <p:spPr/>
        <p:txBody>
          <a:bodyPr/>
          <a:lstStyle/>
          <a:p>
            <a:pPr>
              <a:lnSpc>
                <a:spcPct val="150000"/>
              </a:lnSpc>
            </a:pPr>
            <a:r>
              <a:rPr lang="en-US" altLang="en-US" b="1" dirty="0">
                <a:latin typeface="Arial" panose="020B0604020202020204" pitchFamily="34" charset="0"/>
                <a:cs typeface="Arial" panose="020B0604020202020204" pitchFamily="34" charset="0"/>
              </a:rPr>
              <a:t>Why – What – Who – When – How</a:t>
            </a:r>
          </a:p>
          <a:p>
            <a:pPr>
              <a:lnSpc>
                <a:spcPct val="150000"/>
              </a:lnSpc>
            </a:pPr>
            <a:endParaRPr lang="en-US" altLang="en-US" b="1" dirty="0">
              <a:latin typeface="Arial" panose="020B0604020202020204" pitchFamily="34" charset="0"/>
              <a:cs typeface="Arial" panose="020B0604020202020204" pitchFamily="34" charset="0"/>
            </a:endParaRPr>
          </a:p>
          <a:p>
            <a:pPr>
              <a:lnSpc>
                <a:spcPct val="150000"/>
              </a:lnSpc>
            </a:pPr>
            <a:r>
              <a:rPr lang="en-US" altLang="en-US" b="1" dirty="0">
                <a:latin typeface="Arial" panose="020B0604020202020204" pitchFamily="34" charset="0"/>
                <a:cs typeface="Arial" panose="020B0604020202020204" pitchFamily="34" charset="0"/>
              </a:rPr>
              <a:t>KEY ELEMENTS OF SUCCESS:</a:t>
            </a:r>
          </a:p>
          <a:p>
            <a:pPr lvl="1">
              <a:lnSpc>
                <a:spcPct val="150000"/>
              </a:lnSpc>
            </a:pPr>
            <a:r>
              <a:rPr lang="en-US" altLang="en-US" b="1" dirty="0">
                <a:latin typeface="Arial" panose="020B0604020202020204" pitchFamily="34" charset="0"/>
                <a:cs typeface="Arial" panose="020B0604020202020204" pitchFamily="34" charset="0"/>
              </a:rPr>
              <a:t>Supported priority of management</a:t>
            </a:r>
          </a:p>
          <a:p>
            <a:pPr lvl="1">
              <a:lnSpc>
                <a:spcPct val="150000"/>
              </a:lnSpc>
            </a:pPr>
            <a:r>
              <a:rPr lang="en-US" altLang="en-US" b="1" dirty="0">
                <a:latin typeface="Arial" panose="020B0604020202020204" pitchFamily="34" charset="0"/>
                <a:cs typeface="Arial" panose="020B0604020202020204" pitchFamily="34" charset="0"/>
              </a:rPr>
              <a:t>Objective is to </a:t>
            </a:r>
            <a:r>
              <a:rPr lang="en-US" altLang="en-US" b="1" u="sng" dirty="0">
                <a:latin typeface="Arial" panose="020B0604020202020204" pitchFamily="34" charset="0"/>
                <a:cs typeface="Arial" panose="020B0604020202020204" pitchFamily="34" charset="0"/>
              </a:rPr>
              <a:t>gain value</a:t>
            </a:r>
            <a:r>
              <a:rPr lang="en-US" altLang="en-US" b="1" dirty="0">
                <a:latin typeface="Arial" panose="020B0604020202020204" pitchFamily="34" charset="0"/>
                <a:cs typeface="Arial" panose="020B0604020202020204" pitchFamily="34" charset="0"/>
              </a:rPr>
              <a:t> from the  documentation process</a:t>
            </a:r>
          </a:p>
          <a:p>
            <a:pPr lvl="1">
              <a:lnSpc>
                <a:spcPct val="150000"/>
              </a:lnSpc>
            </a:pPr>
            <a:r>
              <a:rPr lang="en-US" altLang="en-US" b="1" dirty="0">
                <a:latin typeface="Arial" panose="020B0604020202020204" pitchFamily="34" charset="0"/>
                <a:cs typeface="Arial" panose="020B0604020202020204" pitchFamily="34" charset="0"/>
              </a:rPr>
              <a:t>Set realistic expectations</a:t>
            </a:r>
          </a:p>
        </p:txBody>
      </p:sp>
      <p:pic>
        <p:nvPicPr>
          <p:cNvPr id="4" name="Picture 3">
            <a:extLst>
              <a:ext uri="{FF2B5EF4-FFF2-40B4-BE49-F238E27FC236}">
                <a16:creationId xmlns:a16="http://schemas.microsoft.com/office/drawing/2014/main" id="{DCC8A7E3-F572-478D-9941-A767C935D9C1}"/>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0D17A78-D4B2-45E7-B4AA-47C72033CA7E}"/>
              </a:ext>
            </a:extLst>
          </p:cNvPr>
          <p:cNvSpPr>
            <a:spLocks noGrp="1" noChangeArrowheads="1"/>
          </p:cNvSpPr>
          <p:nvPr>
            <p:ph type="title"/>
          </p:nvPr>
        </p:nvSpPr>
        <p:spPr>
          <a:xfrm>
            <a:off x="4928382" y="168179"/>
            <a:ext cx="3779520" cy="689951"/>
          </a:xfrm>
        </p:spPr>
        <p:txBody>
          <a:bodyPr>
            <a:normAutofit fontScale="90000"/>
          </a:bodyPr>
          <a:lstStyle/>
          <a:p>
            <a:r>
              <a:rPr lang="en-US" altLang="en-US" b="1" dirty="0">
                <a:solidFill>
                  <a:srgbClr val="002060"/>
                </a:solidFill>
                <a:latin typeface="Arial" panose="020B0604020202020204" pitchFamily="34" charset="0"/>
                <a:cs typeface="Arial" panose="020B0604020202020204" pitchFamily="34" charset="0"/>
              </a:rPr>
              <a:t>NEXT STEPS?</a:t>
            </a:r>
          </a:p>
        </p:txBody>
      </p:sp>
      <p:sp>
        <p:nvSpPr>
          <p:cNvPr id="17411" name="Rectangle 3">
            <a:extLst>
              <a:ext uri="{FF2B5EF4-FFF2-40B4-BE49-F238E27FC236}">
                <a16:creationId xmlns:a16="http://schemas.microsoft.com/office/drawing/2014/main" id="{1DCE9872-66C1-4A9B-8869-2570B4E435CD}"/>
              </a:ext>
            </a:extLst>
          </p:cNvPr>
          <p:cNvSpPr>
            <a:spLocks noGrp="1" noChangeArrowheads="1"/>
          </p:cNvSpPr>
          <p:nvPr>
            <p:ph type="body" idx="1"/>
          </p:nvPr>
        </p:nvSpPr>
        <p:spPr>
          <a:xfrm>
            <a:off x="838200" y="1209822"/>
            <a:ext cx="10515600" cy="5373858"/>
          </a:xfrm>
        </p:spPr>
        <p:txBody>
          <a:bodyPr>
            <a:normAutofit fontScale="92500" lnSpcReduction="20000"/>
          </a:bodyPr>
          <a:lstStyle/>
          <a:p>
            <a:pPr>
              <a:lnSpc>
                <a:spcPct val="150000"/>
              </a:lnSpc>
            </a:pPr>
            <a:r>
              <a:rPr lang="en-US" altLang="en-US" b="1" dirty="0">
                <a:latin typeface="Arial" panose="020B0604020202020204" pitchFamily="34" charset="0"/>
                <a:cs typeface="Arial" panose="020B0604020202020204" pitchFamily="34" charset="0"/>
              </a:rPr>
              <a:t>Create an Action Plan!</a:t>
            </a:r>
          </a:p>
          <a:p>
            <a:pPr lvl="1">
              <a:lnSpc>
                <a:spcPct val="150000"/>
              </a:lnSpc>
            </a:pPr>
            <a:r>
              <a:rPr lang="en-US" altLang="en-US" b="1" dirty="0">
                <a:latin typeface="Arial" panose="020B0604020202020204" pitchFamily="34" charset="0"/>
                <a:cs typeface="Arial" panose="020B0604020202020204" pitchFamily="34" charset="0"/>
              </a:rPr>
              <a:t>Determine staff responsibilities and training needs</a:t>
            </a:r>
          </a:p>
          <a:p>
            <a:pPr lvl="1">
              <a:lnSpc>
                <a:spcPct val="150000"/>
              </a:lnSpc>
            </a:pPr>
            <a:r>
              <a:rPr lang="en-US" altLang="en-US" b="1" dirty="0">
                <a:latin typeface="Arial" panose="020B0604020202020204" pitchFamily="34" charset="0"/>
                <a:cs typeface="Arial" panose="020B0604020202020204" pitchFamily="34" charset="0"/>
              </a:rPr>
              <a:t>Create work teams</a:t>
            </a:r>
          </a:p>
          <a:p>
            <a:pPr lvl="1">
              <a:lnSpc>
                <a:spcPct val="150000"/>
              </a:lnSpc>
            </a:pPr>
            <a:r>
              <a:rPr lang="en-US" altLang="en-US" b="1" dirty="0">
                <a:latin typeface="Arial" panose="020B0604020202020204" pitchFamily="34" charset="0"/>
                <a:cs typeface="Arial" panose="020B0604020202020204" pitchFamily="34" charset="0"/>
              </a:rPr>
              <a:t>Define and prioritize processes</a:t>
            </a:r>
          </a:p>
          <a:p>
            <a:pPr lvl="1">
              <a:lnSpc>
                <a:spcPct val="150000"/>
              </a:lnSpc>
            </a:pPr>
            <a:r>
              <a:rPr lang="en-US" altLang="en-US" b="1" dirty="0">
                <a:latin typeface="Arial" panose="020B0604020202020204" pitchFamily="34" charset="0"/>
                <a:cs typeface="Arial" panose="020B0604020202020204" pitchFamily="34" charset="0"/>
              </a:rPr>
              <a:t>Inventory existing documentation</a:t>
            </a:r>
          </a:p>
          <a:p>
            <a:pPr lvl="1">
              <a:lnSpc>
                <a:spcPct val="150000"/>
              </a:lnSpc>
            </a:pPr>
            <a:r>
              <a:rPr lang="en-US" altLang="en-US" b="1" dirty="0">
                <a:latin typeface="Arial" panose="020B0604020202020204" pitchFamily="34" charset="0"/>
                <a:cs typeface="Arial" panose="020B0604020202020204" pitchFamily="34" charset="0"/>
              </a:rPr>
              <a:t>Involve all appropriate departments</a:t>
            </a:r>
          </a:p>
          <a:p>
            <a:pPr lvl="1">
              <a:lnSpc>
                <a:spcPct val="150000"/>
              </a:lnSpc>
            </a:pPr>
            <a:r>
              <a:rPr lang="en-US" altLang="en-US" b="1" dirty="0">
                <a:latin typeface="Arial" panose="020B0604020202020204" pitchFamily="34" charset="0"/>
                <a:cs typeface="Arial" panose="020B0604020202020204" pitchFamily="34" charset="0"/>
              </a:rPr>
              <a:t>Draft documentation</a:t>
            </a:r>
          </a:p>
          <a:p>
            <a:pPr lvl="1">
              <a:lnSpc>
                <a:spcPct val="150000"/>
              </a:lnSpc>
            </a:pPr>
            <a:r>
              <a:rPr lang="en-US" altLang="en-US" b="1" dirty="0">
                <a:latin typeface="Arial" panose="020B0604020202020204" pitchFamily="34" charset="0"/>
                <a:cs typeface="Arial" panose="020B0604020202020204" pitchFamily="34" charset="0"/>
              </a:rPr>
              <a:t>Review and finalize documentation</a:t>
            </a:r>
          </a:p>
          <a:p>
            <a:pPr lvl="1">
              <a:lnSpc>
                <a:spcPct val="150000"/>
              </a:lnSpc>
            </a:pPr>
            <a:r>
              <a:rPr lang="en-US" altLang="en-US" b="1" dirty="0">
                <a:latin typeface="Arial" panose="020B0604020202020204" pitchFamily="34" charset="0"/>
                <a:cs typeface="Arial" panose="020B0604020202020204" pitchFamily="34" charset="0"/>
              </a:rPr>
              <a:t>Establish annual review process</a:t>
            </a:r>
          </a:p>
          <a:p>
            <a:pPr lvl="1">
              <a:lnSpc>
                <a:spcPct val="150000"/>
              </a:lnSpc>
            </a:pPr>
            <a:r>
              <a:rPr lang="en-US" altLang="en-US" b="1" dirty="0">
                <a:latin typeface="Arial" panose="020B0604020202020204" pitchFamily="34" charset="0"/>
                <a:cs typeface="Arial" panose="020B0604020202020204" pitchFamily="34" charset="0"/>
              </a:rPr>
              <a:t>Establish and monitor measures</a:t>
            </a:r>
          </a:p>
          <a:p>
            <a:pPr lvl="1">
              <a:lnSpc>
                <a:spcPct val="90000"/>
              </a:lnSpc>
            </a:pPr>
            <a:endParaRPr lang="en-US" altLang="en-US" dirty="0">
              <a:latin typeface="Tahoma" panose="020B0604030504040204" pitchFamily="34" charset="0"/>
            </a:endParaRPr>
          </a:p>
          <a:p>
            <a:pPr lvl="1">
              <a:lnSpc>
                <a:spcPct val="90000"/>
              </a:lnSpc>
            </a:pPr>
            <a:endParaRPr lang="en-US" altLang="en-US" dirty="0">
              <a:latin typeface="Tahoma" panose="020B0604030504040204" pitchFamily="34" charset="0"/>
            </a:endParaRPr>
          </a:p>
        </p:txBody>
      </p:sp>
      <p:pic>
        <p:nvPicPr>
          <p:cNvPr id="4" name="Picture 3">
            <a:extLst>
              <a:ext uri="{FF2B5EF4-FFF2-40B4-BE49-F238E27FC236}">
                <a16:creationId xmlns:a16="http://schemas.microsoft.com/office/drawing/2014/main" id="{D4635CC8-39B2-4F52-8B71-529566BD6385}"/>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7734" y="34121"/>
            <a:ext cx="8779300" cy="1362075"/>
          </a:xfrm>
        </p:spPr>
        <p:txBody>
          <a:bodyPr>
            <a:normAutofit/>
          </a:bodyPr>
          <a:lstStyle/>
          <a:p>
            <a:pPr lvl="0"/>
            <a:r>
              <a:rPr lang="en-GB" sz="4000" b="1" dirty="0">
                <a:solidFill>
                  <a:srgbClr val="002060"/>
                </a:solidFill>
                <a:latin typeface="Arial" panose="020B0604020202020204" pitchFamily="34" charset="0"/>
                <a:cs typeface="Arial" panose="020B0604020202020204" pitchFamily="34" charset="0"/>
              </a:rPr>
              <a:t>The Research topic And narrowing Down</a:t>
            </a:r>
          </a:p>
        </p:txBody>
      </p:sp>
      <p:sp>
        <p:nvSpPr>
          <p:cNvPr id="3" name="Content Placeholder 2"/>
          <p:cNvSpPr>
            <a:spLocks noGrp="1"/>
          </p:cNvSpPr>
          <p:nvPr>
            <p:ph type="body" idx="1"/>
          </p:nvPr>
        </p:nvSpPr>
        <p:spPr>
          <a:xfrm>
            <a:off x="2207568" y="2461847"/>
            <a:ext cx="7772400" cy="3259430"/>
          </a:xfrm>
        </p:spPr>
        <p:txBody>
          <a:bodyPr>
            <a:normAutofit/>
          </a:bodyPr>
          <a:lstStyle/>
          <a:p>
            <a:pPr>
              <a:lnSpc>
                <a:spcPct val="150000"/>
              </a:lnSpc>
            </a:pPr>
            <a:r>
              <a:rPr lang="en-GB" b="1" dirty="0">
                <a:solidFill>
                  <a:schemeClr val="tx1"/>
                </a:solidFill>
                <a:latin typeface="Arial" panose="020B0604020202020204" pitchFamily="34" charset="0"/>
                <a:cs typeface="Arial" panose="020B0604020202020204" pitchFamily="34" charset="0"/>
              </a:rPr>
              <a:t>What makes a good research topic</a:t>
            </a:r>
          </a:p>
          <a:p>
            <a:pPr>
              <a:lnSpc>
                <a:spcPct val="150000"/>
              </a:lnSpc>
            </a:pPr>
            <a:r>
              <a:rPr lang="en-GB" b="1" dirty="0">
                <a:solidFill>
                  <a:schemeClr val="tx1"/>
                </a:solidFill>
                <a:latin typeface="Arial" panose="020B0604020202020204" pitchFamily="34" charset="0"/>
                <a:cs typeface="Arial" panose="020B0604020202020204" pitchFamily="34" charset="0"/>
              </a:rPr>
              <a:t>Generating research ideas</a:t>
            </a:r>
          </a:p>
          <a:p>
            <a:pPr>
              <a:lnSpc>
                <a:spcPct val="150000"/>
              </a:lnSpc>
            </a:pPr>
            <a:r>
              <a:rPr lang="en-GB" b="1" dirty="0">
                <a:solidFill>
                  <a:schemeClr val="tx1"/>
                </a:solidFill>
                <a:latin typeface="Arial" panose="020B0604020202020204" pitchFamily="34" charset="0"/>
                <a:cs typeface="Arial" panose="020B0604020202020204" pitchFamily="34" charset="0"/>
              </a:rPr>
              <a:t>Refining the idea</a:t>
            </a:r>
          </a:p>
          <a:p>
            <a:pPr>
              <a:lnSpc>
                <a:spcPct val="150000"/>
              </a:lnSpc>
            </a:pPr>
            <a:r>
              <a:rPr lang="en-GB" b="1" dirty="0">
                <a:solidFill>
                  <a:schemeClr val="tx1"/>
                </a:solidFill>
                <a:latin typeface="Arial" panose="020B0604020202020204" pitchFamily="34" charset="0"/>
                <a:cs typeface="Arial" panose="020B0604020202020204" pitchFamily="34" charset="0"/>
              </a:rPr>
              <a:t>Aim and Objectives</a:t>
            </a:r>
          </a:p>
          <a:p>
            <a:endParaRPr lang="en-GB" dirty="0"/>
          </a:p>
        </p:txBody>
      </p:sp>
      <p:pic>
        <p:nvPicPr>
          <p:cNvPr id="4" name="Picture 3">
            <a:extLst>
              <a:ext uri="{FF2B5EF4-FFF2-40B4-BE49-F238E27FC236}">
                <a16:creationId xmlns:a16="http://schemas.microsoft.com/office/drawing/2014/main" id="{38A1A9B5-CCC8-4C4B-BB13-2018DB58AAF8}"/>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8117" y="62256"/>
            <a:ext cx="9242474" cy="824009"/>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What Makes a Good Research Topic?</a:t>
            </a:r>
          </a:p>
        </p:txBody>
      </p:sp>
      <p:sp>
        <p:nvSpPr>
          <p:cNvPr id="3" name="Content Placeholder 2"/>
          <p:cNvSpPr>
            <a:spLocks noGrp="1"/>
          </p:cNvSpPr>
          <p:nvPr>
            <p:ph idx="1"/>
          </p:nvPr>
        </p:nvSpPr>
        <p:spPr>
          <a:xfrm>
            <a:off x="1153551" y="1484784"/>
            <a:ext cx="9936449" cy="4752528"/>
          </a:xfrm>
        </p:spPr>
        <p:txBody>
          <a:bodyPr>
            <a:noAutofit/>
          </a:bodyPr>
          <a:lstStyle/>
          <a:p>
            <a:r>
              <a:rPr lang="en-GB" sz="2400" b="1" dirty="0">
                <a:latin typeface="Arial" panose="020B0604020202020204" pitchFamily="34" charset="0"/>
                <a:cs typeface="Arial" panose="020B0604020202020204" pitchFamily="34" charset="0"/>
              </a:rPr>
              <a:t>You have a clear research aim and objectives</a:t>
            </a:r>
          </a:p>
          <a:p>
            <a:r>
              <a:rPr lang="en-GB" sz="2400" b="1" dirty="0">
                <a:latin typeface="Arial" panose="020B0604020202020204" pitchFamily="34" charset="0"/>
                <a:cs typeface="Arial" panose="020B0604020202020204" pitchFamily="34" charset="0"/>
              </a:rPr>
              <a:t>You have identified research questions and/ or gaps in the existing approaches</a:t>
            </a:r>
          </a:p>
          <a:p>
            <a:r>
              <a:rPr lang="en-GB" sz="2400" b="1" dirty="0">
                <a:latin typeface="Arial" panose="020B0604020202020204" pitchFamily="34" charset="0"/>
                <a:cs typeface="Arial" panose="020B0604020202020204" pitchFamily="34" charset="0"/>
              </a:rPr>
              <a:t>Your results will have value and impact the practice</a:t>
            </a:r>
          </a:p>
          <a:p>
            <a:r>
              <a:rPr lang="en-GB" sz="2400" b="1" dirty="0">
                <a:latin typeface="Arial" panose="020B0604020202020204" pitchFamily="34" charset="0"/>
                <a:cs typeface="Arial" panose="020B0604020202020204" pitchFamily="34" charset="0"/>
              </a:rPr>
              <a:t>The project is relevant to your future career</a:t>
            </a:r>
          </a:p>
          <a:p>
            <a:r>
              <a:rPr lang="en-GB" sz="2400" b="1" dirty="0">
                <a:latin typeface="Arial" panose="020B0604020202020204" pitchFamily="34" charset="0"/>
                <a:cs typeface="Arial" panose="020B0604020202020204" pitchFamily="34" charset="0"/>
              </a:rPr>
              <a:t>It is interesting, excites your imagination and provides motivation</a:t>
            </a:r>
          </a:p>
          <a:p>
            <a:r>
              <a:rPr lang="en-GB" sz="2400" b="1" dirty="0">
                <a:latin typeface="Arial" panose="020B0604020202020204" pitchFamily="34" charset="0"/>
                <a:cs typeface="Arial" panose="020B0604020202020204" pitchFamily="34" charset="0"/>
              </a:rPr>
              <a:t>You have the time to complete it</a:t>
            </a:r>
          </a:p>
          <a:p>
            <a:r>
              <a:rPr lang="en-GB" sz="2400" b="1" dirty="0">
                <a:latin typeface="Arial" panose="020B0604020202020204" pitchFamily="34" charset="0"/>
                <a:cs typeface="Arial" panose="020B0604020202020204" pitchFamily="34" charset="0"/>
              </a:rPr>
              <a:t>You have the background knowledge on the subject area</a:t>
            </a:r>
          </a:p>
          <a:p>
            <a:r>
              <a:rPr lang="en-GB" sz="2400" b="1" dirty="0">
                <a:latin typeface="Arial" panose="020B0604020202020204" pitchFamily="34" charset="0"/>
                <a:cs typeface="Arial" panose="020B0604020202020204" pitchFamily="34" charset="0"/>
              </a:rPr>
              <a:t>The industry / practical issues within the research can be linked to theory</a:t>
            </a:r>
          </a:p>
        </p:txBody>
      </p:sp>
      <p:pic>
        <p:nvPicPr>
          <p:cNvPr id="4" name="Picture 3">
            <a:extLst>
              <a:ext uri="{FF2B5EF4-FFF2-40B4-BE49-F238E27FC236}">
                <a16:creationId xmlns:a16="http://schemas.microsoft.com/office/drawing/2014/main" id="{C8F7F525-9C99-41CC-B20E-96C7FA927DBA}"/>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996418" y="81364"/>
            <a:ext cx="8357382" cy="95410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Generating Research Ideas</a:t>
            </a:r>
          </a:p>
        </p:txBody>
      </p:sp>
      <p:sp>
        <p:nvSpPr>
          <p:cNvPr id="9220" name="Rectangle 4"/>
          <p:cNvSpPr>
            <a:spLocks noGrp="1" noChangeArrowheads="1"/>
          </p:cNvSpPr>
          <p:nvPr>
            <p:ph sz="half" idx="1"/>
          </p:nvPr>
        </p:nvSpPr>
        <p:spPr/>
        <p:txBody>
          <a:bodyPr/>
          <a:lstStyle/>
          <a:p>
            <a:pPr>
              <a:lnSpc>
                <a:spcPct val="90000"/>
              </a:lnSpc>
              <a:buFont typeface="Wingdings" pitchFamily="2" charset="2"/>
              <a:buNone/>
            </a:pPr>
            <a:r>
              <a:rPr lang="en-GB" b="1" i="1" dirty="0">
                <a:latin typeface="Arial" panose="020B0604020202020204" pitchFamily="34" charset="0"/>
                <a:cs typeface="Arial" panose="020B0604020202020204" pitchFamily="34" charset="0"/>
              </a:rPr>
              <a:t>Rational Thinking</a:t>
            </a:r>
          </a:p>
          <a:p>
            <a:pPr>
              <a:lnSpc>
                <a:spcPct val="90000"/>
              </a:lnSpc>
            </a:pPr>
            <a:r>
              <a:rPr lang="en-GB" b="1" dirty="0">
                <a:latin typeface="Arial" panose="020B0604020202020204" pitchFamily="34" charset="0"/>
                <a:cs typeface="Arial" panose="020B0604020202020204" pitchFamily="34" charset="0"/>
              </a:rPr>
              <a:t>Examine your own strengths and interests</a:t>
            </a:r>
          </a:p>
          <a:p>
            <a:pPr>
              <a:lnSpc>
                <a:spcPct val="90000"/>
              </a:lnSpc>
            </a:pPr>
            <a:r>
              <a:rPr lang="en-GB" b="1" dirty="0">
                <a:latin typeface="Arial" panose="020B0604020202020204" pitchFamily="34" charset="0"/>
                <a:cs typeface="Arial" panose="020B0604020202020204" pitchFamily="34" charset="0"/>
              </a:rPr>
              <a:t>Discussion with colleagues your initial ideas</a:t>
            </a:r>
          </a:p>
          <a:p>
            <a:pPr>
              <a:lnSpc>
                <a:spcPct val="90000"/>
              </a:lnSpc>
            </a:pPr>
            <a:r>
              <a:rPr lang="en-GB" b="1" dirty="0">
                <a:latin typeface="Arial" panose="020B0604020202020204" pitchFamily="34" charset="0"/>
                <a:cs typeface="Arial" panose="020B0604020202020204" pitchFamily="34" charset="0"/>
              </a:rPr>
              <a:t>Searching journals, news and academic sources</a:t>
            </a:r>
          </a:p>
        </p:txBody>
      </p:sp>
      <p:sp>
        <p:nvSpPr>
          <p:cNvPr id="9221" name="Rectangle 5"/>
          <p:cNvSpPr>
            <a:spLocks noGrp="1" noChangeArrowheads="1"/>
          </p:cNvSpPr>
          <p:nvPr>
            <p:ph sz="half" idx="2"/>
          </p:nvPr>
        </p:nvSpPr>
        <p:spPr>
          <a:xfrm>
            <a:off x="6509825" y="1670881"/>
            <a:ext cx="5181600" cy="4351338"/>
          </a:xfrm>
        </p:spPr>
        <p:txBody>
          <a:bodyPr/>
          <a:lstStyle/>
          <a:p>
            <a:pPr>
              <a:lnSpc>
                <a:spcPct val="90000"/>
              </a:lnSpc>
              <a:buFont typeface="Wingdings" pitchFamily="2" charset="2"/>
              <a:buNone/>
            </a:pPr>
            <a:r>
              <a:rPr lang="en-GB" b="1" i="1" dirty="0">
                <a:latin typeface="Arial" panose="020B0604020202020204" pitchFamily="34" charset="0"/>
                <a:cs typeface="Arial" panose="020B0604020202020204" pitchFamily="34" charset="0"/>
              </a:rPr>
              <a:t>Creative Thinking</a:t>
            </a:r>
          </a:p>
          <a:p>
            <a:pPr>
              <a:lnSpc>
                <a:spcPct val="90000"/>
              </a:lnSpc>
            </a:pPr>
            <a:endParaRPr lang="en-GB" b="1" dirty="0">
              <a:latin typeface="Arial" panose="020B0604020202020204" pitchFamily="34" charset="0"/>
              <a:cs typeface="Arial" panose="020B0604020202020204" pitchFamily="34" charset="0"/>
            </a:endParaRPr>
          </a:p>
          <a:p>
            <a:pPr>
              <a:lnSpc>
                <a:spcPct val="90000"/>
              </a:lnSpc>
            </a:pPr>
            <a:r>
              <a:rPr lang="en-GB" b="1" dirty="0">
                <a:latin typeface="Arial" panose="020B0604020202020204" pitchFamily="34" charset="0"/>
                <a:cs typeface="Arial" panose="020B0604020202020204" pitchFamily="34" charset="0"/>
              </a:rPr>
              <a:t>Keep a note of ideas</a:t>
            </a:r>
          </a:p>
          <a:p>
            <a:pPr>
              <a:lnSpc>
                <a:spcPct val="90000"/>
              </a:lnSpc>
            </a:pPr>
            <a:r>
              <a:rPr lang="en-GB" b="1" dirty="0">
                <a:latin typeface="Arial" panose="020B0604020202020204" pitchFamily="34" charset="0"/>
                <a:cs typeface="Arial" panose="020B0604020202020204" pitchFamily="34" charset="0"/>
              </a:rPr>
              <a:t>Relevance trees</a:t>
            </a:r>
          </a:p>
          <a:p>
            <a:pPr>
              <a:lnSpc>
                <a:spcPct val="90000"/>
              </a:lnSpc>
            </a:pPr>
            <a:r>
              <a:rPr lang="en-GB" b="1" dirty="0">
                <a:latin typeface="Arial" panose="020B0604020202020204" pitchFamily="34" charset="0"/>
                <a:cs typeface="Arial" panose="020B0604020202020204" pitchFamily="34" charset="0"/>
              </a:rPr>
              <a:t>Brainstorming</a:t>
            </a:r>
          </a:p>
          <a:p>
            <a:pPr>
              <a:lnSpc>
                <a:spcPct val="90000"/>
              </a:lnSpc>
            </a:pPr>
            <a:endParaRPr lang="en-GB" dirty="0"/>
          </a:p>
        </p:txBody>
      </p:sp>
      <p:pic>
        <p:nvPicPr>
          <p:cNvPr id="5" name="Picture 4">
            <a:extLst>
              <a:ext uri="{FF2B5EF4-FFF2-40B4-BE49-F238E27FC236}">
                <a16:creationId xmlns:a16="http://schemas.microsoft.com/office/drawing/2014/main" id="{BA430C26-9F8D-4DEA-82EA-2DB2740ADA7B}"/>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91429" y="34121"/>
            <a:ext cx="2104571" cy="1091294"/>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Tasks</a:t>
            </a:r>
          </a:p>
        </p:txBody>
      </p:sp>
      <p:sp>
        <p:nvSpPr>
          <p:cNvPr id="32771" name="Rectangle 3"/>
          <p:cNvSpPr>
            <a:spLocks noGrp="1" noChangeArrowheads="1"/>
          </p:cNvSpPr>
          <p:nvPr>
            <p:ph idx="1"/>
          </p:nvPr>
        </p:nvSpPr>
        <p:spPr>
          <a:xfrm>
            <a:off x="829995" y="1392702"/>
            <a:ext cx="10564836" cy="4916618"/>
          </a:xfrm>
        </p:spPr>
        <p:txBody>
          <a:bodyPr>
            <a:noAutofit/>
          </a:bodyPr>
          <a:lstStyle/>
          <a:p>
            <a:pPr>
              <a:lnSpc>
                <a:spcPct val="90000"/>
              </a:lnSpc>
            </a:pPr>
            <a:r>
              <a:rPr lang="en-GB" sz="2400" b="1" dirty="0">
                <a:latin typeface="Arial" panose="020B0604020202020204" pitchFamily="34" charset="0"/>
                <a:cs typeface="Arial" panose="020B0604020202020204" pitchFamily="34" charset="0"/>
              </a:rPr>
              <a:t>Choose and remain focused on a workable research topic</a:t>
            </a:r>
          </a:p>
          <a:p>
            <a:pPr lvl="1">
              <a:lnSpc>
                <a:spcPct val="90000"/>
              </a:lnSpc>
            </a:pPr>
            <a:r>
              <a:rPr lang="en-GB" b="1" dirty="0">
                <a:latin typeface="Arial" panose="020B0604020202020204" pitchFamily="34" charset="0"/>
                <a:cs typeface="Arial" panose="020B0604020202020204" pitchFamily="34" charset="0"/>
              </a:rPr>
              <a:t>Develop a research question</a:t>
            </a:r>
          </a:p>
          <a:p>
            <a:pPr lvl="1">
              <a:lnSpc>
                <a:spcPct val="90000"/>
              </a:lnSpc>
            </a:pPr>
            <a:r>
              <a:rPr lang="en-GB" b="1" dirty="0">
                <a:latin typeface="Arial" panose="020B0604020202020204" pitchFamily="34" charset="0"/>
                <a:cs typeface="Arial" panose="020B0604020202020204" pitchFamily="34" charset="0"/>
              </a:rPr>
              <a:t>Identify gaps in the literature</a:t>
            </a:r>
          </a:p>
          <a:p>
            <a:pPr lvl="1">
              <a:lnSpc>
                <a:spcPct val="90000"/>
              </a:lnSpc>
            </a:pPr>
            <a:r>
              <a:rPr lang="en-GB" b="1" dirty="0">
                <a:latin typeface="Arial" panose="020B0604020202020204" pitchFamily="34" charset="0"/>
                <a:cs typeface="Arial" panose="020B0604020202020204" pitchFamily="34" charset="0"/>
              </a:rPr>
              <a:t>Define a clear research aim</a:t>
            </a:r>
          </a:p>
          <a:p>
            <a:pPr lvl="1">
              <a:lnSpc>
                <a:spcPct val="90000"/>
              </a:lnSpc>
            </a:pPr>
            <a:r>
              <a:rPr lang="en-GB" b="1" dirty="0">
                <a:latin typeface="Arial" panose="020B0604020202020204" pitchFamily="34" charset="0"/>
                <a:cs typeface="Arial" panose="020B0604020202020204" pitchFamily="34" charset="0"/>
              </a:rPr>
              <a:t>Define objectives</a:t>
            </a:r>
          </a:p>
          <a:p>
            <a:pPr>
              <a:lnSpc>
                <a:spcPct val="90000"/>
              </a:lnSpc>
            </a:pPr>
            <a:r>
              <a:rPr lang="en-GB" sz="2400" b="1" dirty="0">
                <a:latin typeface="Arial" panose="020B0604020202020204" pitchFamily="34" charset="0"/>
                <a:cs typeface="Arial" panose="020B0604020202020204" pitchFamily="34" charset="0"/>
              </a:rPr>
              <a:t>Collect and examine background information about your topic</a:t>
            </a:r>
          </a:p>
          <a:p>
            <a:pPr>
              <a:lnSpc>
                <a:spcPct val="90000"/>
              </a:lnSpc>
            </a:pPr>
            <a:r>
              <a:rPr lang="en-GB" sz="2400" b="1" dirty="0">
                <a:latin typeface="Arial" panose="020B0604020202020204" pitchFamily="34" charset="0"/>
                <a:cs typeface="Arial" panose="020B0604020202020204" pitchFamily="34" charset="0"/>
              </a:rPr>
              <a:t>Analyse the relevance to industry</a:t>
            </a:r>
          </a:p>
          <a:p>
            <a:pPr>
              <a:lnSpc>
                <a:spcPct val="90000"/>
              </a:lnSpc>
            </a:pPr>
            <a:r>
              <a:rPr lang="en-GB" sz="2400" b="1" dirty="0">
                <a:latin typeface="Arial" panose="020B0604020202020204" pitchFamily="34" charset="0"/>
                <a:cs typeface="Arial" panose="020B0604020202020204" pitchFamily="34" charset="0"/>
              </a:rPr>
              <a:t>Define a good research methodology</a:t>
            </a:r>
          </a:p>
          <a:p>
            <a:pPr>
              <a:lnSpc>
                <a:spcPct val="90000"/>
              </a:lnSpc>
            </a:pPr>
            <a:r>
              <a:rPr lang="en-GB" sz="2400" b="1" dirty="0">
                <a:latin typeface="Arial" panose="020B0604020202020204" pitchFamily="34" charset="0"/>
                <a:cs typeface="Arial" panose="020B0604020202020204" pitchFamily="34" charset="0"/>
              </a:rPr>
              <a:t>Select a good method for collecting and analysing data</a:t>
            </a:r>
          </a:p>
          <a:p>
            <a:pPr>
              <a:lnSpc>
                <a:spcPct val="90000"/>
              </a:lnSpc>
            </a:pPr>
            <a:r>
              <a:rPr lang="en-GB" sz="2400" b="1" dirty="0">
                <a:latin typeface="Arial" panose="020B0604020202020204" pitchFamily="34" charset="0"/>
                <a:cs typeface="Arial" panose="020B0604020202020204" pitchFamily="34" charset="0"/>
              </a:rPr>
              <a:t>Use the given template for writing the research proposal</a:t>
            </a:r>
          </a:p>
        </p:txBody>
      </p:sp>
      <p:pic>
        <p:nvPicPr>
          <p:cNvPr id="4" name="Picture 3">
            <a:extLst>
              <a:ext uri="{FF2B5EF4-FFF2-40B4-BE49-F238E27FC236}">
                <a16:creationId xmlns:a16="http://schemas.microsoft.com/office/drawing/2014/main" id="{C6305F2A-DA1D-4401-BA8D-C34C6EDDF678}"/>
              </a:ext>
            </a:extLst>
          </p:cNvPr>
          <p:cNvPicPr>
            <a:picLocks noChangeAspect="1"/>
          </p:cNvPicPr>
          <p:nvPr/>
        </p:nvPicPr>
        <p:blipFill>
          <a:blip r:embed="rId2"/>
          <a:stretch>
            <a:fillRect/>
          </a:stretch>
        </p:blipFill>
        <p:spPr>
          <a:xfrm>
            <a:off x="11113" y="34121"/>
            <a:ext cx="2507004" cy="954107"/>
          </a:xfrm>
          <a:prstGeom prst="rect">
            <a:avLst/>
          </a:prstGeom>
        </p:spPr>
      </p:pic>
    </p:spTree>
    <p:extLst>
      <p:ext uri="{BB962C8B-B14F-4D97-AF65-F5344CB8AC3E}">
        <p14:creationId xmlns:p14="http://schemas.microsoft.com/office/powerpoint/2010/main" val="759455200"/>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758916" y="34121"/>
            <a:ext cx="5214484" cy="954108"/>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Setting up your Project</a:t>
            </a:r>
          </a:p>
        </p:txBody>
      </p:sp>
      <p:sp>
        <p:nvSpPr>
          <p:cNvPr id="4099" name="Rectangle 3"/>
          <p:cNvSpPr>
            <a:spLocks noGrp="1" noChangeArrowheads="1"/>
          </p:cNvSpPr>
          <p:nvPr>
            <p:ph idx="1"/>
          </p:nvPr>
        </p:nvSpPr>
        <p:spPr>
          <a:xfrm>
            <a:off x="1144172" y="1388731"/>
            <a:ext cx="9903655" cy="5040204"/>
          </a:xfrm>
        </p:spPr>
        <p:txBody>
          <a:bodyPr>
            <a:normAutofit/>
          </a:bodyPr>
          <a:lstStyle/>
          <a:p>
            <a:pPr>
              <a:lnSpc>
                <a:spcPct val="150000"/>
              </a:lnSpc>
              <a:buNone/>
            </a:pPr>
            <a:r>
              <a:rPr lang="en-GB" sz="2400" b="1" dirty="0">
                <a:latin typeface="Arial" panose="020B0604020202020204" pitchFamily="34" charset="0"/>
                <a:cs typeface="Arial" panose="020B0604020202020204" pitchFamily="34" charset="0"/>
              </a:rPr>
              <a:t>Reading the literature helps you:</a:t>
            </a:r>
          </a:p>
          <a:p>
            <a:pPr>
              <a:lnSpc>
                <a:spcPct val="150000"/>
              </a:lnSpc>
            </a:pPr>
            <a:r>
              <a:rPr lang="en-GB" sz="2400" b="1" dirty="0">
                <a:latin typeface="Arial" panose="020B0604020202020204" pitchFamily="34" charset="0"/>
                <a:cs typeface="Arial" panose="020B0604020202020204" pitchFamily="34" charset="0"/>
              </a:rPr>
              <a:t>Identify current issues in your field</a:t>
            </a:r>
          </a:p>
          <a:p>
            <a:pPr>
              <a:lnSpc>
                <a:spcPct val="150000"/>
              </a:lnSpc>
            </a:pPr>
            <a:r>
              <a:rPr lang="en-GB" sz="2400" b="1" dirty="0">
                <a:latin typeface="Arial" panose="020B0604020202020204" pitchFamily="34" charset="0"/>
                <a:cs typeface="Arial" panose="020B0604020202020204" pitchFamily="34" charset="0"/>
              </a:rPr>
              <a:t>To find a research possibility that has so far been overlooked </a:t>
            </a:r>
          </a:p>
          <a:p>
            <a:pPr lvl="1">
              <a:lnSpc>
                <a:spcPct val="150000"/>
              </a:lnSpc>
            </a:pPr>
            <a:r>
              <a:rPr lang="en-GB" b="1" dirty="0">
                <a:latin typeface="Arial" panose="020B0604020202020204" pitchFamily="34" charset="0"/>
                <a:cs typeface="Arial" panose="020B0604020202020204" pitchFamily="34" charset="0"/>
              </a:rPr>
              <a:t>Identify theories and ideas to test using data</a:t>
            </a:r>
          </a:p>
          <a:p>
            <a:pPr>
              <a:lnSpc>
                <a:spcPct val="150000"/>
              </a:lnSpc>
            </a:pPr>
            <a:r>
              <a:rPr lang="en-GB" sz="2400" b="1" dirty="0">
                <a:latin typeface="Arial" panose="020B0604020202020204" pitchFamily="34" charset="0"/>
                <a:cs typeface="Arial" panose="020B0604020202020204" pitchFamily="34" charset="0"/>
              </a:rPr>
              <a:t>To avoid repeating work that has already been done</a:t>
            </a:r>
          </a:p>
          <a:p>
            <a:pPr>
              <a:lnSpc>
                <a:spcPct val="150000"/>
              </a:lnSpc>
            </a:pPr>
            <a:r>
              <a:rPr lang="en-GB" sz="2400" b="1" dirty="0">
                <a:latin typeface="Arial" panose="020B0604020202020204" pitchFamily="34" charset="0"/>
                <a:cs typeface="Arial" panose="020B0604020202020204" pitchFamily="34" charset="0"/>
              </a:rPr>
              <a:t>Refine further your research questions and objectives</a:t>
            </a:r>
          </a:p>
          <a:p>
            <a:pPr>
              <a:lnSpc>
                <a:spcPct val="150000"/>
              </a:lnSpc>
            </a:pPr>
            <a:r>
              <a:rPr lang="en-GB" sz="2400" b="1" dirty="0">
                <a:latin typeface="Arial" panose="020B0604020202020204" pitchFamily="34" charset="0"/>
                <a:cs typeface="Arial" panose="020B0604020202020204" pitchFamily="34" charset="0"/>
              </a:rPr>
              <a:t>To choose your the research approach and methods</a:t>
            </a:r>
          </a:p>
          <a:p>
            <a:pPr>
              <a:lnSpc>
                <a:spcPct val="90000"/>
              </a:lnSpc>
              <a:buFont typeface="Wingdings" pitchFamily="2" charset="2"/>
              <a:buNone/>
            </a:pPr>
            <a:endParaRPr lang="en-GB" dirty="0"/>
          </a:p>
        </p:txBody>
      </p:sp>
      <p:pic>
        <p:nvPicPr>
          <p:cNvPr id="4" name="Picture 3">
            <a:extLst>
              <a:ext uri="{FF2B5EF4-FFF2-40B4-BE49-F238E27FC236}">
                <a16:creationId xmlns:a16="http://schemas.microsoft.com/office/drawing/2014/main" id="{D737340C-6434-4760-B53D-116DF78260D6}"/>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396342" y="34121"/>
            <a:ext cx="7745270"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Refining the Research Idea</a:t>
            </a:r>
          </a:p>
        </p:txBody>
      </p:sp>
      <p:sp>
        <p:nvSpPr>
          <p:cNvPr id="11267" name="Rectangle 3"/>
          <p:cNvSpPr>
            <a:spLocks noGrp="1" noChangeArrowheads="1"/>
          </p:cNvSpPr>
          <p:nvPr>
            <p:ph idx="1"/>
          </p:nvPr>
        </p:nvSpPr>
        <p:spPr>
          <a:xfrm>
            <a:off x="1981200" y="1850239"/>
            <a:ext cx="8229600" cy="3157522"/>
          </a:xfrm>
        </p:spPr>
        <p:txBody>
          <a:bodyPr/>
          <a:lstStyle/>
          <a:p>
            <a:pPr>
              <a:lnSpc>
                <a:spcPct val="150000"/>
              </a:lnSpc>
            </a:pPr>
            <a:r>
              <a:rPr lang="en-GB" b="1" dirty="0">
                <a:latin typeface="Arial" panose="020B0604020202020204" pitchFamily="34" charset="0"/>
                <a:cs typeface="Arial" panose="020B0604020202020204" pitchFamily="34" charset="0"/>
              </a:rPr>
              <a:t>The initial idea is nearly always too broad</a:t>
            </a:r>
          </a:p>
          <a:p>
            <a:pPr>
              <a:lnSpc>
                <a:spcPct val="150000"/>
              </a:lnSpc>
            </a:pPr>
            <a:r>
              <a:rPr lang="en-GB" b="1" dirty="0">
                <a:latin typeface="Arial" panose="020B0604020202020204" pitchFamily="34" charset="0"/>
                <a:cs typeface="Arial" panose="020B0604020202020204" pitchFamily="34" charset="0"/>
              </a:rPr>
              <a:t>You have to narrow it down into something that can be done within a timeframe </a:t>
            </a:r>
          </a:p>
          <a:p>
            <a:pPr>
              <a:lnSpc>
                <a:spcPct val="150000"/>
              </a:lnSpc>
            </a:pPr>
            <a:r>
              <a:rPr lang="en-GB" b="1" dirty="0">
                <a:latin typeface="Arial" panose="020B0604020202020204" pitchFamily="34" charset="0"/>
                <a:cs typeface="Arial" panose="020B0604020202020204" pitchFamily="34" charset="0"/>
              </a:rPr>
              <a:t>Use discussion and brainstorming your ideas</a:t>
            </a:r>
          </a:p>
        </p:txBody>
      </p:sp>
      <p:pic>
        <p:nvPicPr>
          <p:cNvPr id="4" name="Picture 3">
            <a:extLst>
              <a:ext uri="{FF2B5EF4-FFF2-40B4-BE49-F238E27FC236}">
                <a16:creationId xmlns:a16="http://schemas.microsoft.com/office/drawing/2014/main" id="{0C880325-3665-4D78-B513-8EA959BC0C6E}"/>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180113" y="142350"/>
            <a:ext cx="2924072" cy="954107"/>
          </a:xfrm>
        </p:spPr>
        <p:txBody>
          <a:bodyPr>
            <a:normAutofit/>
          </a:bodyPr>
          <a:lstStyle/>
          <a:p>
            <a:r>
              <a:rPr lang="en-GB" b="1" dirty="0">
                <a:solidFill>
                  <a:srgbClr val="002060"/>
                </a:solidFill>
                <a:latin typeface="Arial" panose="020B0604020202020204" pitchFamily="34" charset="0"/>
                <a:cs typeface="Arial" panose="020B0604020202020204" pitchFamily="34" charset="0"/>
              </a:rPr>
              <a:t>Mind map</a:t>
            </a:r>
          </a:p>
        </p:txBody>
      </p:sp>
      <p:pic>
        <p:nvPicPr>
          <p:cNvPr id="4" name="Picture 3">
            <a:extLst>
              <a:ext uri="{FF2B5EF4-FFF2-40B4-BE49-F238E27FC236}">
                <a16:creationId xmlns:a16="http://schemas.microsoft.com/office/drawing/2014/main" id="{0C880325-3665-4D78-B513-8EA959BC0C6E}"/>
              </a:ext>
            </a:extLst>
          </p:cNvPr>
          <p:cNvPicPr>
            <a:picLocks noChangeAspect="1"/>
          </p:cNvPicPr>
          <p:nvPr/>
        </p:nvPicPr>
        <p:blipFill>
          <a:blip r:embed="rId2"/>
          <a:stretch>
            <a:fillRect/>
          </a:stretch>
        </p:blipFill>
        <p:spPr>
          <a:xfrm>
            <a:off x="11113" y="34121"/>
            <a:ext cx="2507004" cy="954107"/>
          </a:xfrm>
          <a:prstGeom prst="rect">
            <a:avLst/>
          </a:prstGeom>
        </p:spPr>
      </p:pic>
      <p:pic>
        <p:nvPicPr>
          <p:cNvPr id="6" name="Content Placeholder 5">
            <a:extLst>
              <a:ext uri="{FF2B5EF4-FFF2-40B4-BE49-F238E27FC236}">
                <a16:creationId xmlns:a16="http://schemas.microsoft.com/office/drawing/2014/main" id="{5ED9A21F-84D4-4F4C-AFED-01B29E5C3DC5}"/>
              </a:ext>
            </a:extLst>
          </p:cNvPr>
          <p:cNvPicPr>
            <a:picLocks noGrp="1" noChangeAspect="1"/>
          </p:cNvPicPr>
          <p:nvPr>
            <p:ph idx="1"/>
          </p:nvPr>
        </p:nvPicPr>
        <p:blipFill>
          <a:blip r:embed="rId3"/>
          <a:stretch>
            <a:fillRect/>
          </a:stretch>
        </p:blipFill>
        <p:spPr>
          <a:xfrm>
            <a:off x="1161143" y="1204686"/>
            <a:ext cx="9869714" cy="5619193"/>
          </a:xfrm>
        </p:spPr>
      </p:pic>
    </p:spTree>
    <p:extLst>
      <p:ext uri="{BB962C8B-B14F-4D97-AF65-F5344CB8AC3E}">
        <p14:creationId xmlns:p14="http://schemas.microsoft.com/office/powerpoint/2010/main" val="91719511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969456" y="34121"/>
            <a:ext cx="8229600" cy="732155"/>
          </a:xfrm>
        </p:spPr>
        <p:txBody>
          <a:bodyPr/>
          <a:lstStyle/>
          <a:p>
            <a:r>
              <a:rPr lang="en-GB" b="1" dirty="0">
                <a:solidFill>
                  <a:srgbClr val="002060"/>
                </a:solidFill>
                <a:latin typeface="Arial" panose="020B0604020202020204" pitchFamily="34" charset="0"/>
                <a:cs typeface="Arial" panose="020B0604020202020204" pitchFamily="34" charset="0"/>
              </a:rPr>
              <a:t>Writing a Research Question</a:t>
            </a:r>
          </a:p>
        </p:txBody>
      </p:sp>
      <p:sp>
        <p:nvSpPr>
          <p:cNvPr id="13315" name="Rectangle 3"/>
          <p:cNvSpPr>
            <a:spLocks noGrp="1" noChangeArrowheads="1"/>
          </p:cNvSpPr>
          <p:nvPr>
            <p:ph idx="1"/>
          </p:nvPr>
        </p:nvSpPr>
        <p:spPr>
          <a:xfrm>
            <a:off x="1375117" y="1658217"/>
            <a:ext cx="9441766" cy="4517500"/>
          </a:xfrm>
        </p:spPr>
        <p:txBody>
          <a:bodyPr>
            <a:normAutofit fontScale="92500"/>
          </a:bodyPr>
          <a:lstStyle/>
          <a:p>
            <a:pPr>
              <a:lnSpc>
                <a:spcPct val="150000"/>
              </a:lnSpc>
            </a:pPr>
            <a:r>
              <a:rPr lang="en-GB" sz="2400" b="1" dirty="0">
                <a:latin typeface="Arial" panose="020B0604020202020204" pitchFamily="34" charset="0"/>
                <a:cs typeface="Arial" panose="020B0604020202020204" pitchFamily="34" charset="0"/>
              </a:rPr>
              <a:t>Your narrow research idea and then it has to be turned into a research question</a:t>
            </a:r>
            <a:endParaRPr lang="en-GB" sz="2400" b="1" i="1"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This is an important aspect of the project</a:t>
            </a:r>
          </a:p>
          <a:p>
            <a:pPr>
              <a:lnSpc>
                <a:spcPct val="150000"/>
              </a:lnSpc>
            </a:pPr>
            <a:r>
              <a:rPr lang="en-GB" sz="2400" b="1" dirty="0">
                <a:latin typeface="Arial" panose="020B0604020202020204" pitchFamily="34" charset="0"/>
                <a:cs typeface="Arial" panose="020B0604020202020204" pitchFamily="34" charset="0"/>
              </a:rPr>
              <a:t>You must have a question to answer and/or a problem that needs a solution</a:t>
            </a:r>
          </a:p>
          <a:p>
            <a:pPr lvl="1">
              <a:lnSpc>
                <a:spcPct val="150000"/>
              </a:lnSpc>
            </a:pPr>
            <a:r>
              <a:rPr lang="en-GB" b="1" dirty="0">
                <a:latin typeface="Arial" panose="020B0604020202020204" pitchFamily="34" charset="0"/>
                <a:cs typeface="Arial" panose="020B0604020202020204" pitchFamily="34" charset="0"/>
              </a:rPr>
              <a:t>It must be based on critical thinking, not description</a:t>
            </a:r>
          </a:p>
          <a:p>
            <a:pPr lvl="1">
              <a:lnSpc>
                <a:spcPct val="150000"/>
              </a:lnSpc>
            </a:pPr>
            <a:r>
              <a:rPr lang="en-GB" b="1" dirty="0">
                <a:latin typeface="Arial" panose="020B0604020202020204" pitchFamily="34" charset="0"/>
                <a:cs typeface="Arial" panose="020B0604020202020204" pitchFamily="34" charset="0"/>
              </a:rPr>
              <a:t>It must be of use in the real world – to businesses or  other communities of practice</a:t>
            </a:r>
          </a:p>
          <a:p>
            <a:pPr>
              <a:lnSpc>
                <a:spcPct val="90000"/>
              </a:lnSpc>
            </a:pPr>
            <a:endParaRPr lang="en-GB" dirty="0"/>
          </a:p>
        </p:txBody>
      </p:sp>
      <p:pic>
        <p:nvPicPr>
          <p:cNvPr id="4" name="Picture 3">
            <a:extLst>
              <a:ext uri="{FF2B5EF4-FFF2-40B4-BE49-F238E27FC236}">
                <a16:creationId xmlns:a16="http://schemas.microsoft.com/office/drawing/2014/main" id="{BA0D903B-D63B-4009-B6F4-76C3C8EF7E20}"/>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032759" y="34122"/>
            <a:ext cx="7194453" cy="1105362"/>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Writing a Research Question</a:t>
            </a:r>
          </a:p>
        </p:txBody>
      </p:sp>
      <p:sp>
        <p:nvSpPr>
          <p:cNvPr id="14340" name="Rectangle 4"/>
          <p:cNvSpPr>
            <a:spLocks noGrp="1" noChangeArrowheads="1"/>
          </p:cNvSpPr>
          <p:nvPr>
            <p:ph sz="half" idx="1"/>
          </p:nvPr>
        </p:nvSpPr>
        <p:spPr/>
        <p:txBody>
          <a:bodyPr/>
          <a:lstStyle/>
          <a:p>
            <a:pPr>
              <a:buFont typeface="Wingdings" pitchFamily="2" charset="2"/>
              <a:buNone/>
            </a:pPr>
            <a:r>
              <a:rPr lang="en-GB" sz="2400" b="1" dirty="0">
                <a:latin typeface="Arial" panose="020B0604020202020204" pitchFamily="34" charset="0"/>
                <a:cs typeface="Arial" panose="020B0604020202020204" pitchFamily="34" charset="0"/>
              </a:rPr>
              <a:t>Research Idea</a:t>
            </a:r>
          </a:p>
          <a:p>
            <a:r>
              <a:rPr lang="en-GB" sz="2400" b="1" dirty="0">
                <a:latin typeface="Arial" panose="020B0604020202020204" pitchFamily="34" charset="0"/>
                <a:cs typeface="Arial" panose="020B0604020202020204" pitchFamily="34" charset="0"/>
              </a:rPr>
              <a:t>Recruitment of seafarers via the internet</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Rejuvenating short sea shipping as part of the supply chain</a:t>
            </a:r>
          </a:p>
        </p:txBody>
      </p:sp>
      <p:sp>
        <p:nvSpPr>
          <p:cNvPr id="14341" name="Rectangle 5"/>
          <p:cNvSpPr>
            <a:spLocks noGrp="1" noChangeArrowheads="1"/>
          </p:cNvSpPr>
          <p:nvPr>
            <p:ph sz="half" idx="2"/>
          </p:nvPr>
        </p:nvSpPr>
        <p:spPr/>
        <p:txBody>
          <a:bodyPr/>
          <a:lstStyle/>
          <a:p>
            <a:pPr>
              <a:buFont typeface="Wingdings" pitchFamily="2" charset="2"/>
              <a:buNone/>
            </a:pPr>
            <a:r>
              <a:rPr lang="en-GB" sz="2400" b="1" dirty="0">
                <a:latin typeface="Arial" panose="020B0604020202020204" pitchFamily="34" charset="0"/>
                <a:cs typeface="Arial" panose="020B0604020202020204" pitchFamily="34" charset="0"/>
              </a:rPr>
              <a:t>Research Question</a:t>
            </a:r>
          </a:p>
          <a:p>
            <a:r>
              <a:rPr lang="en-GB" sz="2400" b="1" dirty="0">
                <a:latin typeface="Arial" panose="020B0604020202020204" pitchFamily="34" charset="0"/>
                <a:cs typeface="Arial" panose="020B0604020202020204" pitchFamily="34" charset="0"/>
              </a:rPr>
              <a:t>How effective is recruitment of seafarers via the internet?</a:t>
            </a:r>
          </a:p>
          <a:p>
            <a:r>
              <a:rPr lang="en-GB" sz="2400" b="1" dirty="0">
                <a:latin typeface="Arial" panose="020B0604020202020204" pitchFamily="34" charset="0"/>
                <a:cs typeface="Arial" panose="020B0604020202020204" pitchFamily="34" charset="0"/>
              </a:rPr>
              <a:t>What specific measures by the UK government will encourage the use of short sea shipping as part of the supply chain?</a:t>
            </a:r>
          </a:p>
        </p:txBody>
      </p:sp>
      <p:pic>
        <p:nvPicPr>
          <p:cNvPr id="5" name="Picture 4">
            <a:extLst>
              <a:ext uri="{FF2B5EF4-FFF2-40B4-BE49-F238E27FC236}">
                <a16:creationId xmlns:a16="http://schemas.microsoft.com/office/drawing/2014/main" id="{6E060AFF-6E48-4CBF-9551-44A96039402F}"/>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94891" y="34121"/>
            <a:ext cx="7288237" cy="95410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Writing a Research Aim</a:t>
            </a:r>
          </a:p>
        </p:txBody>
      </p:sp>
      <p:sp>
        <p:nvSpPr>
          <p:cNvPr id="6" name="Content Placeholder 5"/>
          <p:cNvSpPr>
            <a:spLocks noGrp="1"/>
          </p:cNvSpPr>
          <p:nvPr>
            <p:ph idx="1"/>
          </p:nvPr>
        </p:nvSpPr>
        <p:spPr/>
        <p:txBody>
          <a:bodyPr/>
          <a:lstStyle/>
          <a:p>
            <a:pPr>
              <a:buNone/>
            </a:pPr>
            <a:r>
              <a:rPr lang="en-GB" b="1" dirty="0">
                <a:latin typeface="Arial" panose="020B0604020202020204" pitchFamily="34" charset="0"/>
                <a:cs typeface="Arial" panose="020B0604020202020204" pitchFamily="34" charset="0"/>
              </a:rPr>
              <a:t>Research Question</a:t>
            </a:r>
          </a:p>
          <a:p>
            <a:r>
              <a:rPr lang="en-GB" b="1" dirty="0">
                <a:latin typeface="Arial" panose="020B0604020202020204" pitchFamily="34" charset="0"/>
                <a:cs typeface="Arial" panose="020B0604020202020204" pitchFamily="34" charset="0"/>
              </a:rPr>
              <a:t>How effective is recruitment of seafarers via the internet?</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Research Aim</a:t>
            </a:r>
          </a:p>
          <a:p>
            <a:r>
              <a:rPr lang="en-GB" b="1" dirty="0">
                <a:latin typeface="Arial" panose="020B0604020202020204" pitchFamily="34" charset="0"/>
                <a:cs typeface="Arial" panose="020B0604020202020204" pitchFamily="34" charset="0"/>
              </a:rPr>
              <a:t>The aim of this research is to test the effectiveness of internet recruitment of seafarers.</a:t>
            </a:r>
          </a:p>
        </p:txBody>
      </p:sp>
      <p:pic>
        <p:nvPicPr>
          <p:cNvPr id="4" name="Picture 3">
            <a:extLst>
              <a:ext uri="{FF2B5EF4-FFF2-40B4-BE49-F238E27FC236}">
                <a16:creationId xmlns:a16="http://schemas.microsoft.com/office/drawing/2014/main" id="{02A385DC-76C7-4ACC-858F-88D8F853AEAB}"/>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63705" y="34121"/>
            <a:ext cx="6119446"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Research Objectives</a:t>
            </a:r>
          </a:p>
        </p:txBody>
      </p:sp>
      <p:sp>
        <p:nvSpPr>
          <p:cNvPr id="17411" name="Rectangle 3"/>
          <p:cNvSpPr>
            <a:spLocks noGrp="1" noChangeArrowheads="1"/>
          </p:cNvSpPr>
          <p:nvPr>
            <p:ph type="body" idx="1"/>
          </p:nvPr>
        </p:nvSpPr>
        <p:spPr/>
        <p:txBody>
          <a:bodyPr>
            <a:normAutofit/>
          </a:bodyPr>
          <a:lstStyle/>
          <a:p>
            <a:pPr>
              <a:lnSpc>
                <a:spcPct val="150000"/>
              </a:lnSpc>
            </a:pPr>
            <a:r>
              <a:rPr lang="en-GB" sz="2400" b="1" dirty="0">
                <a:latin typeface="Arial" panose="020B0604020202020204" pitchFamily="34" charset="0"/>
                <a:cs typeface="Arial" panose="020B0604020202020204" pitchFamily="34" charset="0"/>
              </a:rPr>
              <a:t>Your research question now has to be broken down into a number of research objectives</a:t>
            </a:r>
          </a:p>
          <a:p>
            <a:pPr>
              <a:lnSpc>
                <a:spcPct val="150000"/>
              </a:lnSpc>
            </a:pPr>
            <a:r>
              <a:rPr lang="en-GB" sz="2400" b="1" dirty="0">
                <a:latin typeface="Arial" panose="020B0604020202020204" pitchFamily="34" charset="0"/>
                <a:cs typeface="Arial" panose="020B0604020202020204" pitchFamily="34" charset="0"/>
              </a:rPr>
              <a:t>A good objective is SMART (specific, measurable, achievable, relevant, and time-bound)</a:t>
            </a:r>
          </a:p>
          <a:p>
            <a:pPr>
              <a:lnSpc>
                <a:spcPct val="150000"/>
              </a:lnSpc>
            </a:pPr>
            <a:r>
              <a:rPr lang="en-GB" sz="2400" b="1" dirty="0">
                <a:latin typeface="Arial" panose="020B0604020202020204" pitchFamily="34" charset="0"/>
                <a:cs typeface="Arial" panose="020B0604020202020204" pitchFamily="34" charset="0"/>
              </a:rPr>
              <a:t>Each objective gives you a task which you have to complete to answer your research question</a:t>
            </a:r>
          </a:p>
        </p:txBody>
      </p:sp>
      <p:pic>
        <p:nvPicPr>
          <p:cNvPr id="4" name="Picture 3">
            <a:extLst>
              <a:ext uri="{FF2B5EF4-FFF2-40B4-BE49-F238E27FC236}">
                <a16:creationId xmlns:a16="http://schemas.microsoft.com/office/drawing/2014/main" id="{F2C18AE2-919D-48C1-9245-BE3546F60C9D}"/>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883876" y="34121"/>
            <a:ext cx="8469923"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Writing Research Objectives</a:t>
            </a:r>
          </a:p>
        </p:txBody>
      </p:sp>
      <p:sp>
        <p:nvSpPr>
          <p:cNvPr id="18436" name="Rectangle 4"/>
          <p:cNvSpPr>
            <a:spLocks noGrp="1" noChangeArrowheads="1"/>
          </p:cNvSpPr>
          <p:nvPr>
            <p:ph sz="half" idx="1"/>
          </p:nvPr>
        </p:nvSpPr>
        <p:spPr>
          <a:xfrm>
            <a:off x="1181686" y="2348879"/>
            <a:ext cx="4234376" cy="3095317"/>
          </a:xfrm>
        </p:spPr>
        <p:txBody>
          <a:bodyPr>
            <a:normAutofit fontScale="92500" lnSpcReduction="10000"/>
          </a:bodyPr>
          <a:lstStyle/>
          <a:p>
            <a:pPr>
              <a:lnSpc>
                <a:spcPct val="90000"/>
              </a:lnSpc>
              <a:buFont typeface="Wingdings" pitchFamily="2" charset="2"/>
              <a:buNone/>
            </a:pPr>
            <a:r>
              <a:rPr lang="en-GB" sz="2400" b="1" dirty="0">
                <a:latin typeface="Arial" panose="020B0604020202020204" pitchFamily="34" charset="0"/>
                <a:cs typeface="Arial" panose="020B0604020202020204" pitchFamily="34" charset="0"/>
              </a:rPr>
              <a:t>Research Question</a:t>
            </a:r>
          </a:p>
          <a:p>
            <a:pPr>
              <a:lnSpc>
                <a:spcPct val="90000"/>
              </a:lnSpc>
              <a:buClr>
                <a:schemeClr val="tx1"/>
              </a:buClr>
              <a:buFont typeface="Wingdings" pitchFamily="2" charset="2"/>
              <a:buChar char="Ø"/>
            </a:pPr>
            <a:r>
              <a:rPr lang="en-GB" sz="2400" b="1" dirty="0">
                <a:latin typeface="Arial" panose="020B0604020202020204" pitchFamily="34" charset="0"/>
                <a:cs typeface="Arial" panose="020B0604020202020204" pitchFamily="34" charset="0"/>
              </a:rPr>
              <a:t>What specific measures by the UK government will encourage the use of short sea shipping (SSS) as part of the supply chain?</a:t>
            </a:r>
          </a:p>
          <a:p>
            <a:pPr>
              <a:lnSpc>
                <a:spcPct val="90000"/>
              </a:lnSpc>
              <a:buClr>
                <a:schemeClr val="tx1"/>
              </a:buClr>
              <a:buFont typeface="Wingdings" pitchFamily="2" charset="2"/>
              <a:buChar char="v"/>
            </a:pPr>
            <a:endParaRPr lang="en-GB" sz="2400" dirty="0"/>
          </a:p>
        </p:txBody>
      </p:sp>
      <p:sp>
        <p:nvSpPr>
          <p:cNvPr id="18437" name="Rectangle 5"/>
          <p:cNvSpPr>
            <a:spLocks noGrp="1" noChangeArrowheads="1"/>
          </p:cNvSpPr>
          <p:nvPr>
            <p:ph sz="half" idx="2"/>
          </p:nvPr>
        </p:nvSpPr>
        <p:spPr>
          <a:xfrm>
            <a:off x="5880099" y="1600201"/>
            <a:ext cx="4966091" cy="4955344"/>
          </a:xfrm>
        </p:spPr>
        <p:txBody>
          <a:bodyPr>
            <a:normAutofit fontScale="92500" lnSpcReduction="10000"/>
          </a:bodyPr>
          <a:lstStyle/>
          <a:p>
            <a:pPr>
              <a:lnSpc>
                <a:spcPct val="90000"/>
              </a:lnSpc>
              <a:buFont typeface="Wingdings" pitchFamily="2" charset="2"/>
              <a:buNone/>
            </a:pPr>
            <a:r>
              <a:rPr lang="en-GB" sz="2600" b="1" dirty="0">
                <a:latin typeface="Arial" panose="020B0604020202020204" pitchFamily="34" charset="0"/>
                <a:cs typeface="Arial" panose="020B0604020202020204" pitchFamily="34" charset="0"/>
              </a:rPr>
              <a:t>Research objectives</a:t>
            </a:r>
          </a:p>
          <a:p>
            <a:pPr>
              <a:lnSpc>
                <a:spcPct val="90000"/>
              </a:lnSpc>
            </a:pPr>
            <a:r>
              <a:rPr lang="en-GB" sz="2600" b="1" dirty="0">
                <a:latin typeface="Arial" panose="020B0604020202020204" pitchFamily="34" charset="0"/>
                <a:cs typeface="Arial" panose="020B0604020202020204" pitchFamily="34" charset="0"/>
              </a:rPr>
              <a:t>To identify the reasons why SSS is not used more widely</a:t>
            </a:r>
          </a:p>
          <a:p>
            <a:pPr>
              <a:lnSpc>
                <a:spcPct val="90000"/>
              </a:lnSpc>
            </a:pPr>
            <a:r>
              <a:rPr lang="en-GB" sz="2600" b="1" dirty="0">
                <a:latin typeface="Arial" panose="020B0604020202020204" pitchFamily="34" charset="0"/>
                <a:cs typeface="Arial" panose="020B0604020202020204" pitchFamily="34" charset="0"/>
              </a:rPr>
              <a:t>To identify government measures that could encourage more use</a:t>
            </a:r>
          </a:p>
          <a:p>
            <a:pPr>
              <a:lnSpc>
                <a:spcPct val="90000"/>
              </a:lnSpc>
            </a:pPr>
            <a:r>
              <a:rPr lang="en-GB" sz="2600" b="1" dirty="0">
                <a:latin typeface="Arial" panose="020B0604020202020204" pitchFamily="34" charset="0"/>
                <a:cs typeface="Arial" panose="020B0604020202020204" pitchFamily="34" charset="0"/>
              </a:rPr>
              <a:t>To identify shippers who could use short sea shipping</a:t>
            </a:r>
          </a:p>
          <a:p>
            <a:pPr>
              <a:lnSpc>
                <a:spcPct val="90000"/>
              </a:lnSpc>
            </a:pPr>
            <a:r>
              <a:rPr lang="en-GB" sz="2600" b="1" dirty="0">
                <a:latin typeface="Arial" panose="020B0604020202020204" pitchFamily="34" charset="0"/>
                <a:cs typeface="Arial" panose="020B0604020202020204" pitchFamily="34" charset="0"/>
              </a:rPr>
              <a:t>To ask a sample of shippers what measures would encourage their use of short sea shipping</a:t>
            </a:r>
          </a:p>
          <a:p>
            <a:pPr>
              <a:lnSpc>
                <a:spcPct val="90000"/>
              </a:lnSpc>
            </a:pPr>
            <a:r>
              <a:rPr lang="en-GB" sz="2600" b="1" dirty="0">
                <a:latin typeface="Arial" panose="020B0604020202020204" pitchFamily="34" charset="0"/>
                <a:cs typeface="Arial" panose="020B0604020202020204" pitchFamily="34" charset="0"/>
              </a:rPr>
              <a:t>To make recommendations for encouraging the use of SSS</a:t>
            </a:r>
          </a:p>
          <a:p>
            <a:pPr>
              <a:lnSpc>
                <a:spcPct val="90000"/>
              </a:lnSpc>
            </a:pPr>
            <a:endParaRPr lang="en-GB" sz="2400" dirty="0"/>
          </a:p>
        </p:txBody>
      </p:sp>
      <p:pic>
        <p:nvPicPr>
          <p:cNvPr id="5" name="Picture 4">
            <a:extLst>
              <a:ext uri="{FF2B5EF4-FFF2-40B4-BE49-F238E27FC236}">
                <a16:creationId xmlns:a16="http://schemas.microsoft.com/office/drawing/2014/main" id="{42EB4918-7062-4BEC-99B1-649482DA95C4}"/>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883876" y="34121"/>
            <a:ext cx="7582487" cy="954107"/>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Writing Research Objectives</a:t>
            </a:r>
          </a:p>
        </p:txBody>
      </p:sp>
      <p:sp>
        <p:nvSpPr>
          <p:cNvPr id="20483" name="Rectangle 3"/>
          <p:cNvSpPr>
            <a:spLocks noGrp="1" noChangeArrowheads="1"/>
          </p:cNvSpPr>
          <p:nvPr>
            <p:ph idx="1"/>
          </p:nvPr>
        </p:nvSpPr>
        <p:spPr/>
        <p:txBody>
          <a:bodyPr>
            <a:normAutofit/>
          </a:bodyPr>
          <a:lstStyle/>
          <a:p>
            <a:pPr>
              <a:lnSpc>
                <a:spcPct val="150000"/>
              </a:lnSpc>
            </a:pPr>
            <a:r>
              <a:rPr lang="en-GB" sz="2400" b="1" dirty="0">
                <a:latin typeface="Arial" panose="020B0604020202020204" pitchFamily="34" charset="0"/>
                <a:cs typeface="Arial" panose="020B0604020202020204" pitchFamily="34" charset="0"/>
              </a:rPr>
              <a:t>Good research objectives will make planning and carrying out effectively your research.</a:t>
            </a:r>
          </a:p>
          <a:p>
            <a:pPr>
              <a:lnSpc>
                <a:spcPct val="150000"/>
              </a:lnSpc>
            </a:pPr>
            <a:r>
              <a:rPr lang="en-GB" sz="2400" b="1" dirty="0">
                <a:latin typeface="Arial" panose="020B0604020202020204" pitchFamily="34" charset="0"/>
                <a:cs typeface="Arial" panose="020B0604020202020204" pitchFamily="34" charset="0"/>
              </a:rPr>
              <a:t>Try to put a time on each objective</a:t>
            </a:r>
          </a:p>
          <a:p>
            <a:pPr>
              <a:lnSpc>
                <a:spcPct val="150000"/>
              </a:lnSpc>
            </a:pPr>
            <a:r>
              <a:rPr lang="en-GB" sz="2400" b="1" dirty="0">
                <a:latin typeface="Arial" panose="020B0604020202020204" pitchFamily="34" charset="0"/>
                <a:cs typeface="Arial" panose="020B0604020202020204" pitchFamily="34" charset="0"/>
              </a:rPr>
              <a:t>Check that you have the resources to carry out each objective</a:t>
            </a:r>
          </a:p>
          <a:p>
            <a:pPr>
              <a:lnSpc>
                <a:spcPct val="150000"/>
              </a:lnSpc>
            </a:pPr>
            <a:r>
              <a:rPr lang="en-GB" sz="2400" b="1" dirty="0">
                <a:latin typeface="Arial" panose="020B0604020202020204" pitchFamily="34" charset="0"/>
                <a:cs typeface="Arial" panose="020B0604020202020204" pitchFamily="34" charset="0"/>
              </a:rPr>
              <a:t>If you cannot write SMART objectives, go back and revise your research question.</a:t>
            </a:r>
          </a:p>
        </p:txBody>
      </p:sp>
      <p:pic>
        <p:nvPicPr>
          <p:cNvPr id="4" name="Picture 3">
            <a:extLst>
              <a:ext uri="{FF2B5EF4-FFF2-40B4-BE49-F238E27FC236}">
                <a16:creationId xmlns:a16="http://schemas.microsoft.com/office/drawing/2014/main" id="{BC1EE166-844C-42C1-8197-F13A857F0599}"/>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0996" y="116632"/>
            <a:ext cx="7520147" cy="871596"/>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Research Methodology</a:t>
            </a:r>
          </a:p>
        </p:txBody>
      </p:sp>
      <p:sp>
        <p:nvSpPr>
          <p:cNvPr id="3" name="Content Placeholder 2"/>
          <p:cNvSpPr>
            <a:spLocks noGrp="1"/>
          </p:cNvSpPr>
          <p:nvPr>
            <p:ph idx="1"/>
          </p:nvPr>
        </p:nvSpPr>
        <p:spPr>
          <a:xfrm>
            <a:off x="731520" y="1196752"/>
            <a:ext cx="10677378" cy="5544616"/>
          </a:xfrm>
        </p:spPr>
        <p:txBody>
          <a:bodyPr>
            <a:normAutofit/>
          </a:bodyPr>
          <a:lstStyle/>
          <a:p>
            <a:pPr marL="0" indent="0">
              <a:buNone/>
            </a:pPr>
            <a:r>
              <a:rPr lang="en-GB" sz="2400" b="1" dirty="0">
                <a:latin typeface="Arial" panose="020B0604020202020204" pitchFamily="34" charset="0"/>
                <a:cs typeface="Arial" panose="020B0604020202020204" pitchFamily="34" charset="0"/>
              </a:rPr>
              <a:t>Theory should be used and explained to justify your methodological choices. For example, under primary research, you should avoid explaining every single type of quantitative research tool available, and use theory to justify how the selected method is the most appropriate for the research in hand. The  key areas of your methodology are</a:t>
            </a:r>
            <a:r>
              <a:rPr lang="en-GB" b="1" dirty="0">
                <a:latin typeface="Arial" panose="020B0604020202020204" pitchFamily="34" charset="0"/>
                <a:cs typeface="Arial" panose="020B0604020202020204" pitchFamily="34" charset="0"/>
              </a:rPr>
              <a:t>:</a:t>
            </a:r>
          </a:p>
          <a:p>
            <a:pPr lvl="2"/>
            <a:r>
              <a:rPr lang="en-GB" b="1" dirty="0">
                <a:latin typeface="Arial" panose="020B0604020202020204" pitchFamily="34" charset="0"/>
                <a:cs typeface="Arial" panose="020B0604020202020204" pitchFamily="34" charset="0"/>
              </a:rPr>
              <a:t>Research philosophy</a:t>
            </a:r>
          </a:p>
          <a:p>
            <a:pPr lvl="2"/>
            <a:r>
              <a:rPr lang="en-GB" b="1" dirty="0">
                <a:latin typeface="Arial" panose="020B0604020202020204" pitchFamily="34" charset="0"/>
                <a:cs typeface="Arial" panose="020B0604020202020204" pitchFamily="34" charset="0"/>
              </a:rPr>
              <a:t>Research approach</a:t>
            </a:r>
          </a:p>
          <a:p>
            <a:pPr lvl="2"/>
            <a:r>
              <a:rPr lang="en-GB" b="1" dirty="0">
                <a:latin typeface="Arial" panose="020B0604020202020204" pitchFamily="34" charset="0"/>
                <a:cs typeface="Arial" panose="020B0604020202020204" pitchFamily="34" charset="0"/>
              </a:rPr>
              <a:t>Research design</a:t>
            </a:r>
          </a:p>
          <a:p>
            <a:pPr lvl="2"/>
            <a:r>
              <a:rPr lang="en-GB" b="1" dirty="0">
                <a:latin typeface="Arial" panose="020B0604020202020204" pitchFamily="34" charset="0"/>
                <a:cs typeface="Arial" panose="020B0604020202020204" pitchFamily="34" charset="0"/>
              </a:rPr>
              <a:t>Research methods</a:t>
            </a:r>
          </a:p>
          <a:p>
            <a:pPr lvl="3"/>
            <a:r>
              <a:rPr lang="en-GB" sz="2400" b="1" dirty="0">
                <a:latin typeface="Arial" panose="020B0604020202020204" pitchFamily="34" charset="0"/>
                <a:cs typeface="Arial" panose="020B0604020202020204" pitchFamily="34" charset="0"/>
              </a:rPr>
              <a:t>Population size and sample size</a:t>
            </a:r>
          </a:p>
          <a:p>
            <a:pPr lvl="3"/>
            <a:r>
              <a:rPr lang="en-GB" sz="2400" b="1" dirty="0">
                <a:latin typeface="Arial" panose="020B0604020202020204" pitchFamily="34" charset="0"/>
                <a:cs typeface="Arial" panose="020B0604020202020204" pitchFamily="34" charset="0"/>
              </a:rPr>
              <a:t>Sampling method</a:t>
            </a:r>
          </a:p>
          <a:p>
            <a:pPr lvl="2"/>
            <a:r>
              <a:rPr lang="en-GB" b="1" dirty="0">
                <a:latin typeface="Arial" panose="020B0604020202020204" pitchFamily="34" charset="0"/>
                <a:cs typeface="Arial" panose="020B0604020202020204" pitchFamily="34" charset="0"/>
              </a:rPr>
              <a:t>Analytical tools</a:t>
            </a:r>
          </a:p>
          <a:p>
            <a:pPr lvl="2"/>
            <a:r>
              <a:rPr lang="en-GB" b="1" dirty="0">
                <a:latin typeface="Arial" panose="020B0604020202020204" pitchFamily="34" charset="0"/>
                <a:cs typeface="Arial" panose="020B0604020202020204" pitchFamily="34" charset="0"/>
              </a:rPr>
              <a:t>Research limitations</a:t>
            </a:r>
          </a:p>
          <a:p>
            <a:pPr lvl="2"/>
            <a:r>
              <a:rPr lang="en-GB" b="1" dirty="0">
                <a:latin typeface="Arial" panose="020B0604020202020204" pitchFamily="34" charset="0"/>
                <a:cs typeface="Arial" panose="020B0604020202020204" pitchFamily="34" charset="0"/>
              </a:rPr>
              <a:t>Research ethics</a:t>
            </a:r>
          </a:p>
        </p:txBody>
      </p:sp>
      <p:pic>
        <p:nvPicPr>
          <p:cNvPr id="4" name="Picture 3">
            <a:extLst>
              <a:ext uri="{FF2B5EF4-FFF2-40B4-BE49-F238E27FC236}">
                <a16:creationId xmlns:a16="http://schemas.microsoft.com/office/drawing/2014/main" id="{5C866686-6AD3-48CC-A4C4-E977998C39F1}"/>
              </a:ext>
            </a:extLst>
          </p:cNvPr>
          <p:cNvPicPr>
            <a:picLocks noChangeAspect="1"/>
          </p:cNvPicPr>
          <p:nvPr/>
        </p:nvPicPr>
        <p:blipFill>
          <a:blip r:embed="rId2"/>
          <a:stretch>
            <a:fillRect/>
          </a:stretch>
        </p:blipFill>
        <p:spPr>
          <a:xfrm>
            <a:off x="11113" y="34121"/>
            <a:ext cx="2507004" cy="954107"/>
          </a:xfrm>
          <a:prstGeom prst="rect">
            <a:avLst/>
          </a:prstGeom>
        </p:spPr>
      </p:pic>
    </p:spTree>
    <p:extLst>
      <p:ext uri="{BB962C8B-B14F-4D97-AF65-F5344CB8AC3E}">
        <p14:creationId xmlns:p14="http://schemas.microsoft.com/office/powerpoint/2010/main" val="3580050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4043" y="81363"/>
            <a:ext cx="4178106"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Referencing</a:t>
            </a:r>
          </a:p>
        </p:txBody>
      </p:sp>
      <p:sp>
        <p:nvSpPr>
          <p:cNvPr id="3" name="Content Placeholder 2"/>
          <p:cNvSpPr>
            <a:spLocks noGrp="1"/>
          </p:cNvSpPr>
          <p:nvPr>
            <p:ph idx="1"/>
          </p:nvPr>
        </p:nvSpPr>
        <p:spPr/>
        <p:txBody>
          <a:bodyPr>
            <a:normAutofit/>
          </a:bodyPr>
          <a:lstStyle/>
          <a:p>
            <a:pPr>
              <a:lnSpc>
                <a:spcPct val="150000"/>
              </a:lnSpc>
            </a:pPr>
            <a:r>
              <a:rPr lang="en-GB" b="1" dirty="0">
                <a:latin typeface="Arial" panose="020B0604020202020204" pitchFamily="34" charset="0"/>
                <a:cs typeface="Arial" panose="020B0604020202020204" pitchFamily="34" charset="0"/>
              </a:rPr>
              <a:t>Use consistently Harvard system (surname and year or organisation and year)</a:t>
            </a:r>
          </a:p>
          <a:p>
            <a:pPr lvl="1">
              <a:lnSpc>
                <a:spcPct val="150000"/>
              </a:lnSpc>
            </a:pPr>
            <a:r>
              <a:rPr lang="en-GB" b="1" dirty="0">
                <a:latin typeface="Arial" panose="020B0604020202020204" pitchFamily="34" charset="0"/>
                <a:cs typeface="Arial" panose="020B0604020202020204" pitchFamily="34" charset="0"/>
              </a:rPr>
              <a:t>NO FOOTNOTES, NO NUMBERS</a:t>
            </a:r>
          </a:p>
          <a:p>
            <a:pPr>
              <a:lnSpc>
                <a:spcPct val="150000"/>
              </a:lnSpc>
            </a:pPr>
            <a:r>
              <a:rPr lang="en-GB" b="1" dirty="0">
                <a:latin typeface="Arial" panose="020B0604020202020204" pitchFamily="34" charset="0"/>
                <a:cs typeface="Arial" panose="020B0604020202020204" pitchFamily="34" charset="0"/>
              </a:rPr>
              <a:t>Pay careful attention to the formatting of your references</a:t>
            </a:r>
          </a:p>
          <a:p>
            <a:pPr>
              <a:lnSpc>
                <a:spcPct val="150000"/>
              </a:lnSpc>
            </a:pPr>
            <a:r>
              <a:rPr lang="en-GB" b="1" dirty="0">
                <a:latin typeface="Arial" panose="020B0604020202020204" pitchFamily="34" charset="0"/>
                <a:cs typeface="Arial" panose="020B0604020202020204" pitchFamily="34" charset="0"/>
              </a:rPr>
              <a:t>Please find details in the School of Engineering Hub </a:t>
            </a:r>
          </a:p>
          <a:p>
            <a:endParaRPr lang="en-GB" dirty="0"/>
          </a:p>
        </p:txBody>
      </p:sp>
      <p:pic>
        <p:nvPicPr>
          <p:cNvPr id="4" name="Picture 3">
            <a:extLst>
              <a:ext uri="{FF2B5EF4-FFF2-40B4-BE49-F238E27FC236}">
                <a16:creationId xmlns:a16="http://schemas.microsoft.com/office/drawing/2014/main" id="{D432FA1E-3D46-4EB6-AF89-7DCBDB43DCCA}"/>
              </a:ext>
            </a:extLst>
          </p:cNvPr>
          <p:cNvPicPr>
            <a:picLocks noChangeAspect="1"/>
          </p:cNvPicPr>
          <p:nvPr/>
        </p:nvPicPr>
        <p:blipFill>
          <a:blip r:embed="rId2"/>
          <a:stretch>
            <a:fillRect/>
          </a:stretch>
        </p:blipFill>
        <p:spPr>
          <a:xfrm>
            <a:off x="11113" y="34121"/>
            <a:ext cx="2507004" cy="95410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3396" y="47262"/>
            <a:ext cx="5305866" cy="940966"/>
          </a:xfrm>
        </p:spPr>
        <p:txBody>
          <a:bodyPr>
            <a:normAutofit/>
          </a:bodyPr>
          <a:lstStyle/>
          <a:p>
            <a:r>
              <a:rPr lang="en-GB" sz="4000"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Further Guidance</a:t>
            </a:r>
          </a:p>
        </p:txBody>
      </p:sp>
      <p:sp>
        <p:nvSpPr>
          <p:cNvPr id="3" name="Content Placeholder 2"/>
          <p:cNvSpPr>
            <a:spLocks noGrp="1"/>
          </p:cNvSpPr>
          <p:nvPr>
            <p:ph idx="1"/>
          </p:nvPr>
        </p:nvSpPr>
        <p:spPr>
          <a:xfrm>
            <a:off x="1631504" y="1600201"/>
            <a:ext cx="8856984" cy="4525963"/>
          </a:xfrm>
        </p:spPr>
        <p:txBody>
          <a:bodyPr>
            <a:normAutofit/>
          </a:bodyPr>
          <a:lstStyle/>
          <a:p>
            <a:r>
              <a:rPr lang="en-GB" sz="2400" b="1" dirty="0">
                <a:latin typeface="Arial" panose="020B0604020202020204" pitchFamily="34" charset="0"/>
                <a:cs typeface="Arial" panose="020B0604020202020204" pitchFamily="34" charset="0"/>
              </a:rPr>
              <a:t>Saunders, M., Lewis, P. and Thornhill, A. (2000) </a:t>
            </a:r>
            <a:r>
              <a:rPr lang="en-GB" sz="2400" b="1" i="1" dirty="0">
                <a:latin typeface="Arial" panose="020B0604020202020204" pitchFamily="34" charset="0"/>
                <a:cs typeface="Arial" panose="020B0604020202020204" pitchFamily="34" charset="0"/>
              </a:rPr>
              <a:t>Writing your research proposal</a:t>
            </a:r>
            <a:r>
              <a:rPr lang="en-GB" sz="2400" b="1" dirty="0">
                <a:latin typeface="Arial" panose="020B0604020202020204" pitchFamily="34" charset="0"/>
                <a:cs typeface="Arial" panose="020B0604020202020204" pitchFamily="34" charset="0"/>
              </a:rPr>
              <a:t>, Pearson Education.</a:t>
            </a:r>
          </a:p>
          <a:p>
            <a:r>
              <a:rPr lang="en-GB" sz="2400" b="1" dirty="0" err="1">
                <a:latin typeface="Arial" panose="020B0604020202020204" pitchFamily="34" charset="0"/>
                <a:cs typeface="Arial" panose="020B0604020202020204" pitchFamily="34" charset="0"/>
              </a:rPr>
              <a:t>Easterby</a:t>
            </a:r>
            <a:r>
              <a:rPr lang="en-GB" sz="2400" b="1" dirty="0">
                <a:latin typeface="Arial" panose="020B0604020202020204" pitchFamily="34" charset="0"/>
                <a:cs typeface="Arial" panose="020B0604020202020204" pitchFamily="34" charset="0"/>
              </a:rPr>
              <a:t>-Smith, M., Thorpe, R. and Lowe, A. (2002) </a:t>
            </a:r>
            <a:r>
              <a:rPr lang="en-GB" sz="2400" b="1" i="1" dirty="0">
                <a:latin typeface="Arial" panose="020B0604020202020204" pitchFamily="34" charset="0"/>
                <a:cs typeface="Arial" panose="020B0604020202020204" pitchFamily="34" charset="0"/>
              </a:rPr>
              <a:t>Management Research: An Introduction.</a:t>
            </a:r>
            <a:r>
              <a:rPr lang="en-GB" sz="2400" b="1" dirty="0">
                <a:latin typeface="Arial" panose="020B0604020202020204" pitchFamily="34" charset="0"/>
                <a:cs typeface="Arial" panose="020B0604020202020204" pitchFamily="34" charset="0"/>
              </a:rPr>
              <a:t> Sage Publications.</a:t>
            </a:r>
          </a:p>
          <a:p>
            <a:r>
              <a:rPr lang="en-GB" sz="2400" b="1" dirty="0">
                <a:latin typeface="Arial" panose="020B0604020202020204" pitchFamily="34" charset="0"/>
                <a:cs typeface="Arial" panose="020B0604020202020204" pitchFamily="34" charset="0"/>
              </a:rPr>
              <a:t>Riley, M., Wood, R.C., Clark, M.A., </a:t>
            </a:r>
            <a:r>
              <a:rPr lang="en-GB" sz="2400" b="1" dirty="0" err="1">
                <a:latin typeface="Arial" panose="020B0604020202020204" pitchFamily="34" charset="0"/>
                <a:cs typeface="Arial" panose="020B0604020202020204" pitchFamily="34" charset="0"/>
              </a:rPr>
              <a:t>Wilkie</a:t>
            </a:r>
            <a:r>
              <a:rPr lang="en-GB" sz="2400" b="1" dirty="0">
                <a:latin typeface="Arial" panose="020B0604020202020204" pitchFamily="34" charset="0"/>
                <a:cs typeface="Arial" panose="020B0604020202020204" pitchFamily="34" charset="0"/>
              </a:rPr>
              <a:t>, E. and </a:t>
            </a:r>
            <a:r>
              <a:rPr lang="en-GB" sz="2400" b="1" dirty="0" err="1">
                <a:latin typeface="Arial" panose="020B0604020202020204" pitchFamily="34" charset="0"/>
                <a:cs typeface="Arial" panose="020B0604020202020204" pitchFamily="34" charset="0"/>
              </a:rPr>
              <a:t>Szivas</a:t>
            </a:r>
            <a:r>
              <a:rPr lang="en-GB" sz="2400" b="1" dirty="0">
                <a:latin typeface="Arial" panose="020B0604020202020204" pitchFamily="34" charset="0"/>
                <a:cs typeface="Arial" panose="020B0604020202020204" pitchFamily="34" charset="0"/>
              </a:rPr>
              <a:t>, E. (2000) </a:t>
            </a:r>
            <a:r>
              <a:rPr lang="en-GB" sz="2400" b="1" i="1" dirty="0">
                <a:latin typeface="Arial" panose="020B0604020202020204" pitchFamily="34" charset="0"/>
                <a:cs typeface="Arial" panose="020B0604020202020204" pitchFamily="34" charset="0"/>
              </a:rPr>
              <a:t>Researching and Writing Dissertations in Business and Management </a:t>
            </a:r>
            <a:r>
              <a:rPr lang="en-GB" sz="2400" b="1" dirty="0">
                <a:latin typeface="Arial" panose="020B0604020202020204" pitchFamily="34" charset="0"/>
                <a:cs typeface="Arial" panose="020B0604020202020204" pitchFamily="34" charset="0"/>
              </a:rPr>
              <a:t>Thomson Learning.</a:t>
            </a:r>
          </a:p>
          <a:p>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C16BCFA-3BA1-42CE-9FFC-E8EE74FD0C39}"/>
              </a:ext>
            </a:extLst>
          </p:cNvPr>
          <p:cNvPicPr>
            <a:picLocks noChangeAspect="1"/>
          </p:cNvPicPr>
          <p:nvPr/>
        </p:nvPicPr>
        <p:blipFill>
          <a:blip r:embed="rId2"/>
          <a:stretch>
            <a:fillRect/>
          </a:stretch>
        </p:blipFill>
        <p:spPr>
          <a:xfrm>
            <a:off x="11113" y="34121"/>
            <a:ext cx="2507004" cy="954107"/>
          </a:xfrm>
          <a:prstGeom prst="rect">
            <a:avLst/>
          </a:prstGeom>
        </p:spPr>
      </p:pic>
    </p:spTree>
    <p:extLst>
      <p:ext uri="{BB962C8B-B14F-4D97-AF65-F5344CB8AC3E}">
        <p14:creationId xmlns:p14="http://schemas.microsoft.com/office/powerpoint/2010/main" val="36634336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735931" y="4962721"/>
            <a:ext cx="4720137" cy="1170794"/>
          </a:xfrm>
        </p:spPr>
        <p:txBody>
          <a:bodyPr>
            <a:normAutofit/>
          </a:bodyPr>
          <a:lstStyle/>
          <a:p>
            <a:pPr marL="0" indent="0" algn="ctr">
              <a:buNone/>
            </a:pPr>
            <a:r>
              <a:rPr lang="en-GB" sz="6000" b="1" dirty="0">
                <a:latin typeface="Arial" panose="020B0604020202020204" pitchFamily="34" charset="0"/>
                <a:cs typeface="Arial" panose="020B0604020202020204" pitchFamily="34" charset="0"/>
              </a:rPr>
              <a:t>Thank you </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question mark | 3d human with a red question mark | Damián Navas | Flickr">
            <a:extLst>
              <a:ext uri="{FF2B5EF4-FFF2-40B4-BE49-F238E27FC236}">
                <a16:creationId xmlns:a16="http://schemas.microsoft.com/office/drawing/2014/main" id="{07A50CA6-E574-41DC-A731-0A26E29A5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336" y="963636"/>
            <a:ext cx="6414868" cy="373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96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224</TotalTime>
  <Words>1316</Words>
  <Application>Microsoft Office PowerPoint</Application>
  <PresentationFormat>Widescreen</PresentationFormat>
  <Paragraphs>193</Paragraphs>
  <Slides>33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Calibri Light</vt:lpstr>
      <vt:lpstr>Impact</vt:lpstr>
      <vt:lpstr>Tahoma</vt:lpstr>
      <vt:lpstr>Trebuchet MS</vt:lpstr>
      <vt:lpstr>Wingdings</vt:lpstr>
      <vt:lpstr>Office Theme</vt:lpstr>
      <vt:lpstr>Integrating Project (ACHA4008)</vt:lpstr>
      <vt:lpstr>Developing and Writing the Research Work</vt:lpstr>
      <vt:lpstr>Process and Procedure Documentation</vt:lpstr>
      <vt:lpstr>Agenda</vt:lpstr>
      <vt:lpstr>WHY?</vt:lpstr>
      <vt:lpstr>WHY?</vt:lpstr>
      <vt:lpstr>WHAT?</vt:lpstr>
      <vt:lpstr>WHO?</vt:lpstr>
      <vt:lpstr>WHO Participates in Creating this Documentation?</vt:lpstr>
      <vt:lpstr>WHO Uses this Documentation?</vt:lpstr>
      <vt:lpstr>WHEN?</vt:lpstr>
      <vt:lpstr>WHEN?</vt:lpstr>
      <vt:lpstr>HOW?</vt:lpstr>
      <vt:lpstr>PowerPoint Presentation</vt:lpstr>
      <vt:lpstr>Summary</vt:lpstr>
      <vt:lpstr>NEXT STEPS?</vt:lpstr>
      <vt:lpstr>The Research topic And narrowing Down</vt:lpstr>
      <vt:lpstr>What Makes a Good Research Topic?</vt:lpstr>
      <vt:lpstr>Generating Research Ideas</vt:lpstr>
      <vt:lpstr>Tasks</vt:lpstr>
      <vt:lpstr>Setting up your Project</vt:lpstr>
      <vt:lpstr>Refining the Research Idea</vt:lpstr>
      <vt:lpstr>Mind map</vt:lpstr>
      <vt:lpstr>Writing a Research Question</vt:lpstr>
      <vt:lpstr>Writing a Research Question</vt:lpstr>
      <vt:lpstr>Writing a Research Aim</vt:lpstr>
      <vt:lpstr>Research Objectives</vt:lpstr>
      <vt:lpstr>Writing Research Objectives</vt:lpstr>
      <vt:lpstr>Writing Research Objectives</vt:lpstr>
      <vt:lpstr>Research Methodology</vt:lpstr>
      <vt:lpstr>Referencing</vt:lpstr>
      <vt:lpstr>Further Guidance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(ACHA4008)</dc:title>
  <dc:creator>Jacob Gwa</dc:creator>
  <cp:lastModifiedBy>Jacob Gwa</cp:lastModifiedBy>
  <cp:revision>5</cp:revision>
  <dcterms:created xsi:type="dcterms:W3CDTF">2021-10-26T17:35:38Z</dcterms:created>
  <dcterms:modified xsi:type="dcterms:W3CDTF">2021-10-26T21:20:36Z</dcterms:modified>
</cp:coreProperties>
</file>