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0FBE9C-35AF-4B49-B4B1-1502E5D4D334}" v="1" dt="2026-08-10T21:14:32.5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69" d="100"/>
          <a:sy n="69" d="100"/>
        </p:scale>
        <p:origin x="540"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x Worksop" userId="5406495a6452d8e1" providerId="LiveId" clId="{85E42481-570E-4758-8E54-0497752EF47D}"/>
    <pc:docChg chg="modSld">
      <pc:chgData name="Cex Worksop" userId="5406495a6452d8e1" providerId="LiveId" clId="{85E42481-570E-4758-8E54-0497752EF47D}" dt="2026-08-10T21:41:50.292" v="135" actId="20577"/>
      <pc:docMkLst>
        <pc:docMk/>
      </pc:docMkLst>
      <pc:sldChg chg="modSp mod">
        <pc:chgData name="Cex Worksop" userId="5406495a6452d8e1" providerId="LiveId" clId="{85E42481-570E-4758-8E54-0497752EF47D}" dt="2026-08-10T21:41:50.292" v="135" actId="20577"/>
        <pc:sldMkLst>
          <pc:docMk/>
          <pc:sldMk cId="0" sldId="256"/>
        </pc:sldMkLst>
        <pc:spChg chg="mod">
          <ac:chgData name="Cex Worksop" userId="5406495a6452d8e1" providerId="LiveId" clId="{85E42481-570E-4758-8E54-0497752EF47D}" dt="2026-08-10T21:41:50.292" v="135" actId="20577"/>
          <ac:spMkLst>
            <pc:docMk/>
            <pc:sldMk cId="0" sldId="256"/>
            <ac:spMk id="10" creationId="{00000000-0000-0000-0000-000000000000}"/>
          </ac:spMkLst>
        </pc:spChg>
      </pc:sldChg>
      <pc:sldChg chg="modSp mod">
        <pc:chgData name="Cex Worksop" userId="5406495a6452d8e1" providerId="LiveId" clId="{85E42481-570E-4758-8E54-0497752EF47D}" dt="2026-08-10T20:04:13.725" v="3" actId="20577"/>
        <pc:sldMkLst>
          <pc:docMk/>
          <pc:sldMk cId="0" sldId="260"/>
        </pc:sldMkLst>
        <pc:spChg chg="mod">
          <ac:chgData name="Cex Worksop" userId="5406495a6452d8e1" providerId="LiveId" clId="{85E42481-570E-4758-8E54-0497752EF47D}" dt="2026-08-10T20:04:13.725" v="3" actId="20577"/>
          <ac:spMkLst>
            <pc:docMk/>
            <pc:sldMk cId="0" sldId="260"/>
            <ac:spMk id="5" creationId="{00000000-0000-0000-0000-000000000000}"/>
          </ac:spMkLst>
        </pc:spChg>
      </pc:sldChg>
      <pc:sldChg chg="modSp mod">
        <pc:chgData name="Cex Worksop" userId="5406495a6452d8e1" providerId="LiveId" clId="{85E42481-570E-4758-8E54-0497752EF47D}" dt="2026-08-10T20:03:30.953" v="2" actId="20577"/>
        <pc:sldMkLst>
          <pc:docMk/>
          <pc:sldMk cId="0" sldId="261"/>
        </pc:sldMkLst>
        <pc:spChg chg="mod">
          <ac:chgData name="Cex Worksop" userId="5406495a6452d8e1" providerId="LiveId" clId="{85E42481-570E-4758-8E54-0497752EF47D}" dt="2026-08-10T20:03:30.953" v="2" actId="20577"/>
          <ac:spMkLst>
            <pc:docMk/>
            <pc:sldMk cId="0" sldId="261"/>
            <ac:spMk id="7" creationId="{00000000-0000-0000-0000-000000000000}"/>
          </ac:spMkLst>
        </pc:spChg>
      </pc:sldChg>
      <pc:sldChg chg="modSp mod">
        <pc:chgData name="Cex Worksop" userId="5406495a6452d8e1" providerId="LiveId" clId="{85E42481-570E-4758-8E54-0497752EF47D}" dt="2026-08-10T20:03:23.597" v="1" actId="20577"/>
        <pc:sldMkLst>
          <pc:docMk/>
          <pc:sldMk cId="0" sldId="265"/>
        </pc:sldMkLst>
        <pc:spChg chg="mod">
          <ac:chgData name="Cex Worksop" userId="5406495a6452d8e1" providerId="LiveId" clId="{85E42481-570E-4758-8E54-0497752EF47D}" dt="2026-08-10T20:03:23.597" v="1" actId="20577"/>
          <ac:spMkLst>
            <pc:docMk/>
            <pc:sldMk cId="0" sldId="265"/>
            <ac:spMk id="7" creationId="{00000000-0000-0000-0000-000000000000}"/>
          </ac:spMkLst>
        </pc:spChg>
      </pc:sldChg>
      <pc:sldChg chg="modSp mod">
        <pc:chgData name="Cex Worksop" userId="5406495a6452d8e1" providerId="LiveId" clId="{85E42481-570E-4758-8E54-0497752EF47D}" dt="2026-08-10T20:02:38.695" v="0" actId="20577"/>
        <pc:sldMkLst>
          <pc:docMk/>
          <pc:sldMk cId="0" sldId="267"/>
        </pc:sldMkLst>
        <pc:spChg chg="mod">
          <ac:chgData name="Cex Worksop" userId="5406495a6452d8e1" providerId="LiveId" clId="{85E42481-570E-4758-8E54-0497752EF47D}" dt="2026-08-10T20:02:38.695" v="0" actId="20577"/>
          <ac:spMkLst>
            <pc:docMk/>
            <pc:sldMk cId="0" sldId="267"/>
            <ac:spMk id="1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9469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slide. Presenter 1 introduces the group and the topic. Say: Good morning. Our presentation applies Henri Fayol's classical five functions of management to Tesco PLC, one of the UK's largest and most enduring retailers, in order to examine the role of managers in a contemporary business context.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1 walks briefly through the structure of the presentation so the audience knows what to expect. Do not read every line out loud, just summarise the flow.</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1. Introduce Fayol as the father of modern management theory. Emphasise that although his work is over 100 years old, his framework still shapes how we describe the job of a manager. Use the quote as a hook.</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1 gives a one-line overview of each function so the audience has the whole map before we drill in. Say: "These five functions are still used by contemporary writers such as Mullins and Koontz to describe what managers actually do."</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1 introduces Tesco briefly. Emphasise the scale of the organisation as justification for why the five functions matter so much: without a disciplined managerial framework, a business of this size could not operate. Verify all statistics against Tesco's latest Annual Report before the actual presentation.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1 defines planning, links it to Fayol, and distinguishes the three time horizons of plans. Make clear that all three levels must interlock: strategy without operational planning is empty rhetoric.</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1 gives concrete Tesco examples for each planning level. Emphasise how the Aldi Price Match example shows planning as a live response to competition, not a static document.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2 begins. Define organising and link it directly to four of Fayol's 14 principles. Emphasise that structure follows strategy: you organise to deliver the plan.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2 talks through the diagram from the top down. Point out that the structure directly reflects Fayol's principles: scalar chain, unity of command, division of work.</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2 explains that Fayol's "commanding" is now usually re-cast as "leading". Use the table to show the shift in emphasis from formal authority to influence. Reference Northouse for the leadership dimension.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2 or 3, depending on your division of work. Talk through each of the three examples, emphasising how Tesco has shifted commanding into modern leading.</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3 introduces coordinating. Distinguish it clearly from organising: organising is the structure, coordinating is the ongoing act of keeping the parts in step. Use the three mechanisms to show how it happens in practice.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3 works through the four Tesco examples. Emphasise that coordination is an active, ongoing effort and that Tesco relies heavily on digital systems to make it work at scale.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3 or 4 introduces controlling and walks through the four-step control cycle. Emphasise that control is not just about catching problems, it feeds back into new planning.</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3 or 4. The 2014 case is a strong example of what happens when the control function is weak, and how organisations respond by strengthening it. Handle it factually and analytically, not sensationally.</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4 introduces the six modern skills. Anchor them back to Fayol: they are the how, not a replacement for the what. Give brief real-world colour where possible (e.g. digital literacy for scan-as-you-shop tech at Tesco).</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Presenter 4 delivers the conclusion. Keep it crisp: recap the framework, tie it back to Tesco and to the modern skill set, then invite questions.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Do not read this out. Point out that Harvard style is used throughout and that Tesco figures should be verified against the latest Annual Report before submission.</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0" y="0"/>
            <a:ext cx="3840480" cy="6858000"/>
          </a:xfrm>
          <a:prstGeom prst="rect">
            <a:avLst/>
          </a:prstGeom>
          <a:solidFill>
            <a:srgbClr val="141A47"/>
          </a:solidFill>
          <a:ln w="12700">
            <a:solidFill>
              <a:srgbClr val="141A47"/>
            </a:solidFill>
            <a:prstDash val="solid"/>
          </a:ln>
        </p:spPr>
        <p:txBody>
          <a:bodyPr/>
          <a:lstStyle/>
          <a:p>
            <a:endParaRPr lang="en-GB"/>
          </a:p>
        </p:txBody>
      </p:sp>
      <p:sp>
        <p:nvSpPr>
          <p:cNvPr id="3" name="Shape 1"/>
          <p:cNvSpPr/>
          <p:nvPr/>
        </p:nvSpPr>
        <p:spPr>
          <a:xfrm>
            <a:off x="548640" y="2194560"/>
            <a:ext cx="137160" cy="2377440"/>
          </a:xfrm>
          <a:prstGeom prst="rect">
            <a:avLst/>
          </a:prstGeom>
          <a:solidFill>
            <a:srgbClr val="EE1C2E"/>
          </a:solidFill>
          <a:ln w="12700">
            <a:solidFill>
              <a:srgbClr val="EE1C2E"/>
            </a:solidFill>
            <a:prstDash val="solid"/>
          </a:ln>
        </p:spPr>
        <p:txBody>
          <a:bodyPr/>
          <a:lstStyle/>
          <a:p>
            <a:endParaRPr lang="en-GB"/>
          </a:p>
        </p:txBody>
      </p:sp>
      <p:sp>
        <p:nvSpPr>
          <p:cNvPr id="4" name="Text 2"/>
          <p:cNvSpPr/>
          <p:nvPr/>
        </p:nvSpPr>
        <p:spPr>
          <a:xfrm>
            <a:off x="868680" y="2194560"/>
            <a:ext cx="7315200" cy="365760"/>
          </a:xfrm>
          <a:prstGeom prst="rect">
            <a:avLst/>
          </a:prstGeom>
          <a:noFill/>
          <a:ln/>
        </p:spPr>
        <p:txBody>
          <a:bodyPr wrap="square" rtlCol="0" anchor="ctr"/>
          <a:lstStyle/>
          <a:p>
            <a:pPr marL="0" indent="0">
              <a:buNone/>
            </a:pPr>
            <a:r>
              <a:rPr lang="en-US" sz="1200" b="1" kern="0" spc="600" dirty="0">
                <a:solidFill>
                  <a:srgbClr val="CADCFC"/>
                </a:solidFill>
                <a:latin typeface="Calibri" pitchFamily="34" charset="0"/>
                <a:ea typeface="Calibri" pitchFamily="34" charset="-122"/>
                <a:cs typeface="Calibri" pitchFamily="34" charset="-120"/>
              </a:rPr>
              <a:t>GROUP PRESENTATION  |  COMPONENT 1</a:t>
            </a:r>
            <a:endParaRPr lang="en-US" sz="1200" dirty="0"/>
          </a:p>
        </p:txBody>
      </p:sp>
      <p:sp>
        <p:nvSpPr>
          <p:cNvPr id="5" name="Text 3"/>
          <p:cNvSpPr/>
          <p:nvPr/>
        </p:nvSpPr>
        <p:spPr>
          <a:xfrm>
            <a:off x="868680" y="2606040"/>
            <a:ext cx="10698480" cy="1371600"/>
          </a:xfrm>
          <a:prstGeom prst="rect">
            <a:avLst/>
          </a:prstGeom>
          <a:noFill/>
          <a:ln/>
        </p:spPr>
        <p:txBody>
          <a:bodyPr wrap="square" rtlCol="0" anchor="ctr"/>
          <a:lstStyle/>
          <a:p>
            <a:pPr marL="0" indent="0">
              <a:buNone/>
            </a:pPr>
            <a:r>
              <a:rPr lang="en-US" sz="4600" b="1" dirty="0">
                <a:solidFill>
                  <a:srgbClr val="FFFFFF"/>
                </a:solidFill>
                <a:latin typeface="Cambria" pitchFamily="34" charset="0"/>
                <a:ea typeface="Cambria" pitchFamily="34" charset="-122"/>
                <a:cs typeface="Cambria" pitchFamily="34" charset="-120"/>
              </a:rPr>
              <a:t>The Five Functions of Management</a:t>
            </a:r>
            <a:endParaRPr lang="en-US" sz="4600" dirty="0"/>
          </a:p>
        </p:txBody>
      </p:sp>
      <p:sp>
        <p:nvSpPr>
          <p:cNvPr id="6" name="Text 4"/>
          <p:cNvSpPr/>
          <p:nvPr/>
        </p:nvSpPr>
        <p:spPr>
          <a:xfrm>
            <a:off x="868680" y="4023360"/>
            <a:ext cx="10698480" cy="914400"/>
          </a:xfrm>
          <a:prstGeom prst="rect">
            <a:avLst/>
          </a:prstGeom>
          <a:noFill/>
          <a:ln/>
        </p:spPr>
        <p:txBody>
          <a:bodyPr wrap="square" rtlCol="0" anchor="ctr"/>
          <a:lstStyle/>
          <a:p>
            <a:pPr marL="0" indent="0">
              <a:buNone/>
            </a:pPr>
            <a:r>
              <a:rPr lang="en-US" sz="2000" i="1" dirty="0">
                <a:solidFill>
                  <a:srgbClr val="CADCFC"/>
                </a:solidFill>
                <a:latin typeface="Cambria" pitchFamily="34" charset="0"/>
                <a:ea typeface="Cambria" pitchFamily="34" charset="-122"/>
                <a:cs typeface="Cambria" pitchFamily="34" charset="-120"/>
              </a:rPr>
              <a:t>Applying Henri Fayol’s Classical Framework to a Contemporary Business: A Case Study of Tesco PLC</a:t>
            </a:r>
            <a:endParaRPr lang="en-US" sz="2000" dirty="0"/>
          </a:p>
        </p:txBody>
      </p:sp>
      <p:sp>
        <p:nvSpPr>
          <p:cNvPr id="7" name="Shape 5"/>
          <p:cNvSpPr/>
          <p:nvPr/>
        </p:nvSpPr>
        <p:spPr>
          <a:xfrm>
            <a:off x="868680" y="5074920"/>
            <a:ext cx="3200400" cy="0"/>
          </a:xfrm>
          <a:prstGeom prst="line">
            <a:avLst/>
          </a:prstGeom>
          <a:noFill/>
          <a:ln w="25400">
            <a:solidFill>
              <a:srgbClr val="EE1C2E"/>
            </a:solidFill>
            <a:prstDash val="solid"/>
          </a:ln>
        </p:spPr>
        <p:txBody>
          <a:bodyPr/>
          <a:lstStyle/>
          <a:p>
            <a:endParaRPr lang="en-GB"/>
          </a:p>
        </p:txBody>
      </p:sp>
      <p:sp>
        <p:nvSpPr>
          <p:cNvPr id="8" name="Text 6"/>
          <p:cNvSpPr/>
          <p:nvPr/>
        </p:nvSpPr>
        <p:spPr>
          <a:xfrm>
            <a:off x="868680" y="5257800"/>
            <a:ext cx="10698480" cy="27432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Module: LCBB4015  –  BA (Hons) Business Management</a:t>
            </a:r>
            <a:endParaRPr lang="en-US" sz="1300" dirty="0"/>
          </a:p>
        </p:txBody>
      </p:sp>
      <p:sp>
        <p:nvSpPr>
          <p:cNvPr id="9" name="Text 7"/>
          <p:cNvSpPr/>
          <p:nvPr/>
        </p:nvSpPr>
        <p:spPr>
          <a:xfrm>
            <a:off x="868680" y="5532120"/>
            <a:ext cx="10698480" cy="274320"/>
          </a:xfrm>
          <a:prstGeom prst="rect">
            <a:avLst/>
          </a:prstGeom>
          <a:noFill/>
          <a:ln/>
        </p:spPr>
        <p:txBody>
          <a:bodyPr wrap="square" rtlCol="0" anchor="ctr"/>
          <a:lstStyle/>
          <a:p>
            <a:pPr marL="0" indent="0">
              <a:buNone/>
            </a:pPr>
            <a:r>
              <a:rPr lang="en-US" sz="1200" dirty="0">
                <a:solidFill>
                  <a:srgbClr val="CADCFC"/>
                </a:solidFill>
                <a:latin typeface="Calibri" pitchFamily="34" charset="0"/>
                <a:ea typeface="Calibri" pitchFamily="34" charset="-122"/>
                <a:cs typeface="Calibri" pitchFamily="34" charset="-120"/>
              </a:rPr>
              <a:t>Lecturer: Mohammed Rahman</a:t>
            </a:r>
            <a:endParaRPr lang="en-US" sz="1200" dirty="0"/>
          </a:p>
        </p:txBody>
      </p:sp>
      <p:sp>
        <p:nvSpPr>
          <p:cNvPr id="10" name="Text 8"/>
          <p:cNvSpPr/>
          <p:nvPr/>
        </p:nvSpPr>
        <p:spPr>
          <a:xfrm>
            <a:off x="868680" y="5806440"/>
            <a:ext cx="10698480" cy="274320"/>
          </a:xfrm>
          <a:prstGeom prst="rect">
            <a:avLst/>
          </a:prstGeom>
          <a:noFill/>
          <a:ln/>
        </p:spPr>
        <p:txBody>
          <a:bodyPr wrap="square" rtlCol="0" anchor="ctr"/>
          <a:lstStyle/>
          <a:p>
            <a:r>
              <a:rPr lang="en-US" sz="1200" dirty="0">
                <a:solidFill>
                  <a:srgbClr val="CADCFC"/>
                </a:solidFill>
                <a:latin typeface="Calibri" pitchFamily="34" charset="0"/>
                <a:ea typeface="Calibri" pitchFamily="34" charset="-122"/>
                <a:cs typeface="Calibri" pitchFamily="34" charset="-120"/>
              </a:rPr>
              <a:t>Group Members: Florian </a:t>
            </a:r>
            <a:r>
              <a:rPr lang="en-US" sz="1200" dirty="0" err="1">
                <a:solidFill>
                  <a:srgbClr val="CADCFC"/>
                </a:solidFill>
                <a:latin typeface="Calibri" pitchFamily="34" charset="0"/>
                <a:ea typeface="Calibri" pitchFamily="34" charset="-122"/>
                <a:cs typeface="Calibri" pitchFamily="34" charset="-120"/>
              </a:rPr>
              <a:t>Tudic</a:t>
            </a:r>
            <a:r>
              <a:rPr lang="en-US" sz="1200" dirty="0">
                <a:solidFill>
                  <a:srgbClr val="CADCFC"/>
                </a:solidFill>
                <a:latin typeface="Calibri" pitchFamily="34" charset="0"/>
                <a:ea typeface="Calibri" pitchFamily="34" charset="-122"/>
                <a:cs typeface="Calibri" pitchFamily="34" charset="-120"/>
              </a:rPr>
              <a:t>, student ID: </a:t>
            </a:r>
            <a:r>
              <a:rPr lang="en-US" sz="1200" b="1" dirty="0">
                <a:solidFill>
                  <a:srgbClr val="FFFFFF"/>
                </a:solidFill>
                <a:latin typeface="Calibri" pitchFamily="34" charset="0"/>
                <a:ea typeface="Calibri" pitchFamily="34" charset="-122"/>
                <a:cs typeface="Calibri" pitchFamily="34" charset="-120"/>
              </a:rPr>
              <a:t>2513665: Rares Constantinescu</a:t>
            </a:r>
            <a:r>
              <a:rPr lang="en-US" sz="1200" b="1">
                <a:solidFill>
                  <a:srgbClr val="FFFFFF"/>
                </a:solidFill>
                <a:latin typeface="Calibri" pitchFamily="34" charset="0"/>
                <a:ea typeface="Calibri" pitchFamily="34" charset="-122"/>
                <a:cs typeface="Calibri" pitchFamily="34" charset="-120"/>
              </a:rPr>
              <a:t>, Student ID: 2516174</a:t>
            </a:r>
            <a:endParaRPr lang="en-US" sz="1200" dirty="0"/>
          </a:p>
          <a:p>
            <a:pPr marL="0" indent="0">
              <a:buNone/>
            </a:pP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CONTENTS</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What we will cover today</a:t>
            </a:r>
            <a:endParaRPr lang="en-US" sz="3200" dirty="0"/>
          </a:p>
        </p:txBody>
      </p:sp>
      <p:sp>
        <p:nvSpPr>
          <p:cNvPr id="4" name="Text 2"/>
          <p:cNvSpPr/>
          <p:nvPr/>
        </p:nvSpPr>
        <p:spPr>
          <a:xfrm>
            <a:off x="548640" y="1645920"/>
            <a:ext cx="822960" cy="502920"/>
          </a:xfrm>
          <a:prstGeom prst="rect">
            <a:avLst/>
          </a:prstGeom>
          <a:noFill/>
          <a:ln/>
        </p:spPr>
        <p:txBody>
          <a:bodyPr wrap="square" rtlCol="0" anchor="ctr"/>
          <a:lstStyle/>
          <a:p>
            <a:pPr marL="0" indent="0">
              <a:buNone/>
            </a:pPr>
            <a:r>
              <a:rPr lang="en-US" sz="2400" b="1" dirty="0">
                <a:solidFill>
                  <a:srgbClr val="EE1C2E"/>
                </a:solidFill>
                <a:latin typeface="Cambria" pitchFamily="34" charset="0"/>
                <a:ea typeface="Cambria" pitchFamily="34" charset="-122"/>
                <a:cs typeface="Cambria" pitchFamily="34" charset="-120"/>
              </a:rPr>
              <a:t>01</a:t>
            </a:r>
            <a:endParaRPr lang="en-US" sz="2400" dirty="0"/>
          </a:p>
        </p:txBody>
      </p:sp>
      <p:sp>
        <p:nvSpPr>
          <p:cNvPr id="5" name="Text 3"/>
          <p:cNvSpPr/>
          <p:nvPr/>
        </p:nvSpPr>
        <p:spPr>
          <a:xfrm>
            <a:off x="1417320" y="1645920"/>
            <a:ext cx="4754880" cy="32004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Introduction</a:t>
            </a:r>
            <a:endParaRPr lang="en-US" sz="1600" dirty="0"/>
          </a:p>
        </p:txBody>
      </p:sp>
      <p:sp>
        <p:nvSpPr>
          <p:cNvPr id="6" name="Text 4"/>
          <p:cNvSpPr/>
          <p:nvPr/>
        </p:nvSpPr>
        <p:spPr>
          <a:xfrm>
            <a:off x="1417320" y="1965960"/>
            <a:ext cx="4754880" cy="274320"/>
          </a:xfrm>
          <a:prstGeom prst="rect">
            <a:avLst/>
          </a:prstGeom>
          <a:noFill/>
          <a:ln/>
        </p:spPr>
        <p:txBody>
          <a:bodyPr wrap="square" lIns="0" tIns="0" rIns="0" bIns="0" rtlCol="0" anchor="ctr"/>
          <a:lstStyle/>
          <a:p>
            <a:pPr marL="0" indent="0">
              <a:buNone/>
            </a:pPr>
            <a:r>
              <a:rPr lang="en-US" sz="1100" dirty="0">
                <a:solidFill>
                  <a:srgbClr val="5C6478"/>
                </a:solidFill>
                <a:latin typeface="Calibri" pitchFamily="34" charset="0"/>
                <a:ea typeface="Calibri" pitchFamily="34" charset="-122"/>
                <a:cs typeface="Calibri" pitchFamily="34" charset="-120"/>
              </a:rPr>
              <a:t>Fayol’s theory and its continuing relevance</a:t>
            </a:r>
            <a:endParaRPr lang="en-US" sz="1100" dirty="0"/>
          </a:p>
        </p:txBody>
      </p:sp>
      <p:sp>
        <p:nvSpPr>
          <p:cNvPr id="7" name="Text 5"/>
          <p:cNvSpPr/>
          <p:nvPr/>
        </p:nvSpPr>
        <p:spPr>
          <a:xfrm>
            <a:off x="548640" y="2601468"/>
            <a:ext cx="822960" cy="502920"/>
          </a:xfrm>
          <a:prstGeom prst="rect">
            <a:avLst/>
          </a:prstGeom>
          <a:noFill/>
          <a:ln/>
        </p:spPr>
        <p:txBody>
          <a:bodyPr wrap="square" rtlCol="0" anchor="ctr"/>
          <a:lstStyle/>
          <a:p>
            <a:pPr marL="0" indent="0">
              <a:buNone/>
            </a:pPr>
            <a:r>
              <a:rPr lang="en-US" sz="2400" b="1" dirty="0">
                <a:solidFill>
                  <a:srgbClr val="EE1C2E"/>
                </a:solidFill>
                <a:latin typeface="Cambria" pitchFamily="34" charset="0"/>
                <a:ea typeface="Cambria" pitchFamily="34" charset="-122"/>
                <a:cs typeface="Cambria" pitchFamily="34" charset="-120"/>
              </a:rPr>
              <a:t>02</a:t>
            </a:r>
            <a:endParaRPr lang="en-US" sz="2400" dirty="0"/>
          </a:p>
        </p:txBody>
      </p:sp>
      <p:sp>
        <p:nvSpPr>
          <p:cNvPr id="8" name="Text 6"/>
          <p:cNvSpPr/>
          <p:nvPr/>
        </p:nvSpPr>
        <p:spPr>
          <a:xfrm>
            <a:off x="1417320" y="2601468"/>
            <a:ext cx="4754880" cy="32004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The Organisation</a:t>
            </a:r>
            <a:endParaRPr lang="en-US" sz="1600" dirty="0"/>
          </a:p>
        </p:txBody>
      </p:sp>
      <p:sp>
        <p:nvSpPr>
          <p:cNvPr id="9" name="Text 7"/>
          <p:cNvSpPr/>
          <p:nvPr/>
        </p:nvSpPr>
        <p:spPr>
          <a:xfrm>
            <a:off x="1417320" y="2921508"/>
            <a:ext cx="4754880" cy="274320"/>
          </a:xfrm>
          <a:prstGeom prst="rect">
            <a:avLst/>
          </a:prstGeom>
          <a:noFill/>
          <a:ln/>
        </p:spPr>
        <p:txBody>
          <a:bodyPr wrap="square" lIns="0" tIns="0" rIns="0" bIns="0" rtlCol="0" anchor="ctr"/>
          <a:lstStyle/>
          <a:p>
            <a:pPr marL="0" indent="0">
              <a:buNone/>
            </a:pPr>
            <a:r>
              <a:rPr lang="en-US" sz="1100" dirty="0">
                <a:solidFill>
                  <a:srgbClr val="5C6478"/>
                </a:solidFill>
                <a:latin typeface="Calibri" pitchFamily="34" charset="0"/>
                <a:ea typeface="Calibri" pitchFamily="34" charset="-122"/>
                <a:cs typeface="Calibri" pitchFamily="34" charset="-120"/>
              </a:rPr>
              <a:t>A profile of Tesco PLC</a:t>
            </a:r>
            <a:endParaRPr lang="en-US" sz="1100" dirty="0"/>
          </a:p>
        </p:txBody>
      </p:sp>
      <p:sp>
        <p:nvSpPr>
          <p:cNvPr id="10" name="Text 8"/>
          <p:cNvSpPr/>
          <p:nvPr/>
        </p:nvSpPr>
        <p:spPr>
          <a:xfrm>
            <a:off x="548640" y="3557016"/>
            <a:ext cx="822960" cy="502920"/>
          </a:xfrm>
          <a:prstGeom prst="rect">
            <a:avLst/>
          </a:prstGeom>
          <a:noFill/>
          <a:ln/>
        </p:spPr>
        <p:txBody>
          <a:bodyPr wrap="square" rtlCol="0" anchor="ctr"/>
          <a:lstStyle/>
          <a:p>
            <a:pPr marL="0" indent="0">
              <a:buNone/>
            </a:pPr>
            <a:r>
              <a:rPr lang="en-US" sz="2400" b="1" dirty="0">
                <a:solidFill>
                  <a:srgbClr val="EE1C2E"/>
                </a:solidFill>
                <a:latin typeface="Cambria" pitchFamily="34" charset="0"/>
                <a:ea typeface="Cambria" pitchFamily="34" charset="-122"/>
                <a:cs typeface="Cambria" pitchFamily="34" charset="-120"/>
              </a:rPr>
              <a:t>03</a:t>
            </a:r>
            <a:endParaRPr lang="en-US" sz="2400" dirty="0"/>
          </a:p>
        </p:txBody>
      </p:sp>
      <p:sp>
        <p:nvSpPr>
          <p:cNvPr id="11" name="Text 9"/>
          <p:cNvSpPr/>
          <p:nvPr/>
        </p:nvSpPr>
        <p:spPr>
          <a:xfrm>
            <a:off x="1417320" y="3557016"/>
            <a:ext cx="4754880" cy="32004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Planning</a:t>
            </a:r>
            <a:endParaRPr lang="en-US" sz="1600" dirty="0"/>
          </a:p>
        </p:txBody>
      </p:sp>
      <p:sp>
        <p:nvSpPr>
          <p:cNvPr id="12" name="Text 10"/>
          <p:cNvSpPr/>
          <p:nvPr/>
        </p:nvSpPr>
        <p:spPr>
          <a:xfrm>
            <a:off x="1417320" y="3877056"/>
            <a:ext cx="4754880" cy="274320"/>
          </a:xfrm>
          <a:prstGeom prst="rect">
            <a:avLst/>
          </a:prstGeom>
          <a:noFill/>
          <a:ln/>
        </p:spPr>
        <p:txBody>
          <a:bodyPr wrap="square" lIns="0" tIns="0" rIns="0" bIns="0" rtlCol="0" anchor="ctr"/>
          <a:lstStyle/>
          <a:p>
            <a:pPr marL="0" indent="0">
              <a:buNone/>
            </a:pPr>
            <a:r>
              <a:rPr lang="en-US" sz="1100" dirty="0">
                <a:solidFill>
                  <a:srgbClr val="5C6478"/>
                </a:solidFill>
                <a:latin typeface="Calibri" pitchFamily="34" charset="0"/>
                <a:ea typeface="Calibri" pitchFamily="34" charset="-122"/>
                <a:cs typeface="Calibri" pitchFamily="34" charset="-120"/>
              </a:rPr>
              <a:t>Setting direction and strategy at Tesco</a:t>
            </a:r>
            <a:endParaRPr lang="en-US" sz="1100" dirty="0"/>
          </a:p>
        </p:txBody>
      </p:sp>
      <p:sp>
        <p:nvSpPr>
          <p:cNvPr id="13" name="Text 11"/>
          <p:cNvSpPr/>
          <p:nvPr/>
        </p:nvSpPr>
        <p:spPr>
          <a:xfrm>
            <a:off x="548640" y="4512564"/>
            <a:ext cx="822960" cy="502920"/>
          </a:xfrm>
          <a:prstGeom prst="rect">
            <a:avLst/>
          </a:prstGeom>
          <a:noFill/>
          <a:ln/>
        </p:spPr>
        <p:txBody>
          <a:bodyPr wrap="square" rtlCol="0" anchor="ctr"/>
          <a:lstStyle/>
          <a:p>
            <a:pPr marL="0" indent="0">
              <a:buNone/>
            </a:pPr>
            <a:r>
              <a:rPr lang="en-US" sz="2400" b="1" dirty="0">
                <a:solidFill>
                  <a:srgbClr val="EE1C2E"/>
                </a:solidFill>
                <a:latin typeface="Cambria" pitchFamily="34" charset="0"/>
                <a:ea typeface="Cambria" pitchFamily="34" charset="-122"/>
                <a:cs typeface="Cambria" pitchFamily="34" charset="-120"/>
              </a:rPr>
              <a:t>04</a:t>
            </a:r>
            <a:endParaRPr lang="en-US" sz="2400" dirty="0"/>
          </a:p>
        </p:txBody>
      </p:sp>
      <p:sp>
        <p:nvSpPr>
          <p:cNvPr id="14" name="Text 12"/>
          <p:cNvSpPr/>
          <p:nvPr/>
        </p:nvSpPr>
        <p:spPr>
          <a:xfrm>
            <a:off x="1417320" y="4512564"/>
            <a:ext cx="4754880" cy="32004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Organising</a:t>
            </a:r>
            <a:endParaRPr lang="en-US" sz="1600" dirty="0"/>
          </a:p>
        </p:txBody>
      </p:sp>
      <p:sp>
        <p:nvSpPr>
          <p:cNvPr id="15" name="Text 13"/>
          <p:cNvSpPr/>
          <p:nvPr/>
        </p:nvSpPr>
        <p:spPr>
          <a:xfrm>
            <a:off x="1417320" y="4832604"/>
            <a:ext cx="4754880" cy="274320"/>
          </a:xfrm>
          <a:prstGeom prst="rect">
            <a:avLst/>
          </a:prstGeom>
          <a:noFill/>
          <a:ln/>
        </p:spPr>
        <p:txBody>
          <a:bodyPr wrap="square" lIns="0" tIns="0" rIns="0" bIns="0" rtlCol="0" anchor="ctr"/>
          <a:lstStyle/>
          <a:p>
            <a:pPr marL="0" indent="0">
              <a:buNone/>
            </a:pPr>
            <a:r>
              <a:rPr lang="en-US" sz="1100" dirty="0">
                <a:solidFill>
                  <a:srgbClr val="5C6478"/>
                </a:solidFill>
                <a:latin typeface="Calibri" pitchFamily="34" charset="0"/>
                <a:ea typeface="Calibri" pitchFamily="34" charset="-122"/>
                <a:cs typeface="Calibri" pitchFamily="34" charset="-120"/>
              </a:rPr>
              <a:t>Structuring people, roles and resources</a:t>
            </a:r>
            <a:endParaRPr lang="en-US" sz="1100" dirty="0"/>
          </a:p>
        </p:txBody>
      </p:sp>
      <p:sp>
        <p:nvSpPr>
          <p:cNvPr id="16" name="Text 14"/>
          <p:cNvSpPr/>
          <p:nvPr/>
        </p:nvSpPr>
        <p:spPr>
          <a:xfrm>
            <a:off x="548640" y="5468112"/>
            <a:ext cx="822960" cy="502920"/>
          </a:xfrm>
          <a:prstGeom prst="rect">
            <a:avLst/>
          </a:prstGeom>
          <a:noFill/>
          <a:ln/>
        </p:spPr>
        <p:txBody>
          <a:bodyPr wrap="square" rtlCol="0" anchor="ctr"/>
          <a:lstStyle/>
          <a:p>
            <a:pPr marL="0" indent="0">
              <a:buNone/>
            </a:pPr>
            <a:r>
              <a:rPr lang="en-US" sz="2400" b="1" dirty="0">
                <a:solidFill>
                  <a:srgbClr val="EE1C2E"/>
                </a:solidFill>
                <a:latin typeface="Cambria" pitchFamily="34" charset="0"/>
                <a:ea typeface="Cambria" pitchFamily="34" charset="-122"/>
                <a:cs typeface="Cambria" pitchFamily="34" charset="-120"/>
              </a:rPr>
              <a:t>05</a:t>
            </a:r>
            <a:endParaRPr lang="en-US" sz="2400" dirty="0"/>
          </a:p>
        </p:txBody>
      </p:sp>
      <p:sp>
        <p:nvSpPr>
          <p:cNvPr id="17" name="Text 15"/>
          <p:cNvSpPr/>
          <p:nvPr/>
        </p:nvSpPr>
        <p:spPr>
          <a:xfrm>
            <a:off x="1417320" y="5468112"/>
            <a:ext cx="4754880" cy="32004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Commanding (Leading)</a:t>
            </a:r>
            <a:endParaRPr lang="en-US" sz="1600" dirty="0"/>
          </a:p>
        </p:txBody>
      </p:sp>
      <p:sp>
        <p:nvSpPr>
          <p:cNvPr id="18" name="Text 16"/>
          <p:cNvSpPr/>
          <p:nvPr/>
        </p:nvSpPr>
        <p:spPr>
          <a:xfrm>
            <a:off x="1417320" y="5788152"/>
            <a:ext cx="4754880" cy="274320"/>
          </a:xfrm>
          <a:prstGeom prst="rect">
            <a:avLst/>
          </a:prstGeom>
          <a:noFill/>
          <a:ln/>
        </p:spPr>
        <p:txBody>
          <a:bodyPr wrap="square" lIns="0" tIns="0" rIns="0" bIns="0" rtlCol="0" anchor="ctr"/>
          <a:lstStyle/>
          <a:p>
            <a:pPr marL="0" indent="0">
              <a:buNone/>
            </a:pPr>
            <a:r>
              <a:rPr lang="en-US" sz="1100" dirty="0">
                <a:solidFill>
                  <a:srgbClr val="5C6478"/>
                </a:solidFill>
                <a:latin typeface="Calibri" pitchFamily="34" charset="0"/>
                <a:ea typeface="Calibri" pitchFamily="34" charset="-122"/>
                <a:cs typeface="Calibri" pitchFamily="34" charset="-120"/>
              </a:rPr>
              <a:t>Directing and motivating employees</a:t>
            </a:r>
            <a:endParaRPr lang="en-US" sz="1100" dirty="0"/>
          </a:p>
        </p:txBody>
      </p:sp>
      <p:sp>
        <p:nvSpPr>
          <p:cNvPr id="19" name="Text 17"/>
          <p:cNvSpPr/>
          <p:nvPr/>
        </p:nvSpPr>
        <p:spPr>
          <a:xfrm>
            <a:off x="6309360" y="1645920"/>
            <a:ext cx="822960" cy="502920"/>
          </a:xfrm>
          <a:prstGeom prst="rect">
            <a:avLst/>
          </a:prstGeom>
          <a:noFill/>
          <a:ln/>
        </p:spPr>
        <p:txBody>
          <a:bodyPr wrap="square" rtlCol="0" anchor="ctr"/>
          <a:lstStyle/>
          <a:p>
            <a:pPr marL="0" indent="0">
              <a:buNone/>
            </a:pPr>
            <a:r>
              <a:rPr lang="en-US" sz="2400" b="1" dirty="0">
                <a:solidFill>
                  <a:srgbClr val="EE1C2E"/>
                </a:solidFill>
                <a:latin typeface="Cambria" pitchFamily="34" charset="0"/>
                <a:ea typeface="Cambria" pitchFamily="34" charset="-122"/>
                <a:cs typeface="Cambria" pitchFamily="34" charset="-120"/>
              </a:rPr>
              <a:t>06</a:t>
            </a:r>
            <a:endParaRPr lang="en-US" sz="2400" dirty="0"/>
          </a:p>
        </p:txBody>
      </p:sp>
      <p:sp>
        <p:nvSpPr>
          <p:cNvPr id="20" name="Text 18"/>
          <p:cNvSpPr/>
          <p:nvPr/>
        </p:nvSpPr>
        <p:spPr>
          <a:xfrm>
            <a:off x="7178040" y="1645920"/>
            <a:ext cx="4754880" cy="32004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Coordinating</a:t>
            </a:r>
            <a:endParaRPr lang="en-US" sz="1600" dirty="0"/>
          </a:p>
        </p:txBody>
      </p:sp>
      <p:sp>
        <p:nvSpPr>
          <p:cNvPr id="21" name="Text 19"/>
          <p:cNvSpPr/>
          <p:nvPr/>
        </p:nvSpPr>
        <p:spPr>
          <a:xfrm>
            <a:off x="7178040" y="1965960"/>
            <a:ext cx="4754880" cy="274320"/>
          </a:xfrm>
          <a:prstGeom prst="rect">
            <a:avLst/>
          </a:prstGeom>
          <a:noFill/>
          <a:ln/>
        </p:spPr>
        <p:txBody>
          <a:bodyPr wrap="square" lIns="0" tIns="0" rIns="0" bIns="0" rtlCol="0" anchor="ctr"/>
          <a:lstStyle/>
          <a:p>
            <a:pPr marL="0" indent="0">
              <a:buNone/>
            </a:pPr>
            <a:r>
              <a:rPr lang="en-US" sz="1100" dirty="0">
                <a:solidFill>
                  <a:srgbClr val="5C6478"/>
                </a:solidFill>
                <a:latin typeface="Calibri" pitchFamily="34" charset="0"/>
                <a:ea typeface="Calibri" pitchFamily="34" charset="-122"/>
                <a:cs typeface="Calibri" pitchFamily="34" charset="-120"/>
              </a:rPr>
              <a:t>Aligning activities across the business</a:t>
            </a:r>
            <a:endParaRPr lang="en-US" sz="1100" dirty="0"/>
          </a:p>
        </p:txBody>
      </p:sp>
      <p:sp>
        <p:nvSpPr>
          <p:cNvPr id="22" name="Text 20"/>
          <p:cNvSpPr/>
          <p:nvPr/>
        </p:nvSpPr>
        <p:spPr>
          <a:xfrm>
            <a:off x="6309360" y="2601468"/>
            <a:ext cx="822960" cy="502920"/>
          </a:xfrm>
          <a:prstGeom prst="rect">
            <a:avLst/>
          </a:prstGeom>
          <a:noFill/>
          <a:ln/>
        </p:spPr>
        <p:txBody>
          <a:bodyPr wrap="square" rtlCol="0" anchor="ctr"/>
          <a:lstStyle/>
          <a:p>
            <a:pPr marL="0" indent="0">
              <a:buNone/>
            </a:pPr>
            <a:r>
              <a:rPr lang="en-US" sz="2400" b="1" dirty="0">
                <a:solidFill>
                  <a:srgbClr val="EE1C2E"/>
                </a:solidFill>
                <a:latin typeface="Cambria" pitchFamily="34" charset="0"/>
                <a:ea typeface="Cambria" pitchFamily="34" charset="-122"/>
                <a:cs typeface="Cambria" pitchFamily="34" charset="-120"/>
              </a:rPr>
              <a:t>07</a:t>
            </a:r>
            <a:endParaRPr lang="en-US" sz="2400" dirty="0"/>
          </a:p>
        </p:txBody>
      </p:sp>
      <p:sp>
        <p:nvSpPr>
          <p:cNvPr id="23" name="Text 21"/>
          <p:cNvSpPr/>
          <p:nvPr/>
        </p:nvSpPr>
        <p:spPr>
          <a:xfrm>
            <a:off x="7178040" y="2601468"/>
            <a:ext cx="4754880" cy="32004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Controlling</a:t>
            </a:r>
            <a:endParaRPr lang="en-US" sz="1600" dirty="0"/>
          </a:p>
        </p:txBody>
      </p:sp>
      <p:sp>
        <p:nvSpPr>
          <p:cNvPr id="24" name="Text 22"/>
          <p:cNvSpPr/>
          <p:nvPr/>
        </p:nvSpPr>
        <p:spPr>
          <a:xfrm>
            <a:off x="7178040" y="2921508"/>
            <a:ext cx="4754880" cy="274320"/>
          </a:xfrm>
          <a:prstGeom prst="rect">
            <a:avLst/>
          </a:prstGeom>
          <a:noFill/>
          <a:ln/>
        </p:spPr>
        <p:txBody>
          <a:bodyPr wrap="square" lIns="0" tIns="0" rIns="0" bIns="0" rtlCol="0" anchor="ctr"/>
          <a:lstStyle/>
          <a:p>
            <a:pPr marL="0" indent="0">
              <a:buNone/>
            </a:pPr>
            <a:r>
              <a:rPr lang="en-US" sz="1100" dirty="0">
                <a:solidFill>
                  <a:srgbClr val="5C6478"/>
                </a:solidFill>
                <a:latin typeface="Calibri" pitchFamily="34" charset="0"/>
                <a:ea typeface="Calibri" pitchFamily="34" charset="-122"/>
                <a:cs typeface="Calibri" pitchFamily="34" charset="-120"/>
              </a:rPr>
              <a:t>Monitoring performance against objectives</a:t>
            </a:r>
            <a:endParaRPr lang="en-US" sz="1100" dirty="0"/>
          </a:p>
        </p:txBody>
      </p:sp>
      <p:sp>
        <p:nvSpPr>
          <p:cNvPr id="25" name="Text 23"/>
          <p:cNvSpPr/>
          <p:nvPr/>
        </p:nvSpPr>
        <p:spPr>
          <a:xfrm>
            <a:off x="6309360" y="3557016"/>
            <a:ext cx="822960" cy="502920"/>
          </a:xfrm>
          <a:prstGeom prst="rect">
            <a:avLst/>
          </a:prstGeom>
          <a:noFill/>
          <a:ln/>
        </p:spPr>
        <p:txBody>
          <a:bodyPr wrap="square" rtlCol="0" anchor="ctr"/>
          <a:lstStyle/>
          <a:p>
            <a:pPr marL="0" indent="0">
              <a:buNone/>
            </a:pPr>
            <a:r>
              <a:rPr lang="en-US" sz="2400" b="1" dirty="0">
                <a:solidFill>
                  <a:srgbClr val="EE1C2E"/>
                </a:solidFill>
                <a:latin typeface="Cambria" pitchFamily="34" charset="0"/>
                <a:ea typeface="Cambria" pitchFamily="34" charset="-122"/>
                <a:cs typeface="Cambria" pitchFamily="34" charset="-120"/>
              </a:rPr>
              <a:t>08</a:t>
            </a:r>
            <a:endParaRPr lang="en-US" sz="2400" dirty="0"/>
          </a:p>
        </p:txBody>
      </p:sp>
      <p:sp>
        <p:nvSpPr>
          <p:cNvPr id="26" name="Text 24"/>
          <p:cNvSpPr/>
          <p:nvPr/>
        </p:nvSpPr>
        <p:spPr>
          <a:xfrm>
            <a:off x="7178040" y="3557016"/>
            <a:ext cx="4754880" cy="32004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Essential Managerial Skills Today</a:t>
            </a:r>
            <a:endParaRPr lang="en-US" sz="1600" dirty="0"/>
          </a:p>
        </p:txBody>
      </p:sp>
      <p:sp>
        <p:nvSpPr>
          <p:cNvPr id="27" name="Text 25"/>
          <p:cNvSpPr/>
          <p:nvPr/>
        </p:nvSpPr>
        <p:spPr>
          <a:xfrm>
            <a:off x="7178040" y="3877056"/>
            <a:ext cx="4754880" cy="274320"/>
          </a:xfrm>
          <a:prstGeom prst="rect">
            <a:avLst/>
          </a:prstGeom>
          <a:noFill/>
          <a:ln/>
        </p:spPr>
        <p:txBody>
          <a:bodyPr wrap="square" lIns="0" tIns="0" rIns="0" bIns="0" rtlCol="0" anchor="ctr"/>
          <a:lstStyle/>
          <a:p>
            <a:pPr marL="0" indent="0">
              <a:buNone/>
            </a:pPr>
            <a:r>
              <a:rPr lang="en-US" sz="1100" dirty="0">
                <a:solidFill>
                  <a:srgbClr val="5C6478"/>
                </a:solidFill>
                <a:latin typeface="Calibri" pitchFamily="34" charset="0"/>
                <a:ea typeface="Calibri" pitchFamily="34" charset="-122"/>
                <a:cs typeface="Calibri" pitchFamily="34" charset="-120"/>
              </a:rPr>
              <a:t>Skills for the modern manager</a:t>
            </a:r>
            <a:endParaRPr lang="en-US" sz="1100" dirty="0"/>
          </a:p>
        </p:txBody>
      </p:sp>
      <p:sp>
        <p:nvSpPr>
          <p:cNvPr id="28" name="Text 26"/>
          <p:cNvSpPr/>
          <p:nvPr/>
        </p:nvSpPr>
        <p:spPr>
          <a:xfrm>
            <a:off x="6309360" y="4512564"/>
            <a:ext cx="822960" cy="502920"/>
          </a:xfrm>
          <a:prstGeom prst="rect">
            <a:avLst/>
          </a:prstGeom>
          <a:noFill/>
          <a:ln/>
        </p:spPr>
        <p:txBody>
          <a:bodyPr wrap="square" rtlCol="0" anchor="ctr"/>
          <a:lstStyle/>
          <a:p>
            <a:pPr marL="0" indent="0">
              <a:buNone/>
            </a:pPr>
            <a:r>
              <a:rPr lang="en-US" sz="2400" b="1" dirty="0">
                <a:solidFill>
                  <a:srgbClr val="EE1C2E"/>
                </a:solidFill>
                <a:latin typeface="Cambria" pitchFamily="34" charset="0"/>
                <a:ea typeface="Cambria" pitchFamily="34" charset="-122"/>
                <a:cs typeface="Cambria" pitchFamily="34" charset="-120"/>
              </a:rPr>
              <a:t>09</a:t>
            </a:r>
            <a:endParaRPr lang="en-US" sz="2400" dirty="0"/>
          </a:p>
        </p:txBody>
      </p:sp>
      <p:sp>
        <p:nvSpPr>
          <p:cNvPr id="29" name="Text 27"/>
          <p:cNvSpPr/>
          <p:nvPr/>
        </p:nvSpPr>
        <p:spPr>
          <a:xfrm>
            <a:off x="7178040" y="4512564"/>
            <a:ext cx="4754880" cy="32004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Conclusion and References</a:t>
            </a:r>
            <a:endParaRPr lang="en-US" sz="1600" dirty="0"/>
          </a:p>
        </p:txBody>
      </p:sp>
      <p:sp>
        <p:nvSpPr>
          <p:cNvPr id="30" name="Text 28"/>
          <p:cNvSpPr/>
          <p:nvPr/>
        </p:nvSpPr>
        <p:spPr>
          <a:xfrm>
            <a:off x="7178040" y="4832604"/>
            <a:ext cx="4754880" cy="274320"/>
          </a:xfrm>
          <a:prstGeom prst="rect">
            <a:avLst/>
          </a:prstGeom>
          <a:noFill/>
          <a:ln/>
        </p:spPr>
        <p:txBody>
          <a:bodyPr wrap="square" lIns="0" tIns="0" rIns="0" bIns="0" rtlCol="0" anchor="ctr"/>
          <a:lstStyle/>
          <a:p>
            <a:pPr marL="0" indent="0">
              <a:buNone/>
            </a:pPr>
            <a:r>
              <a:rPr lang="en-US" sz="1100" dirty="0">
                <a:solidFill>
                  <a:srgbClr val="5C6478"/>
                </a:solidFill>
                <a:latin typeface="Calibri" pitchFamily="34" charset="0"/>
                <a:ea typeface="Calibri" pitchFamily="34" charset="-122"/>
                <a:cs typeface="Calibri" pitchFamily="34" charset="-120"/>
              </a:rPr>
              <a:t>Key takeaways and sources</a:t>
            </a:r>
            <a:endParaRPr lang="en-US" sz="1100" dirty="0"/>
          </a:p>
        </p:txBody>
      </p:sp>
      <p:sp>
        <p:nvSpPr>
          <p:cNvPr id="31" name="Text 29"/>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32" name="Text 30"/>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2 / 18</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01  INTRODUCTION</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Henri Fayol and the birth of classical management</a:t>
            </a:r>
            <a:endParaRPr lang="en-US" sz="3200" dirty="0"/>
          </a:p>
        </p:txBody>
      </p:sp>
      <p:sp>
        <p:nvSpPr>
          <p:cNvPr id="4" name="Shape 2"/>
          <p:cNvSpPr/>
          <p:nvPr/>
        </p:nvSpPr>
        <p:spPr>
          <a:xfrm>
            <a:off x="548640" y="1554480"/>
            <a:ext cx="4297680" cy="4572000"/>
          </a:xfrm>
          <a:prstGeom prst="rect">
            <a:avLst/>
          </a:prstGeom>
          <a:solidFill>
            <a:srgbClr val="1E2761"/>
          </a:solidFill>
          <a:ln w="12700">
            <a:solidFill>
              <a:srgbClr val="1E2761"/>
            </a:solidFill>
            <a:prstDash val="solid"/>
          </a:ln>
        </p:spPr>
        <p:txBody>
          <a:bodyPr/>
          <a:lstStyle/>
          <a:p>
            <a:endParaRPr lang="en-GB"/>
          </a:p>
        </p:txBody>
      </p:sp>
      <p:sp>
        <p:nvSpPr>
          <p:cNvPr id="5" name="Text 3"/>
          <p:cNvSpPr/>
          <p:nvPr/>
        </p:nvSpPr>
        <p:spPr>
          <a:xfrm>
            <a:off x="731520" y="1737360"/>
            <a:ext cx="3931920" cy="365760"/>
          </a:xfrm>
          <a:prstGeom prst="rect">
            <a:avLst/>
          </a:prstGeom>
          <a:noFill/>
          <a:ln/>
        </p:spPr>
        <p:txBody>
          <a:bodyPr wrap="square" rtlCol="0" anchor="ctr"/>
          <a:lstStyle/>
          <a:p>
            <a:pPr marL="0" indent="0">
              <a:buNone/>
            </a:pPr>
            <a:r>
              <a:rPr lang="en-US" sz="1100" b="1" kern="0" spc="400" dirty="0">
                <a:solidFill>
                  <a:srgbClr val="CADCFC"/>
                </a:solidFill>
                <a:latin typeface="Calibri" pitchFamily="34" charset="0"/>
                <a:ea typeface="Calibri" pitchFamily="34" charset="-122"/>
                <a:cs typeface="Calibri" pitchFamily="34" charset="-120"/>
              </a:rPr>
              <a:t>HENRI FAYOL</a:t>
            </a:r>
            <a:endParaRPr lang="en-US" sz="1100" dirty="0"/>
          </a:p>
        </p:txBody>
      </p:sp>
      <p:sp>
        <p:nvSpPr>
          <p:cNvPr id="6" name="Text 4"/>
          <p:cNvSpPr/>
          <p:nvPr/>
        </p:nvSpPr>
        <p:spPr>
          <a:xfrm>
            <a:off x="731520" y="2057400"/>
            <a:ext cx="3931920" cy="365760"/>
          </a:xfrm>
          <a:prstGeom prst="rect">
            <a:avLst/>
          </a:prstGeom>
          <a:noFill/>
          <a:ln/>
        </p:spPr>
        <p:txBody>
          <a:bodyPr wrap="square" rtlCol="0" anchor="ctr"/>
          <a:lstStyle/>
          <a:p>
            <a:pPr marL="0" indent="0">
              <a:buNone/>
            </a:pPr>
            <a:r>
              <a:rPr lang="en-US" sz="1100" dirty="0">
                <a:solidFill>
                  <a:srgbClr val="CADCFC"/>
                </a:solidFill>
                <a:latin typeface="Calibri" pitchFamily="34" charset="0"/>
                <a:ea typeface="Calibri" pitchFamily="34" charset="-122"/>
                <a:cs typeface="Calibri" pitchFamily="34" charset="-120"/>
              </a:rPr>
              <a:t>1841 – 1925</a:t>
            </a:r>
            <a:endParaRPr lang="en-US" sz="1100" dirty="0"/>
          </a:p>
        </p:txBody>
      </p:sp>
      <p:sp>
        <p:nvSpPr>
          <p:cNvPr id="7" name="Text 5"/>
          <p:cNvSpPr/>
          <p:nvPr/>
        </p:nvSpPr>
        <p:spPr>
          <a:xfrm>
            <a:off x="731520" y="2743200"/>
            <a:ext cx="3931920" cy="2194560"/>
          </a:xfrm>
          <a:prstGeom prst="rect">
            <a:avLst/>
          </a:prstGeom>
          <a:noFill/>
          <a:ln/>
        </p:spPr>
        <p:txBody>
          <a:bodyPr wrap="square" rtlCol="0" anchor="ctr"/>
          <a:lstStyle/>
          <a:p>
            <a:pPr marL="0" indent="0">
              <a:buNone/>
            </a:pPr>
            <a:r>
              <a:rPr lang="en-US" sz="1800" i="1" dirty="0">
                <a:solidFill>
                  <a:srgbClr val="FFFFFF"/>
                </a:solidFill>
                <a:latin typeface="Cambria" pitchFamily="34" charset="0"/>
                <a:ea typeface="Cambria" pitchFamily="34" charset="-122"/>
                <a:cs typeface="Cambria" pitchFamily="34" charset="-120"/>
              </a:rPr>
              <a:t>“To manage is to forecast and plan, to organise, to command, to co-ordinate and to control.”</a:t>
            </a:r>
            <a:endParaRPr lang="en-US" sz="1800" dirty="0"/>
          </a:p>
        </p:txBody>
      </p:sp>
      <p:sp>
        <p:nvSpPr>
          <p:cNvPr id="8" name="Text 6"/>
          <p:cNvSpPr/>
          <p:nvPr/>
        </p:nvSpPr>
        <p:spPr>
          <a:xfrm>
            <a:off x="731520" y="5029200"/>
            <a:ext cx="3931920" cy="365760"/>
          </a:xfrm>
          <a:prstGeom prst="rect">
            <a:avLst/>
          </a:prstGeom>
          <a:noFill/>
          <a:ln/>
        </p:spPr>
        <p:txBody>
          <a:bodyPr wrap="square" rtlCol="0" anchor="ctr"/>
          <a:lstStyle/>
          <a:p>
            <a:pPr marL="0" indent="0">
              <a:buNone/>
            </a:pPr>
            <a:r>
              <a:rPr lang="en-US" sz="1100" dirty="0">
                <a:solidFill>
                  <a:srgbClr val="CADCFC"/>
                </a:solidFill>
                <a:latin typeface="Calibri" pitchFamily="34" charset="0"/>
                <a:ea typeface="Calibri" pitchFamily="34" charset="-122"/>
                <a:cs typeface="Calibri" pitchFamily="34" charset="-120"/>
              </a:rPr>
              <a:t>Fayol (1949, p. 6)</a:t>
            </a:r>
            <a:endParaRPr lang="en-US" sz="1100" dirty="0"/>
          </a:p>
        </p:txBody>
      </p:sp>
      <p:sp>
        <p:nvSpPr>
          <p:cNvPr id="9" name="Shape 7"/>
          <p:cNvSpPr/>
          <p:nvPr/>
        </p:nvSpPr>
        <p:spPr>
          <a:xfrm>
            <a:off x="731520" y="5440680"/>
            <a:ext cx="1371600" cy="0"/>
          </a:xfrm>
          <a:prstGeom prst="line">
            <a:avLst/>
          </a:prstGeom>
          <a:noFill/>
          <a:ln w="25400">
            <a:solidFill>
              <a:srgbClr val="EE1C2E"/>
            </a:solidFill>
            <a:prstDash val="solid"/>
          </a:ln>
        </p:spPr>
        <p:txBody>
          <a:bodyPr/>
          <a:lstStyle/>
          <a:p>
            <a:endParaRPr lang="en-GB"/>
          </a:p>
        </p:txBody>
      </p:sp>
      <p:sp>
        <p:nvSpPr>
          <p:cNvPr id="10" name="Shape 8"/>
          <p:cNvSpPr/>
          <p:nvPr/>
        </p:nvSpPr>
        <p:spPr>
          <a:xfrm>
            <a:off x="5212080" y="1645920"/>
            <a:ext cx="548640" cy="548640"/>
          </a:xfrm>
          <a:prstGeom prst="ellipse">
            <a:avLst/>
          </a:prstGeom>
          <a:solidFill>
            <a:srgbClr val="EE1C2E"/>
          </a:solidFill>
          <a:ln w="12700">
            <a:solidFill>
              <a:srgbClr val="EE1C2E"/>
            </a:solidFill>
            <a:prstDash val="solid"/>
          </a:ln>
        </p:spPr>
        <p:txBody>
          <a:bodyPr/>
          <a:lstStyle/>
          <a:p>
            <a:endParaRPr lang="en-GB"/>
          </a:p>
        </p:txBody>
      </p:sp>
      <p:sp>
        <p:nvSpPr>
          <p:cNvPr id="11" name="Text 9"/>
          <p:cNvSpPr/>
          <p:nvPr/>
        </p:nvSpPr>
        <p:spPr>
          <a:xfrm>
            <a:off x="5212080" y="164592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1</a:t>
            </a:r>
            <a:endParaRPr lang="en-US" sz="2200" dirty="0"/>
          </a:p>
        </p:txBody>
      </p:sp>
      <p:sp>
        <p:nvSpPr>
          <p:cNvPr id="12" name="Text 10"/>
          <p:cNvSpPr/>
          <p:nvPr/>
        </p:nvSpPr>
        <p:spPr>
          <a:xfrm>
            <a:off x="5897880" y="1600200"/>
            <a:ext cx="5806440" cy="36576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A French mining engineer and executive</a:t>
            </a:r>
            <a:endParaRPr lang="en-US" sz="1500" dirty="0"/>
          </a:p>
        </p:txBody>
      </p:sp>
      <p:sp>
        <p:nvSpPr>
          <p:cNvPr id="13" name="Text 11"/>
          <p:cNvSpPr/>
          <p:nvPr/>
        </p:nvSpPr>
        <p:spPr>
          <a:xfrm>
            <a:off x="5897880" y="2011680"/>
            <a:ext cx="5806440" cy="100584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Fayol led the Commentry-Fourchamboult mining company and turned decades of managerial practice into the first general theory of management (Cole and Kelly, 2020).</a:t>
            </a:r>
            <a:endParaRPr lang="en-US" sz="1200" dirty="0"/>
          </a:p>
        </p:txBody>
      </p:sp>
      <p:sp>
        <p:nvSpPr>
          <p:cNvPr id="14" name="Shape 12"/>
          <p:cNvSpPr/>
          <p:nvPr/>
        </p:nvSpPr>
        <p:spPr>
          <a:xfrm>
            <a:off x="5212080" y="3154680"/>
            <a:ext cx="548640" cy="548640"/>
          </a:xfrm>
          <a:prstGeom prst="ellipse">
            <a:avLst/>
          </a:prstGeom>
          <a:solidFill>
            <a:srgbClr val="EE1C2E"/>
          </a:solidFill>
          <a:ln w="12700">
            <a:solidFill>
              <a:srgbClr val="EE1C2E"/>
            </a:solidFill>
            <a:prstDash val="solid"/>
          </a:ln>
        </p:spPr>
        <p:txBody>
          <a:bodyPr/>
          <a:lstStyle/>
          <a:p>
            <a:endParaRPr lang="en-GB"/>
          </a:p>
        </p:txBody>
      </p:sp>
      <p:sp>
        <p:nvSpPr>
          <p:cNvPr id="15" name="Text 13"/>
          <p:cNvSpPr/>
          <p:nvPr/>
        </p:nvSpPr>
        <p:spPr>
          <a:xfrm>
            <a:off x="5212080" y="315468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2</a:t>
            </a:r>
            <a:endParaRPr lang="en-US" sz="2200" dirty="0"/>
          </a:p>
        </p:txBody>
      </p:sp>
      <p:sp>
        <p:nvSpPr>
          <p:cNvPr id="16" name="Text 14"/>
          <p:cNvSpPr/>
          <p:nvPr/>
        </p:nvSpPr>
        <p:spPr>
          <a:xfrm>
            <a:off x="5897880" y="3108960"/>
            <a:ext cx="5806440" cy="36576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Author of Administration Industrielle et Générale (1916)</a:t>
            </a:r>
            <a:endParaRPr lang="en-US" sz="1500" dirty="0"/>
          </a:p>
        </p:txBody>
      </p:sp>
      <p:sp>
        <p:nvSpPr>
          <p:cNvPr id="17" name="Text 15"/>
          <p:cNvSpPr/>
          <p:nvPr/>
        </p:nvSpPr>
        <p:spPr>
          <a:xfrm>
            <a:off x="5897880" y="3520440"/>
            <a:ext cx="5806440" cy="100584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His book identified 14 principles of management and five core functions that every manager performs, regardless of sector.</a:t>
            </a:r>
            <a:endParaRPr lang="en-US" sz="1200" dirty="0"/>
          </a:p>
        </p:txBody>
      </p:sp>
      <p:sp>
        <p:nvSpPr>
          <p:cNvPr id="18" name="Shape 16"/>
          <p:cNvSpPr/>
          <p:nvPr/>
        </p:nvSpPr>
        <p:spPr>
          <a:xfrm>
            <a:off x="5212080" y="4663440"/>
            <a:ext cx="548640" cy="548640"/>
          </a:xfrm>
          <a:prstGeom prst="ellipse">
            <a:avLst/>
          </a:prstGeom>
          <a:solidFill>
            <a:srgbClr val="EE1C2E"/>
          </a:solidFill>
          <a:ln w="12700">
            <a:solidFill>
              <a:srgbClr val="EE1C2E"/>
            </a:solidFill>
            <a:prstDash val="solid"/>
          </a:ln>
        </p:spPr>
        <p:txBody>
          <a:bodyPr/>
          <a:lstStyle/>
          <a:p>
            <a:endParaRPr lang="en-GB"/>
          </a:p>
        </p:txBody>
      </p:sp>
      <p:sp>
        <p:nvSpPr>
          <p:cNvPr id="19" name="Text 17"/>
          <p:cNvSpPr/>
          <p:nvPr/>
        </p:nvSpPr>
        <p:spPr>
          <a:xfrm>
            <a:off x="5212080" y="466344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3</a:t>
            </a:r>
            <a:endParaRPr lang="en-US" sz="2200" dirty="0"/>
          </a:p>
        </p:txBody>
      </p:sp>
      <p:sp>
        <p:nvSpPr>
          <p:cNvPr id="20" name="Text 18"/>
          <p:cNvSpPr/>
          <p:nvPr/>
        </p:nvSpPr>
        <p:spPr>
          <a:xfrm>
            <a:off x="5897880" y="4617720"/>
            <a:ext cx="5806440" cy="36576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A foundation for modern management thought</a:t>
            </a:r>
            <a:endParaRPr lang="en-US" sz="1500" dirty="0"/>
          </a:p>
        </p:txBody>
      </p:sp>
      <p:sp>
        <p:nvSpPr>
          <p:cNvPr id="21" name="Text 19"/>
          <p:cNvSpPr/>
          <p:nvPr/>
        </p:nvSpPr>
        <p:spPr>
          <a:xfrm>
            <a:off x="5897880" y="5029200"/>
            <a:ext cx="5806440" cy="100584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Later theorists such as Drucker, Mintzberg and Koontz built upon Fayol’s functions. Most current textbooks still frame the manager’s job around them (Mullins, 2019).</a:t>
            </a:r>
            <a:endParaRPr lang="en-US" sz="1200" dirty="0"/>
          </a:p>
        </p:txBody>
      </p:sp>
      <p:sp>
        <p:nvSpPr>
          <p:cNvPr id="22" name="Text 20"/>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23" name="Text 21"/>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3 / 18</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01  INTRODUCTION</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The five functions of management at a glance</a:t>
            </a:r>
            <a:endParaRPr lang="en-US" sz="3200" dirty="0"/>
          </a:p>
        </p:txBody>
      </p:sp>
      <p:sp>
        <p:nvSpPr>
          <p:cNvPr id="4" name="Shape 2"/>
          <p:cNvSpPr/>
          <p:nvPr/>
        </p:nvSpPr>
        <p:spPr>
          <a:xfrm>
            <a:off x="548640" y="1828800"/>
            <a:ext cx="2148840" cy="3657600"/>
          </a:xfrm>
          <a:prstGeom prst="roundRect">
            <a:avLst>
              <a:gd name="adj" fmla="val 4255"/>
            </a:avLst>
          </a:prstGeom>
          <a:solidFill>
            <a:srgbClr val="E8EFFB"/>
          </a:solidFill>
          <a:ln w="12700">
            <a:solidFill>
              <a:srgbClr val="CADCFC"/>
            </a:solidFill>
            <a:prstDash val="solid"/>
          </a:ln>
        </p:spPr>
        <p:txBody>
          <a:bodyPr/>
          <a:lstStyle/>
          <a:p>
            <a:endParaRPr lang="en-GB"/>
          </a:p>
        </p:txBody>
      </p:sp>
      <p:sp>
        <p:nvSpPr>
          <p:cNvPr id="5" name="Shape 3"/>
          <p:cNvSpPr/>
          <p:nvPr/>
        </p:nvSpPr>
        <p:spPr>
          <a:xfrm>
            <a:off x="1257300" y="2148840"/>
            <a:ext cx="731520" cy="731520"/>
          </a:xfrm>
          <a:prstGeom prst="ellipse">
            <a:avLst/>
          </a:prstGeom>
          <a:solidFill>
            <a:srgbClr val="1E2761"/>
          </a:solidFill>
          <a:ln w="12700">
            <a:solidFill>
              <a:srgbClr val="1E2761"/>
            </a:solidFill>
            <a:prstDash val="solid"/>
          </a:ln>
        </p:spPr>
        <p:txBody>
          <a:bodyPr/>
          <a:lstStyle/>
          <a:p>
            <a:endParaRPr lang="en-GB"/>
          </a:p>
        </p:txBody>
      </p:sp>
      <p:sp>
        <p:nvSpPr>
          <p:cNvPr id="6" name="Text 4"/>
          <p:cNvSpPr/>
          <p:nvPr/>
        </p:nvSpPr>
        <p:spPr>
          <a:xfrm>
            <a:off x="1257300" y="2148840"/>
            <a:ext cx="731520" cy="73152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1</a:t>
            </a:r>
            <a:endParaRPr lang="en-US" sz="2800" dirty="0"/>
          </a:p>
        </p:txBody>
      </p:sp>
      <p:sp>
        <p:nvSpPr>
          <p:cNvPr id="7" name="Text 5"/>
          <p:cNvSpPr/>
          <p:nvPr/>
        </p:nvSpPr>
        <p:spPr>
          <a:xfrm>
            <a:off x="640080" y="3108960"/>
            <a:ext cx="1965960" cy="548640"/>
          </a:xfrm>
          <a:prstGeom prst="rect">
            <a:avLst/>
          </a:prstGeom>
          <a:noFill/>
          <a:ln/>
        </p:spPr>
        <p:txBody>
          <a:bodyPr wrap="square" rtlCol="0" anchor="ctr"/>
          <a:lstStyle/>
          <a:p>
            <a:pPr marL="0" indent="0" algn="ctr">
              <a:buNone/>
            </a:pPr>
            <a:r>
              <a:rPr lang="en-US" sz="2000" b="1" dirty="0">
                <a:solidFill>
                  <a:srgbClr val="1E2761"/>
                </a:solidFill>
                <a:latin typeface="Cambria" pitchFamily="34" charset="0"/>
                <a:ea typeface="Cambria" pitchFamily="34" charset="-122"/>
                <a:cs typeface="Cambria" pitchFamily="34" charset="-120"/>
              </a:rPr>
              <a:t>Planning</a:t>
            </a:r>
            <a:endParaRPr lang="en-US" sz="2000" dirty="0"/>
          </a:p>
        </p:txBody>
      </p:sp>
      <p:sp>
        <p:nvSpPr>
          <p:cNvPr id="8" name="Text 6"/>
          <p:cNvSpPr/>
          <p:nvPr/>
        </p:nvSpPr>
        <p:spPr>
          <a:xfrm>
            <a:off x="685800" y="3703320"/>
            <a:ext cx="1874520" cy="1463040"/>
          </a:xfrm>
          <a:prstGeom prst="rect">
            <a:avLst/>
          </a:prstGeom>
          <a:noFill/>
          <a:ln/>
        </p:spPr>
        <p:txBody>
          <a:bodyPr wrap="square" rtlCol="0" anchor="ctr"/>
          <a:lstStyle/>
          <a:p>
            <a:pPr marL="0" indent="0" algn="ctr">
              <a:buNone/>
            </a:pPr>
            <a:r>
              <a:rPr lang="en-US" sz="1200" dirty="0">
                <a:solidFill>
                  <a:srgbClr val="1A2332"/>
                </a:solidFill>
                <a:latin typeface="Calibri" pitchFamily="34" charset="0"/>
                <a:ea typeface="Calibri" pitchFamily="34" charset="-122"/>
                <a:cs typeface="Calibri" pitchFamily="34" charset="-120"/>
              </a:rPr>
              <a:t>Forecasting the future and drawing up a plan of action.</a:t>
            </a:r>
            <a:endParaRPr lang="en-US" sz="1200" dirty="0"/>
          </a:p>
        </p:txBody>
      </p:sp>
      <p:sp>
        <p:nvSpPr>
          <p:cNvPr id="9" name="Shape 7"/>
          <p:cNvSpPr/>
          <p:nvPr/>
        </p:nvSpPr>
        <p:spPr>
          <a:xfrm>
            <a:off x="2834640" y="1828800"/>
            <a:ext cx="2148840" cy="3657600"/>
          </a:xfrm>
          <a:prstGeom prst="roundRect">
            <a:avLst>
              <a:gd name="adj" fmla="val 4255"/>
            </a:avLst>
          </a:prstGeom>
          <a:solidFill>
            <a:srgbClr val="E8EFFB"/>
          </a:solidFill>
          <a:ln w="12700">
            <a:solidFill>
              <a:srgbClr val="CADCFC"/>
            </a:solidFill>
            <a:prstDash val="solid"/>
          </a:ln>
        </p:spPr>
        <p:txBody>
          <a:bodyPr/>
          <a:lstStyle/>
          <a:p>
            <a:endParaRPr lang="en-GB"/>
          </a:p>
        </p:txBody>
      </p:sp>
      <p:sp>
        <p:nvSpPr>
          <p:cNvPr id="10" name="Shape 8"/>
          <p:cNvSpPr/>
          <p:nvPr/>
        </p:nvSpPr>
        <p:spPr>
          <a:xfrm>
            <a:off x="3543300" y="2148840"/>
            <a:ext cx="731520" cy="731520"/>
          </a:xfrm>
          <a:prstGeom prst="ellipse">
            <a:avLst/>
          </a:prstGeom>
          <a:solidFill>
            <a:srgbClr val="1E2761"/>
          </a:solidFill>
          <a:ln w="12700">
            <a:solidFill>
              <a:srgbClr val="1E2761"/>
            </a:solidFill>
            <a:prstDash val="solid"/>
          </a:ln>
        </p:spPr>
        <p:txBody>
          <a:bodyPr/>
          <a:lstStyle/>
          <a:p>
            <a:endParaRPr lang="en-GB"/>
          </a:p>
        </p:txBody>
      </p:sp>
      <p:sp>
        <p:nvSpPr>
          <p:cNvPr id="11" name="Text 9"/>
          <p:cNvSpPr/>
          <p:nvPr/>
        </p:nvSpPr>
        <p:spPr>
          <a:xfrm>
            <a:off x="3543300" y="2148840"/>
            <a:ext cx="731520" cy="73152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2</a:t>
            </a:r>
            <a:endParaRPr lang="en-US" sz="2800" dirty="0"/>
          </a:p>
        </p:txBody>
      </p:sp>
      <p:sp>
        <p:nvSpPr>
          <p:cNvPr id="12" name="Text 10"/>
          <p:cNvSpPr/>
          <p:nvPr/>
        </p:nvSpPr>
        <p:spPr>
          <a:xfrm>
            <a:off x="2926080" y="3108960"/>
            <a:ext cx="1965960" cy="548640"/>
          </a:xfrm>
          <a:prstGeom prst="rect">
            <a:avLst/>
          </a:prstGeom>
          <a:noFill/>
          <a:ln/>
        </p:spPr>
        <p:txBody>
          <a:bodyPr wrap="square" rtlCol="0" anchor="ctr"/>
          <a:lstStyle/>
          <a:p>
            <a:pPr marL="0" indent="0" algn="ctr">
              <a:buNone/>
            </a:pPr>
            <a:r>
              <a:rPr lang="en-US" sz="2000" b="1" dirty="0">
                <a:solidFill>
                  <a:srgbClr val="1E2761"/>
                </a:solidFill>
                <a:latin typeface="Cambria" pitchFamily="34" charset="0"/>
                <a:ea typeface="Cambria" pitchFamily="34" charset="-122"/>
                <a:cs typeface="Cambria" pitchFamily="34" charset="-120"/>
              </a:rPr>
              <a:t>Organising</a:t>
            </a:r>
            <a:endParaRPr lang="en-US" sz="2000" dirty="0"/>
          </a:p>
        </p:txBody>
      </p:sp>
      <p:sp>
        <p:nvSpPr>
          <p:cNvPr id="13" name="Text 11"/>
          <p:cNvSpPr/>
          <p:nvPr/>
        </p:nvSpPr>
        <p:spPr>
          <a:xfrm>
            <a:off x="2971800" y="3703320"/>
            <a:ext cx="1874520" cy="1463040"/>
          </a:xfrm>
          <a:prstGeom prst="rect">
            <a:avLst/>
          </a:prstGeom>
          <a:noFill/>
          <a:ln/>
        </p:spPr>
        <p:txBody>
          <a:bodyPr wrap="square" rtlCol="0" anchor="ctr"/>
          <a:lstStyle/>
          <a:p>
            <a:pPr marL="0" indent="0" algn="ctr">
              <a:buNone/>
            </a:pPr>
            <a:r>
              <a:rPr lang="en-US" sz="1200" dirty="0">
                <a:solidFill>
                  <a:srgbClr val="1A2332"/>
                </a:solidFill>
                <a:latin typeface="Calibri" pitchFamily="34" charset="0"/>
                <a:ea typeface="Calibri" pitchFamily="34" charset="-122"/>
                <a:cs typeface="Calibri" pitchFamily="34" charset="-120"/>
              </a:rPr>
              <a:t>Structuring people, resources and materials.</a:t>
            </a:r>
            <a:endParaRPr lang="en-US" sz="1200" dirty="0"/>
          </a:p>
        </p:txBody>
      </p:sp>
      <p:sp>
        <p:nvSpPr>
          <p:cNvPr id="14" name="Shape 12"/>
          <p:cNvSpPr/>
          <p:nvPr/>
        </p:nvSpPr>
        <p:spPr>
          <a:xfrm>
            <a:off x="5120640" y="1828800"/>
            <a:ext cx="2148840" cy="3657600"/>
          </a:xfrm>
          <a:prstGeom prst="roundRect">
            <a:avLst>
              <a:gd name="adj" fmla="val 4255"/>
            </a:avLst>
          </a:prstGeom>
          <a:solidFill>
            <a:srgbClr val="E8EFFB"/>
          </a:solidFill>
          <a:ln w="12700">
            <a:solidFill>
              <a:srgbClr val="CADCFC"/>
            </a:solidFill>
            <a:prstDash val="solid"/>
          </a:ln>
        </p:spPr>
        <p:txBody>
          <a:bodyPr/>
          <a:lstStyle/>
          <a:p>
            <a:endParaRPr lang="en-GB"/>
          </a:p>
        </p:txBody>
      </p:sp>
      <p:sp>
        <p:nvSpPr>
          <p:cNvPr id="15" name="Shape 13"/>
          <p:cNvSpPr/>
          <p:nvPr/>
        </p:nvSpPr>
        <p:spPr>
          <a:xfrm>
            <a:off x="5829300" y="2148840"/>
            <a:ext cx="731520" cy="731520"/>
          </a:xfrm>
          <a:prstGeom prst="ellipse">
            <a:avLst/>
          </a:prstGeom>
          <a:solidFill>
            <a:srgbClr val="1E2761"/>
          </a:solidFill>
          <a:ln w="12700">
            <a:solidFill>
              <a:srgbClr val="1E2761"/>
            </a:solidFill>
            <a:prstDash val="solid"/>
          </a:ln>
        </p:spPr>
        <p:txBody>
          <a:bodyPr/>
          <a:lstStyle/>
          <a:p>
            <a:endParaRPr lang="en-GB"/>
          </a:p>
        </p:txBody>
      </p:sp>
      <p:sp>
        <p:nvSpPr>
          <p:cNvPr id="16" name="Text 14"/>
          <p:cNvSpPr/>
          <p:nvPr/>
        </p:nvSpPr>
        <p:spPr>
          <a:xfrm>
            <a:off x="5829300" y="2148840"/>
            <a:ext cx="731520" cy="73152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3</a:t>
            </a:r>
            <a:endParaRPr lang="en-US" sz="2800" dirty="0"/>
          </a:p>
        </p:txBody>
      </p:sp>
      <p:sp>
        <p:nvSpPr>
          <p:cNvPr id="17" name="Text 15"/>
          <p:cNvSpPr/>
          <p:nvPr/>
        </p:nvSpPr>
        <p:spPr>
          <a:xfrm>
            <a:off x="5212080" y="3108960"/>
            <a:ext cx="1965960" cy="548640"/>
          </a:xfrm>
          <a:prstGeom prst="rect">
            <a:avLst/>
          </a:prstGeom>
          <a:noFill/>
          <a:ln/>
        </p:spPr>
        <p:txBody>
          <a:bodyPr wrap="square" rtlCol="0" anchor="ctr"/>
          <a:lstStyle/>
          <a:p>
            <a:pPr marL="0" indent="0" algn="ctr">
              <a:buNone/>
            </a:pPr>
            <a:r>
              <a:rPr lang="en-US" sz="2000" b="1" dirty="0">
                <a:solidFill>
                  <a:srgbClr val="1E2761"/>
                </a:solidFill>
                <a:latin typeface="Cambria" pitchFamily="34" charset="0"/>
                <a:ea typeface="Cambria" pitchFamily="34" charset="-122"/>
                <a:cs typeface="Cambria" pitchFamily="34" charset="-120"/>
              </a:rPr>
              <a:t>Commanding</a:t>
            </a:r>
            <a:endParaRPr lang="en-US" sz="2000" dirty="0"/>
          </a:p>
        </p:txBody>
      </p:sp>
      <p:sp>
        <p:nvSpPr>
          <p:cNvPr id="18" name="Text 16"/>
          <p:cNvSpPr/>
          <p:nvPr/>
        </p:nvSpPr>
        <p:spPr>
          <a:xfrm>
            <a:off x="5257800" y="3703320"/>
            <a:ext cx="1874520" cy="1463040"/>
          </a:xfrm>
          <a:prstGeom prst="rect">
            <a:avLst/>
          </a:prstGeom>
          <a:noFill/>
          <a:ln/>
        </p:spPr>
        <p:txBody>
          <a:bodyPr wrap="square" rtlCol="0" anchor="ctr"/>
          <a:lstStyle/>
          <a:p>
            <a:pPr marL="0" indent="0" algn="ctr">
              <a:buNone/>
            </a:pPr>
            <a:r>
              <a:rPr lang="en-US" sz="1200" dirty="0">
                <a:solidFill>
                  <a:srgbClr val="1A2332"/>
                </a:solidFill>
                <a:latin typeface="Calibri" pitchFamily="34" charset="0"/>
                <a:ea typeface="Calibri" pitchFamily="34" charset="-122"/>
                <a:cs typeface="Calibri" pitchFamily="34" charset="-120"/>
              </a:rPr>
              <a:t>Directing and instructing employees.</a:t>
            </a:r>
            <a:endParaRPr lang="en-US" sz="1200" dirty="0"/>
          </a:p>
        </p:txBody>
      </p:sp>
      <p:sp>
        <p:nvSpPr>
          <p:cNvPr id="19" name="Shape 17"/>
          <p:cNvSpPr/>
          <p:nvPr/>
        </p:nvSpPr>
        <p:spPr>
          <a:xfrm>
            <a:off x="7406640" y="1828800"/>
            <a:ext cx="2148840" cy="3657600"/>
          </a:xfrm>
          <a:prstGeom prst="roundRect">
            <a:avLst>
              <a:gd name="adj" fmla="val 4255"/>
            </a:avLst>
          </a:prstGeom>
          <a:solidFill>
            <a:srgbClr val="E8EFFB"/>
          </a:solidFill>
          <a:ln w="12700">
            <a:solidFill>
              <a:srgbClr val="CADCFC"/>
            </a:solidFill>
            <a:prstDash val="solid"/>
          </a:ln>
        </p:spPr>
        <p:txBody>
          <a:bodyPr/>
          <a:lstStyle/>
          <a:p>
            <a:endParaRPr lang="en-GB"/>
          </a:p>
        </p:txBody>
      </p:sp>
      <p:sp>
        <p:nvSpPr>
          <p:cNvPr id="20" name="Shape 18"/>
          <p:cNvSpPr/>
          <p:nvPr/>
        </p:nvSpPr>
        <p:spPr>
          <a:xfrm>
            <a:off x="8115300" y="2148840"/>
            <a:ext cx="731520" cy="731520"/>
          </a:xfrm>
          <a:prstGeom prst="ellipse">
            <a:avLst/>
          </a:prstGeom>
          <a:solidFill>
            <a:srgbClr val="1E2761"/>
          </a:solidFill>
          <a:ln w="12700">
            <a:solidFill>
              <a:srgbClr val="1E2761"/>
            </a:solidFill>
            <a:prstDash val="solid"/>
          </a:ln>
        </p:spPr>
        <p:txBody>
          <a:bodyPr/>
          <a:lstStyle/>
          <a:p>
            <a:endParaRPr lang="en-GB"/>
          </a:p>
        </p:txBody>
      </p:sp>
      <p:sp>
        <p:nvSpPr>
          <p:cNvPr id="21" name="Text 19"/>
          <p:cNvSpPr/>
          <p:nvPr/>
        </p:nvSpPr>
        <p:spPr>
          <a:xfrm>
            <a:off x="8115300" y="2148840"/>
            <a:ext cx="731520" cy="73152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4</a:t>
            </a:r>
            <a:endParaRPr lang="en-US" sz="2800" dirty="0"/>
          </a:p>
        </p:txBody>
      </p:sp>
      <p:sp>
        <p:nvSpPr>
          <p:cNvPr id="22" name="Text 20"/>
          <p:cNvSpPr/>
          <p:nvPr/>
        </p:nvSpPr>
        <p:spPr>
          <a:xfrm>
            <a:off x="7498080" y="3108960"/>
            <a:ext cx="1965960" cy="548640"/>
          </a:xfrm>
          <a:prstGeom prst="rect">
            <a:avLst/>
          </a:prstGeom>
          <a:noFill/>
          <a:ln/>
        </p:spPr>
        <p:txBody>
          <a:bodyPr wrap="square" rtlCol="0" anchor="ctr"/>
          <a:lstStyle/>
          <a:p>
            <a:pPr marL="0" indent="0" algn="ctr">
              <a:buNone/>
            </a:pPr>
            <a:r>
              <a:rPr lang="en-US" sz="2000" b="1" dirty="0">
                <a:solidFill>
                  <a:srgbClr val="1E2761"/>
                </a:solidFill>
                <a:latin typeface="Cambria" pitchFamily="34" charset="0"/>
                <a:ea typeface="Cambria" pitchFamily="34" charset="-122"/>
                <a:cs typeface="Cambria" pitchFamily="34" charset="-120"/>
              </a:rPr>
              <a:t>Coordinating</a:t>
            </a:r>
            <a:endParaRPr lang="en-US" sz="2000" dirty="0"/>
          </a:p>
        </p:txBody>
      </p:sp>
      <p:sp>
        <p:nvSpPr>
          <p:cNvPr id="23" name="Text 21"/>
          <p:cNvSpPr/>
          <p:nvPr/>
        </p:nvSpPr>
        <p:spPr>
          <a:xfrm>
            <a:off x="7543800" y="3703320"/>
            <a:ext cx="1874520" cy="1463040"/>
          </a:xfrm>
          <a:prstGeom prst="rect">
            <a:avLst/>
          </a:prstGeom>
          <a:noFill/>
          <a:ln/>
        </p:spPr>
        <p:txBody>
          <a:bodyPr wrap="square" rtlCol="0" anchor="ctr"/>
          <a:lstStyle/>
          <a:p>
            <a:pPr marL="0" indent="0" algn="ctr">
              <a:buNone/>
            </a:pPr>
            <a:r>
              <a:rPr lang="en-US" sz="1200" dirty="0">
                <a:solidFill>
                  <a:srgbClr val="1A2332"/>
                </a:solidFill>
                <a:latin typeface="Calibri" pitchFamily="34" charset="0"/>
                <a:ea typeface="Calibri" pitchFamily="34" charset="-122"/>
                <a:cs typeface="Calibri" pitchFamily="34" charset="-120"/>
              </a:rPr>
              <a:t>Harmonising all activities of the business.</a:t>
            </a:r>
            <a:endParaRPr lang="en-US" sz="1200" dirty="0"/>
          </a:p>
        </p:txBody>
      </p:sp>
      <p:sp>
        <p:nvSpPr>
          <p:cNvPr id="24" name="Shape 22"/>
          <p:cNvSpPr/>
          <p:nvPr/>
        </p:nvSpPr>
        <p:spPr>
          <a:xfrm>
            <a:off x="9692640" y="1828800"/>
            <a:ext cx="2148840" cy="3657600"/>
          </a:xfrm>
          <a:prstGeom prst="roundRect">
            <a:avLst>
              <a:gd name="adj" fmla="val 4255"/>
            </a:avLst>
          </a:prstGeom>
          <a:solidFill>
            <a:srgbClr val="E8EFFB"/>
          </a:solidFill>
          <a:ln w="12700">
            <a:solidFill>
              <a:srgbClr val="CADCFC"/>
            </a:solidFill>
            <a:prstDash val="solid"/>
          </a:ln>
        </p:spPr>
        <p:txBody>
          <a:bodyPr/>
          <a:lstStyle/>
          <a:p>
            <a:endParaRPr lang="en-GB"/>
          </a:p>
        </p:txBody>
      </p:sp>
      <p:sp>
        <p:nvSpPr>
          <p:cNvPr id="25" name="Shape 23"/>
          <p:cNvSpPr/>
          <p:nvPr/>
        </p:nvSpPr>
        <p:spPr>
          <a:xfrm>
            <a:off x="10401300" y="2148840"/>
            <a:ext cx="731520" cy="731520"/>
          </a:xfrm>
          <a:prstGeom prst="ellipse">
            <a:avLst/>
          </a:prstGeom>
          <a:solidFill>
            <a:srgbClr val="1E2761"/>
          </a:solidFill>
          <a:ln w="12700">
            <a:solidFill>
              <a:srgbClr val="1E2761"/>
            </a:solidFill>
            <a:prstDash val="solid"/>
          </a:ln>
        </p:spPr>
        <p:txBody>
          <a:bodyPr/>
          <a:lstStyle/>
          <a:p>
            <a:endParaRPr lang="en-GB"/>
          </a:p>
        </p:txBody>
      </p:sp>
      <p:sp>
        <p:nvSpPr>
          <p:cNvPr id="26" name="Text 24"/>
          <p:cNvSpPr/>
          <p:nvPr/>
        </p:nvSpPr>
        <p:spPr>
          <a:xfrm>
            <a:off x="10401300" y="2148840"/>
            <a:ext cx="731520" cy="731520"/>
          </a:xfrm>
          <a:prstGeom prst="rect">
            <a:avLst/>
          </a:prstGeom>
          <a:noFill/>
          <a:ln/>
        </p:spPr>
        <p:txBody>
          <a:bodyPr wrap="square" lIns="0" tIns="0" rIns="0" bIns="0"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5</a:t>
            </a:r>
            <a:endParaRPr lang="en-US" sz="2800" dirty="0"/>
          </a:p>
        </p:txBody>
      </p:sp>
      <p:sp>
        <p:nvSpPr>
          <p:cNvPr id="27" name="Text 25"/>
          <p:cNvSpPr/>
          <p:nvPr/>
        </p:nvSpPr>
        <p:spPr>
          <a:xfrm>
            <a:off x="9784080" y="3108960"/>
            <a:ext cx="1965960" cy="548640"/>
          </a:xfrm>
          <a:prstGeom prst="rect">
            <a:avLst/>
          </a:prstGeom>
          <a:noFill/>
          <a:ln/>
        </p:spPr>
        <p:txBody>
          <a:bodyPr wrap="square" rtlCol="0" anchor="ctr"/>
          <a:lstStyle/>
          <a:p>
            <a:pPr marL="0" indent="0" algn="ctr">
              <a:buNone/>
            </a:pPr>
            <a:r>
              <a:rPr lang="en-US" sz="2000" b="1" dirty="0">
                <a:solidFill>
                  <a:srgbClr val="1E2761"/>
                </a:solidFill>
                <a:latin typeface="Cambria" pitchFamily="34" charset="0"/>
                <a:ea typeface="Cambria" pitchFamily="34" charset="-122"/>
                <a:cs typeface="Cambria" pitchFamily="34" charset="-120"/>
              </a:rPr>
              <a:t>Controlling</a:t>
            </a:r>
            <a:endParaRPr lang="en-US" sz="2000" dirty="0"/>
          </a:p>
        </p:txBody>
      </p:sp>
      <p:sp>
        <p:nvSpPr>
          <p:cNvPr id="28" name="Text 26"/>
          <p:cNvSpPr/>
          <p:nvPr/>
        </p:nvSpPr>
        <p:spPr>
          <a:xfrm>
            <a:off x="9829800" y="3703320"/>
            <a:ext cx="1874520" cy="1463040"/>
          </a:xfrm>
          <a:prstGeom prst="rect">
            <a:avLst/>
          </a:prstGeom>
          <a:noFill/>
          <a:ln/>
        </p:spPr>
        <p:txBody>
          <a:bodyPr wrap="square" rtlCol="0" anchor="ctr"/>
          <a:lstStyle/>
          <a:p>
            <a:pPr marL="0" indent="0" algn="ctr">
              <a:buNone/>
            </a:pPr>
            <a:r>
              <a:rPr lang="en-US" sz="1200" dirty="0">
                <a:solidFill>
                  <a:srgbClr val="1A2332"/>
                </a:solidFill>
                <a:latin typeface="Calibri" pitchFamily="34" charset="0"/>
                <a:ea typeface="Calibri" pitchFamily="34" charset="-122"/>
                <a:cs typeface="Calibri" pitchFamily="34" charset="-120"/>
              </a:rPr>
              <a:t>Checking that everything conforms to plan.</a:t>
            </a:r>
            <a:endParaRPr lang="en-US" sz="1200" dirty="0"/>
          </a:p>
        </p:txBody>
      </p:sp>
      <p:sp>
        <p:nvSpPr>
          <p:cNvPr id="29" name="Text 27"/>
          <p:cNvSpPr/>
          <p:nvPr/>
        </p:nvSpPr>
        <p:spPr>
          <a:xfrm>
            <a:off x="548640" y="5669280"/>
            <a:ext cx="11064240" cy="274320"/>
          </a:xfrm>
          <a:prstGeom prst="rect">
            <a:avLst/>
          </a:prstGeom>
          <a:noFill/>
          <a:ln/>
        </p:spPr>
        <p:txBody>
          <a:bodyPr wrap="square" rtlCol="0" anchor="ctr"/>
          <a:lstStyle/>
          <a:p>
            <a:pPr marL="0" indent="0">
              <a:buNone/>
            </a:pPr>
            <a:r>
              <a:rPr lang="en-US" sz="1000" i="1" dirty="0">
                <a:solidFill>
                  <a:srgbClr val="5C6478"/>
                </a:solidFill>
                <a:latin typeface="Calibri" pitchFamily="34" charset="0"/>
                <a:ea typeface="Calibri" pitchFamily="34" charset="-122"/>
                <a:cs typeface="Calibri" pitchFamily="34" charset="-120"/>
              </a:rPr>
              <a:t>Source: adapted from Fayol (1949) and Mullins (2019).</a:t>
            </a:r>
            <a:endParaRPr lang="en-US" sz="1000" dirty="0"/>
          </a:p>
        </p:txBody>
      </p:sp>
      <p:sp>
        <p:nvSpPr>
          <p:cNvPr id="30" name="Text 28"/>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31" name="Text 29"/>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4 / 18</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02  THE ORGANISATION</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Tesco PLC – A profile</a:t>
            </a:r>
            <a:endParaRPr lang="en-US" sz="3200" dirty="0"/>
          </a:p>
        </p:txBody>
      </p:sp>
      <p:sp>
        <p:nvSpPr>
          <p:cNvPr id="4" name="Text 2"/>
          <p:cNvSpPr/>
          <p:nvPr/>
        </p:nvSpPr>
        <p:spPr>
          <a:xfrm>
            <a:off x="548640" y="1600200"/>
            <a:ext cx="6217920" cy="457200"/>
          </a:xfrm>
          <a:prstGeom prst="rect">
            <a:avLst/>
          </a:prstGeom>
          <a:noFill/>
          <a:ln/>
        </p:spPr>
        <p:txBody>
          <a:bodyPr wrap="square" rtlCol="0" anchor="ctr"/>
          <a:lstStyle/>
          <a:p>
            <a:pPr marL="0" indent="0">
              <a:buNone/>
            </a:pPr>
            <a:r>
              <a:rPr lang="en-US" sz="2000" b="1" dirty="0">
                <a:solidFill>
                  <a:srgbClr val="1E2761"/>
                </a:solidFill>
                <a:latin typeface="Cambria" pitchFamily="34" charset="0"/>
                <a:ea typeface="Cambria" pitchFamily="34" charset="-122"/>
                <a:cs typeface="Cambria" pitchFamily="34" charset="-120"/>
              </a:rPr>
              <a:t>One of the world’s largest grocery retailers</a:t>
            </a:r>
            <a:endParaRPr lang="en-US" sz="2000" dirty="0"/>
          </a:p>
        </p:txBody>
      </p:sp>
      <p:sp>
        <p:nvSpPr>
          <p:cNvPr id="5" name="Text 3"/>
          <p:cNvSpPr/>
          <p:nvPr/>
        </p:nvSpPr>
        <p:spPr>
          <a:xfrm>
            <a:off x="548640" y="2103120"/>
            <a:ext cx="6217920" cy="3657600"/>
          </a:xfrm>
          <a:prstGeom prst="rect">
            <a:avLst/>
          </a:prstGeom>
          <a:noFill/>
          <a:ln/>
        </p:spPr>
        <p:txBody>
          <a:bodyPr wrap="square" rtlCol="0" anchor="t"/>
          <a:lstStyle/>
          <a:p>
            <a:pPr marL="0" indent="0">
              <a:spcAft>
                <a:spcPts val="600"/>
              </a:spcAft>
              <a:buNone/>
            </a:pPr>
            <a:r>
              <a:rPr lang="en-US" sz="1300" dirty="0">
                <a:solidFill>
                  <a:srgbClr val="1A2332"/>
                </a:solidFill>
                <a:latin typeface="Calibri" pitchFamily="34" charset="0"/>
                <a:ea typeface="Calibri" pitchFamily="34" charset="-122"/>
                <a:cs typeface="Calibri" pitchFamily="34" charset="-120"/>
              </a:rPr>
              <a:t>Founded in 1919 by Jack Cohen in East </a:t>
            </a:r>
            <a:r>
              <a:rPr lang="en-US" sz="1300" dirty="0" err="1">
                <a:solidFill>
                  <a:srgbClr val="1A2332"/>
                </a:solidFill>
                <a:latin typeface="Calibri" pitchFamily="34" charset="0"/>
                <a:ea typeface="Calibri" pitchFamily="34" charset="-122"/>
                <a:cs typeface="Calibri" pitchFamily="34" charset="-120"/>
              </a:rPr>
              <a:t>London,Tesco</a:t>
            </a:r>
            <a:r>
              <a:rPr lang="en-US" sz="1300" dirty="0">
                <a:solidFill>
                  <a:srgbClr val="1A2332"/>
                </a:solidFill>
                <a:latin typeface="Calibri" pitchFamily="34" charset="0"/>
                <a:ea typeface="Calibri" pitchFamily="34" charset="-122"/>
                <a:cs typeface="Calibri" pitchFamily="34" charset="-120"/>
              </a:rPr>
              <a:t> has grown from a single market stall into a multinational retailer headquartered in Welwyn Garden City, United Kingdom.</a:t>
            </a:r>
            <a:endParaRPr lang="en-US" sz="1300" dirty="0"/>
          </a:p>
          <a:p>
            <a:pPr marL="0" indent="0">
              <a:spcAft>
                <a:spcPts val="600"/>
              </a:spcAft>
              <a:buNone/>
            </a:pPr>
            <a:endParaRPr lang="en-US" sz="1300" dirty="0"/>
          </a:p>
          <a:p>
            <a:pPr marL="0" indent="0">
              <a:spcAft>
                <a:spcPts val="600"/>
              </a:spcAft>
              <a:buNone/>
            </a:pPr>
            <a:r>
              <a:rPr lang="en-US" sz="1300" dirty="0">
                <a:solidFill>
                  <a:srgbClr val="1A2332"/>
                </a:solidFill>
                <a:latin typeface="Calibri" pitchFamily="34" charset="0"/>
                <a:ea typeface="Calibri" pitchFamily="34" charset="-122"/>
                <a:cs typeface="Calibri" pitchFamily="34" charset="-120"/>
              </a:rPr>
              <a:t>The company operates supermarkets, convenience stores (Tesco Express), large hypermarkets (Tesco Extra) and a growing digital business across the UK, Ireland and Central Europe.</a:t>
            </a:r>
            <a:endParaRPr lang="en-US" sz="1300" dirty="0"/>
          </a:p>
          <a:p>
            <a:pPr marL="0" indent="0">
              <a:spcAft>
                <a:spcPts val="600"/>
              </a:spcAft>
              <a:buNone/>
            </a:pPr>
            <a:endParaRPr lang="en-US" sz="1300" dirty="0"/>
          </a:p>
          <a:p>
            <a:pPr marL="0" indent="0">
              <a:spcAft>
                <a:spcPts val="600"/>
              </a:spcAft>
              <a:buNone/>
            </a:pPr>
            <a:r>
              <a:rPr lang="en-US" sz="1300" dirty="0">
                <a:solidFill>
                  <a:srgbClr val="1A2332"/>
                </a:solidFill>
                <a:latin typeface="Calibri" pitchFamily="34" charset="0"/>
                <a:ea typeface="Calibri" pitchFamily="34" charset="-122"/>
                <a:cs typeface="Calibri" pitchFamily="34" charset="-120"/>
              </a:rPr>
              <a:t>Tesco has long been used in management textbooks as an example of a large, diversified, functionally structured retailer (Johnson et al., 2020).</a:t>
            </a:r>
            <a:endParaRPr lang="en-US" sz="1300" dirty="0"/>
          </a:p>
        </p:txBody>
      </p:sp>
      <p:sp>
        <p:nvSpPr>
          <p:cNvPr id="6" name="Shape 4"/>
          <p:cNvSpPr/>
          <p:nvPr/>
        </p:nvSpPr>
        <p:spPr>
          <a:xfrm>
            <a:off x="7132320" y="1600200"/>
            <a:ext cx="4480560" cy="1051560"/>
          </a:xfrm>
          <a:prstGeom prst="roundRect">
            <a:avLst>
              <a:gd name="adj" fmla="val 6957"/>
            </a:avLst>
          </a:prstGeom>
          <a:solidFill>
            <a:srgbClr val="1E2761"/>
          </a:solidFill>
          <a:ln w="12700">
            <a:solidFill>
              <a:srgbClr val="1E2761"/>
            </a:solidFill>
            <a:prstDash val="solid"/>
          </a:ln>
        </p:spPr>
        <p:txBody>
          <a:bodyPr/>
          <a:lstStyle/>
          <a:p>
            <a:endParaRPr lang="en-GB"/>
          </a:p>
        </p:txBody>
      </p:sp>
      <p:sp>
        <p:nvSpPr>
          <p:cNvPr id="7" name="Text 5"/>
          <p:cNvSpPr/>
          <p:nvPr/>
        </p:nvSpPr>
        <p:spPr>
          <a:xfrm>
            <a:off x="7406640" y="1737360"/>
            <a:ext cx="2103120" cy="77724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1919</a:t>
            </a:r>
            <a:endParaRPr lang="en-US" sz="3000" dirty="0"/>
          </a:p>
        </p:txBody>
      </p:sp>
      <p:sp>
        <p:nvSpPr>
          <p:cNvPr id="8" name="Shape 6"/>
          <p:cNvSpPr/>
          <p:nvPr/>
        </p:nvSpPr>
        <p:spPr>
          <a:xfrm>
            <a:off x="9601200" y="1828800"/>
            <a:ext cx="0" cy="594360"/>
          </a:xfrm>
          <a:prstGeom prst="line">
            <a:avLst/>
          </a:prstGeom>
          <a:noFill/>
          <a:ln w="25400">
            <a:solidFill>
              <a:srgbClr val="EE1C2E"/>
            </a:solidFill>
            <a:prstDash val="solid"/>
          </a:ln>
        </p:spPr>
        <p:txBody>
          <a:bodyPr/>
          <a:lstStyle/>
          <a:p>
            <a:endParaRPr lang="en-GB"/>
          </a:p>
        </p:txBody>
      </p:sp>
      <p:sp>
        <p:nvSpPr>
          <p:cNvPr id="9" name="Text 7"/>
          <p:cNvSpPr/>
          <p:nvPr/>
        </p:nvSpPr>
        <p:spPr>
          <a:xfrm>
            <a:off x="9738360" y="1737360"/>
            <a:ext cx="1828800" cy="777240"/>
          </a:xfrm>
          <a:prstGeom prst="rect">
            <a:avLst/>
          </a:prstGeom>
          <a:noFill/>
          <a:ln/>
        </p:spPr>
        <p:txBody>
          <a:bodyPr wrap="square" lIns="0" tIns="0" rIns="0" bIns="0" rtlCol="0" anchor="ctr"/>
          <a:lstStyle/>
          <a:p>
            <a:pPr marL="0" indent="0">
              <a:buNone/>
            </a:pPr>
            <a:r>
              <a:rPr lang="en-US" sz="1100" dirty="0">
                <a:solidFill>
                  <a:srgbClr val="CADCFC"/>
                </a:solidFill>
                <a:latin typeface="Calibri" pitchFamily="34" charset="0"/>
                <a:ea typeface="Calibri" pitchFamily="34" charset="-122"/>
                <a:cs typeface="Calibri" pitchFamily="34" charset="-120"/>
              </a:rPr>
              <a:t>Year founded by Jack Cohen</a:t>
            </a:r>
            <a:endParaRPr lang="en-US" sz="1100" dirty="0"/>
          </a:p>
        </p:txBody>
      </p:sp>
      <p:sp>
        <p:nvSpPr>
          <p:cNvPr id="10" name="Shape 8"/>
          <p:cNvSpPr/>
          <p:nvPr/>
        </p:nvSpPr>
        <p:spPr>
          <a:xfrm>
            <a:off x="7132320" y="2788920"/>
            <a:ext cx="4480560" cy="1051560"/>
          </a:xfrm>
          <a:prstGeom prst="roundRect">
            <a:avLst>
              <a:gd name="adj" fmla="val 6957"/>
            </a:avLst>
          </a:prstGeom>
          <a:solidFill>
            <a:srgbClr val="1E2761"/>
          </a:solidFill>
          <a:ln w="12700">
            <a:solidFill>
              <a:srgbClr val="1E2761"/>
            </a:solidFill>
            <a:prstDash val="solid"/>
          </a:ln>
        </p:spPr>
        <p:txBody>
          <a:bodyPr/>
          <a:lstStyle/>
          <a:p>
            <a:endParaRPr lang="en-GB"/>
          </a:p>
        </p:txBody>
      </p:sp>
      <p:sp>
        <p:nvSpPr>
          <p:cNvPr id="11" name="Text 9"/>
          <p:cNvSpPr/>
          <p:nvPr/>
        </p:nvSpPr>
        <p:spPr>
          <a:xfrm>
            <a:off x="7406640" y="2926080"/>
            <a:ext cx="2103120" cy="77724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 4,800</a:t>
            </a:r>
            <a:endParaRPr lang="en-US" sz="3000" dirty="0"/>
          </a:p>
        </p:txBody>
      </p:sp>
      <p:sp>
        <p:nvSpPr>
          <p:cNvPr id="12" name="Shape 10"/>
          <p:cNvSpPr/>
          <p:nvPr/>
        </p:nvSpPr>
        <p:spPr>
          <a:xfrm>
            <a:off x="9601200" y="3017520"/>
            <a:ext cx="0" cy="594360"/>
          </a:xfrm>
          <a:prstGeom prst="line">
            <a:avLst/>
          </a:prstGeom>
          <a:noFill/>
          <a:ln w="25400">
            <a:solidFill>
              <a:srgbClr val="EE1C2E"/>
            </a:solidFill>
            <a:prstDash val="solid"/>
          </a:ln>
        </p:spPr>
        <p:txBody>
          <a:bodyPr/>
          <a:lstStyle/>
          <a:p>
            <a:endParaRPr lang="en-GB"/>
          </a:p>
        </p:txBody>
      </p:sp>
      <p:sp>
        <p:nvSpPr>
          <p:cNvPr id="13" name="Text 11"/>
          <p:cNvSpPr/>
          <p:nvPr/>
        </p:nvSpPr>
        <p:spPr>
          <a:xfrm>
            <a:off x="9738360" y="2926080"/>
            <a:ext cx="1828800" cy="777240"/>
          </a:xfrm>
          <a:prstGeom prst="rect">
            <a:avLst/>
          </a:prstGeom>
          <a:noFill/>
          <a:ln/>
        </p:spPr>
        <p:txBody>
          <a:bodyPr wrap="square" lIns="0" tIns="0" rIns="0" bIns="0" rtlCol="0" anchor="ctr"/>
          <a:lstStyle/>
          <a:p>
            <a:pPr marL="0" indent="0">
              <a:buNone/>
            </a:pPr>
            <a:r>
              <a:rPr lang="en-US" sz="1100" dirty="0">
                <a:solidFill>
                  <a:srgbClr val="CADCFC"/>
                </a:solidFill>
                <a:latin typeface="Calibri" pitchFamily="34" charset="0"/>
                <a:ea typeface="Calibri" pitchFamily="34" charset="-122"/>
                <a:cs typeface="Calibri" pitchFamily="34" charset="-120"/>
              </a:rPr>
              <a:t>Stores worldwide (approx.)</a:t>
            </a:r>
            <a:endParaRPr lang="en-US" sz="1100" dirty="0"/>
          </a:p>
        </p:txBody>
      </p:sp>
      <p:sp>
        <p:nvSpPr>
          <p:cNvPr id="14" name="Shape 12"/>
          <p:cNvSpPr/>
          <p:nvPr/>
        </p:nvSpPr>
        <p:spPr>
          <a:xfrm>
            <a:off x="7132320" y="3977640"/>
            <a:ext cx="4480560" cy="1051560"/>
          </a:xfrm>
          <a:prstGeom prst="roundRect">
            <a:avLst>
              <a:gd name="adj" fmla="val 6957"/>
            </a:avLst>
          </a:prstGeom>
          <a:solidFill>
            <a:srgbClr val="1E2761"/>
          </a:solidFill>
          <a:ln w="12700">
            <a:solidFill>
              <a:srgbClr val="1E2761"/>
            </a:solidFill>
            <a:prstDash val="solid"/>
          </a:ln>
        </p:spPr>
        <p:txBody>
          <a:bodyPr/>
          <a:lstStyle/>
          <a:p>
            <a:endParaRPr lang="en-GB"/>
          </a:p>
        </p:txBody>
      </p:sp>
      <p:sp>
        <p:nvSpPr>
          <p:cNvPr id="15" name="Text 13"/>
          <p:cNvSpPr/>
          <p:nvPr/>
        </p:nvSpPr>
        <p:spPr>
          <a:xfrm>
            <a:off x="7406640" y="4114800"/>
            <a:ext cx="2103120" cy="77724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 330k</a:t>
            </a:r>
            <a:endParaRPr lang="en-US" sz="3000" dirty="0"/>
          </a:p>
        </p:txBody>
      </p:sp>
      <p:sp>
        <p:nvSpPr>
          <p:cNvPr id="16" name="Shape 14"/>
          <p:cNvSpPr/>
          <p:nvPr/>
        </p:nvSpPr>
        <p:spPr>
          <a:xfrm>
            <a:off x="9601200" y="4206240"/>
            <a:ext cx="0" cy="594360"/>
          </a:xfrm>
          <a:prstGeom prst="line">
            <a:avLst/>
          </a:prstGeom>
          <a:noFill/>
          <a:ln w="25400">
            <a:solidFill>
              <a:srgbClr val="EE1C2E"/>
            </a:solidFill>
            <a:prstDash val="solid"/>
          </a:ln>
        </p:spPr>
        <p:txBody>
          <a:bodyPr/>
          <a:lstStyle/>
          <a:p>
            <a:endParaRPr lang="en-GB"/>
          </a:p>
        </p:txBody>
      </p:sp>
      <p:sp>
        <p:nvSpPr>
          <p:cNvPr id="17" name="Text 15"/>
          <p:cNvSpPr/>
          <p:nvPr/>
        </p:nvSpPr>
        <p:spPr>
          <a:xfrm>
            <a:off x="9738360" y="4114800"/>
            <a:ext cx="1828800" cy="777240"/>
          </a:xfrm>
          <a:prstGeom prst="rect">
            <a:avLst/>
          </a:prstGeom>
          <a:noFill/>
          <a:ln/>
        </p:spPr>
        <p:txBody>
          <a:bodyPr wrap="square" lIns="0" tIns="0" rIns="0" bIns="0" rtlCol="0" anchor="ctr"/>
          <a:lstStyle/>
          <a:p>
            <a:pPr marL="0" indent="0">
              <a:buNone/>
            </a:pPr>
            <a:r>
              <a:rPr lang="en-US" sz="1100" dirty="0">
                <a:solidFill>
                  <a:srgbClr val="CADCFC"/>
                </a:solidFill>
                <a:latin typeface="Calibri" pitchFamily="34" charset="0"/>
                <a:ea typeface="Calibri" pitchFamily="34" charset="-122"/>
                <a:cs typeface="Calibri" pitchFamily="34" charset="-120"/>
              </a:rPr>
              <a:t>Employees globally</a:t>
            </a:r>
            <a:endParaRPr lang="en-US" sz="1100" dirty="0"/>
          </a:p>
        </p:txBody>
      </p:sp>
      <p:sp>
        <p:nvSpPr>
          <p:cNvPr id="18" name="Shape 16"/>
          <p:cNvSpPr/>
          <p:nvPr/>
        </p:nvSpPr>
        <p:spPr>
          <a:xfrm>
            <a:off x="7132320" y="5166360"/>
            <a:ext cx="4480560" cy="1051560"/>
          </a:xfrm>
          <a:prstGeom prst="roundRect">
            <a:avLst>
              <a:gd name="adj" fmla="val 6957"/>
            </a:avLst>
          </a:prstGeom>
          <a:solidFill>
            <a:srgbClr val="1E2761"/>
          </a:solidFill>
          <a:ln w="12700">
            <a:solidFill>
              <a:srgbClr val="1E2761"/>
            </a:solidFill>
            <a:prstDash val="solid"/>
          </a:ln>
        </p:spPr>
        <p:txBody>
          <a:bodyPr/>
          <a:lstStyle/>
          <a:p>
            <a:endParaRPr lang="en-GB"/>
          </a:p>
        </p:txBody>
      </p:sp>
      <p:sp>
        <p:nvSpPr>
          <p:cNvPr id="19" name="Text 17"/>
          <p:cNvSpPr/>
          <p:nvPr/>
        </p:nvSpPr>
        <p:spPr>
          <a:xfrm>
            <a:off x="7406640" y="5303520"/>
            <a:ext cx="2103120" cy="77724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5 countries</a:t>
            </a:r>
            <a:endParaRPr lang="en-US" sz="3000" dirty="0"/>
          </a:p>
        </p:txBody>
      </p:sp>
      <p:sp>
        <p:nvSpPr>
          <p:cNvPr id="20" name="Shape 18"/>
          <p:cNvSpPr/>
          <p:nvPr/>
        </p:nvSpPr>
        <p:spPr>
          <a:xfrm>
            <a:off x="9601200" y="5394960"/>
            <a:ext cx="0" cy="594360"/>
          </a:xfrm>
          <a:prstGeom prst="line">
            <a:avLst/>
          </a:prstGeom>
          <a:noFill/>
          <a:ln w="25400">
            <a:solidFill>
              <a:srgbClr val="EE1C2E"/>
            </a:solidFill>
            <a:prstDash val="solid"/>
          </a:ln>
        </p:spPr>
        <p:txBody>
          <a:bodyPr/>
          <a:lstStyle/>
          <a:p>
            <a:endParaRPr lang="en-GB"/>
          </a:p>
        </p:txBody>
      </p:sp>
      <p:sp>
        <p:nvSpPr>
          <p:cNvPr id="21" name="Text 19"/>
          <p:cNvSpPr/>
          <p:nvPr/>
        </p:nvSpPr>
        <p:spPr>
          <a:xfrm>
            <a:off x="9738360" y="5303520"/>
            <a:ext cx="1828800" cy="777240"/>
          </a:xfrm>
          <a:prstGeom prst="rect">
            <a:avLst/>
          </a:prstGeom>
          <a:noFill/>
          <a:ln/>
        </p:spPr>
        <p:txBody>
          <a:bodyPr wrap="square" lIns="0" tIns="0" rIns="0" bIns="0" rtlCol="0" anchor="ctr"/>
          <a:lstStyle/>
          <a:p>
            <a:pPr marL="0" indent="0">
              <a:buNone/>
            </a:pPr>
            <a:r>
              <a:rPr lang="en-US" sz="1100" dirty="0">
                <a:solidFill>
                  <a:srgbClr val="CADCFC"/>
                </a:solidFill>
                <a:latin typeface="Calibri" pitchFamily="34" charset="0"/>
                <a:ea typeface="Calibri" pitchFamily="34" charset="-122"/>
                <a:cs typeface="Calibri" pitchFamily="34" charset="-120"/>
              </a:rPr>
              <a:t>UK, Ireland, Czechia, Hungary, Slovakia</a:t>
            </a:r>
            <a:endParaRPr lang="en-US" sz="1100" dirty="0"/>
          </a:p>
        </p:txBody>
      </p:sp>
      <p:sp>
        <p:nvSpPr>
          <p:cNvPr id="22" name="Text 20"/>
          <p:cNvSpPr/>
          <p:nvPr/>
        </p:nvSpPr>
        <p:spPr>
          <a:xfrm>
            <a:off x="548640" y="5943600"/>
            <a:ext cx="11064240" cy="274320"/>
          </a:xfrm>
          <a:prstGeom prst="rect">
            <a:avLst/>
          </a:prstGeom>
          <a:noFill/>
          <a:ln/>
        </p:spPr>
        <p:txBody>
          <a:bodyPr wrap="square" rtlCol="0" anchor="ctr"/>
          <a:lstStyle/>
          <a:p>
            <a:pPr marL="0" indent="0">
              <a:buNone/>
            </a:pPr>
            <a:r>
              <a:rPr lang="en-US" sz="1000" i="1" dirty="0">
                <a:solidFill>
                  <a:srgbClr val="5C6478"/>
                </a:solidFill>
                <a:latin typeface="Calibri" pitchFamily="34" charset="0"/>
                <a:ea typeface="Calibri" pitchFamily="34" charset="-122"/>
                <a:cs typeface="Calibri" pitchFamily="34" charset="-120"/>
              </a:rPr>
              <a:t>Figures approximate; students should verify against Tesco’s latest Annual Report before delivery.</a:t>
            </a:r>
            <a:endParaRPr lang="en-US" sz="1000" dirty="0"/>
          </a:p>
        </p:txBody>
      </p:sp>
      <p:sp>
        <p:nvSpPr>
          <p:cNvPr id="23" name="Text 21"/>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24" name="Text 22"/>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5 / 18</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03  PLANNING</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Planning: setting the direction of the organisation</a:t>
            </a:r>
            <a:endParaRPr lang="en-US" sz="3200" dirty="0"/>
          </a:p>
        </p:txBody>
      </p:sp>
      <p:sp>
        <p:nvSpPr>
          <p:cNvPr id="4" name="Shape 2"/>
          <p:cNvSpPr/>
          <p:nvPr/>
        </p:nvSpPr>
        <p:spPr>
          <a:xfrm>
            <a:off x="548640" y="1645920"/>
            <a:ext cx="5029200" cy="4389120"/>
          </a:xfrm>
          <a:prstGeom prst="roundRect">
            <a:avLst>
              <a:gd name="adj" fmla="val 2083"/>
            </a:avLst>
          </a:prstGeom>
          <a:solidFill>
            <a:srgbClr val="1E2761"/>
          </a:solidFill>
          <a:ln w="12700">
            <a:solidFill>
              <a:srgbClr val="1E2761"/>
            </a:solidFill>
            <a:prstDash val="solid"/>
          </a:ln>
        </p:spPr>
        <p:txBody>
          <a:bodyPr/>
          <a:lstStyle/>
          <a:p>
            <a:endParaRPr lang="en-GB"/>
          </a:p>
        </p:txBody>
      </p:sp>
      <p:sp>
        <p:nvSpPr>
          <p:cNvPr id="5" name="Text 3"/>
          <p:cNvSpPr/>
          <p:nvPr/>
        </p:nvSpPr>
        <p:spPr>
          <a:xfrm>
            <a:off x="822960" y="1828800"/>
            <a:ext cx="45720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DEFINITION</a:t>
            </a:r>
            <a:endParaRPr lang="en-US" sz="1100" dirty="0"/>
          </a:p>
        </p:txBody>
      </p:sp>
      <p:sp>
        <p:nvSpPr>
          <p:cNvPr id="6" name="Text 4"/>
          <p:cNvSpPr/>
          <p:nvPr/>
        </p:nvSpPr>
        <p:spPr>
          <a:xfrm>
            <a:off x="822960" y="2194560"/>
            <a:ext cx="4572000" cy="50292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What is planning?</a:t>
            </a:r>
            <a:endParaRPr lang="en-US" sz="2200" dirty="0"/>
          </a:p>
        </p:txBody>
      </p:sp>
      <p:sp>
        <p:nvSpPr>
          <p:cNvPr id="7" name="Text 5"/>
          <p:cNvSpPr/>
          <p:nvPr/>
        </p:nvSpPr>
        <p:spPr>
          <a:xfrm>
            <a:off x="822960" y="2743200"/>
            <a:ext cx="4572000" cy="1463040"/>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Planning is the process of establishing objectives and deciding in advance what actions must be </a:t>
            </a:r>
            <a:r>
              <a:rPr lang="en-US" sz="1300" dirty="0" err="1">
                <a:solidFill>
                  <a:srgbClr val="FFFFFF"/>
                </a:solidFill>
                <a:latin typeface="Calibri" pitchFamily="34" charset="0"/>
                <a:ea typeface="Calibri" pitchFamily="34" charset="-122"/>
                <a:cs typeface="Calibri" pitchFamily="34" charset="-120"/>
              </a:rPr>
              <a:t>taken,by</a:t>
            </a:r>
            <a:r>
              <a:rPr lang="en-US" sz="1300" dirty="0">
                <a:solidFill>
                  <a:srgbClr val="FFFFFF"/>
                </a:solidFill>
                <a:latin typeface="Calibri" pitchFamily="34" charset="0"/>
                <a:ea typeface="Calibri" pitchFamily="34" charset="-122"/>
                <a:cs typeface="Calibri" pitchFamily="34" charset="-120"/>
              </a:rPr>
              <a:t> whom, and using which resources, to achieve them (Cole and Kelly, 2020).</a:t>
            </a:r>
            <a:endParaRPr lang="en-US" sz="1300" dirty="0"/>
          </a:p>
        </p:txBody>
      </p:sp>
      <p:sp>
        <p:nvSpPr>
          <p:cNvPr id="8" name="Text 6"/>
          <p:cNvSpPr/>
          <p:nvPr/>
        </p:nvSpPr>
        <p:spPr>
          <a:xfrm>
            <a:off x="822960" y="4251960"/>
            <a:ext cx="4572000" cy="1645920"/>
          </a:xfrm>
          <a:prstGeom prst="rect">
            <a:avLst/>
          </a:prstGeom>
          <a:noFill/>
          <a:ln/>
        </p:spPr>
        <p:txBody>
          <a:bodyPr wrap="square" rtlCol="0" anchor="ctr"/>
          <a:lstStyle/>
          <a:p>
            <a:pPr marL="0" indent="0">
              <a:buNone/>
            </a:pPr>
            <a:r>
              <a:rPr lang="en-US" sz="1200" i="1" dirty="0">
                <a:solidFill>
                  <a:srgbClr val="CADCFC"/>
                </a:solidFill>
                <a:latin typeface="Calibri" pitchFamily="34" charset="0"/>
                <a:ea typeface="Calibri" pitchFamily="34" charset="-122"/>
                <a:cs typeface="Calibri" pitchFamily="34" charset="-120"/>
              </a:rPr>
              <a:t>Fayol described it as “examining the future and drawing up a plan of action”. Modern writers extend this to strategic, tactical and operational planning (Mullins, 2019).</a:t>
            </a:r>
            <a:endParaRPr lang="en-US" sz="1200" dirty="0"/>
          </a:p>
        </p:txBody>
      </p:sp>
      <p:sp>
        <p:nvSpPr>
          <p:cNvPr id="9" name="Shape 7"/>
          <p:cNvSpPr/>
          <p:nvPr/>
        </p:nvSpPr>
        <p:spPr>
          <a:xfrm>
            <a:off x="5943600" y="1737360"/>
            <a:ext cx="548640" cy="548640"/>
          </a:xfrm>
          <a:prstGeom prst="ellipse">
            <a:avLst/>
          </a:prstGeom>
          <a:solidFill>
            <a:srgbClr val="EE1C2E"/>
          </a:solidFill>
          <a:ln w="12700">
            <a:solidFill>
              <a:srgbClr val="EE1C2E"/>
            </a:solidFill>
            <a:prstDash val="solid"/>
          </a:ln>
        </p:spPr>
        <p:txBody>
          <a:bodyPr/>
          <a:lstStyle/>
          <a:p>
            <a:endParaRPr lang="en-GB"/>
          </a:p>
        </p:txBody>
      </p:sp>
      <p:sp>
        <p:nvSpPr>
          <p:cNvPr id="10" name="Text 8"/>
          <p:cNvSpPr/>
          <p:nvPr/>
        </p:nvSpPr>
        <p:spPr>
          <a:xfrm>
            <a:off x="5943600" y="173736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1</a:t>
            </a:r>
            <a:endParaRPr lang="en-US" sz="2200" dirty="0"/>
          </a:p>
        </p:txBody>
      </p:sp>
      <p:sp>
        <p:nvSpPr>
          <p:cNvPr id="11" name="Text 9"/>
          <p:cNvSpPr/>
          <p:nvPr/>
        </p:nvSpPr>
        <p:spPr>
          <a:xfrm>
            <a:off x="6629400" y="1691640"/>
            <a:ext cx="5029200" cy="36576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Strategic planning</a:t>
            </a:r>
            <a:endParaRPr lang="en-US" sz="1600" dirty="0"/>
          </a:p>
        </p:txBody>
      </p:sp>
      <p:sp>
        <p:nvSpPr>
          <p:cNvPr id="12" name="Text 10"/>
          <p:cNvSpPr/>
          <p:nvPr/>
        </p:nvSpPr>
        <p:spPr>
          <a:xfrm>
            <a:off x="6629400" y="2103120"/>
            <a:ext cx="5029200" cy="1051560"/>
          </a:xfrm>
          <a:prstGeom prst="rect">
            <a:avLst/>
          </a:prstGeom>
          <a:noFill/>
          <a:ln/>
        </p:spPr>
        <p:txBody>
          <a:bodyPr wrap="square" lIns="0" tIns="0" rIns="0" bIns="0" rtlCol="0" anchor="ctr"/>
          <a:lstStyle/>
          <a:p>
            <a:pPr marL="0" indent="0">
              <a:buNone/>
            </a:pPr>
            <a:r>
              <a:rPr lang="en-US" sz="1200" dirty="0">
                <a:solidFill>
                  <a:srgbClr val="1A2332"/>
                </a:solidFill>
                <a:latin typeface="Calibri" pitchFamily="34" charset="0"/>
                <a:ea typeface="Calibri" pitchFamily="34" charset="-122"/>
                <a:cs typeface="Calibri" pitchFamily="34" charset="-120"/>
              </a:rPr>
              <a:t>Long-term direction (3–5 years). Set by top management; concerns the whole organisation.</a:t>
            </a:r>
            <a:endParaRPr lang="en-US" sz="1200" dirty="0"/>
          </a:p>
        </p:txBody>
      </p:sp>
      <p:sp>
        <p:nvSpPr>
          <p:cNvPr id="13" name="Shape 11"/>
          <p:cNvSpPr/>
          <p:nvPr/>
        </p:nvSpPr>
        <p:spPr>
          <a:xfrm>
            <a:off x="5943600" y="3200400"/>
            <a:ext cx="548640" cy="548640"/>
          </a:xfrm>
          <a:prstGeom prst="ellipse">
            <a:avLst/>
          </a:prstGeom>
          <a:solidFill>
            <a:srgbClr val="EE1C2E"/>
          </a:solidFill>
          <a:ln w="12700">
            <a:solidFill>
              <a:srgbClr val="EE1C2E"/>
            </a:solidFill>
            <a:prstDash val="solid"/>
          </a:ln>
        </p:spPr>
        <p:txBody>
          <a:bodyPr/>
          <a:lstStyle/>
          <a:p>
            <a:endParaRPr lang="en-GB"/>
          </a:p>
        </p:txBody>
      </p:sp>
      <p:sp>
        <p:nvSpPr>
          <p:cNvPr id="14" name="Text 12"/>
          <p:cNvSpPr/>
          <p:nvPr/>
        </p:nvSpPr>
        <p:spPr>
          <a:xfrm>
            <a:off x="5943600" y="320040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2</a:t>
            </a:r>
            <a:endParaRPr lang="en-US" sz="2200" dirty="0"/>
          </a:p>
        </p:txBody>
      </p:sp>
      <p:sp>
        <p:nvSpPr>
          <p:cNvPr id="15" name="Text 13"/>
          <p:cNvSpPr/>
          <p:nvPr/>
        </p:nvSpPr>
        <p:spPr>
          <a:xfrm>
            <a:off x="6629400" y="3154680"/>
            <a:ext cx="5029200" cy="36576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Tactical planning</a:t>
            </a:r>
            <a:endParaRPr lang="en-US" sz="1600" dirty="0"/>
          </a:p>
        </p:txBody>
      </p:sp>
      <p:sp>
        <p:nvSpPr>
          <p:cNvPr id="16" name="Text 14"/>
          <p:cNvSpPr/>
          <p:nvPr/>
        </p:nvSpPr>
        <p:spPr>
          <a:xfrm>
            <a:off x="6629400" y="3566160"/>
            <a:ext cx="5029200" cy="1051560"/>
          </a:xfrm>
          <a:prstGeom prst="rect">
            <a:avLst/>
          </a:prstGeom>
          <a:noFill/>
          <a:ln/>
        </p:spPr>
        <p:txBody>
          <a:bodyPr wrap="square" lIns="0" tIns="0" rIns="0" bIns="0" rtlCol="0" anchor="ctr"/>
          <a:lstStyle/>
          <a:p>
            <a:pPr marL="0" indent="0">
              <a:buNone/>
            </a:pPr>
            <a:r>
              <a:rPr lang="en-US" sz="1200" dirty="0">
                <a:solidFill>
                  <a:srgbClr val="1A2332"/>
                </a:solidFill>
                <a:latin typeface="Calibri" pitchFamily="34" charset="0"/>
                <a:ea typeface="Calibri" pitchFamily="34" charset="-122"/>
                <a:cs typeface="Calibri" pitchFamily="34" charset="-120"/>
              </a:rPr>
              <a:t>Medium-term departmental plans (1–2 years) that convert strategy into functional targets.</a:t>
            </a:r>
            <a:endParaRPr lang="en-US" sz="1200" dirty="0"/>
          </a:p>
        </p:txBody>
      </p:sp>
      <p:sp>
        <p:nvSpPr>
          <p:cNvPr id="17" name="Shape 15"/>
          <p:cNvSpPr/>
          <p:nvPr/>
        </p:nvSpPr>
        <p:spPr>
          <a:xfrm>
            <a:off x="5943600" y="4663440"/>
            <a:ext cx="548640" cy="548640"/>
          </a:xfrm>
          <a:prstGeom prst="ellipse">
            <a:avLst/>
          </a:prstGeom>
          <a:solidFill>
            <a:srgbClr val="EE1C2E"/>
          </a:solidFill>
          <a:ln w="12700">
            <a:solidFill>
              <a:srgbClr val="EE1C2E"/>
            </a:solidFill>
            <a:prstDash val="solid"/>
          </a:ln>
        </p:spPr>
        <p:txBody>
          <a:bodyPr/>
          <a:lstStyle/>
          <a:p>
            <a:endParaRPr lang="en-GB"/>
          </a:p>
        </p:txBody>
      </p:sp>
      <p:sp>
        <p:nvSpPr>
          <p:cNvPr id="18" name="Text 16"/>
          <p:cNvSpPr/>
          <p:nvPr/>
        </p:nvSpPr>
        <p:spPr>
          <a:xfrm>
            <a:off x="5943600" y="466344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3</a:t>
            </a:r>
            <a:endParaRPr lang="en-US" sz="2200" dirty="0"/>
          </a:p>
        </p:txBody>
      </p:sp>
      <p:sp>
        <p:nvSpPr>
          <p:cNvPr id="19" name="Text 17"/>
          <p:cNvSpPr/>
          <p:nvPr/>
        </p:nvSpPr>
        <p:spPr>
          <a:xfrm>
            <a:off x="6629400" y="4617720"/>
            <a:ext cx="5029200" cy="36576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Operational planning</a:t>
            </a:r>
            <a:endParaRPr lang="en-US" sz="1600" dirty="0"/>
          </a:p>
        </p:txBody>
      </p:sp>
      <p:sp>
        <p:nvSpPr>
          <p:cNvPr id="20" name="Text 18"/>
          <p:cNvSpPr/>
          <p:nvPr/>
        </p:nvSpPr>
        <p:spPr>
          <a:xfrm>
            <a:off x="6629400" y="5029200"/>
            <a:ext cx="5029200" cy="1051560"/>
          </a:xfrm>
          <a:prstGeom prst="rect">
            <a:avLst/>
          </a:prstGeom>
          <a:noFill/>
          <a:ln/>
        </p:spPr>
        <p:txBody>
          <a:bodyPr wrap="square" lIns="0" tIns="0" rIns="0" bIns="0" rtlCol="0" anchor="ctr"/>
          <a:lstStyle/>
          <a:p>
            <a:pPr marL="0" indent="0">
              <a:buNone/>
            </a:pPr>
            <a:r>
              <a:rPr lang="en-US" sz="1200" dirty="0">
                <a:solidFill>
                  <a:srgbClr val="1A2332"/>
                </a:solidFill>
                <a:latin typeface="Calibri" pitchFamily="34" charset="0"/>
                <a:ea typeface="Calibri" pitchFamily="34" charset="-122"/>
                <a:cs typeface="Calibri" pitchFamily="34" charset="-120"/>
              </a:rPr>
              <a:t>Short-term, day-to-day plans and schedules that guide front-line activity.</a:t>
            </a:r>
            <a:endParaRPr lang="en-US" sz="1200" dirty="0"/>
          </a:p>
        </p:txBody>
      </p:sp>
      <p:sp>
        <p:nvSpPr>
          <p:cNvPr id="21" name="Text 19"/>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22" name="Text 20"/>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6 / 18</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03  PLANNING</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Planning in practice at Tesco</a:t>
            </a:r>
            <a:endParaRPr lang="en-US" sz="3200" dirty="0"/>
          </a:p>
        </p:txBody>
      </p:sp>
      <p:sp>
        <p:nvSpPr>
          <p:cNvPr id="4" name="Text 2"/>
          <p:cNvSpPr/>
          <p:nvPr/>
        </p:nvSpPr>
        <p:spPr>
          <a:xfrm>
            <a:off x="548640" y="1600200"/>
            <a:ext cx="11064240" cy="365760"/>
          </a:xfrm>
          <a:prstGeom prst="rect">
            <a:avLst/>
          </a:prstGeom>
          <a:noFill/>
          <a:ln/>
        </p:spPr>
        <p:txBody>
          <a:bodyPr wrap="square" rtlCol="0" anchor="ctr"/>
          <a:lstStyle/>
          <a:p>
            <a:pPr marL="0" indent="0">
              <a:buNone/>
            </a:pPr>
            <a:r>
              <a:rPr lang="en-US" sz="1700" i="1" dirty="0">
                <a:solidFill>
                  <a:srgbClr val="5C6478"/>
                </a:solidFill>
                <a:latin typeface="Cambria" pitchFamily="34" charset="0"/>
                <a:ea typeface="Cambria" pitchFamily="34" charset="-122"/>
                <a:cs typeface="Cambria" pitchFamily="34" charset="-120"/>
              </a:rPr>
              <a:t>How Tesco converts direction into concrete plans</a:t>
            </a:r>
            <a:endParaRPr lang="en-US" sz="1700" dirty="0"/>
          </a:p>
        </p:txBody>
      </p:sp>
      <p:sp>
        <p:nvSpPr>
          <p:cNvPr id="5" name="Shape 3"/>
          <p:cNvSpPr/>
          <p:nvPr/>
        </p:nvSpPr>
        <p:spPr>
          <a:xfrm>
            <a:off x="548640" y="2103120"/>
            <a:ext cx="3611880" cy="3931920"/>
          </a:xfrm>
          <a:prstGeom prst="roundRect">
            <a:avLst>
              <a:gd name="adj" fmla="val 2025"/>
            </a:avLst>
          </a:prstGeom>
          <a:solidFill>
            <a:srgbClr val="E8EFFB"/>
          </a:solidFill>
          <a:ln w="12700">
            <a:solidFill>
              <a:srgbClr val="CADCFC"/>
            </a:solidFill>
            <a:prstDash val="solid"/>
          </a:ln>
        </p:spPr>
        <p:txBody>
          <a:bodyPr/>
          <a:lstStyle/>
          <a:p>
            <a:endParaRPr lang="en-GB"/>
          </a:p>
        </p:txBody>
      </p:sp>
      <p:sp>
        <p:nvSpPr>
          <p:cNvPr id="6" name="Shape 4"/>
          <p:cNvSpPr/>
          <p:nvPr/>
        </p:nvSpPr>
        <p:spPr>
          <a:xfrm>
            <a:off x="548640" y="2103120"/>
            <a:ext cx="3611880" cy="731520"/>
          </a:xfrm>
          <a:prstGeom prst="rect">
            <a:avLst/>
          </a:prstGeom>
          <a:solidFill>
            <a:srgbClr val="1E2761"/>
          </a:solidFill>
          <a:ln w="12700">
            <a:solidFill>
              <a:srgbClr val="1E2761"/>
            </a:solidFill>
            <a:prstDash val="solid"/>
          </a:ln>
        </p:spPr>
        <p:txBody>
          <a:bodyPr/>
          <a:lstStyle/>
          <a:p>
            <a:endParaRPr lang="en-GB"/>
          </a:p>
        </p:txBody>
      </p:sp>
      <p:sp>
        <p:nvSpPr>
          <p:cNvPr id="7" name="Text 5"/>
          <p:cNvSpPr/>
          <p:nvPr/>
        </p:nvSpPr>
        <p:spPr>
          <a:xfrm>
            <a:off x="731520" y="2240280"/>
            <a:ext cx="3246120" cy="45720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Strategic level</a:t>
            </a:r>
            <a:endParaRPr lang="en-US" sz="1700" dirty="0"/>
          </a:p>
        </p:txBody>
      </p:sp>
      <p:sp>
        <p:nvSpPr>
          <p:cNvPr id="8" name="Text 6"/>
          <p:cNvSpPr/>
          <p:nvPr/>
        </p:nvSpPr>
        <p:spPr>
          <a:xfrm>
            <a:off x="777240" y="3017520"/>
            <a:ext cx="3154680" cy="411480"/>
          </a:xfrm>
          <a:prstGeom prst="rect">
            <a:avLst/>
          </a:prstGeom>
          <a:noFill/>
          <a:ln/>
        </p:spPr>
        <p:txBody>
          <a:bodyPr wrap="square" lIns="0" tIns="0" rIns="0" bIns="0" rtlCol="0" anchor="ctr"/>
          <a:lstStyle/>
          <a:p>
            <a:pPr marL="0" indent="0">
              <a:buNone/>
            </a:pPr>
            <a:r>
              <a:rPr lang="en-US" sz="1400" b="1" i="1" dirty="0">
                <a:solidFill>
                  <a:srgbClr val="EE1C2E"/>
                </a:solidFill>
                <a:latin typeface="Cambria" pitchFamily="34" charset="0"/>
                <a:ea typeface="Cambria" pitchFamily="34" charset="-122"/>
                <a:cs typeface="Cambria" pitchFamily="34" charset="-120"/>
              </a:rPr>
              <a:t>Board-level long-term vision</a:t>
            </a:r>
            <a:endParaRPr lang="en-US" sz="1400" dirty="0"/>
          </a:p>
        </p:txBody>
      </p:sp>
      <p:sp>
        <p:nvSpPr>
          <p:cNvPr id="9" name="Text 7"/>
          <p:cNvSpPr/>
          <p:nvPr/>
        </p:nvSpPr>
        <p:spPr>
          <a:xfrm>
            <a:off x="777240" y="3520440"/>
            <a:ext cx="3154680" cy="237744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Tesco’s multi-year strategy focuses on serving customers, colleagues, communities and the planet. This shapes decisions such as store portfolio, investment in Clubcard Plus and expansion of Tesco Mobile and Tesco Bank services (Tesco PLC, 2024).</a:t>
            </a:r>
            <a:endParaRPr lang="en-US" sz="1200" dirty="0"/>
          </a:p>
        </p:txBody>
      </p:sp>
      <p:sp>
        <p:nvSpPr>
          <p:cNvPr id="10" name="Shape 8"/>
          <p:cNvSpPr/>
          <p:nvPr/>
        </p:nvSpPr>
        <p:spPr>
          <a:xfrm>
            <a:off x="4297680" y="2103120"/>
            <a:ext cx="3611880" cy="3931920"/>
          </a:xfrm>
          <a:prstGeom prst="roundRect">
            <a:avLst>
              <a:gd name="adj" fmla="val 2025"/>
            </a:avLst>
          </a:prstGeom>
          <a:solidFill>
            <a:srgbClr val="E8EFFB"/>
          </a:solidFill>
          <a:ln w="12700">
            <a:solidFill>
              <a:srgbClr val="CADCFC"/>
            </a:solidFill>
            <a:prstDash val="solid"/>
          </a:ln>
        </p:spPr>
        <p:txBody>
          <a:bodyPr/>
          <a:lstStyle/>
          <a:p>
            <a:endParaRPr lang="en-GB"/>
          </a:p>
        </p:txBody>
      </p:sp>
      <p:sp>
        <p:nvSpPr>
          <p:cNvPr id="11" name="Shape 9"/>
          <p:cNvSpPr/>
          <p:nvPr/>
        </p:nvSpPr>
        <p:spPr>
          <a:xfrm>
            <a:off x="4297680" y="2103120"/>
            <a:ext cx="3611880" cy="731520"/>
          </a:xfrm>
          <a:prstGeom prst="rect">
            <a:avLst/>
          </a:prstGeom>
          <a:solidFill>
            <a:srgbClr val="1E2761"/>
          </a:solidFill>
          <a:ln w="12700">
            <a:solidFill>
              <a:srgbClr val="1E2761"/>
            </a:solidFill>
            <a:prstDash val="solid"/>
          </a:ln>
        </p:spPr>
        <p:txBody>
          <a:bodyPr/>
          <a:lstStyle/>
          <a:p>
            <a:endParaRPr lang="en-GB"/>
          </a:p>
        </p:txBody>
      </p:sp>
      <p:sp>
        <p:nvSpPr>
          <p:cNvPr id="12" name="Text 10"/>
          <p:cNvSpPr/>
          <p:nvPr/>
        </p:nvSpPr>
        <p:spPr>
          <a:xfrm>
            <a:off x="4480560" y="2240280"/>
            <a:ext cx="3246120" cy="45720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Tactical level</a:t>
            </a:r>
            <a:endParaRPr lang="en-US" sz="1700" dirty="0"/>
          </a:p>
        </p:txBody>
      </p:sp>
      <p:sp>
        <p:nvSpPr>
          <p:cNvPr id="13" name="Text 11"/>
          <p:cNvSpPr/>
          <p:nvPr/>
        </p:nvSpPr>
        <p:spPr>
          <a:xfrm>
            <a:off x="4526280" y="3017520"/>
            <a:ext cx="3154680" cy="411480"/>
          </a:xfrm>
          <a:prstGeom prst="rect">
            <a:avLst/>
          </a:prstGeom>
          <a:noFill/>
          <a:ln/>
        </p:spPr>
        <p:txBody>
          <a:bodyPr wrap="square" lIns="0" tIns="0" rIns="0" bIns="0" rtlCol="0" anchor="ctr"/>
          <a:lstStyle/>
          <a:p>
            <a:pPr marL="0" indent="0">
              <a:buNone/>
            </a:pPr>
            <a:r>
              <a:rPr lang="en-US" sz="1400" b="1" i="1" dirty="0">
                <a:solidFill>
                  <a:srgbClr val="EE1C2E"/>
                </a:solidFill>
                <a:latin typeface="Cambria" pitchFamily="34" charset="0"/>
                <a:ea typeface="Cambria" pitchFamily="34" charset="-122"/>
                <a:cs typeface="Cambria" pitchFamily="34" charset="-120"/>
              </a:rPr>
              <a:t>Divisional business plans</a:t>
            </a:r>
            <a:endParaRPr lang="en-US" sz="1400" dirty="0"/>
          </a:p>
        </p:txBody>
      </p:sp>
      <p:sp>
        <p:nvSpPr>
          <p:cNvPr id="14" name="Text 12"/>
          <p:cNvSpPr/>
          <p:nvPr/>
        </p:nvSpPr>
        <p:spPr>
          <a:xfrm>
            <a:off x="4526280" y="3520440"/>
            <a:ext cx="3154680" cy="237744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Category directors set 12-month tactical plans covering own-brand ranges, price positioning against Aldi and Lidl, and marketing campaigns. The Aldi Price Match programme is a good example of a tactical response to competitive pressure.</a:t>
            </a:r>
            <a:endParaRPr lang="en-US" sz="1200" dirty="0"/>
          </a:p>
        </p:txBody>
      </p:sp>
      <p:sp>
        <p:nvSpPr>
          <p:cNvPr id="15" name="Shape 13"/>
          <p:cNvSpPr/>
          <p:nvPr/>
        </p:nvSpPr>
        <p:spPr>
          <a:xfrm>
            <a:off x="8046720" y="2103120"/>
            <a:ext cx="3611880" cy="3931920"/>
          </a:xfrm>
          <a:prstGeom prst="roundRect">
            <a:avLst>
              <a:gd name="adj" fmla="val 2025"/>
            </a:avLst>
          </a:prstGeom>
          <a:solidFill>
            <a:srgbClr val="E8EFFB"/>
          </a:solidFill>
          <a:ln w="12700">
            <a:solidFill>
              <a:srgbClr val="CADCFC"/>
            </a:solidFill>
            <a:prstDash val="solid"/>
          </a:ln>
        </p:spPr>
        <p:txBody>
          <a:bodyPr/>
          <a:lstStyle/>
          <a:p>
            <a:endParaRPr lang="en-GB"/>
          </a:p>
        </p:txBody>
      </p:sp>
      <p:sp>
        <p:nvSpPr>
          <p:cNvPr id="16" name="Shape 14"/>
          <p:cNvSpPr/>
          <p:nvPr/>
        </p:nvSpPr>
        <p:spPr>
          <a:xfrm>
            <a:off x="8046720" y="2103120"/>
            <a:ext cx="3611880" cy="731520"/>
          </a:xfrm>
          <a:prstGeom prst="rect">
            <a:avLst/>
          </a:prstGeom>
          <a:solidFill>
            <a:srgbClr val="1E2761"/>
          </a:solidFill>
          <a:ln w="12700">
            <a:solidFill>
              <a:srgbClr val="1E2761"/>
            </a:solidFill>
            <a:prstDash val="solid"/>
          </a:ln>
        </p:spPr>
        <p:txBody>
          <a:bodyPr/>
          <a:lstStyle/>
          <a:p>
            <a:endParaRPr lang="en-GB"/>
          </a:p>
        </p:txBody>
      </p:sp>
      <p:sp>
        <p:nvSpPr>
          <p:cNvPr id="17" name="Text 15"/>
          <p:cNvSpPr/>
          <p:nvPr/>
        </p:nvSpPr>
        <p:spPr>
          <a:xfrm>
            <a:off x="8229600" y="2240280"/>
            <a:ext cx="3246120" cy="45720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Operational level</a:t>
            </a:r>
            <a:endParaRPr lang="en-US" sz="1700" dirty="0"/>
          </a:p>
        </p:txBody>
      </p:sp>
      <p:sp>
        <p:nvSpPr>
          <p:cNvPr id="18" name="Text 16"/>
          <p:cNvSpPr/>
          <p:nvPr/>
        </p:nvSpPr>
        <p:spPr>
          <a:xfrm>
            <a:off x="8275320" y="3017520"/>
            <a:ext cx="3154680" cy="411480"/>
          </a:xfrm>
          <a:prstGeom prst="rect">
            <a:avLst/>
          </a:prstGeom>
          <a:noFill/>
          <a:ln/>
        </p:spPr>
        <p:txBody>
          <a:bodyPr wrap="square" lIns="0" tIns="0" rIns="0" bIns="0" rtlCol="0" anchor="ctr"/>
          <a:lstStyle/>
          <a:p>
            <a:pPr marL="0" indent="0">
              <a:buNone/>
            </a:pPr>
            <a:r>
              <a:rPr lang="en-US" sz="1400" b="1" i="1" dirty="0">
                <a:solidFill>
                  <a:srgbClr val="EE1C2E"/>
                </a:solidFill>
                <a:latin typeface="Cambria" pitchFamily="34" charset="0"/>
                <a:ea typeface="Cambria" pitchFamily="34" charset="-122"/>
                <a:cs typeface="Cambria" pitchFamily="34" charset="-120"/>
              </a:rPr>
              <a:t>Store and supply-chain schedules</a:t>
            </a:r>
            <a:endParaRPr lang="en-US" sz="1400" dirty="0"/>
          </a:p>
        </p:txBody>
      </p:sp>
      <p:sp>
        <p:nvSpPr>
          <p:cNvPr id="19" name="Text 17"/>
          <p:cNvSpPr/>
          <p:nvPr/>
        </p:nvSpPr>
        <p:spPr>
          <a:xfrm>
            <a:off x="8275320" y="3520440"/>
            <a:ext cx="3154680" cy="237744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Store managers use daily rotas, hourly footfall forecasts and just-in-time replenishment schedules. Distribution centres run 24-hour operational plans to ensure fresh produce reaches shelves within tight time windows.</a:t>
            </a:r>
            <a:endParaRPr lang="en-US" sz="1200" dirty="0"/>
          </a:p>
        </p:txBody>
      </p:sp>
      <p:sp>
        <p:nvSpPr>
          <p:cNvPr id="20" name="Shape 18"/>
          <p:cNvSpPr/>
          <p:nvPr/>
        </p:nvSpPr>
        <p:spPr>
          <a:xfrm>
            <a:off x="548640" y="6263640"/>
            <a:ext cx="182880" cy="182880"/>
          </a:xfrm>
          <a:prstGeom prst="ellipse">
            <a:avLst/>
          </a:prstGeom>
          <a:solidFill>
            <a:srgbClr val="EE1C2E"/>
          </a:solidFill>
          <a:ln w="12700">
            <a:solidFill>
              <a:srgbClr val="EE1C2E"/>
            </a:solidFill>
            <a:prstDash val="solid"/>
          </a:ln>
        </p:spPr>
        <p:txBody>
          <a:bodyPr/>
          <a:lstStyle/>
          <a:p>
            <a:endParaRPr lang="en-GB"/>
          </a:p>
        </p:txBody>
      </p:sp>
      <p:sp>
        <p:nvSpPr>
          <p:cNvPr id="21" name="Text 19"/>
          <p:cNvSpPr/>
          <p:nvPr/>
        </p:nvSpPr>
        <p:spPr>
          <a:xfrm>
            <a:off x="868680" y="6126480"/>
            <a:ext cx="10698480" cy="457200"/>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Effective planning at Tesco links long-term vision to daily execution – a hierarchy of plans that is essential in a business of this scale.</a:t>
            </a:r>
            <a:endParaRPr lang="en-US" sz="1200" dirty="0"/>
          </a:p>
        </p:txBody>
      </p:sp>
      <p:sp>
        <p:nvSpPr>
          <p:cNvPr id="22" name="Text 20"/>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23" name="Text 21"/>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7 / 18</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04  ORGANISING</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Organising: building the structure to deliver the plan</a:t>
            </a:r>
            <a:endParaRPr lang="en-US" sz="3200" dirty="0"/>
          </a:p>
        </p:txBody>
      </p:sp>
      <p:sp>
        <p:nvSpPr>
          <p:cNvPr id="4" name="Shape 2"/>
          <p:cNvSpPr/>
          <p:nvPr/>
        </p:nvSpPr>
        <p:spPr>
          <a:xfrm>
            <a:off x="548640" y="1645920"/>
            <a:ext cx="5029200" cy="4389120"/>
          </a:xfrm>
          <a:prstGeom prst="roundRect">
            <a:avLst>
              <a:gd name="adj" fmla="val 2083"/>
            </a:avLst>
          </a:prstGeom>
          <a:solidFill>
            <a:srgbClr val="1E2761"/>
          </a:solidFill>
          <a:ln w="12700">
            <a:solidFill>
              <a:srgbClr val="1E2761"/>
            </a:solidFill>
            <a:prstDash val="solid"/>
          </a:ln>
        </p:spPr>
        <p:txBody>
          <a:bodyPr/>
          <a:lstStyle/>
          <a:p>
            <a:endParaRPr lang="en-GB"/>
          </a:p>
        </p:txBody>
      </p:sp>
      <p:sp>
        <p:nvSpPr>
          <p:cNvPr id="5" name="Text 3"/>
          <p:cNvSpPr/>
          <p:nvPr/>
        </p:nvSpPr>
        <p:spPr>
          <a:xfrm>
            <a:off x="822960" y="1828800"/>
            <a:ext cx="45720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DEFINITION</a:t>
            </a:r>
            <a:endParaRPr lang="en-US" sz="1100" dirty="0"/>
          </a:p>
        </p:txBody>
      </p:sp>
      <p:sp>
        <p:nvSpPr>
          <p:cNvPr id="6" name="Text 4"/>
          <p:cNvSpPr/>
          <p:nvPr/>
        </p:nvSpPr>
        <p:spPr>
          <a:xfrm>
            <a:off x="822960" y="2194560"/>
            <a:ext cx="4572000" cy="50292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What is organising?</a:t>
            </a:r>
            <a:endParaRPr lang="en-US" sz="2200" dirty="0"/>
          </a:p>
        </p:txBody>
      </p:sp>
      <p:sp>
        <p:nvSpPr>
          <p:cNvPr id="7" name="Text 5"/>
          <p:cNvSpPr/>
          <p:nvPr/>
        </p:nvSpPr>
        <p:spPr>
          <a:xfrm>
            <a:off x="822960" y="2743200"/>
            <a:ext cx="4572000" cy="2194560"/>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Organising is the process of dividing work into tasks, grouping those tasks into roles and departments, allocating authority, and providing the human and material resources needed to achieve organisational goals (Cole and Kelly, 2020).</a:t>
            </a:r>
            <a:endParaRPr lang="en-US" sz="1300" dirty="0"/>
          </a:p>
        </p:txBody>
      </p:sp>
      <p:sp>
        <p:nvSpPr>
          <p:cNvPr id="8" name="Text 6"/>
          <p:cNvSpPr/>
          <p:nvPr/>
        </p:nvSpPr>
        <p:spPr>
          <a:xfrm>
            <a:off x="822960" y="4937760"/>
            <a:ext cx="4572000" cy="1005840"/>
          </a:xfrm>
          <a:prstGeom prst="rect">
            <a:avLst/>
          </a:prstGeom>
          <a:noFill/>
          <a:ln/>
        </p:spPr>
        <p:txBody>
          <a:bodyPr wrap="square" rtlCol="0" anchor="ctr"/>
          <a:lstStyle/>
          <a:p>
            <a:pPr marL="0" indent="0">
              <a:buNone/>
            </a:pPr>
            <a:r>
              <a:rPr lang="en-US" sz="1200" i="1" dirty="0">
                <a:solidFill>
                  <a:srgbClr val="CADCFC"/>
                </a:solidFill>
                <a:latin typeface="Calibri" pitchFamily="34" charset="0"/>
                <a:ea typeface="Calibri" pitchFamily="34" charset="-122"/>
                <a:cs typeface="Calibri" pitchFamily="34" charset="-120"/>
              </a:rPr>
              <a:t>For Fayol, organising created the “body corporate” of the business – the framework in which people can act.</a:t>
            </a:r>
            <a:endParaRPr lang="en-US" sz="1200" dirty="0"/>
          </a:p>
        </p:txBody>
      </p:sp>
      <p:sp>
        <p:nvSpPr>
          <p:cNvPr id="9" name="Shape 7"/>
          <p:cNvSpPr/>
          <p:nvPr/>
        </p:nvSpPr>
        <p:spPr>
          <a:xfrm>
            <a:off x="5943600" y="1737360"/>
            <a:ext cx="2743200" cy="1965960"/>
          </a:xfrm>
          <a:prstGeom prst="roundRect">
            <a:avLst>
              <a:gd name="adj" fmla="val 3721"/>
            </a:avLst>
          </a:prstGeom>
          <a:solidFill>
            <a:srgbClr val="E8EFFB"/>
          </a:solidFill>
          <a:ln w="12700">
            <a:solidFill>
              <a:srgbClr val="CADCFC"/>
            </a:solidFill>
            <a:prstDash val="solid"/>
          </a:ln>
        </p:spPr>
        <p:txBody>
          <a:bodyPr/>
          <a:lstStyle/>
          <a:p>
            <a:endParaRPr lang="en-GB"/>
          </a:p>
        </p:txBody>
      </p:sp>
      <p:sp>
        <p:nvSpPr>
          <p:cNvPr id="10" name="Shape 8"/>
          <p:cNvSpPr/>
          <p:nvPr/>
        </p:nvSpPr>
        <p:spPr>
          <a:xfrm>
            <a:off x="6126480" y="1965960"/>
            <a:ext cx="228600" cy="228600"/>
          </a:xfrm>
          <a:prstGeom prst="rect">
            <a:avLst/>
          </a:prstGeom>
          <a:solidFill>
            <a:srgbClr val="EE1C2E"/>
          </a:solidFill>
          <a:ln w="12700">
            <a:solidFill>
              <a:srgbClr val="EE1C2E"/>
            </a:solidFill>
            <a:prstDash val="solid"/>
          </a:ln>
        </p:spPr>
        <p:txBody>
          <a:bodyPr/>
          <a:lstStyle/>
          <a:p>
            <a:endParaRPr lang="en-GB"/>
          </a:p>
        </p:txBody>
      </p:sp>
      <p:sp>
        <p:nvSpPr>
          <p:cNvPr id="11" name="Text 9"/>
          <p:cNvSpPr/>
          <p:nvPr/>
        </p:nvSpPr>
        <p:spPr>
          <a:xfrm>
            <a:off x="6446520" y="1874520"/>
            <a:ext cx="2148840" cy="45720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Division of work</a:t>
            </a:r>
            <a:endParaRPr lang="en-US" sz="1500" dirty="0"/>
          </a:p>
        </p:txBody>
      </p:sp>
      <p:sp>
        <p:nvSpPr>
          <p:cNvPr id="12" name="Text 10"/>
          <p:cNvSpPr/>
          <p:nvPr/>
        </p:nvSpPr>
        <p:spPr>
          <a:xfrm>
            <a:off x="6126480" y="2423160"/>
            <a:ext cx="2468880" cy="118872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Specialisation improves efficiency and skill.</a:t>
            </a:r>
            <a:endParaRPr lang="en-US" sz="1200" dirty="0"/>
          </a:p>
        </p:txBody>
      </p:sp>
      <p:sp>
        <p:nvSpPr>
          <p:cNvPr id="13" name="Shape 11"/>
          <p:cNvSpPr/>
          <p:nvPr/>
        </p:nvSpPr>
        <p:spPr>
          <a:xfrm>
            <a:off x="8823960" y="1737360"/>
            <a:ext cx="2743200" cy="1965960"/>
          </a:xfrm>
          <a:prstGeom prst="roundRect">
            <a:avLst>
              <a:gd name="adj" fmla="val 3721"/>
            </a:avLst>
          </a:prstGeom>
          <a:solidFill>
            <a:srgbClr val="E8EFFB"/>
          </a:solidFill>
          <a:ln w="12700">
            <a:solidFill>
              <a:srgbClr val="CADCFC"/>
            </a:solidFill>
            <a:prstDash val="solid"/>
          </a:ln>
        </p:spPr>
        <p:txBody>
          <a:bodyPr/>
          <a:lstStyle/>
          <a:p>
            <a:endParaRPr lang="en-GB"/>
          </a:p>
        </p:txBody>
      </p:sp>
      <p:sp>
        <p:nvSpPr>
          <p:cNvPr id="14" name="Shape 12"/>
          <p:cNvSpPr/>
          <p:nvPr/>
        </p:nvSpPr>
        <p:spPr>
          <a:xfrm>
            <a:off x="9006840" y="1965960"/>
            <a:ext cx="228600" cy="228600"/>
          </a:xfrm>
          <a:prstGeom prst="rect">
            <a:avLst/>
          </a:prstGeom>
          <a:solidFill>
            <a:srgbClr val="EE1C2E"/>
          </a:solidFill>
          <a:ln w="12700">
            <a:solidFill>
              <a:srgbClr val="EE1C2E"/>
            </a:solidFill>
            <a:prstDash val="solid"/>
          </a:ln>
        </p:spPr>
        <p:txBody>
          <a:bodyPr/>
          <a:lstStyle/>
          <a:p>
            <a:endParaRPr lang="en-GB"/>
          </a:p>
        </p:txBody>
      </p:sp>
      <p:sp>
        <p:nvSpPr>
          <p:cNvPr id="15" name="Text 13"/>
          <p:cNvSpPr/>
          <p:nvPr/>
        </p:nvSpPr>
        <p:spPr>
          <a:xfrm>
            <a:off x="9326880" y="1874520"/>
            <a:ext cx="2148840" cy="45720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Authority &amp; responsibility</a:t>
            </a:r>
            <a:endParaRPr lang="en-US" sz="1500" dirty="0"/>
          </a:p>
        </p:txBody>
      </p:sp>
      <p:sp>
        <p:nvSpPr>
          <p:cNvPr id="16" name="Text 14"/>
          <p:cNvSpPr/>
          <p:nvPr/>
        </p:nvSpPr>
        <p:spPr>
          <a:xfrm>
            <a:off x="9006840" y="2423160"/>
            <a:ext cx="2468880" cy="118872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The right to give orders must match the duty to deliver.</a:t>
            </a:r>
            <a:endParaRPr lang="en-US" sz="1200" dirty="0"/>
          </a:p>
        </p:txBody>
      </p:sp>
      <p:sp>
        <p:nvSpPr>
          <p:cNvPr id="17" name="Shape 15"/>
          <p:cNvSpPr/>
          <p:nvPr/>
        </p:nvSpPr>
        <p:spPr>
          <a:xfrm>
            <a:off x="5943600" y="3931920"/>
            <a:ext cx="2743200" cy="1965960"/>
          </a:xfrm>
          <a:prstGeom prst="roundRect">
            <a:avLst>
              <a:gd name="adj" fmla="val 3721"/>
            </a:avLst>
          </a:prstGeom>
          <a:solidFill>
            <a:srgbClr val="E8EFFB"/>
          </a:solidFill>
          <a:ln w="12700">
            <a:solidFill>
              <a:srgbClr val="CADCFC"/>
            </a:solidFill>
            <a:prstDash val="solid"/>
          </a:ln>
        </p:spPr>
        <p:txBody>
          <a:bodyPr/>
          <a:lstStyle/>
          <a:p>
            <a:endParaRPr lang="en-GB"/>
          </a:p>
        </p:txBody>
      </p:sp>
      <p:sp>
        <p:nvSpPr>
          <p:cNvPr id="18" name="Shape 16"/>
          <p:cNvSpPr/>
          <p:nvPr/>
        </p:nvSpPr>
        <p:spPr>
          <a:xfrm>
            <a:off x="6126480" y="4160520"/>
            <a:ext cx="228600" cy="228600"/>
          </a:xfrm>
          <a:prstGeom prst="rect">
            <a:avLst/>
          </a:prstGeom>
          <a:solidFill>
            <a:srgbClr val="EE1C2E"/>
          </a:solidFill>
          <a:ln w="12700">
            <a:solidFill>
              <a:srgbClr val="EE1C2E"/>
            </a:solidFill>
            <a:prstDash val="solid"/>
          </a:ln>
        </p:spPr>
        <p:txBody>
          <a:bodyPr/>
          <a:lstStyle/>
          <a:p>
            <a:endParaRPr lang="en-GB"/>
          </a:p>
        </p:txBody>
      </p:sp>
      <p:sp>
        <p:nvSpPr>
          <p:cNvPr id="19" name="Text 17"/>
          <p:cNvSpPr/>
          <p:nvPr/>
        </p:nvSpPr>
        <p:spPr>
          <a:xfrm>
            <a:off x="6446520" y="4069080"/>
            <a:ext cx="2148840" cy="45720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Unity of command</a:t>
            </a:r>
            <a:endParaRPr lang="en-US" sz="1500" dirty="0"/>
          </a:p>
        </p:txBody>
      </p:sp>
      <p:sp>
        <p:nvSpPr>
          <p:cNvPr id="20" name="Text 18"/>
          <p:cNvSpPr/>
          <p:nvPr/>
        </p:nvSpPr>
        <p:spPr>
          <a:xfrm>
            <a:off x="6126480" y="4617720"/>
            <a:ext cx="2468880" cy="118872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Each employee should report to only one superior.</a:t>
            </a:r>
            <a:endParaRPr lang="en-US" sz="1200" dirty="0"/>
          </a:p>
        </p:txBody>
      </p:sp>
      <p:sp>
        <p:nvSpPr>
          <p:cNvPr id="21" name="Shape 19"/>
          <p:cNvSpPr/>
          <p:nvPr/>
        </p:nvSpPr>
        <p:spPr>
          <a:xfrm>
            <a:off x="8823960" y="3931920"/>
            <a:ext cx="2743200" cy="1965960"/>
          </a:xfrm>
          <a:prstGeom prst="roundRect">
            <a:avLst>
              <a:gd name="adj" fmla="val 3721"/>
            </a:avLst>
          </a:prstGeom>
          <a:solidFill>
            <a:srgbClr val="E8EFFB"/>
          </a:solidFill>
          <a:ln w="12700">
            <a:solidFill>
              <a:srgbClr val="CADCFC"/>
            </a:solidFill>
            <a:prstDash val="solid"/>
          </a:ln>
        </p:spPr>
        <p:txBody>
          <a:bodyPr/>
          <a:lstStyle/>
          <a:p>
            <a:endParaRPr lang="en-GB"/>
          </a:p>
        </p:txBody>
      </p:sp>
      <p:sp>
        <p:nvSpPr>
          <p:cNvPr id="22" name="Shape 20"/>
          <p:cNvSpPr/>
          <p:nvPr/>
        </p:nvSpPr>
        <p:spPr>
          <a:xfrm>
            <a:off x="9006840" y="4160520"/>
            <a:ext cx="228600" cy="228600"/>
          </a:xfrm>
          <a:prstGeom prst="rect">
            <a:avLst/>
          </a:prstGeom>
          <a:solidFill>
            <a:srgbClr val="EE1C2E"/>
          </a:solidFill>
          <a:ln w="12700">
            <a:solidFill>
              <a:srgbClr val="EE1C2E"/>
            </a:solidFill>
            <a:prstDash val="solid"/>
          </a:ln>
        </p:spPr>
        <p:txBody>
          <a:bodyPr/>
          <a:lstStyle/>
          <a:p>
            <a:endParaRPr lang="en-GB"/>
          </a:p>
        </p:txBody>
      </p:sp>
      <p:sp>
        <p:nvSpPr>
          <p:cNvPr id="23" name="Text 21"/>
          <p:cNvSpPr/>
          <p:nvPr/>
        </p:nvSpPr>
        <p:spPr>
          <a:xfrm>
            <a:off x="9326880" y="4069080"/>
            <a:ext cx="2148840" cy="45720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Scalar chain</a:t>
            </a:r>
            <a:endParaRPr lang="en-US" sz="1500" dirty="0"/>
          </a:p>
        </p:txBody>
      </p:sp>
      <p:sp>
        <p:nvSpPr>
          <p:cNvPr id="24" name="Text 22"/>
          <p:cNvSpPr/>
          <p:nvPr/>
        </p:nvSpPr>
        <p:spPr>
          <a:xfrm>
            <a:off x="9006840" y="4617720"/>
            <a:ext cx="2468880" cy="118872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A clear line of authority from top to bottom of the organisation.</a:t>
            </a:r>
            <a:endParaRPr lang="en-US" sz="1200" dirty="0"/>
          </a:p>
        </p:txBody>
      </p:sp>
      <p:sp>
        <p:nvSpPr>
          <p:cNvPr id="25" name="Text 23"/>
          <p:cNvSpPr/>
          <p:nvPr/>
        </p:nvSpPr>
        <p:spPr>
          <a:xfrm>
            <a:off x="5943600" y="6172200"/>
            <a:ext cx="5669280" cy="274320"/>
          </a:xfrm>
          <a:prstGeom prst="rect">
            <a:avLst/>
          </a:prstGeom>
          <a:noFill/>
          <a:ln/>
        </p:spPr>
        <p:txBody>
          <a:bodyPr wrap="square" rtlCol="0" anchor="ctr"/>
          <a:lstStyle/>
          <a:p>
            <a:pPr marL="0" indent="0">
              <a:buNone/>
            </a:pPr>
            <a:r>
              <a:rPr lang="en-US" sz="1000" i="1" dirty="0">
                <a:solidFill>
                  <a:srgbClr val="5C6478"/>
                </a:solidFill>
                <a:latin typeface="Calibri" pitchFamily="34" charset="0"/>
                <a:ea typeface="Calibri" pitchFamily="34" charset="-122"/>
                <a:cs typeface="Calibri" pitchFamily="34" charset="-120"/>
              </a:rPr>
              <a:t>Fayol’s 14 principles of management – selected here for illustration (Fayol, 1949; Mullins, 2019).</a:t>
            </a:r>
            <a:endParaRPr lang="en-US" sz="1000" dirty="0"/>
          </a:p>
        </p:txBody>
      </p:sp>
      <p:sp>
        <p:nvSpPr>
          <p:cNvPr id="26" name="Text 24"/>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27" name="Text 25"/>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8 / 18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04  ORGANISING</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Organising in practice at Tesco</a:t>
            </a:r>
            <a:endParaRPr lang="en-US" sz="3200" dirty="0"/>
          </a:p>
        </p:txBody>
      </p:sp>
      <p:sp>
        <p:nvSpPr>
          <p:cNvPr id="4" name="Shape 2"/>
          <p:cNvSpPr/>
          <p:nvPr/>
        </p:nvSpPr>
        <p:spPr>
          <a:xfrm>
            <a:off x="2194560" y="1737360"/>
            <a:ext cx="2560320" cy="640080"/>
          </a:xfrm>
          <a:prstGeom prst="roundRect">
            <a:avLst>
              <a:gd name="adj" fmla="val 11429"/>
            </a:avLst>
          </a:prstGeom>
          <a:solidFill>
            <a:srgbClr val="1E2761"/>
          </a:solidFill>
          <a:ln w="12700">
            <a:solidFill>
              <a:srgbClr val="1E2761"/>
            </a:solidFill>
            <a:prstDash val="solid"/>
          </a:ln>
        </p:spPr>
        <p:txBody>
          <a:bodyPr/>
          <a:lstStyle/>
          <a:p>
            <a:endParaRPr lang="en-GB"/>
          </a:p>
        </p:txBody>
      </p:sp>
      <p:sp>
        <p:nvSpPr>
          <p:cNvPr id="5" name="Text 3"/>
          <p:cNvSpPr/>
          <p:nvPr/>
        </p:nvSpPr>
        <p:spPr>
          <a:xfrm>
            <a:off x="2194560" y="1737360"/>
            <a:ext cx="2560320" cy="64008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Board &amp; CEO</a:t>
            </a:r>
            <a:endParaRPr lang="en-US" sz="1400" dirty="0"/>
          </a:p>
        </p:txBody>
      </p:sp>
      <p:sp>
        <p:nvSpPr>
          <p:cNvPr id="6" name="Shape 4"/>
          <p:cNvSpPr/>
          <p:nvPr/>
        </p:nvSpPr>
        <p:spPr>
          <a:xfrm>
            <a:off x="1737360" y="2651760"/>
            <a:ext cx="3474720" cy="548640"/>
          </a:xfrm>
          <a:prstGeom prst="roundRect">
            <a:avLst>
              <a:gd name="adj" fmla="val 10000"/>
            </a:avLst>
          </a:prstGeom>
          <a:solidFill>
            <a:srgbClr val="141A47"/>
          </a:solidFill>
          <a:ln w="12700">
            <a:solidFill>
              <a:srgbClr val="141A47"/>
            </a:solidFill>
            <a:prstDash val="solid"/>
          </a:ln>
        </p:spPr>
        <p:txBody>
          <a:bodyPr/>
          <a:lstStyle/>
          <a:p>
            <a:endParaRPr lang="en-GB"/>
          </a:p>
        </p:txBody>
      </p:sp>
      <p:sp>
        <p:nvSpPr>
          <p:cNvPr id="7" name="Text 5"/>
          <p:cNvSpPr/>
          <p:nvPr/>
        </p:nvSpPr>
        <p:spPr>
          <a:xfrm>
            <a:off x="1737360" y="2651760"/>
            <a:ext cx="3474720" cy="548640"/>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Executive Committee</a:t>
            </a:r>
            <a:endParaRPr lang="en-US" sz="1200" dirty="0"/>
          </a:p>
        </p:txBody>
      </p:sp>
      <p:sp>
        <p:nvSpPr>
          <p:cNvPr id="8" name="Shape 6"/>
          <p:cNvSpPr/>
          <p:nvPr/>
        </p:nvSpPr>
        <p:spPr>
          <a:xfrm>
            <a:off x="3474720" y="2377440"/>
            <a:ext cx="0" cy="274320"/>
          </a:xfrm>
          <a:prstGeom prst="line">
            <a:avLst/>
          </a:prstGeom>
          <a:noFill/>
          <a:ln w="12700">
            <a:solidFill>
              <a:srgbClr val="5C6478"/>
            </a:solidFill>
            <a:prstDash val="solid"/>
          </a:ln>
        </p:spPr>
        <p:txBody>
          <a:bodyPr/>
          <a:lstStyle/>
          <a:p>
            <a:endParaRPr lang="en-GB"/>
          </a:p>
        </p:txBody>
      </p:sp>
      <p:sp>
        <p:nvSpPr>
          <p:cNvPr id="9" name="Shape 7"/>
          <p:cNvSpPr/>
          <p:nvPr/>
        </p:nvSpPr>
        <p:spPr>
          <a:xfrm>
            <a:off x="3474720" y="3200400"/>
            <a:ext cx="0" cy="320040"/>
          </a:xfrm>
          <a:prstGeom prst="line">
            <a:avLst/>
          </a:prstGeom>
          <a:noFill/>
          <a:ln w="12700">
            <a:solidFill>
              <a:srgbClr val="5C6478"/>
            </a:solidFill>
            <a:prstDash val="solid"/>
          </a:ln>
        </p:spPr>
        <p:txBody>
          <a:bodyPr/>
          <a:lstStyle/>
          <a:p>
            <a:endParaRPr lang="en-GB"/>
          </a:p>
        </p:txBody>
      </p:sp>
      <p:sp>
        <p:nvSpPr>
          <p:cNvPr id="10" name="Shape 8"/>
          <p:cNvSpPr/>
          <p:nvPr/>
        </p:nvSpPr>
        <p:spPr>
          <a:xfrm>
            <a:off x="1280160" y="3520440"/>
            <a:ext cx="4389120" cy="0"/>
          </a:xfrm>
          <a:prstGeom prst="line">
            <a:avLst/>
          </a:prstGeom>
          <a:noFill/>
          <a:ln w="12700">
            <a:solidFill>
              <a:srgbClr val="5C6478"/>
            </a:solidFill>
            <a:prstDash val="solid"/>
          </a:ln>
        </p:spPr>
        <p:txBody>
          <a:bodyPr/>
          <a:lstStyle/>
          <a:p>
            <a:endParaRPr lang="en-GB"/>
          </a:p>
        </p:txBody>
      </p:sp>
      <p:sp>
        <p:nvSpPr>
          <p:cNvPr id="11" name="Shape 9"/>
          <p:cNvSpPr/>
          <p:nvPr/>
        </p:nvSpPr>
        <p:spPr>
          <a:xfrm>
            <a:off x="1348740" y="3520440"/>
            <a:ext cx="0" cy="228600"/>
          </a:xfrm>
          <a:prstGeom prst="line">
            <a:avLst/>
          </a:prstGeom>
          <a:noFill/>
          <a:ln w="12700">
            <a:solidFill>
              <a:srgbClr val="5C6478"/>
            </a:solidFill>
            <a:prstDash val="solid"/>
          </a:ln>
        </p:spPr>
        <p:txBody>
          <a:bodyPr/>
          <a:lstStyle/>
          <a:p>
            <a:endParaRPr lang="en-GB"/>
          </a:p>
        </p:txBody>
      </p:sp>
      <p:sp>
        <p:nvSpPr>
          <p:cNvPr id="12" name="Shape 10"/>
          <p:cNvSpPr/>
          <p:nvPr/>
        </p:nvSpPr>
        <p:spPr>
          <a:xfrm>
            <a:off x="708660" y="3749040"/>
            <a:ext cx="1280160" cy="548640"/>
          </a:xfrm>
          <a:prstGeom prst="roundRect">
            <a:avLst>
              <a:gd name="adj" fmla="val 8333"/>
            </a:avLst>
          </a:prstGeom>
          <a:solidFill>
            <a:srgbClr val="E8EFFB"/>
          </a:solidFill>
          <a:ln w="12700">
            <a:solidFill>
              <a:srgbClr val="1E2761"/>
            </a:solidFill>
            <a:prstDash val="solid"/>
          </a:ln>
        </p:spPr>
        <p:txBody>
          <a:bodyPr/>
          <a:lstStyle/>
          <a:p>
            <a:endParaRPr lang="en-GB"/>
          </a:p>
        </p:txBody>
      </p:sp>
      <p:sp>
        <p:nvSpPr>
          <p:cNvPr id="13" name="Text 11"/>
          <p:cNvSpPr/>
          <p:nvPr/>
        </p:nvSpPr>
        <p:spPr>
          <a:xfrm>
            <a:off x="708660" y="3749040"/>
            <a:ext cx="1280160" cy="548640"/>
          </a:xfrm>
          <a:prstGeom prst="rect">
            <a:avLst/>
          </a:prstGeom>
          <a:noFill/>
          <a:ln/>
        </p:spPr>
        <p:txBody>
          <a:bodyPr wrap="square" lIns="0" tIns="0" rIns="0" bIns="0" rtlCol="0" anchor="ctr"/>
          <a:lstStyle/>
          <a:p>
            <a:pPr marL="0" indent="0" algn="ctr">
              <a:buNone/>
            </a:pPr>
            <a:r>
              <a:rPr lang="en-US" sz="1000" b="1" dirty="0">
                <a:solidFill>
                  <a:srgbClr val="1E2761"/>
                </a:solidFill>
                <a:latin typeface="Calibri" pitchFamily="34" charset="0"/>
                <a:ea typeface="Calibri" pitchFamily="34" charset="-122"/>
                <a:cs typeface="Calibri" pitchFamily="34" charset="-120"/>
              </a:rPr>
              <a:t>UK &amp; ROI</a:t>
            </a:r>
            <a:endParaRPr lang="en-US" sz="1000" dirty="0"/>
          </a:p>
        </p:txBody>
      </p:sp>
      <p:sp>
        <p:nvSpPr>
          <p:cNvPr id="14" name="Shape 12"/>
          <p:cNvSpPr/>
          <p:nvPr/>
        </p:nvSpPr>
        <p:spPr>
          <a:xfrm>
            <a:off x="2766060" y="3520440"/>
            <a:ext cx="0" cy="228600"/>
          </a:xfrm>
          <a:prstGeom prst="line">
            <a:avLst/>
          </a:prstGeom>
          <a:noFill/>
          <a:ln w="12700">
            <a:solidFill>
              <a:srgbClr val="5C6478"/>
            </a:solidFill>
            <a:prstDash val="solid"/>
          </a:ln>
        </p:spPr>
        <p:txBody>
          <a:bodyPr/>
          <a:lstStyle/>
          <a:p>
            <a:endParaRPr lang="en-GB"/>
          </a:p>
        </p:txBody>
      </p:sp>
      <p:sp>
        <p:nvSpPr>
          <p:cNvPr id="15" name="Shape 13"/>
          <p:cNvSpPr/>
          <p:nvPr/>
        </p:nvSpPr>
        <p:spPr>
          <a:xfrm>
            <a:off x="2125980" y="3749040"/>
            <a:ext cx="1280160" cy="548640"/>
          </a:xfrm>
          <a:prstGeom prst="roundRect">
            <a:avLst>
              <a:gd name="adj" fmla="val 8333"/>
            </a:avLst>
          </a:prstGeom>
          <a:solidFill>
            <a:srgbClr val="E8EFFB"/>
          </a:solidFill>
          <a:ln w="12700">
            <a:solidFill>
              <a:srgbClr val="1E2761"/>
            </a:solidFill>
            <a:prstDash val="solid"/>
          </a:ln>
        </p:spPr>
        <p:txBody>
          <a:bodyPr/>
          <a:lstStyle/>
          <a:p>
            <a:endParaRPr lang="en-GB"/>
          </a:p>
        </p:txBody>
      </p:sp>
      <p:sp>
        <p:nvSpPr>
          <p:cNvPr id="16" name="Text 14"/>
          <p:cNvSpPr/>
          <p:nvPr/>
        </p:nvSpPr>
        <p:spPr>
          <a:xfrm>
            <a:off x="2125980" y="3749040"/>
            <a:ext cx="1280160" cy="548640"/>
          </a:xfrm>
          <a:prstGeom prst="rect">
            <a:avLst/>
          </a:prstGeom>
          <a:noFill/>
          <a:ln/>
        </p:spPr>
        <p:txBody>
          <a:bodyPr wrap="square" lIns="0" tIns="0" rIns="0" bIns="0" rtlCol="0" anchor="ctr"/>
          <a:lstStyle/>
          <a:p>
            <a:pPr marL="0" indent="0" algn="ctr">
              <a:buNone/>
            </a:pPr>
            <a:r>
              <a:rPr lang="en-US" sz="1000" b="1" dirty="0">
                <a:solidFill>
                  <a:srgbClr val="1E2761"/>
                </a:solidFill>
                <a:latin typeface="Calibri" pitchFamily="34" charset="0"/>
                <a:ea typeface="Calibri" pitchFamily="34" charset="-122"/>
                <a:cs typeface="Calibri" pitchFamily="34" charset="-120"/>
              </a:rPr>
              <a:t>Central Europe</a:t>
            </a:r>
            <a:endParaRPr lang="en-US" sz="1000" dirty="0"/>
          </a:p>
        </p:txBody>
      </p:sp>
      <p:sp>
        <p:nvSpPr>
          <p:cNvPr id="17" name="Shape 15"/>
          <p:cNvSpPr/>
          <p:nvPr/>
        </p:nvSpPr>
        <p:spPr>
          <a:xfrm>
            <a:off x="4183380" y="3520440"/>
            <a:ext cx="0" cy="228600"/>
          </a:xfrm>
          <a:prstGeom prst="line">
            <a:avLst/>
          </a:prstGeom>
          <a:noFill/>
          <a:ln w="12700">
            <a:solidFill>
              <a:srgbClr val="5C6478"/>
            </a:solidFill>
            <a:prstDash val="solid"/>
          </a:ln>
        </p:spPr>
        <p:txBody>
          <a:bodyPr/>
          <a:lstStyle/>
          <a:p>
            <a:endParaRPr lang="en-GB"/>
          </a:p>
        </p:txBody>
      </p:sp>
      <p:sp>
        <p:nvSpPr>
          <p:cNvPr id="18" name="Shape 16"/>
          <p:cNvSpPr/>
          <p:nvPr/>
        </p:nvSpPr>
        <p:spPr>
          <a:xfrm>
            <a:off x="3543300" y="3749040"/>
            <a:ext cx="1280160" cy="548640"/>
          </a:xfrm>
          <a:prstGeom prst="roundRect">
            <a:avLst>
              <a:gd name="adj" fmla="val 8333"/>
            </a:avLst>
          </a:prstGeom>
          <a:solidFill>
            <a:srgbClr val="E8EFFB"/>
          </a:solidFill>
          <a:ln w="12700">
            <a:solidFill>
              <a:srgbClr val="1E2761"/>
            </a:solidFill>
            <a:prstDash val="solid"/>
          </a:ln>
        </p:spPr>
        <p:txBody>
          <a:bodyPr/>
          <a:lstStyle/>
          <a:p>
            <a:endParaRPr lang="en-GB"/>
          </a:p>
        </p:txBody>
      </p:sp>
      <p:sp>
        <p:nvSpPr>
          <p:cNvPr id="19" name="Text 17"/>
          <p:cNvSpPr/>
          <p:nvPr/>
        </p:nvSpPr>
        <p:spPr>
          <a:xfrm>
            <a:off x="3543300" y="3749040"/>
            <a:ext cx="1280160" cy="548640"/>
          </a:xfrm>
          <a:prstGeom prst="rect">
            <a:avLst/>
          </a:prstGeom>
          <a:noFill/>
          <a:ln/>
        </p:spPr>
        <p:txBody>
          <a:bodyPr wrap="square" lIns="0" tIns="0" rIns="0" bIns="0" rtlCol="0" anchor="ctr"/>
          <a:lstStyle/>
          <a:p>
            <a:pPr marL="0" indent="0" algn="ctr">
              <a:buNone/>
            </a:pPr>
            <a:r>
              <a:rPr lang="en-US" sz="1000" b="1" dirty="0">
                <a:solidFill>
                  <a:srgbClr val="1E2761"/>
                </a:solidFill>
                <a:latin typeface="Calibri" pitchFamily="34" charset="0"/>
                <a:ea typeface="Calibri" pitchFamily="34" charset="-122"/>
                <a:cs typeface="Calibri" pitchFamily="34" charset="-120"/>
              </a:rPr>
              <a:t>Booker (Wholesale)</a:t>
            </a:r>
            <a:endParaRPr lang="en-US" sz="1000" dirty="0"/>
          </a:p>
        </p:txBody>
      </p:sp>
      <p:sp>
        <p:nvSpPr>
          <p:cNvPr id="20" name="Shape 18"/>
          <p:cNvSpPr/>
          <p:nvPr/>
        </p:nvSpPr>
        <p:spPr>
          <a:xfrm>
            <a:off x="5600700" y="3520440"/>
            <a:ext cx="0" cy="228600"/>
          </a:xfrm>
          <a:prstGeom prst="line">
            <a:avLst/>
          </a:prstGeom>
          <a:noFill/>
          <a:ln w="12700">
            <a:solidFill>
              <a:srgbClr val="5C6478"/>
            </a:solidFill>
            <a:prstDash val="solid"/>
          </a:ln>
        </p:spPr>
        <p:txBody>
          <a:bodyPr/>
          <a:lstStyle/>
          <a:p>
            <a:endParaRPr lang="en-GB"/>
          </a:p>
        </p:txBody>
      </p:sp>
      <p:sp>
        <p:nvSpPr>
          <p:cNvPr id="21" name="Shape 19"/>
          <p:cNvSpPr/>
          <p:nvPr/>
        </p:nvSpPr>
        <p:spPr>
          <a:xfrm>
            <a:off x="4960620" y="3749040"/>
            <a:ext cx="1280160" cy="548640"/>
          </a:xfrm>
          <a:prstGeom prst="roundRect">
            <a:avLst>
              <a:gd name="adj" fmla="val 8333"/>
            </a:avLst>
          </a:prstGeom>
          <a:solidFill>
            <a:srgbClr val="E8EFFB"/>
          </a:solidFill>
          <a:ln w="12700">
            <a:solidFill>
              <a:srgbClr val="1E2761"/>
            </a:solidFill>
            <a:prstDash val="solid"/>
          </a:ln>
        </p:spPr>
        <p:txBody>
          <a:bodyPr/>
          <a:lstStyle/>
          <a:p>
            <a:endParaRPr lang="en-GB"/>
          </a:p>
        </p:txBody>
      </p:sp>
      <p:sp>
        <p:nvSpPr>
          <p:cNvPr id="22" name="Text 20"/>
          <p:cNvSpPr/>
          <p:nvPr/>
        </p:nvSpPr>
        <p:spPr>
          <a:xfrm>
            <a:off x="4960620" y="3749040"/>
            <a:ext cx="1280160" cy="548640"/>
          </a:xfrm>
          <a:prstGeom prst="rect">
            <a:avLst/>
          </a:prstGeom>
          <a:noFill/>
          <a:ln/>
        </p:spPr>
        <p:txBody>
          <a:bodyPr wrap="square" lIns="0" tIns="0" rIns="0" bIns="0" rtlCol="0" anchor="ctr"/>
          <a:lstStyle/>
          <a:p>
            <a:pPr marL="0" indent="0" algn="ctr">
              <a:buNone/>
            </a:pPr>
            <a:r>
              <a:rPr lang="en-US" sz="1000" b="1" dirty="0">
                <a:solidFill>
                  <a:srgbClr val="1E2761"/>
                </a:solidFill>
                <a:latin typeface="Calibri" pitchFamily="34" charset="0"/>
                <a:ea typeface="Calibri" pitchFamily="34" charset="-122"/>
                <a:cs typeface="Calibri" pitchFamily="34" charset="-120"/>
              </a:rPr>
              <a:t>Group Functions</a:t>
            </a:r>
            <a:endParaRPr lang="en-US" sz="1000" dirty="0"/>
          </a:p>
        </p:txBody>
      </p:sp>
      <p:sp>
        <p:nvSpPr>
          <p:cNvPr id="23" name="Shape 21"/>
          <p:cNvSpPr/>
          <p:nvPr/>
        </p:nvSpPr>
        <p:spPr>
          <a:xfrm>
            <a:off x="1463040" y="4572000"/>
            <a:ext cx="4023360" cy="411480"/>
          </a:xfrm>
          <a:prstGeom prst="rect">
            <a:avLst/>
          </a:prstGeom>
          <a:solidFill>
            <a:srgbClr val="EE1C2E"/>
          </a:solidFill>
          <a:ln w="12700">
            <a:solidFill>
              <a:srgbClr val="FFFFFF"/>
            </a:solidFill>
            <a:prstDash val="solid"/>
          </a:ln>
        </p:spPr>
        <p:txBody>
          <a:bodyPr/>
          <a:lstStyle/>
          <a:p>
            <a:endParaRPr lang="en-GB"/>
          </a:p>
        </p:txBody>
      </p:sp>
      <p:sp>
        <p:nvSpPr>
          <p:cNvPr id="24" name="Text 22"/>
          <p:cNvSpPr/>
          <p:nvPr/>
        </p:nvSpPr>
        <p:spPr>
          <a:xfrm>
            <a:off x="1463040" y="4572000"/>
            <a:ext cx="4023360" cy="41148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Store Managers</a:t>
            </a:r>
            <a:endParaRPr lang="en-US" sz="1100" dirty="0"/>
          </a:p>
        </p:txBody>
      </p:sp>
      <p:sp>
        <p:nvSpPr>
          <p:cNvPr id="25" name="Shape 23"/>
          <p:cNvSpPr/>
          <p:nvPr/>
        </p:nvSpPr>
        <p:spPr>
          <a:xfrm>
            <a:off x="1463040" y="5074920"/>
            <a:ext cx="4023360" cy="411480"/>
          </a:xfrm>
          <a:prstGeom prst="rect">
            <a:avLst/>
          </a:prstGeom>
          <a:solidFill>
            <a:srgbClr val="CADCFC"/>
          </a:solidFill>
          <a:ln w="12700">
            <a:solidFill>
              <a:srgbClr val="FFFFFF"/>
            </a:solidFill>
            <a:prstDash val="solid"/>
          </a:ln>
        </p:spPr>
        <p:txBody>
          <a:bodyPr/>
          <a:lstStyle/>
          <a:p>
            <a:endParaRPr lang="en-GB"/>
          </a:p>
        </p:txBody>
      </p:sp>
      <p:sp>
        <p:nvSpPr>
          <p:cNvPr id="26" name="Text 24"/>
          <p:cNvSpPr/>
          <p:nvPr/>
        </p:nvSpPr>
        <p:spPr>
          <a:xfrm>
            <a:off x="1463040" y="5074920"/>
            <a:ext cx="4023360" cy="411480"/>
          </a:xfrm>
          <a:prstGeom prst="rect">
            <a:avLst/>
          </a:prstGeom>
          <a:noFill/>
          <a:ln/>
        </p:spPr>
        <p:txBody>
          <a:bodyPr wrap="square" lIns="0" tIns="0" rIns="0" bIns="0" rtlCol="0" anchor="ctr"/>
          <a:lstStyle/>
          <a:p>
            <a:pPr marL="0" indent="0" algn="ctr">
              <a:buNone/>
            </a:pPr>
            <a:r>
              <a:rPr lang="en-US" sz="1100" b="1" dirty="0">
                <a:solidFill>
                  <a:srgbClr val="1E2761"/>
                </a:solidFill>
                <a:latin typeface="Calibri" pitchFamily="34" charset="0"/>
                <a:ea typeface="Calibri" pitchFamily="34" charset="-122"/>
                <a:cs typeface="Calibri" pitchFamily="34" charset="-120"/>
              </a:rPr>
              <a:t>Department Managers</a:t>
            </a:r>
            <a:endParaRPr lang="en-US" sz="1100" dirty="0"/>
          </a:p>
        </p:txBody>
      </p:sp>
      <p:sp>
        <p:nvSpPr>
          <p:cNvPr id="27" name="Shape 25"/>
          <p:cNvSpPr/>
          <p:nvPr/>
        </p:nvSpPr>
        <p:spPr>
          <a:xfrm>
            <a:off x="1463040" y="5577840"/>
            <a:ext cx="4023360" cy="411480"/>
          </a:xfrm>
          <a:prstGeom prst="rect">
            <a:avLst/>
          </a:prstGeom>
          <a:solidFill>
            <a:srgbClr val="CADCFC"/>
          </a:solidFill>
          <a:ln w="12700">
            <a:solidFill>
              <a:srgbClr val="FFFFFF"/>
            </a:solidFill>
            <a:prstDash val="solid"/>
          </a:ln>
        </p:spPr>
        <p:txBody>
          <a:bodyPr/>
          <a:lstStyle/>
          <a:p>
            <a:endParaRPr lang="en-GB"/>
          </a:p>
        </p:txBody>
      </p:sp>
      <p:sp>
        <p:nvSpPr>
          <p:cNvPr id="28" name="Text 26"/>
          <p:cNvSpPr/>
          <p:nvPr/>
        </p:nvSpPr>
        <p:spPr>
          <a:xfrm>
            <a:off x="1463040" y="5577840"/>
            <a:ext cx="4023360" cy="411480"/>
          </a:xfrm>
          <a:prstGeom prst="rect">
            <a:avLst/>
          </a:prstGeom>
          <a:noFill/>
          <a:ln/>
        </p:spPr>
        <p:txBody>
          <a:bodyPr wrap="square" lIns="0" tIns="0" rIns="0" bIns="0" rtlCol="0" anchor="ctr"/>
          <a:lstStyle/>
          <a:p>
            <a:pPr marL="0" indent="0" algn="ctr">
              <a:buNone/>
            </a:pPr>
            <a:r>
              <a:rPr lang="en-US" sz="1100" b="1" dirty="0">
                <a:solidFill>
                  <a:srgbClr val="1E2761"/>
                </a:solidFill>
                <a:latin typeface="Calibri" pitchFamily="34" charset="0"/>
                <a:ea typeface="Calibri" pitchFamily="34" charset="-122"/>
                <a:cs typeface="Calibri" pitchFamily="34" charset="-120"/>
              </a:rPr>
              <a:t>Team Leaders</a:t>
            </a:r>
            <a:endParaRPr lang="en-US" sz="1100" dirty="0"/>
          </a:p>
        </p:txBody>
      </p:sp>
      <p:sp>
        <p:nvSpPr>
          <p:cNvPr id="29" name="Shape 27"/>
          <p:cNvSpPr/>
          <p:nvPr/>
        </p:nvSpPr>
        <p:spPr>
          <a:xfrm>
            <a:off x="1463040" y="6080760"/>
            <a:ext cx="4023360" cy="411480"/>
          </a:xfrm>
          <a:prstGeom prst="rect">
            <a:avLst/>
          </a:prstGeom>
          <a:solidFill>
            <a:srgbClr val="E8EFFB"/>
          </a:solidFill>
          <a:ln w="12700">
            <a:solidFill>
              <a:srgbClr val="FFFFFF"/>
            </a:solidFill>
            <a:prstDash val="solid"/>
          </a:ln>
        </p:spPr>
        <p:txBody>
          <a:bodyPr/>
          <a:lstStyle/>
          <a:p>
            <a:endParaRPr lang="en-GB"/>
          </a:p>
        </p:txBody>
      </p:sp>
      <p:sp>
        <p:nvSpPr>
          <p:cNvPr id="30" name="Text 28"/>
          <p:cNvSpPr/>
          <p:nvPr/>
        </p:nvSpPr>
        <p:spPr>
          <a:xfrm>
            <a:off x="1463040" y="6080760"/>
            <a:ext cx="4023360" cy="411480"/>
          </a:xfrm>
          <a:prstGeom prst="rect">
            <a:avLst/>
          </a:prstGeom>
          <a:noFill/>
          <a:ln/>
        </p:spPr>
        <p:txBody>
          <a:bodyPr wrap="square" lIns="0" tIns="0" rIns="0" bIns="0" rtlCol="0" anchor="ctr"/>
          <a:lstStyle/>
          <a:p>
            <a:pPr marL="0" indent="0" algn="ctr">
              <a:buNone/>
            </a:pPr>
            <a:r>
              <a:rPr lang="en-US" sz="1100" b="1" dirty="0">
                <a:solidFill>
                  <a:srgbClr val="1E2761"/>
                </a:solidFill>
                <a:latin typeface="Calibri" pitchFamily="34" charset="0"/>
                <a:ea typeface="Calibri" pitchFamily="34" charset="-122"/>
                <a:cs typeface="Calibri" pitchFamily="34" charset="-120"/>
              </a:rPr>
              <a:t>Colleagues (front line)</a:t>
            </a:r>
            <a:endParaRPr lang="en-US" sz="1100" dirty="0"/>
          </a:p>
        </p:txBody>
      </p:sp>
      <p:sp>
        <p:nvSpPr>
          <p:cNvPr id="31" name="Text 29"/>
          <p:cNvSpPr/>
          <p:nvPr/>
        </p:nvSpPr>
        <p:spPr>
          <a:xfrm>
            <a:off x="6766560" y="1737360"/>
            <a:ext cx="4846320" cy="365760"/>
          </a:xfrm>
          <a:prstGeom prst="rect">
            <a:avLst/>
          </a:prstGeom>
          <a:noFill/>
          <a:ln/>
        </p:spPr>
        <p:txBody>
          <a:bodyPr wrap="square"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An illustrative view of Tesco’s structure</a:t>
            </a:r>
            <a:endParaRPr lang="en-US" sz="1500" dirty="0"/>
          </a:p>
        </p:txBody>
      </p:sp>
      <p:sp>
        <p:nvSpPr>
          <p:cNvPr id="32" name="Text 30"/>
          <p:cNvSpPr/>
          <p:nvPr/>
        </p:nvSpPr>
        <p:spPr>
          <a:xfrm>
            <a:off x="6766560" y="2148840"/>
            <a:ext cx="4846320" cy="4114800"/>
          </a:xfrm>
          <a:prstGeom prst="rect">
            <a:avLst/>
          </a:prstGeom>
          <a:noFill/>
          <a:ln/>
        </p:spPr>
        <p:txBody>
          <a:bodyPr wrap="square" rtlCol="0" anchor="t"/>
          <a:lstStyle/>
          <a:p>
            <a:pPr marL="0" indent="0">
              <a:spcAft>
                <a:spcPts val="200"/>
              </a:spcAft>
              <a:buNone/>
            </a:pPr>
            <a:r>
              <a:rPr lang="en-US" sz="1150" b="1" dirty="0">
                <a:solidFill>
                  <a:srgbClr val="1A2332"/>
                </a:solidFill>
                <a:latin typeface="Calibri" pitchFamily="34" charset="0"/>
                <a:ea typeface="Calibri" pitchFamily="34" charset="-122"/>
                <a:cs typeface="Calibri" pitchFamily="34" charset="-120"/>
              </a:rPr>
              <a:t>A hybrid divisional and functional structure. </a:t>
            </a:r>
            <a:r>
              <a:rPr lang="en-US" sz="1150" dirty="0">
                <a:solidFill>
                  <a:srgbClr val="1A2332"/>
                </a:solidFill>
                <a:latin typeface="Calibri" pitchFamily="34" charset="0"/>
                <a:ea typeface="Calibri" pitchFamily="34" charset="-122"/>
                <a:cs typeface="Calibri" pitchFamily="34" charset="-120"/>
              </a:rPr>
              <a:t>Tesco is organised primarily by geography (UK &amp; ROI, Central Europe) and by business (Booker, Tesco Bank), each led by a divisional CEO reporting into the Group CEO.</a:t>
            </a:r>
            <a:endParaRPr lang="en-US" sz="1150" dirty="0"/>
          </a:p>
          <a:p>
            <a:pPr marL="0" indent="0">
              <a:spcAft>
                <a:spcPts val="200"/>
              </a:spcAft>
              <a:buNone/>
            </a:pPr>
            <a:endParaRPr lang="en-US" sz="1150" dirty="0"/>
          </a:p>
          <a:p>
            <a:pPr marL="0" indent="0">
              <a:spcAft>
                <a:spcPts val="200"/>
              </a:spcAft>
              <a:buNone/>
            </a:pPr>
            <a:r>
              <a:rPr lang="en-US" sz="1150" b="1" dirty="0">
                <a:solidFill>
                  <a:srgbClr val="1A2332"/>
                </a:solidFill>
                <a:latin typeface="Calibri" pitchFamily="34" charset="0"/>
                <a:ea typeface="Calibri" pitchFamily="34" charset="-122"/>
                <a:cs typeface="Calibri" pitchFamily="34" charset="-120"/>
              </a:rPr>
              <a:t>Clear scalar chain. </a:t>
            </a:r>
            <a:r>
              <a:rPr lang="en-US" sz="1150" dirty="0">
                <a:solidFill>
                  <a:srgbClr val="1A2332"/>
                </a:solidFill>
                <a:latin typeface="Calibri" pitchFamily="34" charset="0"/>
                <a:ea typeface="Calibri" pitchFamily="34" charset="-122"/>
                <a:cs typeface="Calibri" pitchFamily="34" charset="-120"/>
              </a:rPr>
              <a:t>From the Board down to store colleagues, there is a defined line of authority, reflecting Fayol’s scalar chain principle.</a:t>
            </a:r>
            <a:endParaRPr lang="en-US" sz="1150" dirty="0"/>
          </a:p>
          <a:p>
            <a:pPr marL="0" indent="0">
              <a:spcAft>
                <a:spcPts val="200"/>
              </a:spcAft>
              <a:buNone/>
            </a:pPr>
            <a:endParaRPr lang="en-US" sz="1150" dirty="0"/>
          </a:p>
          <a:p>
            <a:pPr marL="0" indent="0">
              <a:spcAft>
                <a:spcPts val="200"/>
              </a:spcAft>
              <a:buNone/>
            </a:pPr>
            <a:r>
              <a:rPr lang="en-US" sz="1150" b="1" dirty="0">
                <a:solidFill>
                  <a:srgbClr val="1A2332"/>
                </a:solidFill>
                <a:latin typeface="Calibri" pitchFamily="34" charset="0"/>
                <a:ea typeface="Calibri" pitchFamily="34" charset="-122"/>
                <a:cs typeface="Calibri" pitchFamily="34" charset="-120"/>
              </a:rPr>
              <a:t>Specialised group functions. </a:t>
            </a:r>
            <a:r>
              <a:rPr lang="en-US" sz="1150" dirty="0">
                <a:solidFill>
                  <a:srgbClr val="1A2332"/>
                </a:solidFill>
                <a:latin typeface="Calibri" pitchFamily="34" charset="0"/>
                <a:ea typeface="Calibri" pitchFamily="34" charset="-122"/>
                <a:cs typeface="Calibri" pitchFamily="34" charset="-120"/>
              </a:rPr>
              <a:t>Finance, HR, Technology, Property and Sustainability act as centres of expertise supporting all divisions – an example of Fayol’s division of work.</a:t>
            </a:r>
            <a:endParaRPr lang="en-US" sz="1150" dirty="0"/>
          </a:p>
          <a:p>
            <a:pPr marL="0" indent="0">
              <a:spcAft>
                <a:spcPts val="200"/>
              </a:spcAft>
              <a:buNone/>
            </a:pPr>
            <a:endParaRPr lang="en-US" sz="1150" dirty="0"/>
          </a:p>
          <a:p>
            <a:pPr marL="0" indent="0">
              <a:spcAft>
                <a:spcPts val="200"/>
              </a:spcAft>
              <a:buNone/>
            </a:pPr>
            <a:r>
              <a:rPr lang="en-US" sz="1150" b="1" dirty="0">
                <a:solidFill>
                  <a:srgbClr val="1A2332"/>
                </a:solidFill>
                <a:latin typeface="Calibri" pitchFamily="34" charset="0"/>
                <a:ea typeface="Calibri" pitchFamily="34" charset="-122"/>
                <a:cs typeface="Calibri" pitchFamily="34" charset="-120"/>
              </a:rPr>
              <a:t>Empowered store managers. </a:t>
            </a:r>
            <a:r>
              <a:rPr lang="en-US" sz="1150" dirty="0">
                <a:solidFill>
                  <a:srgbClr val="1A2332"/>
                </a:solidFill>
                <a:latin typeface="Calibri" pitchFamily="34" charset="0"/>
                <a:ea typeface="Calibri" pitchFamily="34" charset="-122"/>
                <a:cs typeface="Calibri" pitchFamily="34" charset="-120"/>
              </a:rPr>
              <a:t>Each store operates as a mini business unit, illustrating decentralised responsibility within a centralised framework (Johnson et al., 2020).</a:t>
            </a:r>
            <a:endParaRPr lang="en-US" sz="1150" dirty="0"/>
          </a:p>
        </p:txBody>
      </p:sp>
      <p:sp>
        <p:nvSpPr>
          <p:cNvPr id="33" name="Text 31"/>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34" name="Text 32"/>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9 / 18</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05  COMMANDING (LEADING)</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Commanding: from directing to leading</a:t>
            </a:r>
            <a:endParaRPr lang="en-US" sz="3200" dirty="0"/>
          </a:p>
        </p:txBody>
      </p:sp>
      <p:sp>
        <p:nvSpPr>
          <p:cNvPr id="4" name="Shape 2"/>
          <p:cNvSpPr/>
          <p:nvPr/>
        </p:nvSpPr>
        <p:spPr>
          <a:xfrm>
            <a:off x="548640" y="1645920"/>
            <a:ext cx="5029200" cy="4389120"/>
          </a:xfrm>
          <a:prstGeom prst="roundRect">
            <a:avLst>
              <a:gd name="adj" fmla="val 2083"/>
            </a:avLst>
          </a:prstGeom>
          <a:solidFill>
            <a:srgbClr val="1E2761"/>
          </a:solidFill>
          <a:ln w="12700">
            <a:solidFill>
              <a:srgbClr val="1E2761"/>
            </a:solidFill>
            <a:prstDash val="solid"/>
          </a:ln>
        </p:spPr>
        <p:txBody>
          <a:bodyPr/>
          <a:lstStyle/>
          <a:p>
            <a:endParaRPr lang="en-GB"/>
          </a:p>
        </p:txBody>
      </p:sp>
      <p:sp>
        <p:nvSpPr>
          <p:cNvPr id="5" name="Text 3"/>
          <p:cNvSpPr/>
          <p:nvPr/>
        </p:nvSpPr>
        <p:spPr>
          <a:xfrm>
            <a:off x="822960" y="1828800"/>
            <a:ext cx="45720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DEFINITION</a:t>
            </a:r>
            <a:endParaRPr lang="en-US" sz="1100" dirty="0"/>
          </a:p>
        </p:txBody>
      </p:sp>
      <p:sp>
        <p:nvSpPr>
          <p:cNvPr id="6" name="Text 4"/>
          <p:cNvSpPr/>
          <p:nvPr/>
        </p:nvSpPr>
        <p:spPr>
          <a:xfrm>
            <a:off x="822960" y="2194560"/>
            <a:ext cx="4572000" cy="50292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What is commanding?</a:t>
            </a:r>
            <a:endParaRPr lang="en-US" sz="2200" dirty="0"/>
          </a:p>
        </p:txBody>
      </p:sp>
      <p:sp>
        <p:nvSpPr>
          <p:cNvPr id="7" name="Text 5"/>
          <p:cNvSpPr/>
          <p:nvPr/>
        </p:nvSpPr>
        <p:spPr>
          <a:xfrm>
            <a:off x="822960" y="2743200"/>
            <a:ext cx="4572000" cy="1737360"/>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Fayol’s function of commanding is the act of “maintaining activity among the personnel”(Fayol, 1949). It is about giving instructions, setting expectations and ensuring subordinates carry out their duties.</a:t>
            </a:r>
            <a:endParaRPr lang="en-US" sz="1300" dirty="0"/>
          </a:p>
        </p:txBody>
      </p:sp>
      <p:sp>
        <p:nvSpPr>
          <p:cNvPr id="8" name="Text 6"/>
          <p:cNvSpPr/>
          <p:nvPr/>
        </p:nvSpPr>
        <p:spPr>
          <a:xfrm>
            <a:off x="822960" y="4526280"/>
            <a:ext cx="4572000" cy="1371600"/>
          </a:xfrm>
          <a:prstGeom prst="rect">
            <a:avLst/>
          </a:prstGeom>
          <a:noFill/>
          <a:ln/>
        </p:spPr>
        <p:txBody>
          <a:bodyPr wrap="square" rtlCol="0" anchor="ctr"/>
          <a:lstStyle/>
          <a:p>
            <a:pPr marL="0" indent="0">
              <a:buNone/>
            </a:pPr>
            <a:r>
              <a:rPr lang="en-US" sz="1200" i="1" dirty="0">
                <a:solidFill>
                  <a:srgbClr val="CADCFC"/>
                </a:solidFill>
                <a:latin typeface="Calibri" pitchFamily="34" charset="0"/>
                <a:ea typeface="Calibri" pitchFamily="34" charset="-122"/>
                <a:cs typeface="Calibri" pitchFamily="34" charset="-120"/>
              </a:rPr>
              <a:t>Modern textbooks re-label this function as “leading”, reflecting a shift from authority-based direction to influence-based leadership (Northouse, 2021).</a:t>
            </a:r>
            <a:endParaRPr lang="en-US" sz="1200" dirty="0"/>
          </a:p>
        </p:txBody>
      </p:sp>
      <p:sp>
        <p:nvSpPr>
          <p:cNvPr id="9" name="Text 7"/>
          <p:cNvSpPr/>
          <p:nvPr/>
        </p:nvSpPr>
        <p:spPr>
          <a:xfrm>
            <a:off x="5943600" y="1691640"/>
            <a:ext cx="5669280" cy="365760"/>
          </a:xfrm>
          <a:prstGeom prst="rect">
            <a:avLst/>
          </a:prstGeom>
          <a:noFill/>
          <a:ln/>
        </p:spPr>
        <p:txBody>
          <a:bodyPr wrap="square" rtlCol="0" anchor="ctr"/>
          <a:lstStyle/>
          <a:p>
            <a:pPr marL="0" indent="0">
              <a:buNone/>
            </a:pPr>
            <a:r>
              <a:rPr lang="en-US" sz="1800" b="1" dirty="0">
                <a:solidFill>
                  <a:srgbClr val="1E2761"/>
                </a:solidFill>
                <a:latin typeface="Cambria" pitchFamily="34" charset="0"/>
                <a:ea typeface="Cambria" pitchFamily="34" charset="-122"/>
                <a:cs typeface="Cambria" pitchFamily="34" charset="-120"/>
              </a:rPr>
              <a:t>Then vs now</a:t>
            </a:r>
            <a:endParaRPr lang="en-US" sz="1800" dirty="0"/>
          </a:p>
        </p:txBody>
      </p:sp>
      <p:sp>
        <p:nvSpPr>
          <p:cNvPr id="10" name="Shape 8"/>
          <p:cNvSpPr/>
          <p:nvPr/>
        </p:nvSpPr>
        <p:spPr>
          <a:xfrm>
            <a:off x="5943600" y="2148840"/>
            <a:ext cx="5669280" cy="411480"/>
          </a:xfrm>
          <a:prstGeom prst="rect">
            <a:avLst/>
          </a:prstGeom>
          <a:solidFill>
            <a:srgbClr val="1E2761"/>
          </a:solidFill>
          <a:ln w="12700">
            <a:solidFill>
              <a:srgbClr val="1E2761"/>
            </a:solidFill>
            <a:prstDash val="solid"/>
          </a:ln>
        </p:spPr>
        <p:txBody>
          <a:bodyPr/>
          <a:lstStyle/>
          <a:p>
            <a:endParaRPr lang="en-GB"/>
          </a:p>
        </p:txBody>
      </p:sp>
      <p:sp>
        <p:nvSpPr>
          <p:cNvPr id="11" name="Text 9"/>
          <p:cNvSpPr/>
          <p:nvPr/>
        </p:nvSpPr>
        <p:spPr>
          <a:xfrm>
            <a:off x="6080760" y="2148840"/>
            <a:ext cx="1737360" cy="41148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Dimension</a:t>
            </a:r>
            <a:endParaRPr lang="en-US" sz="1100" dirty="0"/>
          </a:p>
        </p:txBody>
      </p:sp>
      <p:sp>
        <p:nvSpPr>
          <p:cNvPr id="12" name="Text 10"/>
          <p:cNvSpPr/>
          <p:nvPr/>
        </p:nvSpPr>
        <p:spPr>
          <a:xfrm>
            <a:off x="7818120" y="2148840"/>
            <a:ext cx="1828800" cy="41148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Classical (Commanding)</a:t>
            </a:r>
            <a:endParaRPr lang="en-US" sz="1100" dirty="0"/>
          </a:p>
        </p:txBody>
      </p:sp>
      <p:sp>
        <p:nvSpPr>
          <p:cNvPr id="13" name="Text 11"/>
          <p:cNvSpPr/>
          <p:nvPr/>
        </p:nvSpPr>
        <p:spPr>
          <a:xfrm>
            <a:off x="9692640" y="2148840"/>
            <a:ext cx="1828800" cy="41148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Contemporary (Leading)</a:t>
            </a:r>
            <a:endParaRPr lang="en-US" sz="1100" dirty="0"/>
          </a:p>
        </p:txBody>
      </p:sp>
      <p:sp>
        <p:nvSpPr>
          <p:cNvPr id="14" name="Shape 12"/>
          <p:cNvSpPr/>
          <p:nvPr/>
        </p:nvSpPr>
        <p:spPr>
          <a:xfrm>
            <a:off x="5943600" y="2560320"/>
            <a:ext cx="5669280" cy="502920"/>
          </a:xfrm>
          <a:prstGeom prst="rect">
            <a:avLst/>
          </a:prstGeom>
          <a:solidFill>
            <a:srgbClr val="E8EFFB"/>
          </a:solidFill>
          <a:ln w="12700">
            <a:solidFill>
              <a:srgbClr val="CADCFC"/>
            </a:solidFill>
            <a:prstDash val="solid"/>
          </a:ln>
        </p:spPr>
        <p:txBody>
          <a:bodyPr/>
          <a:lstStyle/>
          <a:p>
            <a:endParaRPr lang="en-GB"/>
          </a:p>
        </p:txBody>
      </p:sp>
      <p:sp>
        <p:nvSpPr>
          <p:cNvPr id="15" name="Text 13"/>
          <p:cNvSpPr/>
          <p:nvPr/>
        </p:nvSpPr>
        <p:spPr>
          <a:xfrm>
            <a:off x="6080760" y="2560320"/>
            <a:ext cx="1737360" cy="50292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Focus</a:t>
            </a:r>
            <a:endParaRPr lang="en-US" sz="1100" dirty="0"/>
          </a:p>
        </p:txBody>
      </p:sp>
      <p:sp>
        <p:nvSpPr>
          <p:cNvPr id="16" name="Text 14"/>
          <p:cNvSpPr/>
          <p:nvPr/>
        </p:nvSpPr>
        <p:spPr>
          <a:xfrm>
            <a:off x="7818120" y="2560320"/>
            <a:ext cx="1828800" cy="50292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Directing tasks</a:t>
            </a:r>
            <a:endParaRPr lang="en-US" sz="1100" dirty="0"/>
          </a:p>
        </p:txBody>
      </p:sp>
      <p:sp>
        <p:nvSpPr>
          <p:cNvPr id="17" name="Text 15"/>
          <p:cNvSpPr/>
          <p:nvPr/>
        </p:nvSpPr>
        <p:spPr>
          <a:xfrm>
            <a:off x="9692640" y="2560320"/>
            <a:ext cx="1828800" cy="50292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Inspiring people</a:t>
            </a:r>
            <a:endParaRPr lang="en-US" sz="1100" dirty="0"/>
          </a:p>
        </p:txBody>
      </p:sp>
      <p:sp>
        <p:nvSpPr>
          <p:cNvPr id="18" name="Shape 16"/>
          <p:cNvSpPr/>
          <p:nvPr/>
        </p:nvSpPr>
        <p:spPr>
          <a:xfrm>
            <a:off x="5943600" y="3063240"/>
            <a:ext cx="5669280" cy="502920"/>
          </a:xfrm>
          <a:prstGeom prst="rect">
            <a:avLst/>
          </a:prstGeom>
          <a:solidFill>
            <a:srgbClr val="FFFFFF"/>
          </a:solidFill>
          <a:ln w="12700">
            <a:solidFill>
              <a:srgbClr val="CADCFC"/>
            </a:solidFill>
            <a:prstDash val="solid"/>
          </a:ln>
        </p:spPr>
        <p:txBody>
          <a:bodyPr/>
          <a:lstStyle/>
          <a:p>
            <a:endParaRPr lang="en-GB"/>
          </a:p>
        </p:txBody>
      </p:sp>
      <p:sp>
        <p:nvSpPr>
          <p:cNvPr id="19" name="Text 17"/>
          <p:cNvSpPr/>
          <p:nvPr/>
        </p:nvSpPr>
        <p:spPr>
          <a:xfrm>
            <a:off x="6080760" y="3063240"/>
            <a:ext cx="1737360" cy="50292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Basis of power</a:t>
            </a:r>
            <a:endParaRPr lang="en-US" sz="1100" dirty="0"/>
          </a:p>
        </p:txBody>
      </p:sp>
      <p:sp>
        <p:nvSpPr>
          <p:cNvPr id="20" name="Text 18"/>
          <p:cNvSpPr/>
          <p:nvPr/>
        </p:nvSpPr>
        <p:spPr>
          <a:xfrm>
            <a:off x="7818120" y="3063240"/>
            <a:ext cx="1828800" cy="50292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Formal authority</a:t>
            </a:r>
            <a:endParaRPr lang="en-US" sz="1100" dirty="0"/>
          </a:p>
        </p:txBody>
      </p:sp>
      <p:sp>
        <p:nvSpPr>
          <p:cNvPr id="21" name="Text 19"/>
          <p:cNvSpPr/>
          <p:nvPr/>
        </p:nvSpPr>
        <p:spPr>
          <a:xfrm>
            <a:off x="9692640" y="3063240"/>
            <a:ext cx="1828800" cy="50292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Vision &amp; trust</a:t>
            </a:r>
            <a:endParaRPr lang="en-US" sz="1100" dirty="0"/>
          </a:p>
        </p:txBody>
      </p:sp>
      <p:sp>
        <p:nvSpPr>
          <p:cNvPr id="22" name="Shape 20"/>
          <p:cNvSpPr/>
          <p:nvPr/>
        </p:nvSpPr>
        <p:spPr>
          <a:xfrm>
            <a:off x="5943600" y="3566160"/>
            <a:ext cx="5669280" cy="502920"/>
          </a:xfrm>
          <a:prstGeom prst="rect">
            <a:avLst/>
          </a:prstGeom>
          <a:solidFill>
            <a:srgbClr val="E8EFFB"/>
          </a:solidFill>
          <a:ln w="12700">
            <a:solidFill>
              <a:srgbClr val="CADCFC"/>
            </a:solidFill>
            <a:prstDash val="solid"/>
          </a:ln>
        </p:spPr>
        <p:txBody>
          <a:bodyPr/>
          <a:lstStyle/>
          <a:p>
            <a:endParaRPr lang="en-GB"/>
          </a:p>
        </p:txBody>
      </p:sp>
      <p:sp>
        <p:nvSpPr>
          <p:cNvPr id="23" name="Text 21"/>
          <p:cNvSpPr/>
          <p:nvPr/>
        </p:nvSpPr>
        <p:spPr>
          <a:xfrm>
            <a:off x="6080760" y="3566160"/>
            <a:ext cx="1737360" cy="50292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Communication</a:t>
            </a:r>
            <a:endParaRPr lang="en-US" sz="1100" dirty="0"/>
          </a:p>
        </p:txBody>
      </p:sp>
      <p:sp>
        <p:nvSpPr>
          <p:cNvPr id="24" name="Text 22"/>
          <p:cNvSpPr/>
          <p:nvPr/>
        </p:nvSpPr>
        <p:spPr>
          <a:xfrm>
            <a:off x="7818120" y="3566160"/>
            <a:ext cx="1828800" cy="50292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Top-down instructions</a:t>
            </a:r>
            <a:endParaRPr lang="en-US" sz="1100" dirty="0"/>
          </a:p>
        </p:txBody>
      </p:sp>
      <p:sp>
        <p:nvSpPr>
          <p:cNvPr id="25" name="Text 23"/>
          <p:cNvSpPr/>
          <p:nvPr/>
        </p:nvSpPr>
        <p:spPr>
          <a:xfrm>
            <a:off x="9692640" y="3566160"/>
            <a:ext cx="1828800" cy="50292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Two-way dialogue</a:t>
            </a:r>
            <a:endParaRPr lang="en-US" sz="1100" dirty="0"/>
          </a:p>
        </p:txBody>
      </p:sp>
      <p:sp>
        <p:nvSpPr>
          <p:cNvPr id="26" name="Shape 24"/>
          <p:cNvSpPr/>
          <p:nvPr/>
        </p:nvSpPr>
        <p:spPr>
          <a:xfrm>
            <a:off x="5943600" y="4069080"/>
            <a:ext cx="5669280" cy="502920"/>
          </a:xfrm>
          <a:prstGeom prst="rect">
            <a:avLst/>
          </a:prstGeom>
          <a:solidFill>
            <a:srgbClr val="FFFFFF"/>
          </a:solidFill>
          <a:ln w="12700">
            <a:solidFill>
              <a:srgbClr val="CADCFC"/>
            </a:solidFill>
            <a:prstDash val="solid"/>
          </a:ln>
        </p:spPr>
        <p:txBody>
          <a:bodyPr/>
          <a:lstStyle/>
          <a:p>
            <a:endParaRPr lang="en-GB"/>
          </a:p>
        </p:txBody>
      </p:sp>
      <p:sp>
        <p:nvSpPr>
          <p:cNvPr id="27" name="Text 25"/>
          <p:cNvSpPr/>
          <p:nvPr/>
        </p:nvSpPr>
        <p:spPr>
          <a:xfrm>
            <a:off x="6080760" y="4069080"/>
            <a:ext cx="1737360" cy="50292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Employee role</a:t>
            </a:r>
            <a:endParaRPr lang="en-US" sz="1100" dirty="0"/>
          </a:p>
        </p:txBody>
      </p:sp>
      <p:sp>
        <p:nvSpPr>
          <p:cNvPr id="28" name="Text 26"/>
          <p:cNvSpPr/>
          <p:nvPr/>
        </p:nvSpPr>
        <p:spPr>
          <a:xfrm>
            <a:off x="7818120" y="4069080"/>
            <a:ext cx="1828800" cy="50292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Compliant follower</a:t>
            </a:r>
            <a:endParaRPr lang="en-US" sz="1100" dirty="0"/>
          </a:p>
        </p:txBody>
      </p:sp>
      <p:sp>
        <p:nvSpPr>
          <p:cNvPr id="29" name="Text 27"/>
          <p:cNvSpPr/>
          <p:nvPr/>
        </p:nvSpPr>
        <p:spPr>
          <a:xfrm>
            <a:off x="9692640" y="4069080"/>
            <a:ext cx="1828800" cy="50292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Engaged contributor</a:t>
            </a:r>
            <a:endParaRPr lang="en-US" sz="1100" dirty="0"/>
          </a:p>
        </p:txBody>
      </p:sp>
      <p:sp>
        <p:nvSpPr>
          <p:cNvPr id="30" name="Text 28"/>
          <p:cNvSpPr/>
          <p:nvPr/>
        </p:nvSpPr>
        <p:spPr>
          <a:xfrm>
            <a:off x="5943600" y="5120640"/>
            <a:ext cx="5669280" cy="274320"/>
          </a:xfrm>
          <a:prstGeom prst="rect">
            <a:avLst/>
          </a:prstGeom>
          <a:noFill/>
          <a:ln/>
        </p:spPr>
        <p:txBody>
          <a:bodyPr wrap="square" rtlCol="0" anchor="ctr"/>
          <a:lstStyle/>
          <a:p>
            <a:pPr marL="0" indent="0">
              <a:buNone/>
            </a:pPr>
            <a:r>
              <a:rPr lang="en-US" sz="1000" i="1" dirty="0">
                <a:solidFill>
                  <a:srgbClr val="5C6478"/>
                </a:solidFill>
                <a:latin typeface="Calibri" pitchFamily="34" charset="0"/>
                <a:ea typeface="Calibri" pitchFamily="34" charset="-122"/>
                <a:cs typeface="Calibri" pitchFamily="34" charset="-120"/>
              </a:rPr>
              <a:t>Adapted from Northouse (2021) and Mullins (2019).</a:t>
            </a:r>
            <a:endParaRPr lang="en-US" sz="1000" dirty="0"/>
          </a:p>
        </p:txBody>
      </p:sp>
      <p:sp>
        <p:nvSpPr>
          <p:cNvPr id="31" name="Text 29"/>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32" name="Text 30"/>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10 / 18</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05  COMMANDING (LEADING)</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Leading in practice at Tesco</a:t>
            </a:r>
            <a:endParaRPr lang="en-US" sz="3200" dirty="0"/>
          </a:p>
        </p:txBody>
      </p:sp>
      <p:sp>
        <p:nvSpPr>
          <p:cNvPr id="4" name="Shape 2"/>
          <p:cNvSpPr/>
          <p:nvPr/>
        </p:nvSpPr>
        <p:spPr>
          <a:xfrm>
            <a:off x="548640" y="1737360"/>
            <a:ext cx="11064240" cy="1417320"/>
          </a:xfrm>
          <a:prstGeom prst="roundRect">
            <a:avLst>
              <a:gd name="adj" fmla="val 5161"/>
            </a:avLst>
          </a:prstGeom>
          <a:solidFill>
            <a:srgbClr val="E8EFFB"/>
          </a:solidFill>
          <a:ln w="12700">
            <a:solidFill>
              <a:srgbClr val="CADCFC"/>
            </a:solidFill>
            <a:prstDash val="solid"/>
          </a:ln>
        </p:spPr>
        <p:txBody>
          <a:bodyPr/>
          <a:lstStyle/>
          <a:p>
            <a:endParaRPr lang="en-GB"/>
          </a:p>
        </p:txBody>
      </p:sp>
      <p:sp>
        <p:nvSpPr>
          <p:cNvPr id="5" name="Shape 3"/>
          <p:cNvSpPr/>
          <p:nvPr/>
        </p:nvSpPr>
        <p:spPr>
          <a:xfrm>
            <a:off x="548640" y="1737360"/>
            <a:ext cx="1097280" cy="1417320"/>
          </a:xfrm>
          <a:prstGeom prst="rect">
            <a:avLst/>
          </a:prstGeom>
          <a:solidFill>
            <a:srgbClr val="1E2761"/>
          </a:solidFill>
          <a:ln w="12700">
            <a:solidFill>
              <a:srgbClr val="1E2761"/>
            </a:solidFill>
            <a:prstDash val="solid"/>
          </a:ln>
        </p:spPr>
        <p:txBody>
          <a:bodyPr/>
          <a:lstStyle/>
          <a:p>
            <a:endParaRPr lang="en-GB"/>
          </a:p>
        </p:txBody>
      </p:sp>
      <p:sp>
        <p:nvSpPr>
          <p:cNvPr id="6" name="Text 4"/>
          <p:cNvSpPr/>
          <p:nvPr/>
        </p:nvSpPr>
        <p:spPr>
          <a:xfrm>
            <a:off x="548640" y="1737360"/>
            <a:ext cx="1097280" cy="1417320"/>
          </a:xfrm>
          <a:prstGeom prst="rect">
            <a:avLst/>
          </a:prstGeom>
          <a:noFill/>
          <a:ln/>
        </p:spPr>
        <p:txBody>
          <a:bodyPr wrap="square" lIns="0" tIns="0" rIns="0" bIns="0" rtlCol="0" anchor="ctr"/>
          <a:lstStyle/>
          <a:p>
            <a:pPr marL="0" indent="0" algn="ctr">
              <a:buNone/>
            </a:pPr>
            <a:r>
              <a:rPr lang="en-US" sz="3400" b="1" dirty="0">
                <a:solidFill>
                  <a:srgbClr val="EE1C2E"/>
                </a:solidFill>
                <a:latin typeface="Cambria" pitchFamily="34" charset="0"/>
                <a:ea typeface="Cambria" pitchFamily="34" charset="-122"/>
                <a:cs typeface="Cambria" pitchFamily="34" charset="-120"/>
              </a:rPr>
              <a:t>01</a:t>
            </a:r>
            <a:endParaRPr lang="en-US" sz="3400" dirty="0"/>
          </a:p>
        </p:txBody>
      </p:sp>
      <p:sp>
        <p:nvSpPr>
          <p:cNvPr id="7" name="Text 5"/>
          <p:cNvSpPr/>
          <p:nvPr/>
        </p:nvSpPr>
        <p:spPr>
          <a:xfrm>
            <a:off x="1828800" y="1874520"/>
            <a:ext cx="9601200" cy="41148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A clear set of values that guide behaviour</a:t>
            </a:r>
            <a:endParaRPr lang="en-US" sz="1600" dirty="0"/>
          </a:p>
        </p:txBody>
      </p:sp>
      <p:sp>
        <p:nvSpPr>
          <p:cNvPr id="8" name="Text 6"/>
          <p:cNvSpPr/>
          <p:nvPr/>
        </p:nvSpPr>
        <p:spPr>
          <a:xfrm>
            <a:off x="1828800" y="2286000"/>
            <a:ext cx="9601200" cy="82296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Tesco expresses its “Core Purpose” (“Serving our customers, communities and planet a little better every day”) and values such as “No one tries harder for customers”. These are used by managers to frame day-to-day decisions and expectations (Tesco PLC, 2024).</a:t>
            </a:r>
            <a:endParaRPr lang="en-US" sz="1200" dirty="0"/>
          </a:p>
        </p:txBody>
      </p:sp>
      <p:sp>
        <p:nvSpPr>
          <p:cNvPr id="9" name="Shape 7"/>
          <p:cNvSpPr/>
          <p:nvPr/>
        </p:nvSpPr>
        <p:spPr>
          <a:xfrm>
            <a:off x="548640" y="3337560"/>
            <a:ext cx="11064240" cy="1417320"/>
          </a:xfrm>
          <a:prstGeom prst="roundRect">
            <a:avLst>
              <a:gd name="adj" fmla="val 5161"/>
            </a:avLst>
          </a:prstGeom>
          <a:solidFill>
            <a:srgbClr val="E8EFFB"/>
          </a:solidFill>
          <a:ln w="12700">
            <a:solidFill>
              <a:srgbClr val="CADCFC"/>
            </a:solidFill>
            <a:prstDash val="solid"/>
          </a:ln>
        </p:spPr>
        <p:txBody>
          <a:bodyPr/>
          <a:lstStyle/>
          <a:p>
            <a:endParaRPr lang="en-GB"/>
          </a:p>
        </p:txBody>
      </p:sp>
      <p:sp>
        <p:nvSpPr>
          <p:cNvPr id="10" name="Shape 8"/>
          <p:cNvSpPr/>
          <p:nvPr/>
        </p:nvSpPr>
        <p:spPr>
          <a:xfrm>
            <a:off x="548640" y="3337560"/>
            <a:ext cx="1097280" cy="1417320"/>
          </a:xfrm>
          <a:prstGeom prst="rect">
            <a:avLst/>
          </a:prstGeom>
          <a:solidFill>
            <a:srgbClr val="1E2761"/>
          </a:solidFill>
          <a:ln w="12700">
            <a:solidFill>
              <a:srgbClr val="1E2761"/>
            </a:solidFill>
            <a:prstDash val="solid"/>
          </a:ln>
        </p:spPr>
        <p:txBody>
          <a:bodyPr/>
          <a:lstStyle/>
          <a:p>
            <a:endParaRPr lang="en-GB"/>
          </a:p>
        </p:txBody>
      </p:sp>
      <p:sp>
        <p:nvSpPr>
          <p:cNvPr id="11" name="Text 9"/>
          <p:cNvSpPr/>
          <p:nvPr/>
        </p:nvSpPr>
        <p:spPr>
          <a:xfrm>
            <a:off x="548640" y="3337560"/>
            <a:ext cx="1097280" cy="1417320"/>
          </a:xfrm>
          <a:prstGeom prst="rect">
            <a:avLst/>
          </a:prstGeom>
          <a:noFill/>
          <a:ln/>
        </p:spPr>
        <p:txBody>
          <a:bodyPr wrap="square" lIns="0" tIns="0" rIns="0" bIns="0" rtlCol="0" anchor="ctr"/>
          <a:lstStyle/>
          <a:p>
            <a:pPr marL="0" indent="0" algn="ctr">
              <a:buNone/>
            </a:pPr>
            <a:r>
              <a:rPr lang="en-US" sz="3400" b="1" dirty="0">
                <a:solidFill>
                  <a:srgbClr val="EE1C2E"/>
                </a:solidFill>
                <a:latin typeface="Cambria" pitchFamily="34" charset="0"/>
                <a:ea typeface="Cambria" pitchFamily="34" charset="-122"/>
                <a:cs typeface="Cambria" pitchFamily="34" charset="-120"/>
              </a:rPr>
              <a:t>02</a:t>
            </a:r>
            <a:endParaRPr lang="en-US" sz="3400" dirty="0"/>
          </a:p>
        </p:txBody>
      </p:sp>
      <p:sp>
        <p:nvSpPr>
          <p:cNvPr id="12" name="Text 10"/>
          <p:cNvSpPr/>
          <p:nvPr/>
        </p:nvSpPr>
        <p:spPr>
          <a:xfrm>
            <a:off x="1828800" y="3474720"/>
            <a:ext cx="9601200" cy="41148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Leadership development and coaching</a:t>
            </a:r>
            <a:endParaRPr lang="en-US" sz="1600" dirty="0"/>
          </a:p>
        </p:txBody>
      </p:sp>
      <p:sp>
        <p:nvSpPr>
          <p:cNvPr id="13" name="Text 11"/>
          <p:cNvSpPr/>
          <p:nvPr/>
        </p:nvSpPr>
        <p:spPr>
          <a:xfrm>
            <a:off x="1828800" y="3886200"/>
            <a:ext cx="9601200" cy="82296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The Options Programme and colleague development pathways allow team members to progress from shop-floor roles to management. Leaders are coached to move beyond command-and-control toward a transformational style (Northouse, 2021).</a:t>
            </a:r>
            <a:endParaRPr lang="en-US" sz="1200" dirty="0"/>
          </a:p>
        </p:txBody>
      </p:sp>
      <p:sp>
        <p:nvSpPr>
          <p:cNvPr id="14" name="Shape 12"/>
          <p:cNvSpPr/>
          <p:nvPr/>
        </p:nvSpPr>
        <p:spPr>
          <a:xfrm>
            <a:off x="548640" y="4937760"/>
            <a:ext cx="11064240" cy="1417320"/>
          </a:xfrm>
          <a:prstGeom prst="roundRect">
            <a:avLst>
              <a:gd name="adj" fmla="val 5161"/>
            </a:avLst>
          </a:prstGeom>
          <a:solidFill>
            <a:srgbClr val="E8EFFB"/>
          </a:solidFill>
          <a:ln w="12700">
            <a:solidFill>
              <a:srgbClr val="CADCFC"/>
            </a:solidFill>
            <a:prstDash val="solid"/>
          </a:ln>
        </p:spPr>
        <p:txBody>
          <a:bodyPr/>
          <a:lstStyle/>
          <a:p>
            <a:endParaRPr lang="en-GB"/>
          </a:p>
        </p:txBody>
      </p:sp>
      <p:sp>
        <p:nvSpPr>
          <p:cNvPr id="15" name="Shape 13"/>
          <p:cNvSpPr/>
          <p:nvPr/>
        </p:nvSpPr>
        <p:spPr>
          <a:xfrm>
            <a:off x="548640" y="4937760"/>
            <a:ext cx="1097280" cy="1417320"/>
          </a:xfrm>
          <a:prstGeom prst="rect">
            <a:avLst/>
          </a:prstGeom>
          <a:solidFill>
            <a:srgbClr val="1E2761"/>
          </a:solidFill>
          <a:ln w="12700">
            <a:solidFill>
              <a:srgbClr val="1E2761"/>
            </a:solidFill>
            <a:prstDash val="solid"/>
          </a:ln>
        </p:spPr>
        <p:txBody>
          <a:bodyPr/>
          <a:lstStyle/>
          <a:p>
            <a:endParaRPr lang="en-GB"/>
          </a:p>
        </p:txBody>
      </p:sp>
      <p:sp>
        <p:nvSpPr>
          <p:cNvPr id="16" name="Text 14"/>
          <p:cNvSpPr/>
          <p:nvPr/>
        </p:nvSpPr>
        <p:spPr>
          <a:xfrm>
            <a:off x="548640" y="4937760"/>
            <a:ext cx="1097280" cy="1417320"/>
          </a:xfrm>
          <a:prstGeom prst="rect">
            <a:avLst/>
          </a:prstGeom>
          <a:noFill/>
          <a:ln/>
        </p:spPr>
        <p:txBody>
          <a:bodyPr wrap="square" lIns="0" tIns="0" rIns="0" bIns="0" rtlCol="0" anchor="ctr"/>
          <a:lstStyle/>
          <a:p>
            <a:pPr marL="0" indent="0" algn="ctr">
              <a:buNone/>
            </a:pPr>
            <a:r>
              <a:rPr lang="en-US" sz="3400" b="1" dirty="0">
                <a:solidFill>
                  <a:srgbClr val="EE1C2E"/>
                </a:solidFill>
                <a:latin typeface="Cambria" pitchFamily="34" charset="0"/>
                <a:ea typeface="Cambria" pitchFamily="34" charset="-122"/>
                <a:cs typeface="Cambria" pitchFamily="34" charset="-120"/>
              </a:rPr>
              <a:t>03</a:t>
            </a:r>
            <a:endParaRPr lang="en-US" sz="3400" dirty="0"/>
          </a:p>
        </p:txBody>
      </p:sp>
      <p:sp>
        <p:nvSpPr>
          <p:cNvPr id="17" name="Text 15"/>
          <p:cNvSpPr/>
          <p:nvPr/>
        </p:nvSpPr>
        <p:spPr>
          <a:xfrm>
            <a:off x="1828800" y="5074920"/>
            <a:ext cx="9601200" cy="411480"/>
          </a:xfrm>
          <a:prstGeom prst="rect">
            <a:avLst/>
          </a:prstGeom>
          <a:noFill/>
          <a:ln/>
        </p:spPr>
        <p:txBody>
          <a:bodyPr wrap="square" lIns="0" tIns="0" rIns="0" bIns="0"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Regular communication and colleague voice</a:t>
            </a:r>
            <a:endParaRPr lang="en-US" sz="1600" dirty="0"/>
          </a:p>
        </p:txBody>
      </p:sp>
      <p:sp>
        <p:nvSpPr>
          <p:cNvPr id="18" name="Text 16"/>
          <p:cNvSpPr/>
          <p:nvPr/>
        </p:nvSpPr>
        <p:spPr>
          <a:xfrm>
            <a:off x="1828800" y="5486400"/>
            <a:ext cx="9601200" cy="82296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Weekly team huddles, colleague forums and the “Every Voice Matters” survey give managers direct feedback from staff. This closes the gap between senior direction and front-line reality.</a:t>
            </a:r>
            <a:endParaRPr lang="en-US" sz="1200" dirty="0"/>
          </a:p>
        </p:txBody>
      </p:sp>
      <p:sp>
        <p:nvSpPr>
          <p:cNvPr id="19" name="Text 17"/>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20" name="Text 18"/>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11 / 18</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06  COORDINATING</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Coordinating: pulling the parts together</a:t>
            </a:r>
            <a:endParaRPr lang="en-US" sz="3200" dirty="0"/>
          </a:p>
        </p:txBody>
      </p:sp>
      <p:sp>
        <p:nvSpPr>
          <p:cNvPr id="4" name="Shape 2"/>
          <p:cNvSpPr/>
          <p:nvPr/>
        </p:nvSpPr>
        <p:spPr>
          <a:xfrm>
            <a:off x="548640" y="1645920"/>
            <a:ext cx="5029200" cy="4389120"/>
          </a:xfrm>
          <a:prstGeom prst="roundRect">
            <a:avLst>
              <a:gd name="adj" fmla="val 2083"/>
            </a:avLst>
          </a:prstGeom>
          <a:solidFill>
            <a:srgbClr val="1E2761"/>
          </a:solidFill>
          <a:ln w="12700">
            <a:solidFill>
              <a:srgbClr val="1E2761"/>
            </a:solidFill>
            <a:prstDash val="solid"/>
          </a:ln>
        </p:spPr>
        <p:txBody>
          <a:bodyPr/>
          <a:lstStyle/>
          <a:p>
            <a:endParaRPr lang="en-GB"/>
          </a:p>
        </p:txBody>
      </p:sp>
      <p:sp>
        <p:nvSpPr>
          <p:cNvPr id="5" name="Text 3"/>
          <p:cNvSpPr/>
          <p:nvPr/>
        </p:nvSpPr>
        <p:spPr>
          <a:xfrm>
            <a:off x="822960" y="1828800"/>
            <a:ext cx="45720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DEFINITION</a:t>
            </a:r>
            <a:endParaRPr lang="en-US" sz="1100" dirty="0"/>
          </a:p>
        </p:txBody>
      </p:sp>
      <p:sp>
        <p:nvSpPr>
          <p:cNvPr id="6" name="Text 4"/>
          <p:cNvSpPr/>
          <p:nvPr/>
        </p:nvSpPr>
        <p:spPr>
          <a:xfrm>
            <a:off x="822960" y="2194560"/>
            <a:ext cx="4572000" cy="50292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What is coordinating?</a:t>
            </a:r>
            <a:endParaRPr lang="en-US" sz="2200" dirty="0"/>
          </a:p>
        </p:txBody>
      </p:sp>
      <p:sp>
        <p:nvSpPr>
          <p:cNvPr id="7" name="Text 5"/>
          <p:cNvSpPr/>
          <p:nvPr/>
        </p:nvSpPr>
        <p:spPr>
          <a:xfrm>
            <a:off x="822960" y="2743200"/>
            <a:ext cx="4572000" cy="1828800"/>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Coordination is the process of “binding together, unifying and harmonising all activity and effort” so that individual actions contribute to the common goal (Fayol, 1949).</a:t>
            </a:r>
            <a:endParaRPr lang="en-US" sz="1300" dirty="0"/>
          </a:p>
        </p:txBody>
      </p:sp>
      <p:sp>
        <p:nvSpPr>
          <p:cNvPr id="8" name="Text 6"/>
          <p:cNvSpPr/>
          <p:nvPr/>
        </p:nvSpPr>
        <p:spPr>
          <a:xfrm>
            <a:off x="822960" y="4617720"/>
            <a:ext cx="4572000" cy="1280160"/>
          </a:xfrm>
          <a:prstGeom prst="rect">
            <a:avLst/>
          </a:prstGeom>
          <a:noFill/>
          <a:ln/>
        </p:spPr>
        <p:txBody>
          <a:bodyPr wrap="square" rtlCol="0" anchor="ctr"/>
          <a:lstStyle/>
          <a:p>
            <a:pPr marL="0" indent="0">
              <a:buNone/>
            </a:pPr>
            <a:r>
              <a:rPr lang="en-US" sz="1200" i="1" dirty="0">
                <a:solidFill>
                  <a:srgbClr val="CADCFC"/>
                </a:solidFill>
                <a:latin typeface="Calibri" pitchFamily="34" charset="0"/>
                <a:ea typeface="Calibri" pitchFamily="34" charset="-122"/>
                <a:cs typeface="Calibri" pitchFamily="34" charset="-120"/>
              </a:rPr>
              <a:t>In modern organisations, coordination is achieved through meetings, information systems, cross-functional teams and shared processes (Mullins, 2019).</a:t>
            </a:r>
            <a:endParaRPr lang="en-US" sz="1200" dirty="0"/>
          </a:p>
        </p:txBody>
      </p:sp>
      <p:sp>
        <p:nvSpPr>
          <p:cNvPr id="9" name="Text 7"/>
          <p:cNvSpPr/>
          <p:nvPr/>
        </p:nvSpPr>
        <p:spPr>
          <a:xfrm>
            <a:off x="5943600" y="1691640"/>
            <a:ext cx="5669280" cy="411480"/>
          </a:xfrm>
          <a:prstGeom prst="rect">
            <a:avLst/>
          </a:prstGeom>
          <a:noFill/>
          <a:ln/>
        </p:spPr>
        <p:txBody>
          <a:bodyPr wrap="square" rtlCol="0" anchor="ctr"/>
          <a:lstStyle/>
          <a:p>
            <a:pPr marL="0" indent="0">
              <a:buNone/>
            </a:pPr>
            <a:r>
              <a:rPr lang="en-US" sz="1800" b="1" dirty="0">
                <a:solidFill>
                  <a:srgbClr val="1E2761"/>
                </a:solidFill>
                <a:latin typeface="Cambria" pitchFamily="34" charset="0"/>
                <a:ea typeface="Cambria" pitchFamily="34" charset="-122"/>
                <a:cs typeface="Cambria" pitchFamily="34" charset="-120"/>
              </a:rPr>
              <a:t>Three common mechanisms</a:t>
            </a:r>
            <a:endParaRPr lang="en-US" sz="1800" dirty="0"/>
          </a:p>
        </p:txBody>
      </p:sp>
      <p:sp>
        <p:nvSpPr>
          <p:cNvPr id="10" name="Shape 8"/>
          <p:cNvSpPr/>
          <p:nvPr/>
        </p:nvSpPr>
        <p:spPr>
          <a:xfrm>
            <a:off x="5943600" y="2194560"/>
            <a:ext cx="640080" cy="640080"/>
          </a:xfrm>
          <a:prstGeom prst="roundRect">
            <a:avLst>
              <a:gd name="adj" fmla="val 14286"/>
            </a:avLst>
          </a:prstGeom>
          <a:solidFill>
            <a:srgbClr val="EE1C2E"/>
          </a:solidFill>
          <a:ln w="12700">
            <a:solidFill>
              <a:srgbClr val="EE1C2E"/>
            </a:solidFill>
            <a:prstDash val="solid"/>
          </a:ln>
        </p:spPr>
        <p:txBody>
          <a:bodyPr/>
          <a:lstStyle/>
          <a:p>
            <a:endParaRPr lang="en-GB"/>
          </a:p>
        </p:txBody>
      </p:sp>
      <p:sp>
        <p:nvSpPr>
          <p:cNvPr id="11" name="Text 9"/>
          <p:cNvSpPr/>
          <p:nvPr/>
        </p:nvSpPr>
        <p:spPr>
          <a:xfrm>
            <a:off x="5943600" y="219456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A</a:t>
            </a:r>
            <a:endParaRPr lang="en-US" sz="2200" dirty="0"/>
          </a:p>
        </p:txBody>
      </p:sp>
      <p:sp>
        <p:nvSpPr>
          <p:cNvPr id="12" name="Text 10"/>
          <p:cNvSpPr/>
          <p:nvPr/>
        </p:nvSpPr>
        <p:spPr>
          <a:xfrm>
            <a:off x="6720840" y="2194560"/>
            <a:ext cx="4937760" cy="36576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Vertical coordination</a:t>
            </a:r>
            <a:endParaRPr lang="en-US" sz="1500" dirty="0"/>
          </a:p>
        </p:txBody>
      </p:sp>
      <p:sp>
        <p:nvSpPr>
          <p:cNvPr id="13" name="Text 11"/>
          <p:cNvSpPr/>
          <p:nvPr/>
        </p:nvSpPr>
        <p:spPr>
          <a:xfrm>
            <a:off x="6720840" y="2560320"/>
            <a:ext cx="4937760" cy="86868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Aligning activity through the chain of command – </a:t>
            </a:r>
            <a:r>
              <a:rPr lang="en-US" sz="1200" dirty="0" err="1">
                <a:solidFill>
                  <a:srgbClr val="1A2332"/>
                </a:solidFill>
                <a:latin typeface="Calibri" pitchFamily="34" charset="0"/>
                <a:ea typeface="Calibri" pitchFamily="34" charset="-122"/>
                <a:cs typeface="Calibri" pitchFamily="34" charset="-120"/>
              </a:rPr>
              <a:t>objectives,reports</a:t>
            </a:r>
            <a:r>
              <a:rPr lang="en-US" sz="1200" dirty="0">
                <a:solidFill>
                  <a:srgbClr val="1A2332"/>
                </a:solidFill>
                <a:latin typeface="Calibri" pitchFamily="34" charset="0"/>
                <a:ea typeface="Calibri" pitchFamily="34" charset="-122"/>
                <a:cs typeface="Calibri" pitchFamily="34" charset="-120"/>
              </a:rPr>
              <a:t> and meetings that flow up and down.</a:t>
            </a:r>
            <a:endParaRPr lang="en-US" sz="1200" dirty="0"/>
          </a:p>
        </p:txBody>
      </p:sp>
      <p:sp>
        <p:nvSpPr>
          <p:cNvPr id="14" name="Shape 12"/>
          <p:cNvSpPr/>
          <p:nvPr/>
        </p:nvSpPr>
        <p:spPr>
          <a:xfrm>
            <a:off x="5943600" y="3520440"/>
            <a:ext cx="640080" cy="640080"/>
          </a:xfrm>
          <a:prstGeom prst="roundRect">
            <a:avLst>
              <a:gd name="adj" fmla="val 14286"/>
            </a:avLst>
          </a:prstGeom>
          <a:solidFill>
            <a:srgbClr val="EE1C2E"/>
          </a:solidFill>
          <a:ln w="12700">
            <a:solidFill>
              <a:srgbClr val="EE1C2E"/>
            </a:solidFill>
            <a:prstDash val="solid"/>
          </a:ln>
        </p:spPr>
        <p:txBody>
          <a:bodyPr/>
          <a:lstStyle/>
          <a:p>
            <a:endParaRPr lang="en-GB"/>
          </a:p>
        </p:txBody>
      </p:sp>
      <p:sp>
        <p:nvSpPr>
          <p:cNvPr id="15" name="Text 13"/>
          <p:cNvSpPr/>
          <p:nvPr/>
        </p:nvSpPr>
        <p:spPr>
          <a:xfrm>
            <a:off x="5943600" y="352044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B</a:t>
            </a:r>
            <a:endParaRPr lang="en-US" sz="2200" dirty="0"/>
          </a:p>
        </p:txBody>
      </p:sp>
      <p:sp>
        <p:nvSpPr>
          <p:cNvPr id="16" name="Text 14"/>
          <p:cNvSpPr/>
          <p:nvPr/>
        </p:nvSpPr>
        <p:spPr>
          <a:xfrm>
            <a:off x="6720840" y="3520440"/>
            <a:ext cx="4937760" cy="36576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Horizontal coordination</a:t>
            </a:r>
            <a:endParaRPr lang="en-US" sz="1500" dirty="0"/>
          </a:p>
        </p:txBody>
      </p:sp>
      <p:sp>
        <p:nvSpPr>
          <p:cNvPr id="17" name="Text 15"/>
          <p:cNvSpPr/>
          <p:nvPr/>
        </p:nvSpPr>
        <p:spPr>
          <a:xfrm>
            <a:off x="6720840" y="3886200"/>
            <a:ext cx="4937760" cy="86868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Cross-functional teams, task forces and shared services that link departments at the same level.</a:t>
            </a:r>
            <a:endParaRPr lang="en-US" sz="1200" dirty="0"/>
          </a:p>
        </p:txBody>
      </p:sp>
      <p:sp>
        <p:nvSpPr>
          <p:cNvPr id="18" name="Shape 16"/>
          <p:cNvSpPr/>
          <p:nvPr/>
        </p:nvSpPr>
        <p:spPr>
          <a:xfrm>
            <a:off x="5943600" y="4846320"/>
            <a:ext cx="640080" cy="640080"/>
          </a:xfrm>
          <a:prstGeom prst="roundRect">
            <a:avLst>
              <a:gd name="adj" fmla="val 14286"/>
            </a:avLst>
          </a:prstGeom>
          <a:solidFill>
            <a:srgbClr val="EE1C2E"/>
          </a:solidFill>
          <a:ln w="12700">
            <a:solidFill>
              <a:srgbClr val="EE1C2E"/>
            </a:solidFill>
            <a:prstDash val="solid"/>
          </a:ln>
        </p:spPr>
        <p:txBody>
          <a:bodyPr/>
          <a:lstStyle/>
          <a:p>
            <a:endParaRPr lang="en-GB"/>
          </a:p>
        </p:txBody>
      </p:sp>
      <p:sp>
        <p:nvSpPr>
          <p:cNvPr id="19" name="Text 17"/>
          <p:cNvSpPr/>
          <p:nvPr/>
        </p:nvSpPr>
        <p:spPr>
          <a:xfrm>
            <a:off x="5943600" y="484632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C</a:t>
            </a:r>
            <a:endParaRPr lang="en-US" sz="2200" dirty="0"/>
          </a:p>
        </p:txBody>
      </p:sp>
      <p:sp>
        <p:nvSpPr>
          <p:cNvPr id="20" name="Text 18"/>
          <p:cNvSpPr/>
          <p:nvPr/>
        </p:nvSpPr>
        <p:spPr>
          <a:xfrm>
            <a:off x="6720840" y="4846320"/>
            <a:ext cx="4937760" cy="36576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Coordination through systems</a:t>
            </a:r>
            <a:endParaRPr lang="en-US" sz="1500" dirty="0"/>
          </a:p>
        </p:txBody>
      </p:sp>
      <p:sp>
        <p:nvSpPr>
          <p:cNvPr id="21" name="Text 19"/>
          <p:cNvSpPr/>
          <p:nvPr/>
        </p:nvSpPr>
        <p:spPr>
          <a:xfrm>
            <a:off x="6720840" y="5212080"/>
            <a:ext cx="4937760" cy="86868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Shared IT, KPIs and standard operating procedures that make joint working possible at scale (Cole and Kelly, 2020).</a:t>
            </a:r>
            <a:endParaRPr lang="en-US" sz="1200" dirty="0"/>
          </a:p>
        </p:txBody>
      </p:sp>
      <p:sp>
        <p:nvSpPr>
          <p:cNvPr id="22" name="Text 20"/>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23" name="Text 21"/>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12 / 18</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06  COORDINATING</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Coordinating in practice at Tesco</a:t>
            </a:r>
            <a:endParaRPr lang="en-US" sz="3200" dirty="0"/>
          </a:p>
        </p:txBody>
      </p:sp>
      <p:sp>
        <p:nvSpPr>
          <p:cNvPr id="4" name="Shape 2"/>
          <p:cNvSpPr/>
          <p:nvPr/>
        </p:nvSpPr>
        <p:spPr>
          <a:xfrm>
            <a:off x="548640" y="1737360"/>
            <a:ext cx="5440680" cy="2148840"/>
          </a:xfrm>
          <a:prstGeom prst="roundRect">
            <a:avLst>
              <a:gd name="adj" fmla="val 3404"/>
            </a:avLst>
          </a:prstGeom>
          <a:solidFill>
            <a:srgbClr val="E8EFFB"/>
          </a:solidFill>
          <a:ln w="12700">
            <a:solidFill>
              <a:srgbClr val="CADCFC"/>
            </a:solidFill>
            <a:prstDash val="solid"/>
          </a:ln>
        </p:spPr>
        <p:txBody>
          <a:bodyPr/>
          <a:lstStyle/>
          <a:p>
            <a:endParaRPr lang="en-GB"/>
          </a:p>
        </p:txBody>
      </p:sp>
      <p:sp>
        <p:nvSpPr>
          <p:cNvPr id="5" name="Shape 3"/>
          <p:cNvSpPr/>
          <p:nvPr/>
        </p:nvSpPr>
        <p:spPr>
          <a:xfrm>
            <a:off x="868680" y="2057400"/>
            <a:ext cx="594360" cy="594360"/>
          </a:xfrm>
          <a:prstGeom prst="ellipse">
            <a:avLst/>
          </a:prstGeom>
          <a:solidFill>
            <a:srgbClr val="1E2761"/>
          </a:solidFill>
          <a:ln w="12700">
            <a:solidFill>
              <a:srgbClr val="1E2761"/>
            </a:solidFill>
            <a:prstDash val="solid"/>
          </a:ln>
        </p:spPr>
        <p:txBody>
          <a:bodyPr/>
          <a:lstStyle/>
          <a:p>
            <a:endParaRPr lang="en-GB"/>
          </a:p>
        </p:txBody>
      </p:sp>
      <p:sp>
        <p:nvSpPr>
          <p:cNvPr id="6" name="Text 4"/>
          <p:cNvSpPr/>
          <p:nvPr/>
        </p:nvSpPr>
        <p:spPr>
          <a:xfrm>
            <a:off x="868680" y="2057400"/>
            <a:ext cx="594360" cy="59436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01</a:t>
            </a:r>
            <a:endParaRPr lang="en-US" sz="2200" dirty="0"/>
          </a:p>
        </p:txBody>
      </p:sp>
      <p:sp>
        <p:nvSpPr>
          <p:cNvPr id="7" name="Text 5"/>
          <p:cNvSpPr/>
          <p:nvPr/>
        </p:nvSpPr>
        <p:spPr>
          <a:xfrm>
            <a:off x="1645920" y="2057400"/>
            <a:ext cx="4069080" cy="594360"/>
          </a:xfrm>
          <a:prstGeom prst="rect">
            <a:avLst/>
          </a:prstGeom>
          <a:noFill/>
          <a:ln/>
        </p:spPr>
        <p:txBody>
          <a:bodyPr wrap="square" lIns="0" tIns="0" rIns="0" bIns="0" rtlCol="0" anchor="ctr"/>
          <a:lstStyle/>
          <a:p>
            <a:pPr marL="0" indent="0">
              <a:buNone/>
            </a:pPr>
            <a:r>
              <a:rPr lang="en-US" sz="1700" b="1" dirty="0">
                <a:solidFill>
                  <a:srgbClr val="1E2761"/>
                </a:solidFill>
                <a:latin typeface="Cambria" pitchFamily="34" charset="0"/>
                <a:ea typeface="Cambria" pitchFamily="34" charset="-122"/>
                <a:cs typeface="Cambria" pitchFamily="34" charset="-120"/>
              </a:rPr>
              <a:t>Supply chain integration</a:t>
            </a:r>
            <a:endParaRPr lang="en-US" sz="1700" dirty="0"/>
          </a:p>
        </p:txBody>
      </p:sp>
      <p:sp>
        <p:nvSpPr>
          <p:cNvPr id="8" name="Text 6"/>
          <p:cNvSpPr/>
          <p:nvPr/>
        </p:nvSpPr>
        <p:spPr>
          <a:xfrm>
            <a:off x="914400" y="2788920"/>
            <a:ext cx="4892040" cy="105156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Distribution centres, hauliers and stores share live data through Tesco’s replenishment systems, keeping shelves stocked without over-ordering.</a:t>
            </a:r>
            <a:endParaRPr lang="en-US" sz="1200" dirty="0"/>
          </a:p>
        </p:txBody>
      </p:sp>
      <p:sp>
        <p:nvSpPr>
          <p:cNvPr id="9" name="Shape 7"/>
          <p:cNvSpPr/>
          <p:nvPr/>
        </p:nvSpPr>
        <p:spPr>
          <a:xfrm>
            <a:off x="6217920" y="1737360"/>
            <a:ext cx="5440680" cy="2148840"/>
          </a:xfrm>
          <a:prstGeom prst="roundRect">
            <a:avLst>
              <a:gd name="adj" fmla="val 3404"/>
            </a:avLst>
          </a:prstGeom>
          <a:solidFill>
            <a:srgbClr val="E8EFFB"/>
          </a:solidFill>
          <a:ln w="12700">
            <a:solidFill>
              <a:srgbClr val="CADCFC"/>
            </a:solidFill>
            <a:prstDash val="solid"/>
          </a:ln>
        </p:spPr>
        <p:txBody>
          <a:bodyPr/>
          <a:lstStyle/>
          <a:p>
            <a:endParaRPr lang="en-GB"/>
          </a:p>
        </p:txBody>
      </p:sp>
      <p:sp>
        <p:nvSpPr>
          <p:cNvPr id="10" name="Shape 8"/>
          <p:cNvSpPr/>
          <p:nvPr/>
        </p:nvSpPr>
        <p:spPr>
          <a:xfrm>
            <a:off x="6537960" y="2057400"/>
            <a:ext cx="594360" cy="594360"/>
          </a:xfrm>
          <a:prstGeom prst="ellipse">
            <a:avLst/>
          </a:prstGeom>
          <a:solidFill>
            <a:srgbClr val="1E2761"/>
          </a:solidFill>
          <a:ln w="12700">
            <a:solidFill>
              <a:srgbClr val="1E2761"/>
            </a:solidFill>
            <a:prstDash val="solid"/>
          </a:ln>
        </p:spPr>
        <p:txBody>
          <a:bodyPr/>
          <a:lstStyle/>
          <a:p>
            <a:endParaRPr lang="en-GB"/>
          </a:p>
        </p:txBody>
      </p:sp>
      <p:sp>
        <p:nvSpPr>
          <p:cNvPr id="11" name="Text 9"/>
          <p:cNvSpPr/>
          <p:nvPr/>
        </p:nvSpPr>
        <p:spPr>
          <a:xfrm>
            <a:off x="6537960" y="2057400"/>
            <a:ext cx="594360" cy="59436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02</a:t>
            </a:r>
            <a:endParaRPr lang="en-US" sz="2200" dirty="0"/>
          </a:p>
        </p:txBody>
      </p:sp>
      <p:sp>
        <p:nvSpPr>
          <p:cNvPr id="12" name="Text 10"/>
          <p:cNvSpPr/>
          <p:nvPr/>
        </p:nvSpPr>
        <p:spPr>
          <a:xfrm>
            <a:off x="7315200" y="2057400"/>
            <a:ext cx="4069080" cy="594360"/>
          </a:xfrm>
          <a:prstGeom prst="rect">
            <a:avLst/>
          </a:prstGeom>
          <a:noFill/>
          <a:ln/>
        </p:spPr>
        <p:txBody>
          <a:bodyPr wrap="square" lIns="0" tIns="0" rIns="0" bIns="0" rtlCol="0" anchor="ctr"/>
          <a:lstStyle/>
          <a:p>
            <a:pPr marL="0" indent="0">
              <a:buNone/>
            </a:pPr>
            <a:r>
              <a:rPr lang="en-US" sz="1700" b="1" dirty="0">
                <a:solidFill>
                  <a:srgbClr val="1E2761"/>
                </a:solidFill>
                <a:latin typeface="Cambria" pitchFamily="34" charset="0"/>
                <a:ea typeface="Cambria" pitchFamily="34" charset="-122"/>
                <a:cs typeface="Cambria" pitchFamily="34" charset="-120"/>
              </a:rPr>
              <a:t>Cross-functional category teams</a:t>
            </a:r>
            <a:endParaRPr lang="en-US" sz="1700" dirty="0"/>
          </a:p>
        </p:txBody>
      </p:sp>
      <p:sp>
        <p:nvSpPr>
          <p:cNvPr id="13" name="Text 11"/>
          <p:cNvSpPr/>
          <p:nvPr/>
        </p:nvSpPr>
        <p:spPr>
          <a:xfrm>
            <a:off x="6583680" y="2788920"/>
            <a:ext cx="4892040" cy="105156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Buyers, marketers, supply-chain planners and finance work in shared category teams (e.g. Fresh Foods, Clothing at F&amp;F) to launch products in a coordinated way.</a:t>
            </a:r>
            <a:endParaRPr lang="en-US" sz="1200" dirty="0"/>
          </a:p>
        </p:txBody>
      </p:sp>
      <p:sp>
        <p:nvSpPr>
          <p:cNvPr id="14" name="Shape 12"/>
          <p:cNvSpPr/>
          <p:nvPr/>
        </p:nvSpPr>
        <p:spPr>
          <a:xfrm>
            <a:off x="548640" y="4114800"/>
            <a:ext cx="5440680" cy="2148840"/>
          </a:xfrm>
          <a:prstGeom prst="roundRect">
            <a:avLst>
              <a:gd name="adj" fmla="val 3404"/>
            </a:avLst>
          </a:prstGeom>
          <a:solidFill>
            <a:srgbClr val="E8EFFB"/>
          </a:solidFill>
          <a:ln w="12700">
            <a:solidFill>
              <a:srgbClr val="CADCFC"/>
            </a:solidFill>
            <a:prstDash val="solid"/>
          </a:ln>
        </p:spPr>
        <p:txBody>
          <a:bodyPr/>
          <a:lstStyle/>
          <a:p>
            <a:endParaRPr lang="en-GB"/>
          </a:p>
        </p:txBody>
      </p:sp>
      <p:sp>
        <p:nvSpPr>
          <p:cNvPr id="15" name="Shape 13"/>
          <p:cNvSpPr/>
          <p:nvPr/>
        </p:nvSpPr>
        <p:spPr>
          <a:xfrm>
            <a:off x="868680" y="4434840"/>
            <a:ext cx="594360" cy="594360"/>
          </a:xfrm>
          <a:prstGeom prst="ellipse">
            <a:avLst/>
          </a:prstGeom>
          <a:solidFill>
            <a:srgbClr val="1E2761"/>
          </a:solidFill>
          <a:ln w="12700">
            <a:solidFill>
              <a:srgbClr val="1E2761"/>
            </a:solidFill>
            <a:prstDash val="solid"/>
          </a:ln>
        </p:spPr>
        <p:txBody>
          <a:bodyPr/>
          <a:lstStyle/>
          <a:p>
            <a:endParaRPr lang="en-GB"/>
          </a:p>
        </p:txBody>
      </p:sp>
      <p:sp>
        <p:nvSpPr>
          <p:cNvPr id="16" name="Text 14"/>
          <p:cNvSpPr/>
          <p:nvPr/>
        </p:nvSpPr>
        <p:spPr>
          <a:xfrm>
            <a:off x="868680" y="4434840"/>
            <a:ext cx="594360" cy="59436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03</a:t>
            </a:r>
            <a:endParaRPr lang="en-US" sz="2200" dirty="0"/>
          </a:p>
        </p:txBody>
      </p:sp>
      <p:sp>
        <p:nvSpPr>
          <p:cNvPr id="17" name="Text 15"/>
          <p:cNvSpPr/>
          <p:nvPr/>
        </p:nvSpPr>
        <p:spPr>
          <a:xfrm>
            <a:off x="1645920" y="4434840"/>
            <a:ext cx="4069080" cy="594360"/>
          </a:xfrm>
          <a:prstGeom prst="rect">
            <a:avLst/>
          </a:prstGeom>
          <a:noFill/>
          <a:ln/>
        </p:spPr>
        <p:txBody>
          <a:bodyPr wrap="square" lIns="0" tIns="0" rIns="0" bIns="0" rtlCol="0" anchor="ctr"/>
          <a:lstStyle/>
          <a:p>
            <a:pPr marL="0" indent="0">
              <a:buNone/>
            </a:pPr>
            <a:r>
              <a:rPr lang="en-US" sz="1700" b="1" dirty="0">
                <a:solidFill>
                  <a:srgbClr val="1E2761"/>
                </a:solidFill>
                <a:latin typeface="Cambria" pitchFamily="34" charset="0"/>
                <a:ea typeface="Cambria" pitchFamily="34" charset="-122"/>
                <a:cs typeface="Cambria" pitchFamily="34" charset="-120"/>
              </a:rPr>
              <a:t>Group-wide digital platforms</a:t>
            </a:r>
            <a:endParaRPr lang="en-US" sz="1700" dirty="0"/>
          </a:p>
        </p:txBody>
      </p:sp>
      <p:sp>
        <p:nvSpPr>
          <p:cNvPr id="18" name="Text 16"/>
          <p:cNvSpPr/>
          <p:nvPr/>
        </p:nvSpPr>
        <p:spPr>
          <a:xfrm>
            <a:off x="914400" y="5166360"/>
            <a:ext cx="4892040" cy="105156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Common systems (finance, HR, e-commerce) mean UK, ROI and Central Europe operations use consistent data and processes, supporting horizontal coordination.</a:t>
            </a:r>
            <a:endParaRPr lang="en-US" sz="1200" dirty="0"/>
          </a:p>
        </p:txBody>
      </p:sp>
      <p:sp>
        <p:nvSpPr>
          <p:cNvPr id="19" name="Shape 17"/>
          <p:cNvSpPr/>
          <p:nvPr/>
        </p:nvSpPr>
        <p:spPr>
          <a:xfrm>
            <a:off x="6217920" y="4114800"/>
            <a:ext cx="5440680" cy="2148840"/>
          </a:xfrm>
          <a:prstGeom prst="roundRect">
            <a:avLst>
              <a:gd name="adj" fmla="val 3404"/>
            </a:avLst>
          </a:prstGeom>
          <a:solidFill>
            <a:srgbClr val="E8EFFB"/>
          </a:solidFill>
          <a:ln w="12700">
            <a:solidFill>
              <a:srgbClr val="CADCFC"/>
            </a:solidFill>
            <a:prstDash val="solid"/>
          </a:ln>
        </p:spPr>
        <p:txBody>
          <a:bodyPr/>
          <a:lstStyle/>
          <a:p>
            <a:endParaRPr lang="en-GB"/>
          </a:p>
        </p:txBody>
      </p:sp>
      <p:sp>
        <p:nvSpPr>
          <p:cNvPr id="20" name="Shape 18"/>
          <p:cNvSpPr/>
          <p:nvPr/>
        </p:nvSpPr>
        <p:spPr>
          <a:xfrm>
            <a:off x="6537960" y="4434840"/>
            <a:ext cx="594360" cy="594360"/>
          </a:xfrm>
          <a:prstGeom prst="ellipse">
            <a:avLst/>
          </a:prstGeom>
          <a:solidFill>
            <a:srgbClr val="1E2761"/>
          </a:solidFill>
          <a:ln w="12700">
            <a:solidFill>
              <a:srgbClr val="1E2761"/>
            </a:solidFill>
            <a:prstDash val="solid"/>
          </a:ln>
        </p:spPr>
        <p:txBody>
          <a:bodyPr/>
          <a:lstStyle/>
          <a:p>
            <a:endParaRPr lang="en-GB"/>
          </a:p>
        </p:txBody>
      </p:sp>
      <p:sp>
        <p:nvSpPr>
          <p:cNvPr id="21" name="Text 19"/>
          <p:cNvSpPr/>
          <p:nvPr/>
        </p:nvSpPr>
        <p:spPr>
          <a:xfrm>
            <a:off x="6537960" y="4434840"/>
            <a:ext cx="594360" cy="59436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04</a:t>
            </a:r>
            <a:endParaRPr lang="en-US" sz="2200" dirty="0"/>
          </a:p>
        </p:txBody>
      </p:sp>
      <p:sp>
        <p:nvSpPr>
          <p:cNvPr id="22" name="Text 20"/>
          <p:cNvSpPr/>
          <p:nvPr/>
        </p:nvSpPr>
        <p:spPr>
          <a:xfrm>
            <a:off x="7315200" y="4434840"/>
            <a:ext cx="4069080" cy="594360"/>
          </a:xfrm>
          <a:prstGeom prst="rect">
            <a:avLst/>
          </a:prstGeom>
          <a:noFill/>
          <a:ln/>
        </p:spPr>
        <p:txBody>
          <a:bodyPr wrap="square" lIns="0" tIns="0" rIns="0" bIns="0" rtlCol="0" anchor="ctr"/>
          <a:lstStyle/>
          <a:p>
            <a:pPr marL="0" indent="0">
              <a:buNone/>
            </a:pPr>
            <a:r>
              <a:rPr lang="en-US" sz="1700" b="1" dirty="0">
                <a:solidFill>
                  <a:srgbClr val="1E2761"/>
                </a:solidFill>
                <a:latin typeface="Cambria" pitchFamily="34" charset="0"/>
                <a:ea typeface="Cambria" pitchFamily="34" charset="-122"/>
                <a:cs typeface="Cambria" pitchFamily="34" charset="-120"/>
              </a:rPr>
              <a:t>Weekly trading meetings</a:t>
            </a:r>
            <a:endParaRPr lang="en-US" sz="1700" dirty="0"/>
          </a:p>
        </p:txBody>
      </p:sp>
      <p:sp>
        <p:nvSpPr>
          <p:cNvPr id="23" name="Text 21"/>
          <p:cNvSpPr/>
          <p:nvPr/>
        </p:nvSpPr>
        <p:spPr>
          <a:xfrm>
            <a:off x="6583680" y="5166360"/>
            <a:ext cx="4892040" cy="1051560"/>
          </a:xfrm>
          <a:prstGeom prst="rect">
            <a:avLst/>
          </a:prstGeom>
          <a:noFill/>
          <a:ln/>
        </p:spPr>
        <p:txBody>
          <a:bodyPr wrap="square" lIns="0" tIns="0" rIns="0" bIns="0" rtlCol="0" anchor="t"/>
          <a:lstStyle/>
          <a:p>
            <a:pPr marL="0" indent="0">
              <a:buNone/>
            </a:pPr>
            <a:r>
              <a:rPr lang="en-US" sz="1200" dirty="0">
                <a:solidFill>
                  <a:srgbClr val="1A2332"/>
                </a:solidFill>
                <a:latin typeface="Calibri" pitchFamily="34" charset="0"/>
                <a:ea typeface="Calibri" pitchFamily="34" charset="-122"/>
                <a:cs typeface="Calibri" pitchFamily="34" charset="-120"/>
              </a:rPr>
              <a:t>Senior leaders review sales, stock and customer metrics together each week, allowing quick joint decisions across functions.</a:t>
            </a:r>
            <a:endParaRPr lang="en-US" sz="1200" dirty="0"/>
          </a:p>
        </p:txBody>
      </p:sp>
      <p:sp>
        <p:nvSpPr>
          <p:cNvPr id="24" name="Text 22"/>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25" name="Text 23"/>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13 / 18</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07  CONTROLLING</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Controlling: closing the loop</a:t>
            </a:r>
            <a:endParaRPr lang="en-US" sz="3200" dirty="0"/>
          </a:p>
        </p:txBody>
      </p:sp>
      <p:sp>
        <p:nvSpPr>
          <p:cNvPr id="4" name="Shape 2"/>
          <p:cNvSpPr/>
          <p:nvPr/>
        </p:nvSpPr>
        <p:spPr>
          <a:xfrm>
            <a:off x="548640" y="1645920"/>
            <a:ext cx="5029200" cy="4389120"/>
          </a:xfrm>
          <a:prstGeom prst="roundRect">
            <a:avLst>
              <a:gd name="adj" fmla="val 2083"/>
            </a:avLst>
          </a:prstGeom>
          <a:solidFill>
            <a:srgbClr val="1E2761"/>
          </a:solidFill>
          <a:ln w="12700">
            <a:solidFill>
              <a:srgbClr val="1E2761"/>
            </a:solidFill>
            <a:prstDash val="solid"/>
          </a:ln>
        </p:spPr>
        <p:txBody>
          <a:bodyPr/>
          <a:lstStyle/>
          <a:p>
            <a:endParaRPr lang="en-GB"/>
          </a:p>
        </p:txBody>
      </p:sp>
      <p:sp>
        <p:nvSpPr>
          <p:cNvPr id="5" name="Text 3"/>
          <p:cNvSpPr/>
          <p:nvPr/>
        </p:nvSpPr>
        <p:spPr>
          <a:xfrm>
            <a:off x="822960" y="1828800"/>
            <a:ext cx="45720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DEFINITION</a:t>
            </a:r>
            <a:endParaRPr lang="en-US" sz="1100" dirty="0"/>
          </a:p>
        </p:txBody>
      </p:sp>
      <p:sp>
        <p:nvSpPr>
          <p:cNvPr id="6" name="Text 4"/>
          <p:cNvSpPr/>
          <p:nvPr/>
        </p:nvSpPr>
        <p:spPr>
          <a:xfrm>
            <a:off x="822960" y="2194560"/>
            <a:ext cx="4572000" cy="50292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What is controlling?</a:t>
            </a:r>
            <a:endParaRPr lang="en-US" sz="2200" dirty="0"/>
          </a:p>
        </p:txBody>
      </p:sp>
      <p:sp>
        <p:nvSpPr>
          <p:cNvPr id="7" name="Text 5"/>
          <p:cNvSpPr/>
          <p:nvPr/>
        </p:nvSpPr>
        <p:spPr>
          <a:xfrm>
            <a:off x="822960" y="2743200"/>
            <a:ext cx="4572000" cy="1645920"/>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Controlling is the process of measuring performance against objectives, identifying deviations and taking corrective action (Cole and Kelly, 2020).</a:t>
            </a:r>
            <a:endParaRPr lang="en-US" sz="1300" dirty="0"/>
          </a:p>
        </p:txBody>
      </p:sp>
      <p:sp>
        <p:nvSpPr>
          <p:cNvPr id="8" name="Text 6"/>
          <p:cNvSpPr/>
          <p:nvPr/>
        </p:nvSpPr>
        <p:spPr>
          <a:xfrm>
            <a:off x="822960" y="4389120"/>
            <a:ext cx="4572000" cy="1371600"/>
          </a:xfrm>
          <a:prstGeom prst="rect">
            <a:avLst/>
          </a:prstGeom>
          <a:noFill/>
          <a:ln/>
        </p:spPr>
        <p:txBody>
          <a:bodyPr wrap="square" rtlCol="0" anchor="ctr"/>
          <a:lstStyle/>
          <a:p>
            <a:pPr marL="0" indent="0">
              <a:buNone/>
            </a:pPr>
            <a:r>
              <a:rPr lang="en-US" sz="1200" i="1" dirty="0">
                <a:solidFill>
                  <a:srgbClr val="CADCFC"/>
                </a:solidFill>
                <a:latin typeface="Calibri" pitchFamily="34" charset="0"/>
                <a:ea typeface="Calibri" pitchFamily="34" charset="-122"/>
                <a:cs typeface="Calibri" pitchFamily="34" charset="-120"/>
              </a:rPr>
              <a:t>For Fayol, control ensured that “everything occurs in conformity with the plan adopted, the instructions issued and the principles established”.</a:t>
            </a:r>
            <a:endParaRPr lang="en-US" sz="1200" dirty="0"/>
          </a:p>
        </p:txBody>
      </p:sp>
      <p:sp>
        <p:nvSpPr>
          <p:cNvPr id="9" name="Text 7"/>
          <p:cNvSpPr/>
          <p:nvPr/>
        </p:nvSpPr>
        <p:spPr>
          <a:xfrm>
            <a:off x="5943600" y="1691640"/>
            <a:ext cx="5669280" cy="411480"/>
          </a:xfrm>
          <a:prstGeom prst="rect">
            <a:avLst/>
          </a:prstGeom>
          <a:noFill/>
          <a:ln/>
        </p:spPr>
        <p:txBody>
          <a:bodyPr wrap="square" rtlCol="0" anchor="ctr"/>
          <a:lstStyle/>
          <a:p>
            <a:pPr marL="0" indent="0">
              <a:buNone/>
            </a:pPr>
            <a:r>
              <a:rPr lang="en-US" sz="1800" b="1" dirty="0">
                <a:solidFill>
                  <a:srgbClr val="1E2761"/>
                </a:solidFill>
                <a:latin typeface="Cambria" pitchFamily="34" charset="0"/>
                <a:ea typeface="Cambria" pitchFamily="34" charset="-122"/>
                <a:cs typeface="Cambria" pitchFamily="34" charset="-120"/>
              </a:rPr>
              <a:t>The four steps of control</a:t>
            </a:r>
            <a:endParaRPr lang="en-US" sz="1800" dirty="0"/>
          </a:p>
        </p:txBody>
      </p:sp>
      <p:sp>
        <p:nvSpPr>
          <p:cNvPr id="10" name="Shape 8"/>
          <p:cNvSpPr/>
          <p:nvPr/>
        </p:nvSpPr>
        <p:spPr>
          <a:xfrm>
            <a:off x="5943600" y="2240280"/>
            <a:ext cx="2743200" cy="1691640"/>
          </a:xfrm>
          <a:prstGeom prst="roundRect">
            <a:avLst>
              <a:gd name="adj" fmla="val 4324"/>
            </a:avLst>
          </a:prstGeom>
          <a:solidFill>
            <a:srgbClr val="E8EFFB"/>
          </a:solidFill>
          <a:ln w="12700">
            <a:solidFill>
              <a:srgbClr val="CADCFC"/>
            </a:solidFill>
            <a:prstDash val="solid"/>
          </a:ln>
        </p:spPr>
        <p:txBody>
          <a:bodyPr/>
          <a:lstStyle/>
          <a:p>
            <a:endParaRPr lang="en-GB"/>
          </a:p>
        </p:txBody>
      </p:sp>
      <p:sp>
        <p:nvSpPr>
          <p:cNvPr id="11" name="Shape 9"/>
          <p:cNvSpPr/>
          <p:nvPr/>
        </p:nvSpPr>
        <p:spPr>
          <a:xfrm>
            <a:off x="6126480" y="2423160"/>
            <a:ext cx="502920" cy="502920"/>
          </a:xfrm>
          <a:prstGeom prst="ellipse">
            <a:avLst/>
          </a:prstGeom>
          <a:solidFill>
            <a:srgbClr val="1E2761"/>
          </a:solidFill>
          <a:ln w="12700">
            <a:solidFill>
              <a:srgbClr val="1E2761"/>
            </a:solidFill>
            <a:prstDash val="solid"/>
          </a:ln>
        </p:spPr>
        <p:txBody>
          <a:bodyPr/>
          <a:lstStyle/>
          <a:p>
            <a:endParaRPr lang="en-GB"/>
          </a:p>
        </p:txBody>
      </p:sp>
      <p:sp>
        <p:nvSpPr>
          <p:cNvPr id="12" name="Text 10"/>
          <p:cNvSpPr/>
          <p:nvPr/>
        </p:nvSpPr>
        <p:spPr>
          <a:xfrm>
            <a:off x="6126480" y="242316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1</a:t>
            </a:r>
            <a:endParaRPr lang="en-US" sz="1800" dirty="0"/>
          </a:p>
        </p:txBody>
      </p:sp>
      <p:sp>
        <p:nvSpPr>
          <p:cNvPr id="13" name="Text 11"/>
          <p:cNvSpPr/>
          <p:nvPr/>
        </p:nvSpPr>
        <p:spPr>
          <a:xfrm>
            <a:off x="6720840" y="2404872"/>
            <a:ext cx="1828800" cy="457200"/>
          </a:xfrm>
          <a:prstGeom prst="rect">
            <a:avLst/>
          </a:prstGeom>
          <a:noFill/>
          <a:ln/>
        </p:spPr>
        <p:txBody>
          <a:bodyPr wrap="square" lIns="0" tIns="0" rIns="0" bIns="0" rtlCol="0" anchor="ctr"/>
          <a:lstStyle/>
          <a:p>
            <a:pPr marL="0" indent="0">
              <a:buNone/>
            </a:pPr>
            <a:r>
              <a:rPr lang="en-US" sz="1400" b="1" dirty="0">
                <a:solidFill>
                  <a:srgbClr val="1E2761"/>
                </a:solidFill>
                <a:latin typeface="Cambria" pitchFamily="34" charset="0"/>
                <a:ea typeface="Cambria" pitchFamily="34" charset="-122"/>
                <a:cs typeface="Cambria" pitchFamily="34" charset="-120"/>
              </a:rPr>
              <a:t>Set standards</a:t>
            </a:r>
            <a:endParaRPr lang="en-US" sz="1400" dirty="0"/>
          </a:p>
        </p:txBody>
      </p:sp>
      <p:sp>
        <p:nvSpPr>
          <p:cNvPr id="14" name="Text 12"/>
          <p:cNvSpPr/>
          <p:nvPr/>
        </p:nvSpPr>
        <p:spPr>
          <a:xfrm>
            <a:off x="6126480" y="3063240"/>
            <a:ext cx="2514600" cy="822960"/>
          </a:xfrm>
          <a:prstGeom prst="rect">
            <a:avLst/>
          </a:prstGeom>
          <a:noFill/>
          <a:ln/>
        </p:spPr>
        <p:txBody>
          <a:bodyPr wrap="square" lIns="0" tIns="0" rIns="0" bIns="0" rtlCol="0" anchor="t"/>
          <a:lstStyle/>
          <a:p>
            <a:pPr marL="0" indent="0">
              <a:buNone/>
            </a:pPr>
            <a:r>
              <a:rPr lang="en-US" sz="1100" dirty="0">
                <a:solidFill>
                  <a:srgbClr val="1A2332"/>
                </a:solidFill>
                <a:latin typeface="Calibri" pitchFamily="34" charset="0"/>
                <a:ea typeface="Calibri" pitchFamily="34" charset="-122"/>
                <a:cs typeface="Calibri" pitchFamily="34" charset="-120"/>
              </a:rPr>
              <a:t>Define objectives, targets and KPIs based on the plan.</a:t>
            </a:r>
            <a:endParaRPr lang="en-US" sz="1100" dirty="0"/>
          </a:p>
        </p:txBody>
      </p:sp>
      <p:sp>
        <p:nvSpPr>
          <p:cNvPr id="15" name="Shape 13"/>
          <p:cNvSpPr/>
          <p:nvPr/>
        </p:nvSpPr>
        <p:spPr>
          <a:xfrm>
            <a:off x="8823960" y="2240280"/>
            <a:ext cx="2743200" cy="1691640"/>
          </a:xfrm>
          <a:prstGeom prst="roundRect">
            <a:avLst>
              <a:gd name="adj" fmla="val 4324"/>
            </a:avLst>
          </a:prstGeom>
          <a:solidFill>
            <a:srgbClr val="E8EFFB"/>
          </a:solidFill>
          <a:ln w="12700">
            <a:solidFill>
              <a:srgbClr val="CADCFC"/>
            </a:solidFill>
            <a:prstDash val="solid"/>
          </a:ln>
        </p:spPr>
        <p:txBody>
          <a:bodyPr/>
          <a:lstStyle/>
          <a:p>
            <a:endParaRPr lang="en-GB"/>
          </a:p>
        </p:txBody>
      </p:sp>
      <p:sp>
        <p:nvSpPr>
          <p:cNvPr id="16" name="Shape 14"/>
          <p:cNvSpPr/>
          <p:nvPr/>
        </p:nvSpPr>
        <p:spPr>
          <a:xfrm>
            <a:off x="9006840" y="2423160"/>
            <a:ext cx="502920" cy="502920"/>
          </a:xfrm>
          <a:prstGeom prst="ellipse">
            <a:avLst/>
          </a:prstGeom>
          <a:solidFill>
            <a:srgbClr val="1E2761"/>
          </a:solidFill>
          <a:ln w="12700">
            <a:solidFill>
              <a:srgbClr val="1E2761"/>
            </a:solidFill>
            <a:prstDash val="solid"/>
          </a:ln>
        </p:spPr>
        <p:txBody>
          <a:bodyPr/>
          <a:lstStyle/>
          <a:p>
            <a:endParaRPr lang="en-GB"/>
          </a:p>
        </p:txBody>
      </p:sp>
      <p:sp>
        <p:nvSpPr>
          <p:cNvPr id="17" name="Text 15"/>
          <p:cNvSpPr/>
          <p:nvPr/>
        </p:nvSpPr>
        <p:spPr>
          <a:xfrm>
            <a:off x="9006840" y="242316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2</a:t>
            </a:r>
            <a:endParaRPr lang="en-US" sz="1800" dirty="0"/>
          </a:p>
        </p:txBody>
      </p:sp>
      <p:sp>
        <p:nvSpPr>
          <p:cNvPr id="18" name="Text 16"/>
          <p:cNvSpPr/>
          <p:nvPr/>
        </p:nvSpPr>
        <p:spPr>
          <a:xfrm>
            <a:off x="9601200" y="2404872"/>
            <a:ext cx="1828800" cy="457200"/>
          </a:xfrm>
          <a:prstGeom prst="rect">
            <a:avLst/>
          </a:prstGeom>
          <a:noFill/>
          <a:ln/>
        </p:spPr>
        <p:txBody>
          <a:bodyPr wrap="square" lIns="0" tIns="0" rIns="0" bIns="0" rtlCol="0" anchor="ctr"/>
          <a:lstStyle/>
          <a:p>
            <a:pPr marL="0" indent="0">
              <a:buNone/>
            </a:pPr>
            <a:r>
              <a:rPr lang="en-US" sz="1400" b="1" dirty="0">
                <a:solidFill>
                  <a:srgbClr val="1E2761"/>
                </a:solidFill>
                <a:latin typeface="Cambria" pitchFamily="34" charset="0"/>
                <a:ea typeface="Cambria" pitchFamily="34" charset="-122"/>
                <a:cs typeface="Cambria" pitchFamily="34" charset="-120"/>
              </a:rPr>
              <a:t>Measure performance</a:t>
            </a:r>
            <a:endParaRPr lang="en-US" sz="1400" dirty="0"/>
          </a:p>
        </p:txBody>
      </p:sp>
      <p:sp>
        <p:nvSpPr>
          <p:cNvPr id="19" name="Text 17"/>
          <p:cNvSpPr/>
          <p:nvPr/>
        </p:nvSpPr>
        <p:spPr>
          <a:xfrm>
            <a:off x="9006840" y="3063240"/>
            <a:ext cx="2514600" cy="822960"/>
          </a:xfrm>
          <a:prstGeom prst="rect">
            <a:avLst/>
          </a:prstGeom>
          <a:noFill/>
          <a:ln/>
        </p:spPr>
        <p:txBody>
          <a:bodyPr wrap="square" lIns="0" tIns="0" rIns="0" bIns="0" rtlCol="0" anchor="t"/>
          <a:lstStyle/>
          <a:p>
            <a:pPr marL="0" indent="0">
              <a:buNone/>
            </a:pPr>
            <a:r>
              <a:rPr lang="en-US" sz="1100" dirty="0">
                <a:solidFill>
                  <a:srgbClr val="1A2332"/>
                </a:solidFill>
                <a:latin typeface="Calibri" pitchFamily="34" charset="0"/>
                <a:ea typeface="Calibri" pitchFamily="34" charset="-122"/>
                <a:cs typeface="Calibri" pitchFamily="34" charset="-120"/>
              </a:rPr>
              <a:t>Collect data on what is actually happening.</a:t>
            </a:r>
            <a:endParaRPr lang="en-US" sz="1100" dirty="0"/>
          </a:p>
        </p:txBody>
      </p:sp>
      <p:sp>
        <p:nvSpPr>
          <p:cNvPr id="20" name="Shape 18"/>
          <p:cNvSpPr/>
          <p:nvPr/>
        </p:nvSpPr>
        <p:spPr>
          <a:xfrm>
            <a:off x="5943600" y="4114800"/>
            <a:ext cx="2743200" cy="1691640"/>
          </a:xfrm>
          <a:prstGeom prst="roundRect">
            <a:avLst>
              <a:gd name="adj" fmla="val 4324"/>
            </a:avLst>
          </a:prstGeom>
          <a:solidFill>
            <a:srgbClr val="E8EFFB"/>
          </a:solidFill>
          <a:ln w="12700">
            <a:solidFill>
              <a:srgbClr val="CADCFC"/>
            </a:solidFill>
            <a:prstDash val="solid"/>
          </a:ln>
        </p:spPr>
        <p:txBody>
          <a:bodyPr/>
          <a:lstStyle/>
          <a:p>
            <a:endParaRPr lang="en-GB"/>
          </a:p>
        </p:txBody>
      </p:sp>
      <p:sp>
        <p:nvSpPr>
          <p:cNvPr id="21" name="Shape 19"/>
          <p:cNvSpPr/>
          <p:nvPr/>
        </p:nvSpPr>
        <p:spPr>
          <a:xfrm>
            <a:off x="6126480" y="4297680"/>
            <a:ext cx="502920" cy="502920"/>
          </a:xfrm>
          <a:prstGeom prst="ellipse">
            <a:avLst/>
          </a:prstGeom>
          <a:solidFill>
            <a:srgbClr val="1E2761"/>
          </a:solidFill>
          <a:ln w="12700">
            <a:solidFill>
              <a:srgbClr val="1E2761"/>
            </a:solidFill>
            <a:prstDash val="solid"/>
          </a:ln>
        </p:spPr>
        <p:txBody>
          <a:bodyPr/>
          <a:lstStyle/>
          <a:p>
            <a:endParaRPr lang="en-GB"/>
          </a:p>
        </p:txBody>
      </p:sp>
      <p:sp>
        <p:nvSpPr>
          <p:cNvPr id="22" name="Text 20"/>
          <p:cNvSpPr/>
          <p:nvPr/>
        </p:nvSpPr>
        <p:spPr>
          <a:xfrm>
            <a:off x="6126480" y="429768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3</a:t>
            </a:r>
            <a:endParaRPr lang="en-US" sz="1800" dirty="0"/>
          </a:p>
        </p:txBody>
      </p:sp>
      <p:sp>
        <p:nvSpPr>
          <p:cNvPr id="23" name="Text 21"/>
          <p:cNvSpPr/>
          <p:nvPr/>
        </p:nvSpPr>
        <p:spPr>
          <a:xfrm>
            <a:off x="6720840" y="4279392"/>
            <a:ext cx="1828800" cy="457200"/>
          </a:xfrm>
          <a:prstGeom prst="rect">
            <a:avLst/>
          </a:prstGeom>
          <a:noFill/>
          <a:ln/>
        </p:spPr>
        <p:txBody>
          <a:bodyPr wrap="square" lIns="0" tIns="0" rIns="0" bIns="0" rtlCol="0" anchor="ctr"/>
          <a:lstStyle/>
          <a:p>
            <a:pPr marL="0" indent="0">
              <a:buNone/>
            </a:pPr>
            <a:r>
              <a:rPr lang="en-US" sz="1400" b="1" dirty="0">
                <a:solidFill>
                  <a:srgbClr val="1E2761"/>
                </a:solidFill>
                <a:latin typeface="Cambria" pitchFamily="34" charset="0"/>
                <a:ea typeface="Cambria" pitchFamily="34" charset="-122"/>
                <a:cs typeface="Cambria" pitchFamily="34" charset="-120"/>
              </a:rPr>
              <a:t>Compare &amp; analyse</a:t>
            </a:r>
            <a:endParaRPr lang="en-US" sz="1400" dirty="0"/>
          </a:p>
        </p:txBody>
      </p:sp>
      <p:sp>
        <p:nvSpPr>
          <p:cNvPr id="24" name="Text 22"/>
          <p:cNvSpPr/>
          <p:nvPr/>
        </p:nvSpPr>
        <p:spPr>
          <a:xfrm>
            <a:off x="6126480" y="4937760"/>
            <a:ext cx="2514600" cy="822960"/>
          </a:xfrm>
          <a:prstGeom prst="rect">
            <a:avLst/>
          </a:prstGeom>
          <a:noFill/>
          <a:ln/>
        </p:spPr>
        <p:txBody>
          <a:bodyPr wrap="square" lIns="0" tIns="0" rIns="0" bIns="0" rtlCol="0" anchor="t"/>
          <a:lstStyle/>
          <a:p>
            <a:pPr marL="0" indent="0">
              <a:buNone/>
            </a:pPr>
            <a:r>
              <a:rPr lang="en-US" sz="1100" dirty="0">
                <a:solidFill>
                  <a:srgbClr val="1A2332"/>
                </a:solidFill>
                <a:latin typeface="Calibri" pitchFamily="34" charset="0"/>
                <a:ea typeface="Calibri" pitchFamily="34" charset="-122"/>
                <a:cs typeface="Calibri" pitchFamily="34" charset="-120"/>
              </a:rPr>
              <a:t>Identify gaps between actual and expected results.</a:t>
            </a:r>
            <a:endParaRPr lang="en-US" sz="1100" dirty="0"/>
          </a:p>
        </p:txBody>
      </p:sp>
      <p:sp>
        <p:nvSpPr>
          <p:cNvPr id="25" name="Shape 23"/>
          <p:cNvSpPr/>
          <p:nvPr/>
        </p:nvSpPr>
        <p:spPr>
          <a:xfrm>
            <a:off x="8823960" y="4114800"/>
            <a:ext cx="2743200" cy="1691640"/>
          </a:xfrm>
          <a:prstGeom prst="roundRect">
            <a:avLst>
              <a:gd name="adj" fmla="val 4324"/>
            </a:avLst>
          </a:prstGeom>
          <a:solidFill>
            <a:srgbClr val="E8EFFB"/>
          </a:solidFill>
          <a:ln w="12700">
            <a:solidFill>
              <a:srgbClr val="CADCFC"/>
            </a:solidFill>
            <a:prstDash val="solid"/>
          </a:ln>
        </p:spPr>
        <p:txBody>
          <a:bodyPr/>
          <a:lstStyle/>
          <a:p>
            <a:endParaRPr lang="en-GB"/>
          </a:p>
        </p:txBody>
      </p:sp>
      <p:sp>
        <p:nvSpPr>
          <p:cNvPr id="26" name="Shape 24"/>
          <p:cNvSpPr/>
          <p:nvPr/>
        </p:nvSpPr>
        <p:spPr>
          <a:xfrm>
            <a:off x="9006840" y="4297680"/>
            <a:ext cx="502920" cy="502920"/>
          </a:xfrm>
          <a:prstGeom prst="ellipse">
            <a:avLst/>
          </a:prstGeom>
          <a:solidFill>
            <a:srgbClr val="1E2761"/>
          </a:solidFill>
          <a:ln w="12700">
            <a:solidFill>
              <a:srgbClr val="1E2761"/>
            </a:solidFill>
            <a:prstDash val="solid"/>
          </a:ln>
        </p:spPr>
        <p:txBody>
          <a:bodyPr/>
          <a:lstStyle/>
          <a:p>
            <a:endParaRPr lang="en-GB"/>
          </a:p>
        </p:txBody>
      </p:sp>
      <p:sp>
        <p:nvSpPr>
          <p:cNvPr id="27" name="Text 25"/>
          <p:cNvSpPr/>
          <p:nvPr/>
        </p:nvSpPr>
        <p:spPr>
          <a:xfrm>
            <a:off x="9006840" y="4297680"/>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4</a:t>
            </a:r>
            <a:endParaRPr lang="en-US" sz="1800" dirty="0"/>
          </a:p>
        </p:txBody>
      </p:sp>
      <p:sp>
        <p:nvSpPr>
          <p:cNvPr id="28" name="Text 26"/>
          <p:cNvSpPr/>
          <p:nvPr/>
        </p:nvSpPr>
        <p:spPr>
          <a:xfrm>
            <a:off x="9601200" y="4279392"/>
            <a:ext cx="1828800" cy="457200"/>
          </a:xfrm>
          <a:prstGeom prst="rect">
            <a:avLst/>
          </a:prstGeom>
          <a:noFill/>
          <a:ln/>
        </p:spPr>
        <p:txBody>
          <a:bodyPr wrap="square" lIns="0" tIns="0" rIns="0" bIns="0" rtlCol="0" anchor="ctr"/>
          <a:lstStyle/>
          <a:p>
            <a:pPr marL="0" indent="0">
              <a:buNone/>
            </a:pPr>
            <a:r>
              <a:rPr lang="en-US" sz="1400" b="1" dirty="0">
                <a:solidFill>
                  <a:srgbClr val="1E2761"/>
                </a:solidFill>
                <a:latin typeface="Cambria" pitchFamily="34" charset="0"/>
                <a:ea typeface="Cambria" pitchFamily="34" charset="-122"/>
                <a:cs typeface="Cambria" pitchFamily="34" charset="-120"/>
              </a:rPr>
              <a:t>Take corrective action</a:t>
            </a:r>
            <a:endParaRPr lang="en-US" sz="1400" dirty="0"/>
          </a:p>
        </p:txBody>
      </p:sp>
      <p:sp>
        <p:nvSpPr>
          <p:cNvPr id="29" name="Text 27"/>
          <p:cNvSpPr/>
          <p:nvPr/>
        </p:nvSpPr>
        <p:spPr>
          <a:xfrm>
            <a:off x="9006840" y="4937760"/>
            <a:ext cx="2514600" cy="822960"/>
          </a:xfrm>
          <a:prstGeom prst="rect">
            <a:avLst/>
          </a:prstGeom>
          <a:noFill/>
          <a:ln/>
        </p:spPr>
        <p:txBody>
          <a:bodyPr wrap="square" lIns="0" tIns="0" rIns="0" bIns="0" rtlCol="0" anchor="t"/>
          <a:lstStyle/>
          <a:p>
            <a:pPr marL="0" indent="0">
              <a:buNone/>
            </a:pPr>
            <a:r>
              <a:rPr lang="en-US" sz="1100" dirty="0">
                <a:solidFill>
                  <a:srgbClr val="1A2332"/>
                </a:solidFill>
                <a:latin typeface="Calibri" pitchFamily="34" charset="0"/>
                <a:ea typeface="Calibri" pitchFamily="34" charset="-122"/>
                <a:cs typeface="Calibri" pitchFamily="34" charset="-120"/>
              </a:rPr>
              <a:t>Adjust plans, resources or behaviour to close the gap.</a:t>
            </a:r>
            <a:endParaRPr lang="en-US" sz="1100" dirty="0"/>
          </a:p>
        </p:txBody>
      </p:sp>
      <p:sp>
        <p:nvSpPr>
          <p:cNvPr id="30" name="Text 28"/>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31" name="Text 29"/>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14 / 18</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07  CONTROLLING</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Controlling in practice at Tesco</a:t>
            </a:r>
            <a:endParaRPr lang="en-US" sz="3200" dirty="0"/>
          </a:p>
        </p:txBody>
      </p:sp>
      <p:sp>
        <p:nvSpPr>
          <p:cNvPr id="4" name="Text 2"/>
          <p:cNvSpPr/>
          <p:nvPr/>
        </p:nvSpPr>
        <p:spPr>
          <a:xfrm>
            <a:off x="548640" y="1691640"/>
            <a:ext cx="5943600" cy="411480"/>
          </a:xfrm>
          <a:prstGeom prst="rect">
            <a:avLst/>
          </a:prstGeom>
          <a:noFill/>
          <a:ln/>
        </p:spPr>
        <p:txBody>
          <a:bodyPr wrap="square" rtlCol="0" anchor="ctr"/>
          <a:lstStyle/>
          <a:p>
            <a:pPr marL="0" indent="0">
              <a:buNone/>
            </a:pPr>
            <a:r>
              <a:rPr lang="en-US" sz="1600" b="1" dirty="0">
                <a:solidFill>
                  <a:srgbClr val="1E2761"/>
                </a:solidFill>
                <a:latin typeface="Cambria" pitchFamily="34" charset="0"/>
                <a:ea typeface="Cambria" pitchFamily="34" charset="-122"/>
                <a:cs typeface="Cambria" pitchFamily="34" charset="-120"/>
              </a:rPr>
              <a:t>KPIs and monitoring tools used by managers</a:t>
            </a:r>
            <a:endParaRPr lang="en-US" sz="1600" dirty="0"/>
          </a:p>
        </p:txBody>
      </p:sp>
      <p:sp>
        <p:nvSpPr>
          <p:cNvPr id="5" name="Shape 3"/>
          <p:cNvSpPr/>
          <p:nvPr/>
        </p:nvSpPr>
        <p:spPr>
          <a:xfrm>
            <a:off x="548640" y="2240280"/>
            <a:ext cx="182880" cy="182880"/>
          </a:xfrm>
          <a:prstGeom prst="rect">
            <a:avLst/>
          </a:prstGeom>
          <a:solidFill>
            <a:srgbClr val="EE1C2E"/>
          </a:solidFill>
          <a:ln w="12700">
            <a:solidFill>
              <a:srgbClr val="EE1C2E"/>
            </a:solidFill>
            <a:prstDash val="solid"/>
          </a:ln>
        </p:spPr>
        <p:txBody>
          <a:bodyPr/>
          <a:lstStyle/>
          <a:p>
            <a:endParaRPr lang="en-GB"/>
          </a:p>
        </p:txBody>
      </p:sp>
      <p:sp>
        <p:nvSpPr>
          <p:cNvPr id="6" name="Text 4"/>
          <p:cNvSpPr/>
          <p:nvPr/>
        </p:nvSpPr>
        <p:spPr>
          <a:xfrm>
            <a:off x="868680" y="2148840"/>
            <a:ext cx="5394960" cy="320040"/>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Like-for-like sales growth</a:t>
            </a:r>
            <a:endParaRPr lang="en-US" sz="1300" dirty="0"/>
          </a:p>
        </p:txBody>
      </p:sp>
      <p:sp>
        <p:nvSpPr>
          <p:cNvPr id="7" name="Text 5"/>
          <p:cNvSpPr/>
          <p:nvPr/>
        </p:nvSpPr>
        <p:spPr>
          <a:xfrm>
            <a:off x="868680" y="2450592"/>
            <a:ext cx="5394960" cy="45720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Weekly comparison of sales in existing stores to spot underperformance.</a:t>
            </a:r>
            <a:endParaRPr lang="en-US" sz="1100" dirty="0"/>
          </a:p>
        </p:txBody>
      </p:sp>
      <p:sp>
        <p:nvSpPr>
          <p:cNvPr id="8" name="Shape 6"/>
          <p:cNvSpPr/>
          <p:nvPr/>
        </p:nvSpPr>
        <p:spPr>
          <a:xfrm>
            <a:off x="548640" y="3017520"/>
            <a:ext cx="182880" cy="182880"/>
          </a:xfrm>
          <a:prstGeom prst="rect">
            <a:avLst/>
          </a:prstGeom>
          <a:solidFill>
            <a:srgbClr val="EE1C2E"/>
          </a:solidFill>
          <a:ln w="12700">
            <a:solidFill>
              <a:srgbClr val="EE1C2E"/>
            </a:solidFill>
            <a:prstDash val="solid"/>
          </a:ln>
        </p:spPr>
        <p:txBody>
          <a:bodyPr/>
          <a:lstStyle/>
          <a:p>
            <a:endParaRPr lang="en-GB"/>
          </a:p>
        </p:txBody>
      </p:sp>
      <p:sp>
        <p:nvSpPr>
          <p:cNvPr id="9" name="Text 7"/>
          <p:cNvSpPr/>
          <p:nvPr/>
        </p:nvSpPr>
        <p:spPr>
          <a:xfrm>
            <a:off x="868680" y="2926080"/>
            <a:ext cx="5394960" cy="320040"/>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Customer Net Promoter Score</a:t>
            </a:r>
            <a:endParaRPr lang="en-US" sz="1300" dirty="0"/>
          </a:p>
        </p:txBody>
      </p:sp>
      <p:sp>
        <p:nvSpPr>
          <p:cNvPr id="10" name="Text 8"/>
          <p:cNvSpPr/>
          <p:nvPr/>
        </p:nvSpPr>
        <p:spPr>
          <a:xfrm>
            <a:off x="868680" y="3227832"/>
            <a:ext cx="5394960" cy="45720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Ongoing customer feedback used to correct service issues quickly.</a:t>
            </a:r>
            <a:endParaRPr lang="en-US" sz="1100" dirty="0"/>
          </a:p>
        </p:txBody>
      </p:sp>
      <p:sp>
        <p:nvSpPr>
          <p:cNvPr id="11" name="Shape 9"/>
          <p:cNvSpPr/>
          <p:nvPr/>
        </p:nvSpPr>
        <p:spPr>
          <a:xfrm>
            <a:off x="548640" y="3794760"/>
            <a:ext cx="182880" cy="182880"/>
          </a:xfrm>
          <a:prstGeom prst="rect">
            <a:avLst/>
          </a:prstGeom>
          <a:solidFill>
            <a:srgbClr val="EE1C2E"/>
          </a:solidFill>
          <a:ln w="12700">
            <a:solidFill>
              <a:srgbClr val="EE1C2E"/>
            </a:solidFill>
            <a:prstDash val="solid"/>
          </a:ln>
        </p:spPr>
        <p:txBody>
          <a:bodyPr/>
          <a:lstStyle/>
          <a:p>
            <a:endParaRPr lang="en-GB"/>
          </a:p>
        </p:txBody>
      </p:sp>
      <p:sp>
        <p:nvSpPr>
          <p:cNvPr id="12" name="Text 10"/>
          <p:cNvSpPr/>
          <p:nvPr/>
        </p:nvSpPr>
        <p:spPr>
          <a:xfrm>
            <a:off x="868680" y="3703320"/>
            <a:ext cx="5394960" cy="320040"/>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Availability &amp; waste %</a:t>
            </a:r>
            <a:endParaRPr lang="en-US" sz="1300" dirty="0"/>
          </a:p>
        </p:txBody>
      </p:sp>
      <p:sp>
        <p:nvSpPr>
          <p:cNvPr id="13" name="Text 11"/>
          <p:cNvSpPr/>
          <p:nvPr/>
        </p:nvSpPr>
        <p:spPr>
          <a:xfrm>
            <a:off x="868680" y="4005072"/>
            <a:ext cx="5394960" cy="45720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Store metrics that flag issues in ordering, forecasting or logistics.</a:t>
            </a:r>
            <a:endParaRPr lang="en-US" sz="1100" dirty="0"/>
          </a:p>
        </p:txBody>
      </p:sp>
      <p:sp>
        <p:nvSpPr>
          <p:cNvPr id="14" name="Shape 12"/>
          <p:cNvSpPr/>
          <p:nvPr/>
        </p:nvSpPr>
        <p:spPr>
          <a:xfrm>
            <a:off x="548640" y="4572000"/>
            <a:ext cx="182880" cy="182880"/>
          </a:xfrm>
          <a:prstGeom prst="rect">
            <a:avLst/>
          </a:prstGeom>
          <a:solidFill>
            <a:srgbClr val="EE1C2E"/>
          </a:solidFill>
          <a:ln w="12700">
            <a:solidFill>
              <a:srgbClr val="EE1C2E"/>
            </a:solidFill>
            <a:prstDash val="solid"/>
          </a:ln>
        </p:spPr>
        <p:txBody>
          <a:bodyPr/>
          <a:lstStyle/>
          <a:p>
            <a:endParaRPr lang="en-GB"/>
          </a:p>
        </p:txBody>
      </p:sp>
      <p:sp>
        <p:nvSpPr>
          <p:cNvPr id="15" name="Text 13"/>
          <p:cNvSpPr/>
          <p:nvPr/>
        </p:nvSpPr>
        <p:spPr>
          <a:xfrm>
            <a:off x="868680" y="4480560"/>
            <a:ext cx="5394960" cy="320040"/>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Colleague engagement</a:t>
            </a:r>
            <a:endParaRPr lang="en-US" sz="1300" dirty="0"/>
          </a:p>
        </p:txBody>
      </p:sp>
      <p:sp>
        <p:nvSpPr>
          <p:cNvPr id="16" name="Text 14"/>
          <p:cNvSpPr/>
          <p:nvPr/>
        </p:nvSpPr>
        <p:spPr>
          <a:xfrm>
            <a:off x="868680" y="4782312"/>
            <a:ext cx="5394960" cy="45720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Every Voice Matters survey scores are tracked at store and division level.</a:t>
            </a:r>
            <a:endParaRPr lang="en-US" sz="1100" dirty="0"/>
          </a:p>
        </p:txBody>
      </p:sp>
      <p:sp>
        <p:nvSpPr>
          <p:cNvPr id="17" name="Shape 15"/>
          <p:cNvSpPr/>
          <p:nvPr/>
        </p:nvSpPr>
        <p:spPr>
          <a:xfrm>
            <a:off x="548640" y="5349240"/>
            <a:ext cx="182880" cy="182880"/>
          </a:xfrm>
          <a:prstGeom prst="rect">
            <a:avLst/>
          </a:prstGeom>
          <a:solidFill>
            <a:srgbClr val="EE1C2E"/>
          </a:solidFill>
          <a:ln w="12700">
            <a:solidFill>
              <a:srgbClr val="EE1C2E"/>
            </a:solidFill>
            <a:prstDash val="solid"/>
          </a:ln>
        </p:spPr>
        <p:txBody>
          <a:bodyPr/>
          <a:lstStyle/>
          <a:p>
            <a:endParaRPr lang="en-GB"/>
          </a:p>
        </p:txBody>
      </p:sp>
      <p:sp>
        <p:nvSpPr>
          <p:cNvPr id="18" name="Text 16"/>
          <p:cNvSpPr/>
          <p:nvPr/>
        </p:nvSpPr>
        <p:spPr>
          <a:xfrm>
            <a:off x="868680" y="5257800"/>
            <a:ext cx="5394960" cy="320040"/>
          </a:xfrm>
          <a:prstGeom prst="rect">
            <a:avLst/>
          </a:prstGeom>
          <a:noFill/>
          <a:ln/>
        </p:spPr>
        <p:txBody>
          <a:bodyPr wrap="square" lIns="0" tIns="0" rIns="0" bIns="0" rtlCol="0" anchor="ctr"/>
          <a:lstStyle/>
          <a:p>
            <a:pPr marL="0" indent="0">
              <a:buNone/>
            </a:pPr>
            <a:r>
              <a:rPr lang="en-US" sz="1300" b="1" dirty="0">
                <a:solidFill>
                  <a:srgbClr val="1E2761"/>
                </a:solidFill>
                <a:latin typeface="Cambria" pitchFamily="34" charset="0"/>
                <a:ea typeface="Cambria" pitchFamily="34" charset="-122"/>
                <a:cs typeface="Cambria" pitchFamily="34" charset="-120"/>
              </a:rPr>
              <a:t>Financial KPIs</a:t>
            </a:r>
            <a:endParaRPr lang="en-US" sz="1300" dirty="0"/>
          </a:p>
        </p:txBody>
      </p:sp>
      <p:sp>
        <p:nvSpPr>
          <p:cNvPr id="19" name="Text 17"/>
          <p:cNvSpPr/>
          <p:nvPr/>
        </p:nvSpPr>
        <p:spPr>
          <a:xfrm>
            <a:off x="868680" y="5559552"/>
            <a:ext cx="5394960" cy="457200"/>
          </a:xfrm>
          <a:prstGeom prst="rect">
            <a:avLst/>
          </a:prstGeom>
          <a:noFill/>
          <a:ln/>
        </p:spPr>
        <p:txBody>
          <a:bodyPr wrap="square" lIns="0" tIns="0" rIns="0" bIns="0" rtlCol="0" anchor="ctr"/>
          <a:lstStyle/>
          <a:p>
            <a:pPr marL="0" indent="0">
              <a:buNone/>
            </a:pPr>
            <a:r>
              <a:rPr lang="en-US" sz="1100" dirty="0">
                <a:solidFill>
                  <a:srgbClr val="1A2332"/>
                </a:solidFill>
                <a:latin typeface="Calibri" pitchFamily="34" charset="0"/>
                <a:ea typeface="Calibri" pitchFamily="34" charset="-122"/>
                <a:cs typeface="Calibri" pitchFamily="34" charset="-120"/>
              </a:rPr>
              <a:t>Group margin, operating profit and cash flow reviewed monthly by the Executive Committee.</a:t>
            </a:r>
            <a:endParaRPr lang="en-US" sz="1100" dirty="0"/>
          </a:p>
        </p:txBody>
      </p:sp>
      <p:sp>
        <p:nvSpPr>
          <p:cNvPr id="20" name="Shape 18"/>
          <p:cNvSpPr/>
          <p:nvPr/>
        </p:nvSpPr>
        <p:spPr>
          <a:xfrm>
            <a:off x="6766560" y="1691640"/>
            <a:ext cx="4846320" cy="4480560"/>
          </a:xfrm>
          <a:prstGeom prst="roundRect">
            <a:avLst>
              <a:gd name="adj" fmla="val 2041"/>
            </a:avLst>
          </a:prstGeom>
          <a:solidFill>
            <a:srgbClr val="1E2761"/>
          </a:solidFill>
          <a:ln w="12700">
            <a:solidFill>
              <a:srgbClr val="1E2761"/>
            </a:solidFill>
            <a:prstDash val="solid"/>
          </a:ln>
        </p:spPr>
        <p:txBody>
          <a:bodyPr/>
          <a:lstStyle/>
          <a:p>
            <a:endParaRPr lang="en-GB"/>
          </a:p>
        </p:txBody>
      </p:sp>
      <p:sp>
        <p:nvSpPr>
          <p:cNvPr id="21" name="Text 19"/>
          <p:cNvSpPr/>
          <p:nvPr/>
        </p:nvSpPr>
        <p:spPr>
          <a:xfrm>
            <a:off x="6995160" y="1828800"/>
            <a:ext cx="45720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CASE INSIGHT</a:t>
            </a:r>
            <a:endParaRPr lang="en-US" sz="1100" dirty="0"/>
          </a:p>
        </p:txBody>
      </p:sp>
      <p:sp>
        <p:nvSpPr>
          <p:cNvPr id="22" name="Text 20"/>
          <p:cNvSpPr/>
          <p:nvPr/>
        </p:nvSpPr>
        <p:spPr>
          <a:xfrm>
            <a:off x="6995160" y="2194560"/>
            <a:ext cx="4572000" cy="502920"/>
          </a:xfrm>
          <a:prstGeom prst="rect">
            <a:avLst/>
          </a:prstGeom>
          <a:noFill/>
          <a:ln/>
        </p:spPr>
        <p:txBody>
          <a:bodyPr wrap="square"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The 2014 accounting incident</a:t>
            </a:r>
            <a:endParaRPr lang="en-US" sz="2000" dirty="0"/>
          </a:p>
        </p:txBody>
      </p:sp>
      <p:sp>
        <p:nvSpPr>
          <p:cNvPr id="23" name="Text 21"/>
          <p:cNvSpPr/>
          <p:nvPr/>
        </p:nvSpPr>
        <p:spPr>
          <a:xfrm>
            <a:off x="6995160" y="2788920"/>
            <a:ext cx="4572000" cy="1645920"/>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In 2014 Tesco disclosed that profits had been overstated by around £263 million. Investigations pointed to weaknesses in internal financial controls and pressure to meet forecasts (Financial Reporting Council, 2017).</a:t>
            </a:r>
            <a:endParaRPr lang="en-US" sz="1200" dirty="0"/>
          </a:p>
        </p:txBody>
      </p:sp>
      <p:sp>
        <p:nvSpPr>
          <p:cNvPr id="24" name="Text 22"/>
          <p:cNvSpPr/>
          <p:nvPr/>
        </p:nvSpPr>
        <p:spPr>
          <a:xfrm>
            <a:off x="6995160" y="4480560"/>
            <a:ext cx="4572000" cy="1645920"/>
          </a:xfrm>
          <a:prstGeom prst="rect">
            <a:avLst/>
          </a:prstGeom>
          <a:noFill/>
          <a:ln/>
        </p:spPr>
        <p:txBody>
          <a:bodyPr wrap="square" rtlCol="0" anchor="ctr"/>
          <a:lstStyle/>
          <a:p>
            <a:pPr marL="0" indent="0">
              <a:buNone/>
            </a:pPr>
            <a:r>
              <a:rPr lang="en-US" sz="1200" i="1" dirty="0">
                <a:solidFill>
                  <a:srgbClr val="CADCFC"/>
                </a:solidFill>
                <a:latin typeface="Calibri" pitchFamily="34" charset="0"/>
                <a:ea typeface="Calibri" pitchFamily="34" charset="-122"/>
                <a:cs typeface="Calibri" pitchFamily="34" charset="-120"/>
              </a:rPr>
              <a:t>Since then, Tesco has strengthened its control environment: independent audit committees, revised commercial income policies and clearer governance codes – a real-world example of Fayol’s control function being tightened after a failure.</a:t>
            </a:r>
            <a:endParaRPr lang="en-US" sz="1200" dirty="0"/>
          </a:p>
        </p:txBody>
      </p:sp>
      <p:sp>
        <p:nvSpPr>
          <p:cNvPr id="25" name="Text 23"/>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26" name="Text 24"/>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15 / 18</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08  MANAGERIAL SKILLS</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Essential skills for managers in today’s environment</a:t>
            </a:r>
            <a:endParaRPr lang="en-US" sz="3200" dirty="0"/>
          </a:p>
        </p:txBody>
      </p:sp>
      <p:sp>
        <p:nvSpPr>
          <p:cNvPr id="4" name="Shape 2"/>
          <p:cNvSpPr/>
          <p:nvPr/>
        </p:nvSpPr>
        <p:spPr>
          <a:xfrm>
            <a:off x="548640" y="1691640"/>
            <a:ext cx="3611880" cy="2148840"/>
          </a:xfrm>
          <a:prstGeom prst="roundRect">
            <a:avLst>
              <a:gd name="adj" fmla="val 3404"/>
            </a:avLst>
          </a:prstGeom>
          <a:solidFill>
            <a:srgbClr val="E8EFFB"/>
          </a:solidFill>
          <a:ln w="12700">
            <a:solidFill>
              <a:srgbClr val="CADCFC"/>
            </a:solidFill>
            <a:prstDash val="solid"/>
          </a:ln>
        </p:spPr>
        <p:txBody>
          <a:bodyPr/>
          <a:lstStyle/>
          <a:p>
            <a:endParaRPr lang="en-GB"/>
          </a:p>
        </p:txBody>
      </p:sp>
      <p:sp>
        <p:nvSpPr>
          <p:cNvPr id="5" name="Shape 3"/>
          <p:cNvSpPr/>
          <p:nvPr/>
        </p:nvSpPr>
        <p:spPr>
          <a:xfrm>
            <a:off x="777240" y="1920240"/>
            <a:ext cx="548640" cy="548640"/>
          </a:xfrm>
          <a:prstGeom prst="ellipse">
            <a:avLst/>
          </a:prstGeom>
          <a:solidFill>
            <a:srgbClr val="EE1C2E"/>
          </a:solidFill>
          <a:ln w="12700">
            <a:solidFill>
              <a:srgbClr val="EE1C2E"/>
            </a:solidFill>
            <a:prstDash val="solid"/>
          </a:ln>
        </p:spPr>
        <p:txBody>
          <a:bodyPr/>
          <a:lstStyle/>
          <a:p>
            <a:endParaRPr lang="en-GB"/>
          </a:p>
        </p:txBody>
      </p:sp>
      <p:sp>
        <p:nvSpPr>
          <p:cNvPr id="6" name="Text 4"/>
          <p:cNvSpPr/>
          <p:nvPr/>
        </p:nvSpPr>
        <p:spPr>
          <a:xfrm>
            <a:off x="777240" y="192024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01</a:t>
            </a:r>
            <a:endParaRPr lang="en-US" sz="2200" dirty="0"/>
          </a:p>
        </p:txBody>
      </p:sp>
      <p:sp>
        <p:nvSpPr>
          <p:cNvPr id="7" name="Text 5"/>
          <p:cNvSpPr/>
          <p:nvPr/>
        </p:nvSpPr>
        <p:spPr>
          <a:xfrm>
            <a:off x="777240" y="2560320"/>
            <a:ext cx="3154680" cy="45720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Digital and data literacy</a:t>
            </a:r>
            <a:endParaRPr lang="en-US" sz="1500" dirty="0"/>
          </a:p>
        </p:txBody>
      </p:sp>
      <p:sp>
        <p:nvSpPr>
          <p:cNvPr id="8" name="Text 6"/>
          <p:cNvSpPr/>
          <p:nvPr/>
        </p:nvSpPr>
        <p:spPr>
          <a:xfrm>
            <a:off x="777240" y="3017520"/>
            <a:ext cx="3154680" cy="777240"/>
          </a:xfrm>
          <a:prstGeom prst="rect">
            <a:avLst/>
          </a:prstGeom>
          <a:noFill/>
          <a:ln/>
        </p:spPr>
        <p:txBody>
          <a:bodyPr wrap="square" lIns="0" tIns="0" rIns="0" bIns="0" rtlCol="0" anchor="t"/>
          <a:lstStyle/>
          <a:p>
            <a:pPr marL="0" indent="0">
              <a:buNone/>
            </a:pPr>
            <a:r>
              <a:rPr lang="en-US" sz="1150" dirty="0">
                <a:solidFill>
                  <a:srgbClr val="1A2332"/>
                </a:solidFill>
                <a:latin typeface="Calibri" pitchFamily="34" charset="0"/>
                <a:ea typeface="Calibri" pitchFamily="34" charset="-122"/>
                <a:cs typeface="Calibri" pitchFamily="34" charset="-120"/>
              </a:rPr>
              <a:t>Managers must interpret data, use digital tools and lead teams through technology change (CIPD, 2023).</a:t>
            </a:r>
            <a:endParaRPr lang="en-US" sz="1150" dirty="0"/>
          </a:p>
        </p:txBody>
      </p:sp>
      <p:sp>
        <p:nvSpPr>
          <p:cNvPr id="9" name="Shape 7"/>
          <p:cNvSpPr/>
          <p:nvPr/>
        </p:nvSpPr>
        <p:spPr>
          <a:xfrm>
            <a:off x="4297680" y="1691640"/>
            <a:ext cx="3611880" cy="2148840"/>
          </a:xfrm>
          <a:prstGeom prst="roundRect">
            <a:avLst>
              <a:gd name="adj" fmla="val 3404"/>
            </a:avLst>
          </a:prstGeom>
          <a:solidFill>
            <a:srgbClr val="E8EFFB"/>
          </a:solidFill>
          <a:ln w="12700">
            <a:solidFill>
              <a:srgbClr val="CADCFC"/>
            </a:solidFill>
            <a:prstDash val="solid"/>
          </a:ln>
        </p:spPr>
        <p:txBody>
          <a:bodyPr/>
          <a:lstStyle/>
          <a:p>
            <a:endParaRPr lang="en-GB"/>
          </a:p>
        </p:txBody>
      </p:sp>
      <p:sp>
        <p:nvSpPr>
          <p:cNvPr id="10" name="Shape 8"/>
          <p:cNvSpPr/>
          <p:nvPr/>
        </p:nvSpPr>
        <p:spPr>
          <a:xfrm>
            <a:off x="4526280" y="1920240"/>
            <a:ext cx="548640" cy="548640"/>
          </a:xfrm>
          <a:prstGeom prst="ellipse">
            <a:avLst/>
          </a:prstGeom>
          <a:solidFill>
            <a:srgbClr val="EE1C2E"/>
          </a:solidFill>
          <a:ln w="12700">
            <a:solidFill>
              <a:srgbClr val="EE1C2E"/>
            </a:solidFill>
            <a:prstDash val="solid"/>
          </a:ln>
        </p:spPr>
        <p:txBody>
          <a:bodyPr/>
          <a:lstStyle/>
          <a:p>
            <a:endParaRPr lang="en-GB"/>
          </a:p>
        </p:txBody>
      </p:sp>
      <p:sp>
        <p:nvSpPr>
          <p:cNvPr id="11" name="Text 9"/>
          <p:cNvSpPr/>
          <p:nvPr/>
        </p:nvSpPr>
        <p:spPr>
          <a:xfrm>
            <a:off x="4526280" y="192024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02</a:t>
            </a:r>
            <a:endParaRPr lang="en-US" sz="2200" dirty="0"/>
          </a:p>
        </p:txBody>
      </p:sp>
      <p:sp>
        <p:nvSpPr>
          <p:cNvPr id="12" name="Text 10"/>
          <p:cNvSpPr/>
          <p:nvPr/>
        </p:nvSpPr>
        <p:spPr>
          <a:xfrm>
            <a:off x="4526280" y="2560320"/>
            <a:ext cx="3154680" cy="45720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Emotional intelligence</a:t>
            </a:r>
            <a:endParaRPr lang="en-US" sz="1500" dirty="0"/>
          </a:p>
        </p:txBody>
      </p:sp>
      <p:sp>
        <p:nvSpPr>
          <p:cNvPr id="13" name="Text 11"/>
          <p:cNvSpPr/>
          <p:nvPr/>
        </p:nvSpPr>
        <p:spPr>
          <a:xfrm>
            <a:off x="4526280" y="3017520"/>
            <a:ext cx="3154680" cy="777240"/>
          </a:xfrm>
          <a:prstGeom prst="rect">
            <a:avLst/>
          </a:prstGeom>
          <a:noFill/>
          <a:ln/>
        </p:spPr>
        <p:txBody>
          <a:bodyPr wrap="square" lIns="0" tIns="0" rIns="0" bIns="0" rtlCol="0" anchor="t"/>
          <a:lstStyle/>
          <a:p>
            <a:pPr marL="0" indent="0">
              <a:buNone/>
            </a:pPr>
            <a:r>
              <a:rPr lang="en-US" sz="1150" dirty="0">
                <a:solidFill>
                  <a:srgbClr val="1A2332"/>
                </a:solidFill>
                <a:latin typeface="Calibri" pitchFamily="34" charset="0"/>
                <a:ea typeface="Calibri" pitchFamily="34" charset="-122"/>
                <a:cs typeface="Calibri" pitchFamily="34" charset="-120"/>
              </a:rPr>
              <a:t>Self-awareness and empathy are central to leading diverse teams and handling change (Goleman, 2020).</a:t>
            </a:r>
            <a:endParaRPr lang="en-US" sz="1150" dirty="0"/>
          </a:p>
        </p:txBody>
      </p:sp>
      <p:sp>
        <p:nvSpPr>
          <p:cNvPr id="14" name="Shape 12"/>
          <p:cNvSpPr/>
          <p:nvPr/>
        </p:nvSpPr>
        <p:spPr>
          <a:xfrm>
            <a:off x="8046720" y="1691640"/>
            <a:ext cx="3611880" cy="2148840"/>
          </a:xfrm>
          <a:prstGeom prst="roundRect">
            <a:avLst>
              <a:gd name="adj" fmla="val 3404"/>
            </a:avLst>
          </a:prstGeom>
          <a:solidFill>
            <a:srgbClr val="E8EFFB"/>
          </a:solidFill>
          <a:ln w="12700">
            <a:solidFill>
              <a:srgbClr val="CADCFC"/>
            </a:solidFill>
            <a:prstDash val="solid"/>
          </a:ln>
        </p:spPr>
        <p:txBody>
          <a:bodyPr/>
          <a:lstStyle/>
          <a:p>
            <a:endParaRPr lang="en-GB"/>
          </a:p>
        </p:txBody>
      </p:sp>
      <p:sp>
        <p:nvSpPr>
          <p:cNvPr id="15" name="Shape 13"/>
          <p:cNvSpPr/>
          <p:nvPr/>
        </p:nvSpPr>
        <p:spPr>
          <a:xfrm>
            <a:off x="8275320" y="1920240"/>
            <a:ext cx="548640" cy="548640"/>
          </a:xfrm>
          <a:prstGeom prst="ellipse">
            <a:avLst/>
          </a:prstGeom>
          <a:solidFill>
            <a:srgbClr val="EE1C2E"/>
          </a:solidFill>
          <a:ln w="12700">
            <a:solidFill>
              <a:srgbClr val="EE1C2E"/>
            </a:solidFill>
            <a:prstDash val="solid"/>
          </a:ln>
        </p:spPr>
        <p:txBody>
          <a:bodyPr/>
          <a:lstStyle/>
          <a:p>
            <a:endParaRPr lang="en-GB"/>
          </a:p>
        </p:txBody>
      </p:sp>
      <p:sp>
        <p:nvSpPr>
          <p:cNvPr id="16" name="Text 14"/>
          <p:cNvSpPr/>
          <p:nvPr/>
        </p:nvSpPr>
        <p:spPr>
          <a:xfrm>
            <a:off x="8275320" y="192024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03</a:t>
            </a:r>
            <a:endParaRPr lang="en-US" sz="2200" dirty="0"/>
          </a:p>
        </p:txBody>
      </p:sp>
      <p:sp>
        <p:nvSpPr>
          <p:cNvPr id="17" name="Text 15"/>
          <p:cNvSpPr/>
          <p:nvPr/>
        </p:nvSpPr>
        <p:spPr>
          <a:xfrm>
            <a:off x="8275320" y="2560320"/>
            <a:ext cx="3154680" cy="45720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Strategic thinking</a:t>
            </a:r>
            <a:endParaRPr lang="en-US" sz="1500" dirty="0"/>
          </a:p>
        </p:txBody>
      </p:sp>
      <p:sp>
        <p:nvSpPr>
          <p:cNvPr id="18" name="Text 16"/>
          <p:cNvSpPr/>
          <p:nvPr/>
        </p:nvSpPr>
        <p:spPr>
          <a:xfrm>
            <a:off x="8275320" y="3017520"/>
            <a:ext cx="3154680" cy="777240"/>
          </a:xfrm>
          <a:prstGeom prst="rect">
            <a:avLst/>
          </a:prstGeom>
          <a:noFill/>
          <a:ln/>
        </p:spPr>
        <p:txBody>
          <a:bodyPr wrap="square" lIns="0" tIns="0" rIns="0" bIns="0" rtlCol="0" anchor="t"/>
          <a:lstStyle/>
          <a:p>
            <a:pPr marL="0" indent="0">
              <a:buNone/>
            </a:pPr>
            <a:r>
              <a:rPr lang="en-US" sz="1150" dirty="0">
                <a:solidFill>
                  <a:srgbClr val="1A2332"/>
                </a:solidFill>
                <a:latin typeface="Calibri" pitchFamily="34" charset="0"/>
                <a:ea typeface="Calibri" pitchFamily="34" charset="-122"/>
                <a:cs typeface="Calibri" pitchFamily="34" charset="-120"/>
              </a:rPr>
              <a:t>Seeing the whole picture, spotting patterns and connecting short-term action to long-term goals.</a:t>
            </a:r>
            <a:endParaRPr lang="en-US" sz="1150" dirty="0"/>
          </a:p>
        </p:txBody>
      </p:sp>
      <p:sp>
        <p:nvSpPr>
          <p:cNvPr id="19" name="Shape 17"/>
          <p:cNvSpPr/>
          <p:nvPr/>
        </p:nvSpPr>
        <p:spPr>
          <a:xfrm>
            <a:off x="548640" y="3977640"/>
            <a:ext cx="3611880" cy="2148840"/>
          </a:xfrm>
          <a:prstGeom prst="roundRect">
            <a:avLst>
              <a:gd name="adj" fmla="val 3404"/>
            </a:avLst>
          </a:prstGeom>
          <a:solidFill>
            <a:srgbClr val="E8EFFB"/>
          </a:solidFill>
          <a:ln w="12700">
            <a:solidFill>
              <a:srgbClr val="CADCFC"/>
            </a:solidFill>
            <a:prstDash val="solid"/>
          </a:ln>
        </p:spPr>
        <p:txBody>
          <a:bodyPr/>
          <a:lstStyle/>
          <a:p>
            <a:endParaRPr lang="en-GB"/>
          </a:p>
        </p:txBody>
      </p:sp>
      <p:sp>
        <p:nvSpPr>
          <p:cNvPr id="20" name="Shape 18"/>
          <p:cNvSpPr/>
          <p:nvPr/>
        </p:nvSpPr>
        <p:spPr>
          <a:xfrm>
            <a:off x="777240" y="4206240"/>
            <a:ext cx="548640" cy="548640"/>
          </a:xfrm>
          <a:prstGeom prst="ellipse">
            <a:avLst/>
          </a:prstGeom>
          <a:solidFill>
            <a:srgbClr val="EE1C2E"/>
          </a:solidFill>
          <a:ln w="12700">
            <a:solidFill>
              <a:srgbClr val="EE1C2E"/>
            </a:solidFill>
            <a:prstDash val="solid"/>
          </a:ln>
        </p:spPr>
        <p:txBody>
          <a:bodyPr/>
          <a:lstStyle/>
          <a:p>
            <a:endParaRPr lang="en-GB"/>
          </a:p>
        </p:txBody>
      </p:sp>
      <p:sp>
        <p:nvSpPr>
          <p:cNvPr id="21" name="Text 19"/>
          <p:cNvSpPr/>
          <p:nvPr/>
        </p:nvSpPr>
        <p:spPr>
          <a:xfrm>
            <a:off x="777240" y="420624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04</a:t>
            </a:r>
            <a:endParaRPr lang="en-US" sz="2200" dirty="0"/>
          </a:p>
        </p:txBody>
      </p:sp>
      <p:sp>
        <p:nvSpPr>
          <p:cNvPr id="22" name="Text 20"/>
          <p:cNvSpPr/>
          <p:nvPr/>
        </p:nvSpPr>
        <p:spPr>
          <a:xfrm>
            <a:off x="777240" y="4846320"/>
            <a:ext cx="3154680" cy="45720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Agility and adaptability</a:t>
            </a:r>
            <a:endParaRPr lang="en-US" sz="1500" dirty="0"/>
          </a:p>
        </p:txBody>
      </p:sp>
      <p:sp>
        <p:nvSpPr>
          <p:cNvPr id="23" name="Text 21"/>
          <p:cNvSpPr/>
          <p:nvPr/>
        </p:nvSpPr>
        <p:spPr>
          <a:xfrm>
            <a:off x="777240" y="5303520"/>
            <a:ext cx="3154680" cy="777240"/>
          </a:xfrm>
          <a:prstGeom prst="rect">
            <a:avLst/>
          </a:prstGeom>
          <a:noFill/>
          <a:ln/>
        </p:spPr>
        <p:txBody>
          <a:bodyPr wrap="square" lIns="0" tIns="0" rIns="0" bIns="0" rtlCol="0" anchor="t"/>
          <a:lstStyle/>
          <a:p>
            <a:pPr marL="0" indent="0">
              <a:buNone/>
            </a:pPr>
            <a:r>
              <a:rPr lang="en-US" sz="1150" dirty="0">
                <a:solidFill>
                  <a:srgbClr val="1A2332"/>
                </a:solidFill>
                <a:latin typeface="Calibri" pitchFamily="34" charset="0"/>
                <a:ea typeface="Calibri" pitchFamily="34" charset="-122"/>
                <a:cs typeface="Calibri" pitchFamily="34" charset="-120"/>
              </a:rPr>
              <a:t>Reacting to volatile markets, disruption and shifting customer expectations post-pandemic.</a:t>
            </a:r>
            <a:endParaRPr lang="en-US" sz="1150" dirty="0"/>
          </a:p>
        </p:txBody>
      </p:sp>
      <p:sp>
        <p:nvSpPr>
          <p:cNvPr id="24" name="Shape 22"/>
          <p:cNvSpPr/>
          <p:nvPr/>
        </p:nvSpPr>
        <p:spPr>
          <a:xfrm>
            <a:off x="4297680" y="3977640"/>
            <a:ext cx="3611880" cy="2148840"/>
          </a:xfrm>
          <a:prstGeom prst="roundRect">
            <a:avLst>
              <a:gd name="adj" fmla="val 3404"/>
            </a:avLst>
          </a:prstGeom>
          <a:solidFill>
            <a:srgbClr val="E8EFFB"/>
          </a:solidFill>
          <a:ln w="12700">
            <a:solidFill>
              <a:srgbClr val="CADCFC"/>
            </a:solidFill>
            <a:prstDash val="solid"/>
          </a:ln>
        </p:spPr>
        <p:txBody>
          <a:bodyPr/>
          <a:lstStyle/>
          <a:p>
            <a:endParaRPr lang="en-GB"/>
          </a:p>
        </p:txBody>
      </p:sp>
      <p:sp>
        <p:nvSpPr>
          <p:cNvPr id="25" name="Shape 23"/>
          <p:cNvSpPr/>
          <p:nvPr/>
        </p:nvSpPr>
        <p:spPr>
          <a:xfrm>
            <a:off x="4526280" y="4206240"/>
            <a:ext cx="548640" cy="548640"/>
          </a:xfrm>
          <a:prstGeom prst="ellipse">
            <a:avLst/>
          </a:prstGeom>
          <a:solidFill>
            <a:srgbClr val="EE1C2E"/>
          </a:solidFill>
          <a:ln w="12700">
            <a:solidFill>
              <a:srgbClr val="EE1C2E"/>
            </a:solidFill>
            <a:prstDash val="solid"/>
          </a:ln>
        </p:spPr>
        <p:txBody>
          <a:bodyPr/>
          <a:lstStyle/>
          <a:p>
            <a:endParaRPr lang="en-GB"/>
          </a:p>
        </p:txBody>
      </p:sp>
      <p:sp>
        <p:nvSpPr>
          <p:cNvPr id="26" name="Text 24"/>
          <p:cNvSpPr/>
          <p:nvPr/>
        </p:nvSpPr>
        <p:spPr>
          <a:xfrm>
            <a:off x="4526280" y="420624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05</a:t>
            </a:r>
            <a:endParaRPr lang="en-US" sz="2200" dirty="0"/>
          </a:p>
        </p:txBody>
      </p:sp>
      <p:sp>
        <p:nvSpPr>
          <p:cNvPr id="27" name="Text 25"/>
          <p:cNvSpPr/>
          <p:nvPr/>
        </p:nvSpPr>
        <p:spPr>
          <a:xfrm>
            <a:off x="4526280" y="4846320"/>
            <a:ext cx="3154680" cy="45720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Ethical and sustainable leadership</a:t>
            </a:r>
            <a:endParaRPr lang="en-US" sz="1500" dirty="0"/>
          </a:p>
        </p:txBody>
      </p:sp>
      <p:sp>
        <p:nvSpPr>
          <p:cNvPr id="28" name="Text 26"/>
          <p:cNvSpPr/>
          <p:nvPr/>
        </p:nvSpPr>
        <p:spPr>
          <a:xfrm>
            <a:off x="4526280" y="5303520"/>
            <a:ext cx="3154680" cy="777240"/>
          </a:xfrm>
          <a:prstGeom prst="rect">
            <a:avLst/>
          </a:prstGeom>
          <a:noFill/>
          <a:ln/>
        </p:spPr>
        <p:txBody>
          <a:bodyPr wrap="square" lIns="0" tIns="0" rIns="0" bIns="0" rtlCol="0" anchor="t"/>
          <a:lstStyle/>
          <a:p>
            <a:pPr marL="0" indent="0">
              <a:buNone/>
            </a:pPr>
            <a:r>
              <a:rPr lang="en-US" sz="1150" dirty="0">
                <a:solidFill>
                  <a:srgbClr val="1A2332"/>
                </a:solidFill>
                <a:latin typeface="Calibri" pitchFamily="34" charset="0"/>
                <a:ea typeface="Calibri" pitchFamily="34" charset="-122"/>
                <a:cs typeface="Calibri" pitchFamily="34" charset="-120"/>
              </a:rPr>
              <a:t>Balancing profit with environmental, social and governance responsibilities (Northouse, 2021).</a:t>
            </a:r>
            <a:endParaRPr lang="en-US" sz="1150" dirty="0"/>
          </a:p>
        </p:txBody>
      </p:sp>
      <p:sp>
        <p:nvSpPr>
          <p:cNvPr id="29" name="Shape 27"/>
          <p:cNvSpPr/>
          <p:nvPr/>
        </p:nvSpPr>
        <p:spPr>
          <a:xfrm>
            <a:off x="8046720" y="3977640"/>
            <a:ext cx="3611880" cy="2148840"/>
          </a:xfrm>
          <a:prstGeom prst="roundRect">
            <a:avLst>
              <a:gd name="adj" fmla="val 3404"/>
            </a:avLst>
          </a:prstGeom>
          <a:solidFill>
            <a:srgbClr val="E8EFFB"/>
          </a:solidFill>
          <a:ln w="12700">
            <a:solidFill>
              <a:srgbClr val="CADCFC"/>
            </a:solidFill>
            <a:prstDash val="solid"/>
          </a:ln>
        </p:spPr>
        <p:txBody>
          <a:bodyPr/>
          <a:lstStyle/>
          <a:p>
            <a:endParaRPr lang="en-GB"/>
          </a:p>
        </p:txBody>
      </p:sp>
      <p:sp>
        <p:nvSpPr>
          <p:cNvPr id="30" name="Shape 28"/>
          <p:cNvSpPr/>
          <p:nvPr/>
        </p:nvSpPr>
        <p:spPr>
          <a:xfrm>
            <a:off x="8275320" y="4206240"/>
            <a:ext cx="548640" cy="548640"/>
          </a:xfrm>
          <a:prstGeom prst="ellipse">
            <a:avLst/>
          </a:prstGeom>
          <a:solidFill>
            <a:srgbClr val="EE1C2E"/>
          </a:solidFill>
          <a:ln w="12700">
            <a:solidFill>
              <a:srgbClr val="EE1C2E"/>
            </a:solidFill>
            <a:prstDash val="solid"/>
          </a:ln>
        </p:spPr>
        <p:txBody>
          <a:bodyPr/>
          <a:lstStyle/>
          <a:p>
            <a:endParaRPr lang="en-GB"/>
          </a:p>
        </p:txBody>
      </p:sp>
      <p:sp>
        <p:nvSpPr>
          <p:cNvPr id="31" name="Text 29"/>
          <p:cNvSpPr/>
          <p:nvPr/>
        </p:nvSpPr>
        <p:spPr>
          <a:xfrm>
            <a:off x="8275320" y="4206240"/>
            <a:ext cx="54864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06</a:t>
            </a:r>
            <a:endParaRPr lang="en-US" sz="2200" dirty="0"/>
          </a:p>
        </p:txBody>
      </p:sp>
      <p:sp>
        <p:nvSpPr>
          <p:cNvPr id="32" name="Text 30"/>
          <p:cNvSpPr/>
          <p:nvPr/>
        </p:nvSpPr>
        <p:spPr>
          <a:xfrm>
            <a:off x="8275320" y="4846320"/>
            <a:ext cx="3154680" cy="457200"/>
          </a:xfrm>
          <a:prstGeom prst="rect">
            <a:avLst/>
          </a:prstGeom>
          <a:noFill/>
          <a:ln/>
        </p:spPr>
        <p:txBody>
          <a:bodyPr wrap="square" lIns="0" tIns="0" rIns="0" bIns="0"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Communication and collaboration</a:t>
            </a:r>
            <a:endParaRPr lang="en-US" sz="1500" dirty="0"/>
          </a:p>
        </p:txBody>
      </p:sp>
      <p:sp>
        <p:nvSpPr>
          <p:cNvPr id="33" name="Text 31"/>
          <p:cNvSpPr/>
          <p:nvPr/>
        </p:nvSpPr>
        <p:spPr>
          <a:xfrm>
            <a:off x="8275320" y="5303520"/>
            <a:ext cx="3154680" cy="777240"/>
          </a:xfrm>
          <a:prstGeom prst="rect">
            <a:avLst/>
          </a:prstGeom>
          <a:noFill/>
          <a:ln/>
        </p:spPr>
        <p:txBody>
          <a:bodyPr wrap="square" lIns="0" tIns="0" rIns="0" bIns="0" rtlCol="0" anchor="t"/>
          <a:lstStyle/>
          <a:p>
            <a:pPr marL="0" indent="0">
              <a:buNone/>
            </a:pPr>
            <a:r>
              <a:rPr lang="en-US" sz="1150" dirty="0">
                <a:solidFill>
                  <a:srgbClr val="1A2332"/>
                </a:solidFill>
                <a:latin typeface="Calibri" pitchFamily="34" charset="0"/>
                <a:ea typeface="Calibri" pitchFamily="34" charset="-122"/>
                <a:cs typeface="Calibri" pitchFamily="34" charset="-120"/>
              </a:rPr>
              <a:t>Leading hybrid teams, giving feedback and building cross-functional relationships.</a:t>
            </a:r>
            <a:endParaRPr lang="en-US" sz="1150" dirty="0"/>
          </a:p>
        </p:txBody>
      </p:sp>
      <p:sp>
        <p:nvSpPr>
          <p:cNvPr id="34" name="Shape 32"/>
          <p:cNvSpPr/>
          <p:nvPr/>
        </p:nvSpPr>
        <p:spPr>
          <a:xfrm>
            <a:off x="548640" y="6309360"/>
            <a:ext cx="182880" cy="182880"/>
          </a:xfrm>
          <a:prstGeom prst="ellipse">
            <a:avLst/>
          </a:prstGeom>
          <a:solidFill>
            <a:srgbClr val="EE1C2E"/>
          </a:solidFill>
          <a:ln w="12700">
            <a:solidFill>
              <a:srgbClr val="EE1C2E"/>
            </a:solidFill>
            <a:prstDash val="solid"/>
          </a:ln>
        </p:spPr>
        <p:txBody>
          <a:bodyPr/>
          <a:lstStyle/>
          <a:p>
            <a:endParaRPr lang="en-GB"/>
          </a:p>
        </p:txBody>
      </p:sp>
      <p:sp>
        <p:nvSpPr>
          <p:cNvPr id="35" name="Text 33"/>
          <p:cNvSpPr/>
          <p:nvPr/>
        </p:nvSpPr>
        <p:spPr>
          <a:xfrm>
            <a:off x="868680" y="6172200"/>
            <a:ext cx="10698480" cy="457200"/>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These skills do not replace Fayol’s functions – they equip managers to perform them in a faster, more complex environment.</a:t>
            </a:r>
            <a:endParaRPr lang="en-US" sz="1200" dirty="0"/>
          </a:p>
        </p:txBody>
      </p:sp>
      <p:sp>
        <p:nvSpPr>
          <p:cNvPr id="36" name="Text 34"/>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37" name="Text 35"/>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16 / 18</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1E2761"/>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200" b="1" kern="0" spc="400" dirty="0">
                <a:solidFill>
                  <a:srgbClr val="EE1C2E"/>
                </a:solidFill>
                <a:latin typeface="Calibri" pitchFamily="34" charset="0"/>
                <a:ea typeface="Calibri" pitchFamily="34" charset="-122"/>
                <a:cs typeface="Calibri" pitchFamily="34" charset="-120"/>
              </a:rPr>
              <a:t>09  CONCLUSION</a:t>
            </a:r>
            <a:endParaRPr lang="en-US" sz="1200" dirty="0"/>
          </a:p>
        </p:txBody>
      </p:sp>
      <p:sp>
        <p:nvSpPr>
          <p:cNvPr id="3" name="Text 1"/>
          <p:cNvSpPr/>
          <p:nvPr/>
        </p:nvSpPr>
        <p:spPr>
          <a:xfrm>
            <a:off x="548640" y="914400"/>
            <a:ext cx="11064240" cy="128016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Fayol’s five functions still describe the manager’s job today</a:t>
            </a:r>
            <a:endParaRPr lang="en-US" sz="3000" dirty="0"/>
          </a:p>
        </p:txBody>
      </p:sp>
      <p:sp>
        <p:nvSpPr>
          <p:cNvPr id="4" name="Shape 2"/>
          <p:cNvSpPr/>
          <p:nvPr/>
        </p:nvSpPr>
        <p:spPr>
          <a:xfrm>
            <a:off x="548640" y="2468880"/>
            <a:ext cx="640080" cy="640080"/>
          </a:xfrm>
          <a:prstGeom prst="ellipse">
            <a:avLst/>
          </a:prstGeom>
          <a:solidFill>
            <a:srgbClr val="EE1C2E"/>
          </a:solidFill>
          <a:ln w="12700">
            <a:solidFill>
              <a:srgbClr val="EE1C2E"/>
            </a:solidFill>
            <a:prstDash val="solid"/>
          </a:ln>
        </p:spPr>
        <p:txBody>
          <a:bodyPr/>
          <a:lstStyle/>
          <a:p>
            <a:endParaRPr lang="en-GB"/>
          </a:p>
        </p:txBody>
      </p:sp>
      <p:sp>
        <p:nvSpPr>
          <p:cNvPr id="5" name="Text 3"/>
          <p:cNvSpPr/>
          <p:nvPr/>
        </p:nvSpPr>
        <p:spPr>
          <a:xfrm>
            <a:off x="548640" y="246888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1</a:t>
            </a:r>
            <a:endParaRPr lang="en-US" sz="2200" dirty="0"/>
          </a:p>
        </p:txBody>
      </p:sp>
      <p:sp>
        <p:nvSpPr>
          <p:cNvPr id="6" name="Text 4"/>
          <p:cNvSpPr/>
          <p:nvPr/>
        </p:nvSpPr>
        <p:spPr>
          <a:xfrm>
            <a:off x="1371600" y="2423160"/>
            <a:ext cx="9875520" cy="36576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A durable framework</a:t>
            </a:r>
            <a:endParaRPr lang="en-US" sz="1700" dirty="0"/>
          </a:p>
        </p:txBody>
      </p:sp>
      <p:sp>
        <p:nvSpPr>
          <p:cNvPr id="7" name="Text 5"/>
          <p:cNvSpPr/>
          <p:nvPr/>
        </p:nvSpPr>
        <p:spPr>
          <a:xfrm>
            <a:off x="1371600" y="2834640"/>
            <a:ext cx="9875520" cy="822960"/>
          </a:xfrm>
          <a:prstGeom prst="rect">
            <a:avLst/>
          </a:prstGeom>
          <a:noFill/>
          <a:ln/>
        </p:spPr>
        <p:txBody>
          <a:bodyPr wrap="square" lIns="0" tIns="0" rIns="0" bIns="0" rtlCol="0" anchor="t"/>
          <a:lstStyle/>
          <a:p>
            <a:pPr marL="0" indent="0">
              <a:buNone/>
            </a:pPr>
            <a:r>
              <a:rPr lang="en-US" sz="1200" dirty="0">
                <a:solidFill>
                  <a:srgbClr val="CADCFC"/>
                </a:solidFill>
                <a:latin typeface="Calibri" pitchFamily="34" charset="0"/>
                <a:ea typeface="Calibri" pitchFamily="34" charset="-122"/>
                <a:cs typeface="Calibri" pitchFamily="34" charset="-120"/>
              </a:rPr>
              <a:t>Planning, organising, commanding, coordinating and controlling remain a useful lens for describing what managers actually do (Mullins, 2019; Cole and Kelly, 2020).</a:t>
            </a:r>
            <a:endParaRPr lang="en-US" sz="1200" dirty="0"/>
          </a:p>
        </p:txBody>
      </p:sp>
      <p:sp>
        <p:nvSpPr>
          <p:cNvPr id="8" name="Shape 6"/>
          <p:cNvSpPr/>
          <p:nvPr/>
        </p:nvSpPr>
        <p:spPr>
          <a:xfrm>
            <a:off x="548640" y="3703320"/>
            <a:ext cx="640080" cy="640080"/>
          </a:xfrm>
          <a:prstGeom prst="ellipse">
            <a:avLst/>
          </a:prstGeom>
          <a:solidFill>
            <a:srgbClr val="EE1C2E"/>
          </a:solidFill>
          <a:ln w="12700">
            <a:solidFill>
              <a:srgbClr val="EE1C2E"/>
            </a:solidFill>
            <a:prstDash val="solid"/>
          </a:ln>
        </p:spPr>
        <p:txBody>
          <a:bodyPr/>
          <a:lstStyle/>
          <a:p>
            <a:endParaRPr lang="en-GB"/>
          </a:p>
        </p:txBody>
      </p:sp>
      <p:sp>
        <p:nvSpPr>
          <p:cNvPr id="9" name="Text 7"/>
          <p:cNvSpPr/>
          <p:nvPr/>
        </p:nvSpPr>
        <p:spPr>
          <a:xfrm>
            <a:off x="548640" y="370332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2</a:t>
            </a:r>
            <a:endParaRPr lang="en-US" sz="2200" dirty="0"/>
          </a:p>
        </p:txBody>
      </p:sp>
      <p:sp>
        <p:nvSpPr>
          <p:cNvPr id="10" name="Text 8"/>
          <p:cNvSpPr/>
          <p:nvPr/>
        </p:nvSpPr>
        <p:spPr>
          <a:xfrm>
            <a:off x="1371600" y="3657600"/>
            <a:ext cx="9875520" cy="36576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Alive in practice at Tesco</a:t>
            </a:r>
            <a:endParaRPr lang="en-US" sz="1700" dirty="0"/>
          </a:p>
        </p:txBody>
      </p:sp>
      <p:sp>
        <p:nvSpPr>
          <p:cNvPr id="11" name="Text 9"/>
          <p:cNvSpPr/>
          <p:nvPr/>
        </p:nvSpPr>
        <p:spPr>
          <a:xfrm>
            <a:off x="1371600" y="4069080"/>
            <a:ext cx="9875520" cy="822960"/>
          </a:xfrm>
          <a:prstGeom prst="rect">
            <a:avLst/>
          </a:prstGeom>
          <a:noFill/>
          <a:ln/>
        </p:spPr>
        <p:txBody>
          <a:bodyPr wrap="square" lIns="0" tIns="0" rIns="0" bIns="0" rtlCol="0" anchor="t"/>
          <a:lstStyle/>
          <a:p>
            <a:pPr marL="0" indent="0">
              <a:buNone/>
            </a:pPr>
            <a:r>
              <a:rPr lang="en-US" sz="1200" dirty="0">
                <a:solidFill>
                  <a:srgbClr val="CADCFC"/>
                </a:solidFill>
                <a:latin typeface="Calibri" pitchFamily="34" charset="0"/>
                <a:ea typeface="Calibri" pitchFamily="34" charset="-122"/>
                <a:cs typeface="Calibri" pitchFamily="34" charset="-120"/>
              </a:rPr>
              <a:t>From long-term strategy to store-level KPIs, Tesco’s managerial practices map directly onto Fayol’s functions. Where they weakened – as in 2014 – the business paid a real cost.</a:t>
            </a:r>
            <a:endParaRPr lang="en-US" sz="1200" dirty="0"/>
          </a:p>
        </p:txBody>
      </p:sp>
      <p:sp>
        <p:nvSpPr>
          <p:cNvPr id="12" name="Shape 10"/>
          <p:cNvSpPr/>
          <p:nvPr/>
        </p:nvSpPr>
        <p:spPr>
          <a:xfrm>
            <a:off x="548640" y="4937760"/>
            <a:ext cx="640080" cy="640080"/>
          </a:xfrm>
          <a:prstGeom prst="ellipse">
            <a:avLst/>
          </a:prstGeom>
          <a:solidFill>
            <a:srgbClr val="EE1C2E"/>
          </a:solidFill>
          <a:ln w="12700">
            <a:solidFill>
              <a:srgbClr val="EE1C2E"/>
            </a:solidFill>
            <a:prstDash val="solid"/>
          </a:ln>
        </p:spPr>
        <p:txBody>
          <a:bodyPr/>
          <a:lstStyle/>
          <a:p>
            <a:endParaRPr lang="en-GB"/>
          </a:p>
        </p:txBody>
      </p:sp>
      <p:sp>
        <p:nvSpPr>
          <p:cNvPr id="13" name="Text 11"/>
          <p:cNvSpPr/>
          <p:nvPr/>
        </p:nvSpPr>
        <p:spPr>
          <a:xfrm>
            <a:off x="548640" y="493776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3</a:t>
            </a:r>
            <a:endParaRPr lang="en-US" sz="2200" dirty="0"/>
          </a:p>
        </p:txBody>
      </p:sp>
      <p:sp>
        <p:nvSpPr>
          <p:cNvPr id="14" name="Text 12"/>
          <p:cNvSpPr/>
          <p:nvPr/>
        </p:nvSpPr>
        <p:spPr>
          <a:xfrm>
            <a:off x="1371600" y="4892040"/>
            <a:ext cx="9875520" cy="36576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Refreshed by modern skills</a:t>
            </a:r>
            <a:endParaRPr lang="en-US" sz="1700" dirty="0"/>
          </a:p>
        </p:txBody>
      </p:sp>
      <p:sp>
        <p:nvSpPr>
          <p:cNvPr id="15" name="Text 13"/>
          <p:cNvSpPr/>
          <p:nvPr/>
        </p:nvSpPr>
        <p:spPr>
          <a:xfrm>
            <a:off x="1371600" y="5303520"/>
            <a:ext cx="9875520" cy="822960"/>
          </a:xfrm>
          <a:prstGeom prst="rect">
            <a:avLst/>
          </a:prstGeom>
          <a:noFill/>
          <a:ln/>
        </p:spPr>
        <p:txBody>
          <a:bodyPr wrap="square" lIns="0" tIns="0" rIns="0" bIns="0" rtlCol="0" anchor="t"/>
          <a:lstStyle/>
          <a:p>
            <a:pPr marL="0" indent="0">
              <a:buNone/>
            </a:pPr>
            <a:r>
              <a:rPr lang="en-US" sz="1200" dirty="0">
                <a:solidFill>
                  <a:srgbClr val="CADCFC"/>
                </a:solidFill>
                <a:latin typeface="Calibri" pitchFamily="34" charset="0"/>
                <a:ea typeface="Calibri" pitchFamily="34" charset="-122"/>
                <a:cs typeface="Calibri" pitchFamily="34" charset="-120"/>
              </a:rPr>
              <a:t>Digital literacy, emotional intelligence, ethics and agility do not replace the five functions; they update how they are delivered in a fast-moving, stakeholder-focused world.</a:t>
            </a:r>
            <a:endParaRPr lang="en-US" sz="1200" dirty="0"/>
          </a:p>
        </p:txBody>
      </p:sp>
      <p:sp>
        <p:nvSpPr>
          <p:cNvPr id="16" name="Shape 14"/>
          <p:cNvSpPr/>
          <p:nvPr/>
        </p:nvSpPr>
        <p:spPr>
          <a:xfrm>
            <a:off x="548640" y="6263640"/>
            <a:ext cx="2286000" cy="0"/>
          </a:xfrm>
          <a:prstGeom prst="line">
            <a:avLst/>
          </a:prstGeom>
          <a:noFill/>
          <a:ln w="25400">
            <a:solidFill>
              <a:srgbClr val="EE1C2E"/>
            </a:solidFill>
            <a:prstDash val="solid"/>
          </a:ln>
        </p:spPr>
        <p:txBody>
          <a:bodyPr/>
          <a:lstStyle/>
          <a:p>
            <a:endParaRPr lang="en-GB"/>
          </a:p>
        </p:txBody>
      </p:sp>
      <p:sp>
        <p:nvSpPr>
          <p:cNvPr id="17" name="Text 15"/>
          <p:cNvSpPr/>
          <p:nvPr/>
        </p:nvSpPr>
        <p:spPr>
          <a:xfrm>
            <a:off x="548640" y="6355080"/>
            <a:ext cx="10972800" cy="365760"/>
          </a:xfrm>
          <a:prstGeom prst="rect">
            <a:avLst/>
          </a:prstGeom>
          <a:noFill/>
          <a:ln/>
        </p:spPr>
        <p:txBody>
          <a:bodyPr wrap="square" rtlCol="0" anchor="ctr"/>
          <a:lstStyle/>
          <a:p>
            <a:pPr marL="0" indent="0">
              <a:buNone/>
            </a:pPr>
            <a:r>
              <a:rPr lang="en-US" sz="1600" i="1" dirty="0">
                <a:solidFill>
                  <a:srgbClr val="FFFFFF"/>
                </a:solidFill>
                <a:latin typeface="Cambria" pitchFamily="34" charset="0"/>
                <a:ea typeface="Cambria" pitchFamily="34" charset="-122"/>
                <a:cs typeface="Cambria" pitchFamily="34" charset="-120"/>
              </a:rPr>
              <a:t>Thank you – any questions?</a:t>
            </a:r>
            <a:endParaRPr lang="en-US"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7315200" cy="320040"/>
          </a:xfrm>
          <a:prstGeom prst="rect">
            <a:avLst/>
          </a:prstGeom>
          <a:noFill/>
          <a:ln/>
        </p:spPr>
        <p:txBody>
          <a:bodyPr wrap="square" rtlCol="0" anchor="ctr"/>
          <a:lstStyle/>
          <a:p>
            <a:pPr marL="0" indent="0">
              <a:buNone/>
            </a:pPr>
            <a:r>
              <a:rPr lang="en-US" sz="1100" b="1" kern="0" spc="400" dirty="0">
                <a:solidFill>
                  <a:srgbClr val="EE1C2E"/>
                </a:solidFill>
                <a:latin typeface="Calibri" pitchFamily="34" charset="0"/>
                <a:ea typeface="Calibri" pitchFamily="34" charset="-122"/>
                <a:cs typeface="Calibri" pitchFamily="34" charset="-120"/>
              </a:rPr>
              <a:t>REFERENCES</a:t>
            </a:r>
            <a:endParaRPr lang="en-US" sz="1100" dirty="0"/>
          </a:p>
        </p:txBody>
      </p:sp>
      <p:sp>
        <p:nvSpPr>
          <p:cNvPr id="3" name="Text 1"/>
          <p:cNvSpPr/>
          <p:nvPr/>
        </p:nvSpPr>
        <p:spPr>
          <a:xfrm>
            <a:off x="548640" y="594360"/>
            <a:ext cx="11064240" cy="777240"/>
          </a:xfrm>
          <a:prstGeom prst="rect">
            <a:avLst/>
          </a:prstGeom>
          <a:noFill/>
          <a:ln/>
        </p:spPr>
        <p:txBody>
          <a:bodyPr wrap="square" rtlCol="0" anchor="ctr"/>
          <a:lstStyle/>
          <a:p>
            <a:pPr marL="0" indent="0">
              <a:buNone/>
            </a:pPr>
            <a:r>
              <a:rPr lang="en-US" sz="3200" b="1" dirty="0">
                <a:solidFill>
                  <a:srgbClr val="1E2761"/>
                </a:solidFill>
                <a:latin typeface="Cambria" pitchFamily="34" charset="0"/>
                <a:ea typeface="Cambria" pitchFamily="34" charset="-122"/>
                <a:cs typeface="Cambria" pitchFamily="34" charset="-120"/>
              </a:rPr>
              <a:t>Harvard style reference list</a:t>
            </a:r>
            <a:endParaRPr lang="en-US" sz="3200" dirty="0"/>
          </a:p>
        </p:txBody>
      </p:sp>
      <p:sp>
        <p:nvSpPr>
          <p:cNvPr id="4" name="Text 2"/>
          <p:cNvSpPr/>
          <p:nvPr/>
        </p:nvSpPr>
        <p:spPr>
          <a:xfrm>
            <a:off x="548640" y="160020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CIPD (2023) Managing people in a changing world: the future of the profession. London: Chartered Institute of Personnel and Development.</a:t>
            </a:r>
            <a:endParaRPr lang="en-US" sz="1050" dirty="0"/>
          </a:p>
        </p:txBody>
      </p:sp>
      <p:sp>
        <p:nvSpPr>
          <p:cNvPr id="5" name="Text 3"/>
          <p:cNvSpPr/>
          <p:nvPr/>
        </p:nvSpPr>
        <p:spPr>
          <a:xfrm>
            <a:off x="548640" y="237744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Cole, G.A. and Kelly, P. (2020) Management theory and practice. 9th edn. Andover: Cengage Learning.</a:t>
            </a:r>
            <a:endParaRPr lang="en-US" sz="1050" dirty="0"/>
          </a:p>
        </p:txBody>
      </p:sp>
      <p:sp>
        <p:nvSpPr>
          <p:cNvPr id="6" name="Text 4"/>
          <p:cNvSpPr/>
          <p:nvPr/>
        </p:nvSpPr>
        <p:spPr>
          <a:xfrm>
            <a:off x="548640" y="315468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Fayol, H. (1949) General and industrial management. Translated by C. Storrs. London: Pitman Publishing.</a:t>
            </a:r>
            <a:endParaRPr lang="en-US" sz="1050" dirty="0"/>
          </a:p>
        </p:txBody>
      </p:sp>
      <p:sp>
        <p:nvSpPr>
          <p:cNvPr id="7" name="Text 5"/>
          <p:cNvSpPr/>
          <p:nvPr/>
        </p:nvSpPr>
        <p:spPr>
          <a:xfrm>
            <a:off x="548640" y="393192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Financial Reporting Council (2017) FRC concludes investigations in relation to Tesco Plc. London: FRC.</a:t>
            </a:r>
            <a:endParaRPr lang="en-US" sz="1050" dirty="0"/>
          </a:p>
        </p:txBody>
      </p:sp>
      <p:sp>
        <p:nvSpPr>
          <p:cNvPr id="8" name="Text 6"/>
          <p:cNvSpPr/>
          <p:nvPr/>
        </p:nvSpPr>
        <p:spPr>
          <a:xfrm>
            <a:off x="548640" y="470916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Goleman, D. (2020) Leadership: the power of emotional intelligence. Northampton: More Than Sound.</a:t>
            </a:r>
            <a:endParaRPr lang="en-US" sz="1050" dirty="0"/>
          </a:p>
        </p:txBody>
      </p:sp>
      <p:sp>
        <p:nvSpPr>
          <p:cNvPr id="9" name="Text 7"/>
          <p:cNvSpPr/>
          <p:nvPr/>
        </p:nvSpPr>
        <p:spPr>
          <a:xfrm>
            <a:off x="548640" y="548640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Johnson, G., Whittington, R., Scholes, K., Angwin, D. and Regnér, P. (2020) Exploring strategy: text and cases. 12th edn. Harlow: Pearson.</a:t>
            </a:r>
            <a:endParaRPr lang="en-US" sz="1050" dirty="0"/>
          </a:p>
        </p:txBody>
      </p:sp>
      <p:sp>
        <p:nvSpPr>
          <p:cNvPr id="10" name="Text 8"/>
          <p:cNvSpPr/>
          <p:nvPr/>
        </p:nvSpPr>
        <p:spPr>
          <a:xfrm>
            <a:off x="6172200" y="160020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Koontz, H. and Weihrich, H. (2015) Essentials of management: an international, innovation and leadership perspective. 10th edn. New Delhi: McGraw-Hill.</a:t>
            </a:r>
            <a:endParaRPr lang="en-US" sz="1050" dirty="0"/>
          </a:p>
        </p:txBody>
      </p:sp>
      <p:sp>
        <p:nvSpPr>
          <p:cNvPr id="11" name="Text 9"/>
          <p:cNvSpPr/>
          <p:nvPr/>
        </p:nvSpPr>
        <p:spPr>
          <a:xfrm>
            <a:off x="6172200" y="237744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Mintzberg, H. (2011) Managing. Harlow: Financial Times Prentice Hall.</a:t>
            </a:r>
            <a:endParaRPr lang="en-US" sz="1050" dirty="0"/>
          </a:p>
        </p:txBody>
      </p:sp>
      <p:sp>
        <p:nvSpPr>
          <p:cNvPr id="12" name="Text 10"/>
          <p:cNvSpPr/>
          <p:nvPr/>
        </p:nvSpPr>
        <p:spPr>
          <a:xfrm>
            <a:off x="6172200" y="315468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Mullins, L.J. (2019) Management and organisational behaviour. 12th edn. Harlow: Pearson.</a:t>
            </a:r>
            <a:endParaRPr lang="en-US" sz="1050" dirty="0"/>
          </a:p>
        </p:txBody>
      </p:sp>
      <p:sp>
        <p:nvSpPr>
          <p:cNvPr id="13" name="Text 11"/>
          <p:cNvSpPr/>
          <p:nvPr/>
        </p:nvSpPr>
        <p:spPr>
          <a:xfrm>
            <a:off x="6172200" y="393192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Northouse, P.G. (2021) Leadership: theory and practice. 9th edn. Thousand Oaks, CA: SAGE.</a:t>
            </a:r>
            <a:endParaRPr lang="en-US" sz="1050" dirty="0"/>
          </a:p>
        </p:txBody>
      </p:sp>
      <p:sp>
        <p:nvSpPr>
          <p:cNvPr id="14" name="Text 12"/>
          <p:cNvSpPr/>
          <p:nvPr/>
        </p:nvSpPr>
        <p:spPr>
          <a:xfrm>
            <a:off x="6172200" y="4709160"/>
            <a:ext cx="5532120" cy="777240"/>
          </a:xfrm>
          <a:prstGeom prst="rect">
            <a:avLst/>
          </a:prstGeom>
          <a:noFill/>
          <a:ln/>
        </p:spPr>
        <p:txBody>
          <a:bodyPr wrap="square" lIns="0" tIns="0" rIns="0" bIns="0" rtlCol="0" anchor="t"/>
          <a:lstStyle/>
          <a:p>
            <a:pPr marL="0" indent="0">
              <a:buNone/>
            </a:pPr>
            <a:r>
              <a:rPr lang="en-US" sz="1050" dirty="0">
                <a:solidFill>
                  <a:srgbClr val="1A2332"/>
                </a:solidFill>
                <a:latin typeface="Calibri" pitchFamily="34" charset="0"/>
                <a:ea typeface="Calibri" pitchFamily="34" charset="-122"/>
                <a:cs typeface="Calibri" pitchFamily="34" charset="-120"/>
              </a:rPr>
              <a:t>Tesco PLC (2024) Annual report and financial statements. Welwyn Garden City: Tesco PLC. Available at: https://www.tescoplc.com/investors/ (Accessed: [insert date]).</a:t>
            </a:r>
            <a:endParaRPr lang="en-US" sz="1050" dirty="0"/>
          </a:p>
        </p:txBody>
      </p:sp>
      <p:sp>
        <p:nvSpPr>
          <p:cNvPr id="15" name="Text 13"/>
          <p:cNvSpPr/>
          <p:nvPr/>
        </p:nvSpPr>
        <p:spPr>
          <a:xfrm>
            <a:off x="548640" y="6492240"/>
            <a:ext cx="7315200" cy="274320"/>
          </a:xfrm>
          <a:prstGeom prst="rect">
            <a:avLst/>
          </a:prstGeom>
          <a:noFill/>
          <a:ln/>
        </p:spPr>
        <p:txBody>
          <a:bodyPr wrap="square" rtlCol="0" anchor="ctr"/>
          <a:lstStyle/>
          <a:p>
            <a:pPr marL="0" indent="0">
              <a:buNone/>
            </a:pPr>
            <a:r>
              <a:rPr lang="en-US" sz="900" dirty="0">
                <a:solidFill>
                  <a:srgbClr val="5C6478"/>
                </a:solidFill>
                <a:latin typeface="Calibri" pitchFamily="34" charset="0"/>
                <a:ea typeface="Calibri" pitchFamily="34" charset="-122"/>
                <a:cs typeface="Calibri" pitchFamily="34" charset="-120"/>
              </a:rPr>
              <a:t>LCBB4015  |  Introduction to Leadership &amp; Management</a:t>
            </a:r>
            <a:endParaRPr lang="en-US" sz="900" dirty="0"/>
          </a:p>
        </p:txBody>
      </p:sp>
      <p:sp>
        <p:nvSpPr>
          <p:cNvPr id="16" name="Text 14"/>
          <p:cNvSpPr/>
          <p:nvPr/>
        </p:nvSpPr>
        <p:spPr>
          <a:xfrm>
            <a:off x="11064240" y="6492240"/>
            <a:ext cx="548640" cy="274320"/>
          </a:xfrm>
          <a:prstGeom prst="rect">
            <a:avLst/>
          </a:prstGeom>
          <a:noFill/>
          <a:ln/>
        </p:spPr>
        <p:txBody>
          <a:bodyPr wrap="square" rtlCol="0" anchor="ctr"/>
          <a:lstStyle/>
          <a:p>
            <a:pPr marL="0" indent="0" algn="r">
              <a:buNone/>
            </a:pPr>
            <a:r>
              <a:rPr lang="en-US" sz="900" dirty="0">
                <a:solidFill>
                  <a:srgbClr val="5C6478"/>
                </a:solidFill>
                <a:latin typeface="Calibri" pitchFamily="34" charset="0"/>
                <a:ea typeface="Calibri" pitchFamily="34" charset="-122"/>
                <a:cs typeface="Calibri" pitchFamily="34" charset="-120"/>
              </a:rPr>
              <a:t>18 / 18</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61</TotalTime>
  <Words>3329</Words>
  <Application>Microsoft Office PowerPoint</Application>
  <PresentationFormat>Widescreen</PresentationFormat>
  <Paragraphs>362</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Fayol Management Functions - Tesco PLC</dc:title>
  <dc:subject>PptxGenJS Presentation</dc:subject>
  <dc:creator>Group Presentation - LCBB4015</dc:creator>
  <cp:lastModifiedBy>Cex Worksop</cp:lastModifiedBy>
  <cp:revision>1</cp:revision>
  <dcterms:created xsi:type="dcterms:W3CDTF">2026-08-07T11:16:09Z</dcterms:created>
  <dcterms:modified xsi:type="dcterms:W3CDTF">2026-08-10T21:41:50Z</dcterms:modified>
</cp:coreProperties>
</file>