
<file path=[Content_Types].xml><?xml version="1.0" encoding="utf-8"?>
<Types xmlns="http://schemas.openxmlformats.org/package/2006/content-types">
  <Default Extension="jpg&amp;ehk=bQ0pCnSXHrh9Pqz8bYB8" ContentType="image/jpeg"/>
  <Default Extension="jpeg" ContentType="image/jpeg"/>
  <Default Extension="wmf" ContentType="image/x-wmf"/>
  <Default Extension="rels" ContentType="application/vnd.openxmlformats-package.relationships+xml"/>
  <Default Extension="xml" ContentType="application/xml"/>
  <Default Extension="jpg&amp;ehk=t2FT1gFJYJbso" ContentType="image/jpeg"/>
  <Default Extension="jpg&amp;ehk=4wnSRPp7J5DbbNB7" ContentType="image/jpeg"/>
  <Default Extension="png&amp;ehk=TVG" ContentType="image/png"/>
  <Default Extension="jpg&amp;ehk=BCXeJd4Uc5k4YWzl41ebAQ&amp;r=0&amp;pid=OfficeInsert" ContentType="image/jpeg"/>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2"/>
  </p:notesMasterIdLst>
  <p:sldIdLst>
    <p:sldId id="287" r:id="rId2"/>
    <p:sldId id="288"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6" r:id="rId32"/>
    <p:sldId id="289" r:id="rId33"/>
    <p:sldId id="290" r:id="rId34"/>
    <p:sldId id="291" r:id="rId35"/>
    <p:sldId id="292" r:id="rId36"/>
    <p:sldId id="293" r:id="rId37"/>
    <p:sldId id="294" r:id="rId38"/>
    <p:sldId id="295" r:id="rId39"/>
    <p:sldId id="296" r:id="rId40"/>
    <p:sldId id="297"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5" d="100"/>
          <a:sy n="115" d="100"/>
        </p:scale>
        <p:origin x="372" y="114"/>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15"/>
      <c:rotY val="0"/>
      <c:rAngAx val="0"/>
      <c:perspective val="0"/>
    </c:view3D>
    <c:floor>
      <c:thickness val="0"/>
    </c:floor>
    <c:sideWall>
      <c:thickness val="0"/>
    </c:sideWall>
    <c:backWall>
      <c:thickness val="0"/>
    </c:backWall>
    <c:plotArea>
      <c:layout>
        <c:manualLayout>
          <c:layoutTarget val="inner"/>
          <c:xMode val="edge"/>
          <c:yMode val="edge"/>
          <c:x val="0.15224911366020688"/>
          <c:y val="0.11538475567890229"/>
          <c:w val="0.62110726643598613"/>
          <c:h val="0.78021978021978022"/>
        </c:manualLayout>
      </c:layout>
      <c:pie3DChart>
        <c:varyColors val="1"/>
        <c:ser>
          <c:idx val="0"/>
          <c:order val="0"/>
          <c:tx>
            <c:strRef>
              <c:f>Sheet1!$A$2</c:f>
              <c:strCache>
                <c:ptCount val="1"/>
                <c:pt idx="0">
                  <c:v>East</c:v>
                </c:pt>
              </c:strCache>
            </c:strRef>
          </c:tx>
          <c:spPr>
            <a:solidFill>
              <a:srgbClr val="9999FF"/>
            </a:solidFill>
            <a:ln w="16977">
              <a:solidFill>
                <a:srgbClr val="000000"/>
              </a:solidFill>
              <a:prstDash val="solid"/>
            </a:ln>
          </c:spPr>
          <c:explosion val="25"/>
          <c:dPt>
            <c:idx val="0"/>
            <c:bubble3D val="0"/>
            <c:extLst>
              <c:ext xmlns:c16="http://schemas.microsoft.com/office/drawing/2014/chart" uri="{C3380CC4-5D6E-409C-BE32-E72D297353CC}">
                <c16:uniqueId val="{00000000-6B1F-45D0-97DA-07D26343D254}"/>
              </c:ext>
            </c:extLst>
          </c:dPt>
          <c:dPt>
            <c:idx val="1"/>
            <c:bubble3D val="0"/>
            <c:spPr>
              <a:solidFill>
                <a:srgbClr val="993366"/>
              </a:solidFill>
              <a:ln w="16977">
                <a:solidFill>
                  <a:srgbClr val="000000"/>
                </a:solidFill>
                <a:prstDash val="solid"/>
              </a:ln>
            </c:spPr>
            <c:extLst>
              <c:ext xmlns:c16="http://schemas.microsoft.com/office/drawing/2014/chart" uri="{C3380CC4-5D6E-409C-BE32-E72D297353CC}">
                <c16:uniqueId val="{00000002-6B1F-45D0-97DA-07D26343D254}"/>
              </c:ext>
            </c:extLst>
          </c:dPt>
          <c:dPt>
            <c:idx val="2"/>
            <c:bubble3D val="0"/>
            <c:spPr>
              <a:solidFill>
                <a:srgbClr val="FFFFCC"/>
              </a:solidFill>
              <a:ln w="16977">
                <a:solidFill>
                  <a:srgbClr val="000000"/>
                </a:solidFill>
                <a:prstDash val="solid"/>
              </a:ln>
            </c:spPr>
            <c:extLst>
              <c:ext xmlns:c16="http://schemas.microsoft.com/office/drawing/2014/chart" uri="{C3380CC4-5D6E-409C-BE32-E72D297353CC}">
                <c16:uniqueId val="{00000004-6B1F-45D0-97DA-07D26343D254}"/>
              </c:ext>
            </c:extLst>
          </c:dPt>
          <c:cat>
            <c:numRef>
              <c:f>Sheet1!$B$1:$D$1</c:f>
              <c:numCache>
                <c:formatCode>0%</c:formatCode>
                <c:ptCount val="3"/>
                <c:pt idx="0">
                  <c:v>7.0000000000000007E-2</c:v>
                </c:pt>
                <c:pt idx="1">
                  <c:v>0.38</c:v>
                </c:pt>
                <c:pt idx="2">
                  <c:v>0.55000000000000004</c:v>
                </c:pt>
              </c:numCache>
            </c:numRef>
          </c:cat>
          <c:val>
            <c:numRef>
              <c:f>Sheet1!$B$2:$D$2</c:f>
              <c:numCache>
                <c:formatCode>General</c:formatCode>
                <c:ptCount val="3"/>
                <c:pt idx="0">
                  <c:v>10.4</c:v>
                </c:pt>
                <c:pt idx="1">
                  <c:v>27.4</c:v>
                </c:pt>
                <c:pt idx="2">
                  <c:v>90</c:v>
                </c:pt>
              </c:numCache>
            </c:numRef>
          </c:val>
          <c:extLst>
            <c:ext xmlns:c16="http://schemas.microsoft.com/office/drawing/2014/chart" uri="{C3380CC4-5D6E-409C-BE32-E72D297353CC}">
              <c16:uniqueId val="{00000005-6B1F-45D0-97DA-07D26343D254}"/>
            </c:ext>
          </c:extLst>
        </c:ser>
        <c:ser>
          <c:idx val="1"/>
          <c:order val="1"/>
          <c:tx>
            <c:strRef>
              <c:f>Sheet1!$A$3</c:f>
              <c:strCache>
                <c:ptCount val="1"/>
                <c:pt idx="0">
                  <c:v>West</c:v>
                </c:pt>
              </c:strCache>
            </c:strRef>
          </c:tx>
          <c:spPr>
            <a:solidFill>
              <a:srgbClr val="993366"/>
            </a:solidFill>
            <a:ln w="16977">
              <a:solidFill>
                <a:srgbClr val="000000"/>
              </a:solidFill>
              <a:prstDash val="solid"/>
            </a:ln>
          </c:spPr>
          <c:explosion val="25"/>
          <c:dPt>
            <c:idx val="0"/>
            <c:bubble3D val="0"/>
            <c:spPr>
              <a:solidFill>
                <a:srgbClr val="9999FF"/>
              </a:solidFill>
              <a:ln w="16977">
                <a:solidFill>
                  <a:srgbClr val="000000"/>
                </a:solidFill>
                <a:prstDash val="solid"/>
              </a:ln>
            </c:spPr>
            <c:extLst>
              <c:ext xmlns:c16="http://schemas.microsoft.com/office/drawing/2014/chart" uri="{C3380CC4-5D6E-409C-BE32-E72D297353CC}">
                <c16:uniqueId val="{00000007-6B1F-45D0-97DA-07D26343D254}"/>
              </c:ext>
            </c:extLst>
          </c:dPt>
          <c:dPt>
            <c:idx val="1"/>
            <c:bubble3D val="0"/>
            <c:extLst>
              <c:ext xmlns:c16="http://schemas.microsoft.com/office/drawing/2014/chart" uri="{C3380CC4-5D6E-409C-BE32-E72D297353CC}">
                <c16:uniqueId val="{00000008-6B1F-45D0-97DA-07D26343D254}"/>
              </c:ext>
            </c:extLst>
          </c:dPt>
          <c:dPt>
            <c:idx val="2"/>
            <c:bubble3D val="0"/>
            <c:spPr>
              <a:solidFill>
                <a:srgbClr val="FFFFCC"/>
              </a:solidFill>
              <a:ln w="16977">
                <a:solidFill>
                  <a:srgbClr val="000000"/>
                </a:solidFill>
                <a:prstDash val="solid"/>
              </a:ln>
            </c:spPr>
            <c:extLst>
              <c:ext xmlns:c16="http://schemas.microsoft.com/office/drawing/2014/chart" uri="{C3380CC4-5D6E-409C-BE32-E72D297353CC}">
                <c16:uniqueId val="{0000000A-6B1F-45D0-97DA-07D26343D254}"/>
              </c:ext>
            </c:extLst>
          </c:dPt>
          <c:cat>
            <c:numRef>
              <c:f>Sheet1!$B$1:$D$1</c:f>
              <c:numCache>
                <c:formatCode>0%</c:formatCode>
                <c:ptCount val="3"/>
                <c:pt idx="0">
                  <c:v>7.0000000000000007E-2</c:v>
                </c:pt>
                <c:pt idx="1">
                  <c:v>0.38</c:v>
                </c:pt>
                <c:pt idx="2">
                  <c:v>0.55000000000000004</c:v>
                </c:pt>
              </c:numCache>
            </c:numRef>
          </c:cat>
          <c:val>
            <c:numRef>
              <c:f>Sheet1!$B$3:$D$3</c:f>
              <c:numCache>
                <c:formatCode>General</c:formatCode>
                <c:ptCount val="3"/>
                <c:pt idx="0">
                  <c:v>30.6</c:v>
                </c:pt>
                <c:pt idx="1">
                  <c:v>38.6</c:v>
                </c:pt>
                <c:pt idx="2">
                  <c:v>34.6</c:v>
                </c:pt>
              </c:numCache>
            </c:numRef>
          </c:val>
          <c:extLst>
            <c:ext xmlns:c16="http://schemas.microsoft.com/office/drawing/2014/chart" uri="{C3380CC4-5D6E-409C-BE32-E72D297353CC}">
              <c16:uniqueId val="{0000000B-6B1F-45D0-97DA-07D26343D254}"/>
            </c:ext>
          </c:extLst>
        </c:ser>
        <c:ser>
          <c:idx val="2"/>
          <c:order val="2"/>
          <c:tx>
            <c:strRef>
              <c:f>Sheet1!$A$4</c:f>
              <c:strCache>
                <c:ptCount val="1"/>
                <c:pt idx="0">
                  <c:v>North</c:v>
                </c:pt>
              </c:strCache>
            </c:strRef>
          </c:tx>
          <c:spPr>
            <a:solidFill>
              <a:srgbClr val="FFFFCC"/>
            </a:solidFill>
            <a:ln w="16977">
              <a:solidFill>
                <a:srgbClr val="000000"/>
              </a:solidFill>
              <a:prstDash val="solid"/>
            </a:ln>
          </c:spPr>
          <c:explosion val="25"/>
          <c:dPt>
            <c:idx val="0"/>
            <c:bubble3D val="0"/>
            <c:spPr>
              <a:solidFill>
                <a:srgbClr val="9999FF"/>
              </a:solidFill>
              <a:ln w="16977">
                <a:solidFill>
                  <a:srgbClr val="000000"/>
                </a:solidFill>
                <a:prstDash val="solid"/>
              </a:ln>
            </c:spPr>
            <c:extLst>
              <c:ext xmlns:c16="http://schemas.microsoft.com/office/drawing/2014/chart" uri="{C3380CC4-5D6E-409C-BE32-E72D297353CC}">
                <c16:uniqueId val="{0000000D-6B1F-45D0-97DA-07D26343D254}"/>
              </c:ext>
            </c:extLst>
          </c:dPt>
          <c:dPt>
            <c:idx val="1"/>
            <c:bubble3D val="0"/>
            <c:spPr>
              <a:solidFill>
                <a:srgbClr val="993366"/>
              </a:solidFill>
              <a:ln w="16977">
                <a:solidFill>
                  <a:srgbClr val="000000"/>
                </a:solidFill>
                <a:prstDash val="solid"/>
              </a:ln>
            </c:spPr>
            <c:extLst>
              <c:ext xmlns:c16="http://schemas.microsoft.com/office/drawing/2014/chart" uri="{C3380CC4-5D6E-409C-BE32-E72D297353CC}">
                <c16:uniqueId val="{0000000F-6B1F-45D0-97DA-07D26343D254}"/>
              </c:ext>
            </c:extLst>
          </c:dPt>
          <c:dPt>
            <c:idx val="2"/>
            <c:bubble3D val="0"/>
            <c:extLst>
              <c:ext xmlns:c16="http://schemas.microsoft.com/office/drawing/2014/chart" uri="{C3380CC4-5D6E-409C-BE32-E72D297353CC}">
                <c16:uniqueId val="{00000010-6B1F-45D0-97DA-07D26343D254}"/>
              </c:ext>
            </c:extLst>
          </c:dPt>
          <c:cat>
            <c:numRef>
              <c:f>Sheet1!$B$1:$D$1</c:f>
              <c:numCache>
                <c:formatCode>0%</c:formatCode>
                <c:ptCount val="3"/>
                <c:pt idx="0">
                  <c:v>7.0000000000000007E-2</c:v>
                </c:pt>
                <c:pt idx="1">
                  <c:v>0.38</c:v>
                </c:pt>
                <c:pt idx="2">
                  <c:v>0.55000000000000004</c:v>
                </c:pt>
              </c:numCache>
            </c:numRef>
          </c:cat>
          <c:val>
            <c:numRef>
              <c:f>Sheet1!$B$4:$D$4</c:f>
              <c:numCache>
                <c:formatCode>General</c:formatCode>
                <c:ptCount val="3"/>
                <c:pt idx="0">
                  <c:v>45.9</c:v>
                </c:pt>
                <c:pt idx="1">
                  <c:v>46.9</c:v>
                </c:pt>
                <c:pt idx="2">
                  <c:v>45</c:v>
                </c:pt>
              </c:numCache>
            </c:numRef>
          </c:val>
          <c:extLst>
            <c:ext xmlns:c16="http://schemas.microsoft.com/office/drawing/2014/chart" uri="{C3380CC4-5D6E-409C-BE32-E72D297353CC}">
              <c16:uniqueId val="{00000011-6B1F-45D0-97DA-07D26343D254}"/>
            </c:ext>
          </c:extLst>
        </c:ser>
        <c:dLbls>
          <c:showLegendKey val="0"/>
          <c:showVal val="0"/>
          <c:showCatName val="0"/>
          <c:showSerName val="0"/>
          <c:showPercent val="0"/>
          <c:showBubbleSize val="0"/>
          <c:showLeaderLines val="1"/>
        </c:dLbls>
      </c:pie3DChart>
      <c:spPr>
        <a:solidFill>
          <a:srgbClr val="C0C0C0"/>
        </a:solidFill>
        <a:ln w="16977">
          <a:solidFill>
            <a:srgbClr val="808080"/>
          </a:solidFill>
          <a:prstDash val="solid"/>
        </a:ln>
      </c:spPr>
    </c:plotArea>
    <c:plotVisOnly val="1"/>
    <c:dispBlanksAs val="zero"/>
    <c:showDLblsOverMax val="0"/>
  </c:chart>
  <c:spPr>
    <a:noFill/>
    <a:ln>
      <a:noFill/>
    </a:ln>
  </c:spPr>
  <c:txPr>
    <a:bodyPr/>
    <a:lstStyle/>
    <a:p>
      <a:pPr>
        <a:defRPr sz="1069" b="1" i="0" u="none" strike="noStrike" baseline="0">
          <a:solidFill>
            <a:srgbClr val="000000"/>
          </a:solidFill>
          <a:latin typeface="Arial"/>
          <a:ea typeface="Arial"/>
          <a:cs typeface="Arial"/>
        </a:defRPr>
      </a:pPr>
      <a:endParaRPr lang="en-US"/>
    </a:p>
  </c:tx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338E15-7DE0-4A27-A94C-822959C4EE9A}" type="datetimeFigureOut">
              <a:rPr lang="en-GB" smtClean="0"/>
              <a:t>13/03/2018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4BECDD-346D-4398-99F5-F3354E4C4797}" type="slidenum">
              <a:rPr lang="en-GB" smtClean="0"/>
              <a:t>‹#›</a:t>
            </a:fld>
            <a:endParaRPr lang="en-GB"/>
          </a:p>
        </p:txBody>
      </p:sp>
    </p:spTree>
    <p:extLst>
      <p:ext uri="{BB962C8B-B14F-4D97-AF65-F5344CB8AC3E}">
        <p14:creationId xmlns:p14="http://schemas.microsoft.com/office/powerpoint/2010/main" val="8484562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hidden factors with the group.  What are the implications?  </a:t>
            </a:r>
            <a:r>
              <a:rPr lang="en-GB" b="1" i="1" dirty="0"/>
              <a:t>We have to be careful with our communications!</a:t>
            </a:r>
          </a:p>
        </p:txBody>
      </p:sp>
      <p:sp>
        <p:nvSpPr>
          <p:cNvPr id="4" name="Slide Number Placeholder 3"/>
          <p:cNvSpPr>
            <a:spLocks noGrp="1"/>
          </p:cNvSpPr>
          <p:nvPr>
            <p:ph type="sldNum" sz="quarter" idx="10"/>
          </p:nvPr>
        </p:nvSpPr>
        <p:spPr/>
        <p:txBody>
          <a:bodyPr/>
          <a:lstStyle/>
          <a:p>
            <a:fld id="{37FA9686-C038-4682-9590-FA4411328854}" type="slidenum">
              <a:rPr lang="en-GB" smtClean="0"/>
              <a:t>3</a:t>
            </a:fld>
            <a:endParaRPr lang="en-GB"/>
          </a:p>
        </p:txBody>
      </p:sp>
    </p:spTree>
    <p:extLst>
      <p:ext uri="{BB962C8B-B14F-4D97-AF65-F5344CB8AC3E}">
        <p14:creationId xmlns:p14="http://schemas.microsoft.com/office/powerpoint/2010/main" val="122426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the group through the slide and ask them to suggest percentages for Words, Tone and Gestures…..summarise their thoughts before showing the next slide.</a:t>
            </a:r>
          </a:p>
        </p:txBody>
      </p:sp>
      <p:sp>
        <p:nvSpPr>
          <p:cNvPr id="4" name="Slide Number Placeholder 3"/>
          <p:cNvSpPr>
            <a:spLocks noGrp="1"/>
          </p:cNvSpPr>
          <p:nvPr>
            <p:ph type="sldNum" sz="quarter" idx="10"/>
          </p:nvPr>
        </p:nvSpPr>
        <p:spPr/>
        <p:txBody>
          <a:bodyPr/>
          <a:lstStyle/>
          <a:p>
            <a:fld id="{37FA9686-C038-4682-9590-FA4411328854}" type="slidenum">
              <a:rPr lang="en-GB" smtClean="0"/>
              <a:t>4</a:t>
            </a:fld>
            <a:endParaRPr lang="en-GB"/>
          </a:p>
        </p:txBody>
      </p:sp>
    </p:spTree>
    <p:extLst>
      <p:ext uri="{BB962C8B-B14F-4D97-AF65-F5344CB8AC3E}">
        <p14:creationId xmlns:p14="http://schemas.microsoft.com/office/powerpoint/2010/main" val="20103600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feedback from the groups and sense-check their responses.  Highlight good ideas – emphasis key points.</a:t>
            </a:r>
          </a:p>
        </p:txBody>
      </p:sp>
      <p:sp>
        <p:nvSpPr>
          <p:cNvPr id="4" name="Slide Number Placeholder 3"/>
          <p:cNvSpPr>
            <a:spLocks noGrp="1"/>
          </p:cNvSpPr>
          <p:nvPr>
            <p:ph type="sldNum" sz="quarter" idx="10"/>
          </p:nvPr>
        </p:nvSpPr>
        <p:spPr/>
        <p:txBody>
          <a:bodyPr/>
          <a:lstStyle/>
          <a:p>
            <a:fld id="{37FA9686-C038-4682-9590-FA4411328854}" type="slidenum">
              <a:rPr lang="en-GB" smtClean="0"/>
              <a:t>8</a:t>
            </a:fld>
            <a:endParaRPr lang="en-GB"/>
          </a:p>
        </p:txBody>
      </p:sp>
    </p:spTree>
    <p:extLst>
      <p:ext uri="{BB962C8B-B14F-4D97-AF65-F5344CB8AC3E}">
        <p14:creationId xmlns:p14="http://schemas.microsoft.com/office/powerpoint/2010/main" val="21425582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each of the points on the following couple of slides, ask for the group’s experiences of these barriers – either when communicating to someone or receiving communications.  Also, use your own examples to illustrate key points.  How many of these can be overcome with the right skills, techniques, knowledge, attitudes and behaviours?  If students say “Yes, but what about the other person’s skills, techniques, knowledge, etc.?”, refer to Covey’s Circle of Influence/Circle of Concern model – deal with the things within your control or influence!</a:t>
            </a:r>
          </a:p>
        </p:txBody>
      </p:sp>
      <p:sp>
        <p:nvSpPr>
          <p:cNvPr id="4" name="Slide Number Placeholder 3"/>
          <p:cNvSpPr>
            <a:spLocks noGrp="1"/>
          </p:cNvSpPr>
          <p:nvPr>
            <p:ph type="sldNum" sz="quarter" idx="10"/>
          </p:nvPr>
        </p:nvSpPr>
        <p:spPr/>
        <p:txBody>
          <a:bodyPr/>
          <a:lstStyle/>
          <a:p>
            <a:fld id="{37FA9686-C038-4682-9590-FA4411328854}" type="slidenum">
              <a:rPr lang="en-GB" smtClean="0"/>
              <a:t>9</a:t>
            </a:fld>
            <a:endParaRPr lang="en-GB"/>
          </a:p>
        </p:txBody>
      </p:sp>
    </p:spTree>
    <p:extLst>
      <p:ext uri="{BB962C8B-B14F-4D97-AF65-F5344CB8AC3E}">
        <p14:creationId xmlns:p14="http://schemas.microsoft.com/office/powerpoint/2010/main" val="42267625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7FA9686-C038-4682-9590-FA4411328854}" type="slidenum">
              <a:rPr lang="en-GB" smtClean="0"/>
              <a:t>11</a:t>
            </a:fld>
            <a:endParaRPr lang="en-GB"/>
          </a:p>
        </p:txBody>
      </p:sp>
    </p:spTree>
    <p:extLst>
      <p:ext uri="{BB962C8B-B14F-4D97-AF65-F5344CB8AC3E}">
        <p14:creationId xmlns:p14="http://schemas.microsoft.com/office/powerpoint/2010/main" val="26612225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various levels and draw out the fact that most of us operate at Level 1 to 3.  Illustrate this by asking how many times students have to ask what was just said?!  Or can you repeat that please?  Or worse, just forget about it!  </a:t>
            </a:r>
          </a:p>
          <a:p>
            <a:r>
              <a:rPr lang="en-GB" dirty="0"/>
              <a:t>Explain what each level means, and how only 4 &amp; 5 are acceptable!  Ask the group ‘why’ is this the case?  Discuss their comments.  Main point is that anything less than active listening is likely to lead to mis-communication!</a:t>
            </a:r>
          </a:p>
        </p:txBody>
      </p:sp>
      <p:sp>
        <p:nvSpPr>
          <p:cNvPr id="4" name="Slide Number Placeholder 3"/>
          <p:cNvSpPr>
            <a:spLocks noGrp="1"/>
          </p:cNvSpPr>
          <p:nvPr>
            <p:ph type="sldNum" sz="quarter" idx="10"/>
          </p:nvPr>
        </p:nvSpPr>
        <p:spPr/>
        <p:txBody>
          <a:bodyPr/>
          <a:lstStyle/>
          <a:p>
            <a:fld id="{37FA9686-C038-4682-9590-FA4411328854}" type="slidenum">
              <a:rPr lang="en-GB" smtClean="0"/>
              <a:t>12</a:t>
            </a:fld>
            <a:endParaRPr lang="en-GB"/>
          </a:p>
        </p:txBody>
      </p:sp>
    </p:spTree>
    <p:extLst>
      <p:ext uri="{BB962C8B-B14F-4D97-AF65-F5344CB8AC3E}">
        <p14:creationId xmlns:p14="http://schemas.microsoft.com/office/powerpoint/2010/main" val="6723122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Tell the group they need to listen carefully (some of them will read, rather than listen…does this cause a problem for them?).  No notes</a:t>
            </a:r>
          </a:p>
        </p:txBody>
      </p:sp>
      <p:sp>
        <p:nvSpPr>
          <p:cNvPr id="4" name="Slide Number Placeholder 3"/>
          <p:cNvSpPr>
            <a:spLocks noGrp="1"/>
          </p:cNvSpPr>
          <p:nvPr>
            <p:ph type="sldNum" sz="quarter" idx="10"/>
          </p:nvPr>
        </p:nvSpPr>
        <p:spPr/>
        <p:txBody>
          <a:bodyPr/>
          <a:lstStyle/>
          <a:p>
            <a:fld id="{37FA9686-C038-4682-9590-FA4411328854}" type="slidenum">
              <a:rPr lang="en-GB" smtClean="0"/>
              <a:t>14</a:t>
            </a:fld>
            <a:endParaRPr lang="en-GB"/>
          </a:p>
        </p:txBody>
      </p:sp>
    </p:spTree>
    <p:extLst>
      <p:ext uri="{BB962C8B-B14F-4D97-AF65-F5344CB8AC3E}">
        <p14:creationId xmlns:p14="http://schemas.microsoft.com/office/powerpoint/2010/main" val="8663107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points with the group.</a:t>
            </a:r>
          </a:p>
        </p:txBody>
      </p:sp>
      <p:sp>
        <p:nvSpPr>
          <p:cNvPr id="4" name="Slide Number Placeholder 3"/>
          <p:cNvSpPr>
            <a:spLocks noGrp="1"/>
          </p:cNvSpPr>
          <p:nvPr>
            <p:ph type="sldNum" sz="quarter" idx="10"/>
          </p:nvPr>
        </p:nvSpPr>
        <p:spPr/>
        <p:txBody>
          <a:bodyPr/>
          <a:lstStyle/>
          <a:p>
            <a:fld id="{37FA9686-C038-4682-9590-FA4411328854}" type="slidenum">
              <a:rPr lang="en-GB" smtClean="0"/>
              <a:t>20</a:t>
            </a:fld>
            <a:endParaRPr lang="en-GB"/>
          </a:p>
        </p:txBody>
      </p:sp>
    </p:spTree>
    <p:extLst>
      <p:ext uri="{BB962C8B-B14F-4D97-AF65-F5344CB8AC3E}">
        <p14:creationId xmlns:p14="http://schemas.microsoft.com/office/powerpoint/2010/main" val="37883084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also the basis of great coaching skills!</a:t>
            </a:r>
          </a:p>
        </p:txBody>
      </p:sp>
      <p:sp>
        <p:nvSpPr>
          <p:cNvPr id="4" name="Slide Number Placeholder 3"/>
          <p:cNvSpPr>
            <a:spLocks noGrp="1"/>
          </p:cNvSpPr>
          <p:nvPr>
            <p:ph type="sldNum" sz="quarter" idx="10"/>
          </p:nvPr>
        </p:nvSpPr>
        <p:spPr/>
        <p:txBody>
          <a:bodyPr/>
          <a:lstStyle/>
          <a:p>
            <a:fld id="{37FA9686-C038-4682-9590-FA4411328854}" type="slidenum">
              <a:rPr lang="en-GB" smtClean="0"/>
              <a:t>21</a:t>
            </a:fld>
            <a:endParaRPr lang="en-GB"/>
          </a:p>
        </p:txBody>
      </p:sp>
    </p:spTree>
    <p:extLst>
      <p:ext uri="{BB962C8B-B14F-4D97-AF65-F5344CB8AC3E}">
        <p14:creationId xmlns:p14="http://schemas.microsoft.com/office/powerpoint/2010/main" val="27249050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Draw up the 4 quadrant Communication Styles Matrix with just the titles for each section, and ask them to copy it and put their own scores on the diagram. (or give them handouts of the diagram – whichever works better).</a:t>
            </a:r>
          </a:p>
        </p:txBody>
      </p:sp>
      <p:sp>
        <p:nvSpPr>
          <p:cNvPr id="4" name="Slide Number Placeholder 3"/>
          <p:cNvSpPr>
            <a:spLocks noGrp="1"/>
          </p:cNvSpPr>
          <p:nvPr>
            <p:ph type="sldNum" sz="quarter" idx="10"/>
          </p:nvPr>
        </p:nvSpPr>
        <p:spPr/>
        <p:txBody>
          <a:bodyPr/>
          <a:lstStyle/>
          <a:p>
            <a:fld id="{37FA9686-C038-4682-9590-FA4411328854}" type="slidenum">
              <a:rPr lang="en-GB" smtClean="0"/>
              <a:t>22</a:t>
            </a:fld>
            <a:endParaRPr lang="en-GB"/>
          </a:p>
        </p:txBody>
      </p:sp>
    </p:spTree>
    <p:extLst>
      <p:ext uri="{BB962C8B-B14F-4D97-AF65-F5344CB8AC3E}">
        <p14:creationId xmlns:p14="http://schemas.microsoft.com/office/powerpoint/2010/main" val="38315052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with the group.  How are each of these forms of communication?  Use the animal kingdom analogies to help.  Do we communicate with after shaves and perfumes?  What are we communicating?  What about taste?  How does that work?  Lead a discussion.  Is it less obviously used in Humans?  Why is this?  What about Strawberry flavoured lipsticks?  Do certain tastes bring back memories?  Could others communicate with you if they knew this?</a:t>
            </a:r>
          </a:p>
        </p:txBody>
      </p:sp>
      <p:sp>
        <p:nvSpPr>
          <p:cNvPr id="4" name="Slide Number Placeholder 3"/>
          <p:cNvSpPr>
            <a:spLocks noGrp="1"/>
          </p:cNvSpPr>
          <p:nvPr>
            <p:ph type="sldNum" sz="quarter" idx="10"/>
          </p:nvPr>
        </p:nvSpPr>
        <p:spPr/>
        <p:txBody>
          <a:bodyPr/>
          <a:lstStyle/>
          <a:p>
            <a:fld id="{37FA9686-C038-4682-9590-FA4411328854}" type="slidenum">
              <a:rPr lang="en-GB" smtClean="0"/>
              <a:t>23</a:t>
            </a:fld>
            <a:endParaRPr lang="en-GB"/>
          </a:p>
        </p:txBody>
      </p:sp>
    </p:spTree>
    <p:extLst>
      <p:ext uri="{BB962C8B-B14F-4D97-AF65-F5344CB8AC3E}">
        <p14:creationId xmlns:p14="http://schemas.microsoft.com/office/powerpoint/2010/main" val="35826625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group, “Why?”   Discuss their responses, and draw out learning.</a:t>
            </a:r>
          </a:p>
        </p:txBody>
      </p:sp>
      <p:sp>
        <p:nvSpPr>
          <p:cNvPr id="4" name="Slide Number Placeholder 3"/>
          <p:cNvSpPr>
            <a:spLocks noGrp="1"/>
          </p:cNvSpPr>
          <p:nvPr>
            <p:ph type="sldNum" sz="quarter" idx="10"/>
          </p:nvPr>
        </p:nvSpPr>
        <p:spPr/>
        <p:txBody>
          <a:bodyPr/>
          <a:lstStyle/>
          <a:p>
            <a:fld id="{37FA9686-C038-4682-9590-FA4411328854}" type="slidenum">
              <a:rPr lang="en-GB" smtClean="0"/>
              <a:t>24</a:t>
            </a:fld>
            <a:endParaRPr lang="en-GB"/>
          </a:p>
        </p:txBody>
      </p:sp>
    </p:spTree>
    <p:extLst>
      <p:ext uri="{BB962C8B-B14F-4D97-AF65-F5344CB8AC3E}">
        <p14:creationId xmlns:p14="http://schemas.microsoft.com/office/powerpoint/2010/main" val="33916819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a discussion and ask open and probing questions to highlight good ideas and techniques, and to surface bad ideas and techniques.</a:t>
            </a:r>
          </a:p>
        </p:txBody>
      </p:sp>
      <p:sp>
        <p:nvSpPr>
          <p:cNvPr id="4" name="Slide Number Placeholder 3"/>
          <p:cNvSpPr>
            <a:spLocks noGrp="1"/>
          </p:cNvSpPr>
          <p:nvPr>
            <p:ph type="sldNum" sz="quarter" idx="10"/>
          </p:nvPr>
        </p:nvSpPr>
        <p:spPr/>
        <p:txBody>
          <a:bodyPr/>
          <a:lstStyle/>
          <a:p>
            <a:fld id="{37FA9686-C038-4682-9590-FA4411328854}" type="slidenum">
              <a:rPr lang="en-GB" smtClean="0"/>
              <a:t>25</a:t>
            </a:fld>
            <a:endParaRPr lang="en-GB"/>
          </a:p>
        </p:txBody>
      </p:sp>
    </p:spTree>
    <p:extLst>
      <p:ext uri="{BB962C8B-B14F-4D97-AF65-F5344CB8AC3E}">
        <p14:creationId xmlns:p14="http://schemas.microsoft.com/office/powerpoint/2010/main" val="9357237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main challenges?  Very little non-verbal signalling.  Perhaps silences? Sighs? Increase/decrease in volume? Voice catching or trembling?  You have to be listening to pick up on these signals – not easy!</a:t>
            </a:r>
          </a:p>
        </p:txBody>
      </p:sp>
      <p:sp>
        <p:nvSpPr>
          <p:cNvPr id="4" name="Slide Number Placeholder 3"/>
          <p:cNvSpPr>
            <a:spLocks noGrp="1"/>
          </p:cNvSpPr>
          <p:nvPr>
            <p:ph type="sldNum" sz="quarter" idx="10"/>
          </p:nvPr>
        </p:nvSpPr>
        <p:spPr/>
        <p:txBody>
          <a:bodyPr/>
          <a:lstStyle/>
          <a:p>
            <a:fld id="{37FA9686-C038-4682-9590-FA4411328854}" type="slidenum">
              <a:rPr lang="en-GB" smtClean="0"/>
              <a:t>29</a:t>
            </a:fld>
            <a:endParaRPr lang="en-GB"/>
          </a:p>
        </p:txBody>
      </p:sp>
    </p:spTree>
    <p:extLst>
      <p:ext uri="{BB962C8B-B14F-4D97-AF65-F5344CB8AC3E}">
        <p14:creationId xmlns:p14="http://schemas.microsoft.com/office/powerpoint/2010/main" val="7499130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points with the group.  Have they ever given bad news?  Did they take time to prepare or ‘wing it’?  How did it work out  Have they ever received bad news?  How was it done?  What lessons are there to learn?</a:t>
            </a:r>
          </a:p>
        </p:txBody>
      </p:sp>
      <p:sp>
        <p:nvSpPr>
          <p:cNvPr id="4" name="Slide Number Placeholder 3"/>
          <p:cNvSpPr>
            <a:spLocks noGrp="1"/>
          </p:cNvSpPr>
          <p:nvPr>
            <p:ph type="sldNum" sz="quarter" idx="10"/>
          </p:nvPr>
        </p:nvSpPr>
        <p:spPr/>
        <p:txBody>
          <a:bodyPr/>
          <a:lstStyle/>
          <a:p>
            <a:fld id="{37FA9686-C038-4682-9590-FA4411328854}" type="slidenum">
              <a:rPr lang="en-GB" smtClean="0"/>
              <a:t>30</a:t>
            </a:fld>
            <a:endParaRPr lang="en-GB"/>
          </a:p>
        </p:txBody>
      </p:sp>
    </p:spTree>
    <p:extLst>
      <p:ext uri="{BB962C8B-B14F-4D97-AF65-F5344CB8AC3E}">
        <p14:creationId xmlns:p14="http://schemas.microsoft.com/office/powerpoint/2010/main" val="23352531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Mention to the group that they could use something like this to collect feedback about their own communication skills, knowledge and behaviour, which would help with their assignment.</a:t>
            </a:r>
          </a:p>
        </p:txBody>
      </p:sp>
      <p:sp>
        <p:nvSpPr>
          <p:cNvPr id="4" name="Slide Number Placeholder 3"/>
          <p:cNvSpPr>
            <a:spLocks noGrp="1"/>
          </p:cNvSpPr>
          <p:nvPr>
            <p:ph type="sldNum" sz="quarter" idx="10"/>
          </p:nvPr>
        </p:nvSpPr>
        <p:spPr/>
        <p:txBody>
          <a:bodyPr/>
          <a:lstStyle/>
          <a:p>
            <a:fld id="{37FA9686-C038-4682-9590-FA4411328854}" type="slidenum">
              <a:rPr lang="en-GB" smtClean="0"/>
              <a:t>31</a:t>
            </a:fld>
            <a:endParaRPr lang="en-GB"/>
          </a:p>
        </p:txBody>
      </p:sp>
    </p:spTree>
    <p:extLst>
      <p:ext uri="{BB962C8B-B14F-4D97-AF65-F5344CB8AC3E}">
        <p14:creationId xmlns:p14="http://schemas.microsoft.com/office/powerpoint/2010/main" val="259578521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this model with the students – what are the implications?  Ask for their thoughts – what is the model explaining?  Is there anything missing from the diagram?  They should identify that effective communication can be an iterative process – I send a message, then the recipient checks their understanding, and then I confirm their understanding or refine my message….and so on.</a:t>
            </a:r>
          </a:p>
          <a:p>
            <a:r>
              <a:rPr lang="en-GB" dirty="0"/>
              <a:t>The students might identify that there do not appear to be any ‘barriers’ to communication in this model.  It also suggests that all channels can be equally effective?  Do we believe this to be the case?  What about the impact of non-verbal communications – where will this be most obvious?  Challenge their thinking and get them critically analysing the model, not just accepting it at face value.</a:t>
            </a:r>
          </a:p>
        </p:txBody>
      </p:sp>
      <p:sp>
        <p:nvSpPr>
          <p:cNvPr id="4" name="Slide Number Placeholder 3"/>
          <p:cNvSpPr>
            <a:spLocks noGrp="1"/>
          </p:cNvSpPr>
          <p:nvPr>
            <p:ph type="sldNum" sz="quarter" idx="10"/>
          </p:nvPr>
        </p:nvSpPr>
        <p:spPr/>
        <p:txBody>
          <a:bodyPr/>
          <a:lstStyle/>
          <a:p>
            <a:fld id="{2E08981C-5477-41DA-A44B-80B5904A5173}" type="slidenum">
              <a:rPr lang="en-GB" smtClean="0"/>
              <a:t>32</a:t>
            </a:fld>
            <a:endParaRPr lang="en-GB"/>
          </a:p>
        </p:txBody>
      </p:sp>
    </p:spTree>
    <p:extLst>
      <p:ext uri="{BB962C8B-B14F-4D97-AF65-F5344CB8AC3E}">
        <p14:creationId xmlns:p14="http://schemas.microsoft.com/office/powerpoint/2010/main" val="28032718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this model telling us?  This time there is noise……but is this ‘atmospheric interference’….it is 1949, or is it more than this?  Students can look this up in their own time and answer these questions!  This also seems ‘one-directional’…..is it?</a:t>
            </a:r>
          </a:p>
        </p:txBody>
      </p:sp>
      <p:sp>
        <p:nvSpPr>
          <p:cNvPr id="4" name="Slide Number Placeholder 3"/>
          <p:cNvSpPr>
            <a:spLocks noGrp="1"/>
          </p:cNvSpPr>
          <p:nvPr>
            <p:ph type="sldNum" sz="quarter" idx="10"/>
          </p:nvPr>
        </p:nvSpPr>
        <p:spPr/>
        <p:txBody>
          <a:bodyPr/>
          <a:lstStyle/>
          <a:p>
            <a:fld id="{2E08981C-5477-41DA-A44B-80B5904A5173}" type="slidenum">
              <a:rPr lang="en-GB" smtClean="0"/>
              <a:t>33</a:t>
            </a:fld>
            <a:endParaRPr lang="en-GB"/>
          </a:p>
        </p:txBody>
      </p:sp>
    </p:spTree>
    <p:extLst>
      <p:ext uri="{BB962C8B-B14F-4D97-AF65-F5344CB8AC3E}">
        <p14:creationId xmlns:p14="http://schemas.microsoft.com/office/powerpoint/2010/main" val="19477737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this with the students – another approach to the tricky subject of communications.  Take them quickly through this model and the Schramm’s model on the next slide.</a:t>
            </a:r>
          </a:p>
        </p:txBody>
      </p:sp>
      <p:sp>
        <p:nvSpPr>
          <p:cNvPr id="4" name="Slide Number Placeholder 3"/>
          <p:cNvSpPr>
            <a:spLocks noGrp="1"/>
          </p:cNvSpPr>
          <p:nvPr>
            <p:ph type="sldNum" sz="quarter" idx="10"/>
          </p:nvPr>
        </p:nvSpPr>
        <p:spPr/>
        <p:txBody>
          <a:bodyPr/>
          <a:lstStyle/>
          <a:p>
            <a:fld id="{2E08981C-5477-41DA-A44B-80B5904A5173}" type="slidenum">
              <a:rPr lang="en-GB" smtClean="0"/>
              <a:t>34</a:t>
            </a:fld>
            <a:endParaRPr lang="en-GB"/>
          </a:p>
        </p:txBody>
      </p:sp>
    </p:spTree>
    <p:extLst>
      <p:ext uri="{BB962C8B-B14F-4D97-AF65-F5344CB8AC3E}">
        <p14:creationId xmlns:p14="http://schemas.microsoft.com/office/powerpoint/2010/main" val="15295713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a plenary session and take feedback from each group – asking for different thoughts on the models, similarities and differences, alternating for single responses between syndicates to ensure everyone has a chance to contribute.  Students can also ask questions and the tutor can facilitate a discussion.  A key observation is that communication makes up a huge part of our work and private lives, we are not that good at it, and, despite its apparent complexity, there are skills we can learn and practice, knowledge we can build up, behaviours we can adopt and attitudes we can change….which can make us expert communicators.  </a:t>
            </a:r>
          </a:p>
        </p:txBody>
      </p:sp>
      <p:sp>
        <p:nvSpPr>
          <p:cNvPr id="4" name="Slide Number Placeholder 3"/>
          <p:cNvSpPr>
            <a:spLocks noGrp="1"/>
          </p:cNvSpPr>
          <p:nvPr>
            <p:ph type="sldNum" sz="quarter" idx="10"/>
          </p:nvPr>
        </p:nvSpPr>
        <p:spPr/>
        <p:txBody>
          <a:bodyPr/>
          <a:lstStyle/>
          <a:p>
            <a:fld id="{2E08981C-5477-41DA-A44B-80B5904A5173}" type="slidenum">
              <a:rPr lang="en-GB" smtClean="0"/>
              <a:t>36</a:t>
            </a:fld>
            <a:endParaRPr lang="en-GB"/>
          </a:p>
        </p:txBody>
      </p:sp>
    </p:spTree>
    <p:extLst>
      <p:ext uri="{BB962C8B-B14F-4D97-AF65-F5344CB8AC3E}">
        <p14:creationId xmlns:p14="http://schemas.microsoft.com/office/powerpoint/2010/main" val="14732370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source of this is the Peter Morgan required Text.  What are the students’ thoughts on this model?  Discuss the key elements with them.  Advise them to do some research – starting with the Morgan text.</a:t>
            </a:r>
          </a:p>
        </p:txBody>
      </p:sp>
      <p:sp>
        <p:nvSpPr>
          <p:cNvPr id="4" name="Slide Number Placeholder 3"/>
          <p:cNvSpPr>
            <a:spLocks noGrp="1"/>
          </p:cNvSpPr>
          <p:nvPr>
            <p:ph type="sldNum" sz="quarter" idx="10"/>
          </p:nvPr>
        </p:nvSpPr>
        <p:spPr/>
        <p:txBody>
          <a:bodyPr/>
          <a:lstStyle/>
          <a:p>
            <a:fld id="{2E08981C-5477-41DA-A44B-80B5904A5173}" type="slidenum">
              <a:rPr lang="en-GB" smtClean="0"/>
              <a:t>37</a:t>
            </a:fld>
            <a:endParaRPr lang="en-GB"/>
          </a:p>
        </p:txBody>
      </p:sp>
    </p:spTree>
    <p:extLst>
      <p:ext uri="{BB962C8B-B14F-4D97-AF65-F5344CB8AC3E}">
        <p14:creationId xmlns:p14="http://schemas.microsoft.com/office/powerpoint/2010/main" val="426391476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students should identify ‘complexity’, and that very little communication takes place in isolation…there are existing relationships and, often, baggage!  A key consideration here is that </a:t>
            </a:r>
            <a:r>
              <a:rPr lang="en-GB" b="1" i="1" u="sng" dirty="0"/>
              <a:t>“where communication is not interpreted correctly (i.e. ‘as intended’), it will have consequences for the beliefs and attitudes of the recipients, their emotions and then their broader behaviour, which is why many relationship issues in team, at work and elsewhere, tend to arise from poor communication. </a:t>
            </a:r>
            <a:r>
              <a:rPr lang="en-GB" dirty="0"/>
              <a:t> Morgan, P. (2017). P.245-246.</a:t>
            </a:r>
          </a:p>
        </p:txBody>
      </p:sp>
      <p:sp>
        <p:nvSpPr>
          <p:cNvPr id="4" name="Slide Number Placeholder 3"/>
          <p:cNvSpPr>
            <a:spLocks noGrp="1"/>
          </p:cNvSpPr>
          <p:nvPr>
            <p:ph type="sldNum" sz="quarter" idx="10"/>
          </p:nvPr>
        </p:nvSpPr>
        <p:spPr/>
        <p:txBody>
          <a:bodyPr/>
          <a:lstStyle/>
          <a:p>
            <a:fld id="{2E08981C-5477-41DA-A44B-80B5904A5173}" type="slidenum">
              <a:rPr lang="en-GB" smtClean="0"/>
              <a:t>38</a:t>
            </a:fld>
            <a:endParaRPr lang="en-GB"/>
          </a:p>
        </p:txBody>
      </p:sp>
    </p:spTree>
    <p:extLst>
      <p:ext uri="{BB962C8B-B14F-4D97-AF65-F5344CB8AC3E}">
        <p14:creationId xmlns:p14="http://schemas.microsoft.com/office/powerpoint/2010/main" val="23844322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31713B6D-DE3D-448B-9AFD-287A2A568F05}" type="datetimeFigureOut">
              <a:rPr lang="en-GB" smtClean="0"/>
              <a:t>13/03/2018</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32546972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1713B6D-DE3D-448B-9AFD-287A2A568F05}" type="datetimeFigureOut">
              <a:rPr lang="en-GB" smtClean="0"/>
              <a:t>13/03/2018</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19236432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1713B6D-DE3D-448B-9AFD-287A2A568F05}" type="datetimeFigureOut">
              <a:rPr lang="en-GB" smtClean="0"/>
              <a:t>13/03/2018</a:t>
            </a:fld>
            <a:endParaRPr lang="en-GB"/>
          </a:p>
        </p:txBody>
      </p:sp>
      <p:sp>
        <p:nvSpPr>
          <p:cNvPr id="6" name="Slide Number Placeholder 5"/>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3828448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1713B6D-DE3D-448B-9AFD-287A2A568F05}" type="datetimeFigureOut">
              <a:rPr lang="en-GB" smtClean="0"/>
              <a:t>13/03/2018</a:t>
            </a:fld>
            <a:endParaRPr lang="en-GB"/>
          </a:p>
        </p:txBody>
      </p:sp>
      <p:sp>
        <p:nvSpPr>
          <p:cNvPr id="7" name="Slide Number Placeholder 6"/>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30716656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1713B6D-DE3D-448B-9AFD-287A2A568F05}" type="datetimeFigureOut">
              <a:rPr lang="en-GB" smtClean="0"/>
              <a:t>13/03/2018</a:t>
            </a:fld>
            <a:endParaRPr lang="en-GB"/>
          </a:p>
        </p:txBody>
      </p:sp>
      <p:sp>
        <p:nvSpPr>
          <p:cNvPr id="9" name="Slide Number Placeholder 8"/>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5991979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1713B6D-DE3D-448B-9AFD-287A2A568F05}" type="datetimeFigureOut">
              <a:rPr lang="en-GB" smtClean="0"/>
              <a:t>13/03/2018</a:t>
            </a:fld>
            <a:endParaRPr lang="en-GB"/>
          </a:p>
        </p:txBody>
      </p:sp>
      <p:sp>
        <p:nvSpPr>
          <p:cNvPr id="5" name="Slide Number Placeholder 4"/>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4913798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713B6D-DE3D-448B-9AFD-287A2A568F05}" type="datetimeFigureOut">
              <a:rPr lang="en-GB" smtClean="0"/>
              <a:t>13/03/2018</a:t>
            </a:fld>
            <a:endParaRPr lang="en-GB"/>
          </a:p>
        </p:txBody>
      </p:sp>
      <p:sp>
        <p:nvSpPr>
          <p:cNvPr id="4" name="Slide Number Placeholder 3"/>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21993958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1713B6D-DE3D-448B-9AFD-287A2A568F05}" type="datetimeFigureOut">
              <a:rPr lang="en-GB" smtClean="0"/>
              <a:t>13/03/2018</a:t>
            </a:fld>
            <a:endParaRPr lang="en-GB"/>
          </a:p>
        </p:txBody>
      </p:sp>
      <p:sp>
        <p:nvSpPr>
          <p:cNvPr id="7" name="Slide Number Placeholder 6"/>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35033985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1713B6D-DE3D-448B-9AFD-287A2A568F05}" type="datetimeFigureOut">
              <a:rPr lang="en-GB" smtClean="0"/>
              <a:t>13/03/2018</a:t>
            </a:fld>
            <a:endParaRPr lang="en-GB"/>
          </a:p>
        </p:txBody>
      </p:sp>
      <p:sp>
        <p:nvSpPr>
          <p:cNvPr id="7" name="Slide Number Placeholder 6"/>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39730874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1713B6D-DE3D-448B-9AFD-287A2A568F05}" type="datetimeFigureOut">
              <a:rPr lang="en-GB" smtClean="0"/>
              <a:t>13/03/2018</a:t>
            </a:fld>
            <a:endParaRPr lang="en-GB"/>
          </a:p>
        </p:txBody>
      </p:sp>
      <p:sp>
        <p:nvSpPr>
          <p:cNvPr id="6" name="Slide Number Placeholder 5"/>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8352374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1713B6D-DE3D-448B-9AFD-287A2A568F05}" type="datetimeFigureOut">
              <a:rPr lang="en-GB" smtClean="0"/>
              <a:t>13/03/2018</a:t>
            </a:fld>
            <a:endParaRPr lang="en-GB"/>
          </a:p>
        </p:txBody>
      </p:sp>
      <p:sp>
        <p:nvSpPr>
          <p:cNvPr id="6" name="Slide Number Placeholder 5"/>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19500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31713B6D-DE3D-448B-9AFD-287A2A568F05}" type="datetimeFigureOut">
              <a:rPr lang="en-GB" smtClean="0"/>
              <a:t>13/03/2018</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45628798-B724-4DE3-9D07-43E1F6018C5E}" type="slidenum">
              <a:rPr lang="en-GB" smtClean="0"/>
              <a:t>‹#›</a:t>
            </a:fld>
            <a:endParaRPr lang="en-GB"/>
          </a:p>
        </p:txBody>
      </p:sp>
    </p:spTree>
    <p:extLst>
      <p:ext uri="{BB962C8B-B14F-4D97-AF65-F5344CB8AC3E}">
        <p14:creationId xmlns:p14="http://schemas.microsoft.com/office/powerpoint/2010/main" val="355697061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flickr.com/photos/lightmatter/95600250/"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kminaction.wordpress.com/2013/06/03/getting-km-right-speak-the-business-jargo/"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creativecommons.org/licenses/by-sa/3.0/" TargetMode="External"/><Relationship Id="rId2" Type="http://schemas.openxmlformats.org/officeDocument/2006/relationships/hyperlink" Target="http://iteachkinderkids.blogspot.com/2012/02/l-is-for-laugh.html" TargetMode="External"/><Relationship Id="rId1" Type="http://schemas.openxmlformats.org/officeDocument/2006/relationships/slideLayout" Target="../slideLayouts/slideLayout2.xml"/><Relationship Id="rId5" Type="http://schemas.openxmlformats.org/officeDocument/2006/relationships/hyperlink" Target="http://sansdosage.blogspot.com/2009_07_01_archive.html" TargetMode="External"/><Relationship Id="rId4" Type="http://schemas.openxmlformats.org/officeDocument/2006/relationships/image" Target="../media/image9.jpg&amp;ehk=4wnSRPp7J5DbbNB7"/></Relationships>
</file>

<file path=ppt/slides/_rels/slide20.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2012books.lardbucket.org/books/a-primer-on-communication-studies/s01-introduction-to-communication-.html"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4.w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leadershipfreak.wordpress.com/2012/05/18/5-reasons-we-argue-when-we-agree/" TargetMode="External"/><Relationship Id="rId2" Type="http://schemas.openxmlformats.org/officeDocument/2006/relationships/image" Target="../media/image15.jpg&amp;ehk=t2FT1gFJYJbso"/><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people-equation.com/one-simple-way-leaders-build-trust/" TargetMode="External"/><Relationship Id="rId2" Type="http://schemas.openxmlformats.org/officeDocument/2006/relationships/image" Target="../media/image16.jpg&amp;ehk=bQ0pCnSXHrh9Pqz8bYB8"/><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7.png&amp;ehk=TV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dailyplateofcrazy.com/2014/02/18/get-in-your-car-or-pick-up-the-phone-do-it-now/"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freeonlinesurveys.com/"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urveymonkey.com/"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principlesofedu.wikispaces.com/Summary+of+Perenialism" TargetMode="External"/><Relationship Id="rId2" Type="http://schemas.openxmlformats.org/officeDocument/2006/relationships/image" Target="../media/image21.jpg&amp;ehk=BCXeJd4Uc5k4YWzl41ebAQ&amp;r=0&amp;pid=OfficeInsert"/><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flickr.com/photos/cogdog/19081571173" TargetMode="External"/><Relationship Id="rId2" Type="http://schemas.openxmlformats.org/officeDocument/2006/relationships/image" Target="../media/image2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BMSK4002</a:t>
            </a:r>
            <a:endParaRPr lang="en-GB" dirty="0"/>
          </a:p>
        </p:txBody>
      </p:sp>
      <p:sp>
        <p:nvSpPr>
          <p:cNvPr id="3" name="Subtitle 2"/>
          <p:cNvSpPr>
            <a:spLocks noGrp="1"/>
          </p:cNvSpPr>
          <p:nvPr>
            <p:ph type="subTitle" idx="1"/>
          </p:nvPr>
        </p:nvSpPr>
        <p:spPr/>
        <p:txBody>
          <a:bodyPr>
            <a:normAutofit lnSpcReduction="10000"/>
          </a:bodyPr>
          <a:lstStyle/>
          <a:p>
            <a:r>
              <a:rPr lang="en-GB" b="1" dirty="0"/>
              <a:t>Effective </a:t>
            </a:r>
            <a:r>
              <a:rPr lang="en-GB" b="1" dirty="0" smtClean="0"/>
              <a:t>Communication</a:t>
            </a:r>
            <a:r>
              <a:rPr lang="en-GB" b="1" dirty="0"/>
              <a:t/>
            </a:r>
            <a:br>
              <a:rPr lang="en-GB" b="1" dirty="0"/>
            </a:br>
            <a:r>
              <a:rPr lang="en-GB" altLang="en-US" sz="1600" dirty="0"/>
              <a:t/>
            </a:r>
            <a:br>
              <a:rPr lang="en-GB" altLang="en-US" sz="1600" dirty="0"/>
            </a:br>
            <a:r>
              <a:rPr lang="en-GB" altLang="en-US" dirty="0"/>
              <a:t/>
            </a:r>
            <a:br>
              <a:rPr lang="en-GB" altLang="en-US" dirty="0"/>
            </a:br>
            <a:endParaRPr lang="en-GB"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588B7-127E-4013-B68F-9DC5B0485E2C}"/>
              </a:ext>
            </a:extLst>
          </p:cNvPr>
          <p:cNvSpPr>
            <a:spLocks noGrp="1"/>
          </p:cNvSpPr>
          <p:nvPr>
            <p:ph type="title"/>
          </p:nvPr>
        </p:nvSpPr>
        <p:spPr/>
        <p:txBody>
          <a:bodyPr/>
          <a:lstStyle/>
          <a:p>
            <a:r>
              <a:rPr lang="en-GB" dirty="0"/>
              <a:t>Overview of Session</a:t>
            </a:r>
          </a:p>
        </p:txBody>
      </p:sp>
      <p:sp>
        <p:nvSpPr>
          <p:cNvPr id="3" name="Content Placeholder 2">
            <a:extLst>
              <a:ext uri="{FF2B5EF4-FFF2-40B4-BE49-F238E27FC236}">
                <a16:creationId xmlns:a16="http://schemas.microsoft.com/office/drawing/2014/main" id="{0993502A-1219-4818-B97D-26589EF83C35}"/>
              </a:ext>
            </a:extLst>
          </p:cNvPr>
          <p:cNvSpPr>
            <a:spLocks noGrp="1"/>
          </p:cNvSpPr>
          <p:nvPr>
            <p:ph idx="1"/>
          </p:nvPr>
        </p:nvSpPr>
        <p:spPr>
          <a:xfrm>
            <a:off x="1981200" y="1417639"/>
            <a:ext cx="8229600" cy="4099595"/>
          </a:xfrm>
        </p:spPr>
        <p:txBody>
          <a:bodyPr>
            <a:normAutofit/>
          </a:bodyPr>
          <a:lstStyle/>
          <a:p>
            <a:pPr marL="0" indent="0">
              <a:buNone/>
            </a:pPr>
            <a:endParaRPr lang="en-GB" dirty="0"/>
          </a:p>
          <a:p>
            <a:r>
              <a:rPr lang="en-GB" dirty="0"/>
              <a:t>Non-verbal communication – intro</a:t>
            </a:r>
          </a:p>
          <a:p>
            <a:r>
              <a:rPr lang="en-GB" dirty="0"/>
              <a:t>Barriers to communication</a:t>
            </a:r>
          </a:p>
          <a:p>
            <a:r>
              <a:rPr lang="en-GB" dirty="0"/>
              <a:t>Listening</a:t>
            </a:r>
          </a:p>
          <a:p>
            <a:r>
              <a:rPr lang="en-GB" dirty="0"/>
              <a:t>Communication styles</a:t>
            </a:r>
          </a:p>
          <a:p>
            <a:r>
              <a:rPr lang="en-GB" dirty="0"/>
              <a:t>Difficult communications</a:t>
            </a:r>
          </a:p>
          <a:p>
            <a:r>
              <a:rPr lang="en-GB" dirty="0"/>
              <a:t>Communication Models</a:t>
            </a:r>
          </a:p>
          <a:p>
            <a:endParaRPr lang="en-GB" dirty="0"/>
          </a:p>
        </p:txBody>
      </p:sp>
    </p:spTree>
    <p:extLst>
      <p:ext uri="{BB962C8B-B14F-4D97-AF65-F5344CB8AC3E}">
        <p14:creationId xmlns:p14="http://schemas.microsoft.com/office/powerpoint/2010/main" val="41009713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86EAC-D423-4834-93D1-AAC5217B42AB}"/>
              </a:ext>
            </a:extLst>
          </p:cNvPr>
          <p:cNvSpPr>
            <a:spLocks noGrp="1"/>
          </p:cNvSpPr>
          <p:nvPr>
            <p:ph type="title"/>
          </p:nvPr>
        </p:nvSpPr>
        <p:spPr/>
        <p:txBody>
          <a:bodyPr/>
          <a:lstStyle/>
          <a:p>
            <a:r>
              <a:rPr lang="en-GB" dirty="0"/>
              <a:t>Communication Hippo!</a:t>
            </a:r>
          </a:p>
        </p:txBody>
      </p:sp>
      <p:pic>
        <p:nvPicPr>
          <p:cNvPr id="4" name="Picture 4" descr="Picture">
            <a:extLst>
              <a:ext uri="{FF2B5EF4-FFF2-40B4-BE49-F238E27FC236}">
                <a16:creationId xmlns:a16="http://schemas.microsoft.com/office/drawing/2014/main" id="{44DF3C94-69C4-40C7-9EB8-8352759D639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981201" y="2112964"/>
            <a:ext cx="3508375" cy="2119313"/>
          </a:xfrm>
          <a:extLs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5" name="Line 6">
            <a:extLst>
              <a:ext uri="{FF2B5EF4-FFF2-40B4-BE49-F238E27FC236}">
                <a16:creationId xmlns:a16="http://schemas.microsoft.com/office/drawing/2014/main" id="{F4ECDD96-697C-48BC-8CEB-F5962D8E3AFB}"/>
              </a:ext>
            </a:extLst>
          </p:cNvPr>
          <p:cNvSpPr>
            <a:spLocks noChangeShapeType="1"/>
          </p:cNvSpPr>
          <p:nvPr/>
        </p:nvSpPr>
        <p:spPr bwMode="auto">
          <a:xfrm>
            <a:off x="1981201" y="2792413"/>
            <a:ext cx="8137525" cy="0"/>
          </a:xfrm>
          <a:prstGeom prst="line">
            <a:avLst/>
          </a:prstGeom>
          <a:noFill/>
          <a:ln w="57150">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 name="Text Box 7">
            <a:extLst>
              <a:ext uri="{FF2B5EF4-FFF2-40B4-BE49-F238E27FC236}">
                <a16:creationId xmlns:a16="http://schemas.microsoft.com/office/drawing/2014/main" id="{447EA3EF-EA29-40F9-9DC0-55E1DF1B3755}"/>
              </a:ext>
            </a:extLst>
          </p:cNvPr>
          <p:cNvSpPr txBox="1">
            <a:spLocks noChangeArrowheads="1"/>
          </p:cNvSpPr>
          <p:nvPr/>
        </p:nvSpPr>
        <p:spPr bwMode="auto">
          <a:xfrm>
            <a:off x="5437187" y="3079751"/>
            <a:ext cx="4248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endParaRPr lang="en-US" altLang="en-US"/>
          </a:p>
        </p:txBody>
      </p:sp>
      <p:sp>
        <p:nvSpPr>
          <p:cNvPr id="7" name="Text Box 8">
            <a:extLst>
              <a:ext uri="{FF2B5EF4-FFF2-40B4-BE49-F238E27FC236}">
                <a16:creationId xmlns:a16="http://schemas.microsoft.com/office/drawing/2014/main" id="{B895419B-BB38-48F0-A440-22CAB24B7D18}"/>
              </a:ext>
            </a:extLst>
          </p:cNvPr>
          <p:cNvSpPr txBox="1">
            <a:spLocks noChangeArrowheads="1"/>
          </p:cNvSpPr>
          <p:nvPr/>
        </p:nvSpPr>
        <p:spPr bwMode="auto">
          <a:xfrm>
            <a:off x="8363277" y="3008313"/>
            <a:ext cx="2051050"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marL="457200" indent="-457200" eaLnBrk="1" hangingPunct="1">
              <a:buFont typeface="Arial" panose="020B0604020202020204" pitchFamily="34" charset="0"/>
              <a:buChar char="•"/>
            </a:pPr>
            <a:r>
              <a:rPr lang="en-GB" altLang="en-US" sz="2400" b="1" dirty="0">
                <a:solidFill>
                  <a:srgbClr val="0070C0"/>
                </a:solidFill>
                <a:latin typeface="+mj-lt"/>
              </a:rPr>
              <a:t>Thoughts</a:t>
            </a:r>
          </a:p>
          <a:p>
            <a:pPr marL="457200" indent="-457200" eaLnBrk="1" hangingPunct="1">
              <a:buFont typeface="Arial" panose="020B0604020202020204" pitchFamily="34" charset="0"/>
              <a:buChar char="•"/>
            </a:pPr>
            <a:r>
              <a:rPr lang="en-GB" altLang="en-US" sz="2400" b="1" dirty="0">
                <a:solidFill>
                  <a:srgbClr val="0070C0"/>
                </a:solidFill>
                <a:latin typeface="+mj-lt"/>
              </a:rPr>
              <a:t>Motives</a:t>
            </a:r>
          </a:p>
          <a:p>
            <a:pPr marL="457200" indent="-457200" eaLnBrk="1" hangingPunct="1">
              <a:buFont typeface="Arial" panose="020B0604020202020204" pitchFamily="34" charset="0"/>
              <a:buChar char="•"/>
            </a:pPr>
            <a:r>
              <a:rPr lang="en-GB" altLang="en-US" sz="2400" b="1" dirty="0">
                <a:solidFill>
                  <a:srgbClr val="0070C0"/>
                </a:solidFill>
                <a:latin typeface="+mj-lt"/>
              </a:rPr>
              <a:t>Attitudes</a:t>
            </a:r>
          </a:p>
          <a:p>
            <a:pPr marL="457200" indent="-457200" eaLnBrk="1" hangingPunct="1">
              <a:buFont typeface="Arial" panose="020B0604020202020204" pitchFamily="34" charset="0"/>
              <a:buChar char="•"/>
            </a:pPr>
            <a:r>
              <a:rPr lang="en-GB" altLang="en-US" sz="2400" b="1" dirty="0">
                <a:solidFill>
                  <a:srgbClr val="0070C0"/>
                </a:solidFill>
                <a:latin typeface="+mj-lt"/>
              </a:rPr>
              <a:t>Feelings</a:t>
            </a:r>
          </a:p>
          <a:p>
            <a:pPr marL="457200" indent="-457200" eaLnBrk="1" hangingPunct="1">
              <a:buFont typeface="Arial" panose="020B0604020202020204" pitchFamily="34" charset="0"/>
              <a:buChar char="•"/>
            </a:pPr>
            <a:r>
              <a:rPr lang="en-GB" altLang="en-US" sz="2400" b="1" dirty="0">
                <a:solidFill>
                  <a:srgbClr val="0070C0"/>
                </a:solidFill>
                <a:latin typeface="+mj-lt"/>
              </a:rPr>
              <a:t>Emotions</a:t>
            </a:r>
          </a:p>
          <a:p>
            <a:pPr marL="457200" indent="-457200" eaLnBrk="1" hangingPunct="1">
              <a:buFont typeface="Arial" panose="020B0604020202020204" pitchFamily="34" charset="0"/>
              <a:buChar char="•"/>
            </a:pPr>
            <a:r>
              <a:rPr lang="en-GB" altLang="en-US" sz="2400" b="1" dirty="0">
                <a:solidFill>
                  <a:srgbClr val="0070C0"/>
                </a:solidFill>
                <a:latin typeface="+mj-lt"/>
              </a:rPr>
              <a:t>Values</a:t>
            </a:r>
            <a:endParaRPr lang="en-US" altLang="en-US" sz="2400" b="1" dirty="0">
              <a:solidFill>
                <a:srgbClr val="0070C0"/>
              </a:solidFill>
              <a:latin typeface="+mj-lt"/>
            </a:endParaRPr>
          </a:p>
        </p:txBody>
      </p:sp>
      <p:sp>
        <p:nvSpPr>
          <p:cNvPr id="8" name="Text Box 9">
            <a:extLst>
              <a:ext uri="{FF2B5EF4-FFF2-40B4-BE49-F238E27FC236}">
                <a16:creationId xmlns:a16="http://schemas.microsoft.com/office/drawing/2014/main" id="{4CA6BCEB-84EB-4D6E-A998-6E94A81E90FA}"/>
              </a:ext>
            </a:extLst>
          </p:cNvPr>
          <p:cNvSpPr txBox="1">
            <a:spLocks noChangeArrowheads="1"/>
          </p:cNvSpPr>
          <p:nvPr/>
        </p:nvSpPr>
        <p:spPr bwMode="auto">
          <a:xfrm>
            <a:off x="1981201" y="1493838"/>
            <a:ext cx="7921625" cy="431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US" altLang="en-US" sz="2800" b="1" dirty="0">
                <a:latin typeface="+mn-lt"/>
              </a:rPr>
              <a:t>Behaviour</a:t>
            </a:r>
            <a:r>
              <a:rPr lang="en-US" altLang="en-US" sz="2800" dirty="0">
                <a:latin typeface="+mn-lt"/>
              </a:rPr>
              <a:t> – What you see on the surface</a:t>
            </a:r>
          </a:p>
        </p:txBody>
      </p:sp>
      <p:sp>
        <p:nvSpPr>
          <p:cNvPr id="9" name="Text Box 10">
            <a:extLst>
              <a:ext uri="{FF2B5EF4-FFF2-40B4-BE49-F238E27FC236}">
                <a16:creationId xmlns:a16="http://schemas.microsoft.com/office/drawing/2014/main" id="{88B7897C-C10C-4384-BF61-7997AE4A5FB9}"/>
              </a:ext>
            </a:extLst>
          </p:cNvPr>
          <p:cNvSpPr txBox="1">
            <a:spLocks noChangeArrowheads="1"/>
          </p:cNvSpPr>
          <p:nvPr/>
        </p:nvSpPr>
        <p:spPr bwMode="auto">
          <a:xfrm>
            <a:off x="5754524" y="3471865"/>
            <a:ext cx="2343805"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400" b="1" dirty="0">
                <a:latin typeface="+mj-lt"/>
              </a:rPr>
              <a:t>What's going on </a:t>
            </a:r>
            <a:r>
              <a:rPr lang="en-GB" altLang="en-US" sz="2400" b="1" i="1" dirty="0">
                <a:latin typeface="+mj-lt"/>
              </a:rPr>
              <a:t>below</a:t>
            </a:r>
            <a:r>
              <a:rPr lang="en-GB" altLang="en-US" sz="2400" b="1" dirty="0">
                <a:latin typeface="+mj-lt"/>
              </a:rPr>
              <a:t> the surface</a:t>
            </a:r>
            <a:endParaRPr lang="en-US" altLang="en-US" sz="2400" b="1" dirty="0">
              <a:latin typeface="+mj-lt"/>
            </a:endParaRPr>
          </a:p>
        </p:txBody>
      </p:sp>
      <p:sp>
        <p:nvSpPr>
          <p:cNvPr id="10" name="Text Box 11">
            <a:extLst>
              <a:ext uri="{FF2B5EF4-FFF2-40B4-BE49-F238E27FC236}">
                <a16:creationId xmlns:a16="http://schemas.microsoft.com/office/drawing/2014/main" id="{3652DEFB-F984-4835-A6B1-95D486AC8A1E}"/>
              </a:ext>
            </a:extLst>
          </p:cNvPr>
          <p:cNvSpPr txBox="1">
            <a:spLocks noChangeArrowheads="1"/>
          </p:cNvSpPr>
          <p:nvPr/>
        </p:nvSpPr>
        <p:spPr bwMode="auto">
          <a:xfrm>
            <a:off x="7824193" y="3632402"/>
            <a:ext cx="720725"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US" altLang="en-US" sz="4400" b="1" dirty="0"/>
              <a:t>}</a:t>
            </a:r>
          </a:p>
        </p:txBody>
      </p:sp>
    </p:spTree>
    <p:extLst>
      <p:ext uri="{BB962C8B-B14F-4D97-AF65-F5344CB8AC3E}">
        <p14:creationId xmlns:p14="http://schemas.microsoft.com/office/powerpoint/2010/main" val="568139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subTnLst>
                                    <p:set>
                                      <p:cBhvr override="childStyle">
                                        <p:cTn dur="1" fill="hold" display="0" masterRel="nextClick" afterEffect="1"/>
                                        <p:tgtEl>
                                          <p:spTgt spid="8"/>
                                        </p:tgtEl>
                                        <p:attrNameLst>
                                          <p:attrName>style.visibility</p:attrName>
                                        </p:attrNameLst>
                                      </p:cBhvr>
                                      <p:to>
                                        <p:strVal val="hidden"/>
                                      </p:to>
                                    </p:set>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animBg="1"/>
      <p:bldP spid="9" grpId="0"/>
      <p:bldP spid="10"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46D70-009A-4234-B408-B858593107C1}"/>
              </a:ext>
            </a:extLst>
          </p:cNvPr>
          <p:cNvSpPr>
            <a:spLocks noGrp="1"/>
          </p:cNvSpPr>
          <p:nvPr>
            <p:ph type="title"/>
          </p:nvPr>
        </p:nvSpPr>
        <p:spPr/>
        <p:txBody>
          <a:bodyPr/>
          <a:lstStyle/>
          <a:p>
            <a:r>
              <a:rPr lang="en-GB" dirty="0"/>
              <a:t>Non Verbal Communication</a:t>
            </a:r>
          </a:p>
        </p:txBody>
      </p:sp>
      <p:sp>
        <p:nvSpPr>
          <p:cNvPr id="3" name="Content Placeholder 2">
            <a:extLst>
              <a:ext uri="{FF2B5EF4-FFF2-40B4-BE49-F238E27FC236}">
                <a16:creationId xmlns:a16="http://schemas.microsoft.com/office/drawing/2014/main" id="{4BA2031F-4B26-438B-8FF1-24CFD694B6A3}"/>
              </a:ext>
            </a:extLst>
          </p:cNvPr>
          <p:cNvSpPr>
            <a:spLocks noGrp="1"/>
          </p:cNvSpPr>
          <p:nvPr>
            <p:ph idx="1"/>
          </p:nvPr>
        </p:nvSpPr>
        <p:spPr/>
        <p:txBody>
          <a:bodyPr/>
          <a:lstStyle/>
          <a:p>
            <a:r>
              <a:rPr lang="en-GB" dirty="0"/>
              <a:t>Forming impressions – perceptions</a:t>
            </a:r>
          </a:p>
          <a:p>
            <a:r>
              <a:rPr lang="en-GB" dirty="0"/>
              <a:t>Do we take it too seriously?</a:t>
            </a:r>
          </a:p>
          <a:p>
            <a:r>
              <a:rPr lang="en-GB" dirty="0"/>
              <a:t>What impact or difference can it really make?</a:t>
            </a:r>
          </a:p>
          <a:p>
            <a:r>
              <a:rPr lang="en-GB" dirty="0"/>
              <a:t>Words, Tones and Gestures……what percentage of each of these makes up typical communications?  </a:t>
            </a:r>
            <a:r>
              <a:rPr lang="en-GB" i="1" dirty="0"/>
              <a:t>Exercise</a:t>
            </a:r>
            <a:endParaRPr lang="en-GB" dirty="0"/>
          </a:p>
        </p:txBody>
      </p:sp>
    </p:spTree>
    <p:extLst>
      <p:ext uri="{BB962C8B-B14F-4D97-AF65-F5344CB8AC3E}">
        <p14:creationId xmlns:p14="http://schemas.microsoft.com/office/powerpoint/2010/main" val="34640000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0A8B8-0492-4A8E-A123-1A203B99E50A}"/>
              </a:ext>
            </a:extLst>
          </p:cNvPr>
          <p:cNvSpPr>
            <a:spLocks noGrp="1"/>
          </p:cNvSpPr>
          <p:nvPr>
            <p:ph type="title"/>
          </p:nvPr>
        </p:nvSpPr>
        <p:spPr/>
        <p:txBody>
          <a:bodyPr/>
          <a:lstStyle/>
          <a:p>
            <a:r>
              <a:rPr lang="en-GB" dirty="0"/>
              <a:t>Language %</a:t>
            </a:r>
          </a:p>
        </p:txBody>
      </p:sp>
      <p:sp>
        <p:nvSpPr>
          <p:cNvPr id="3" name="Content Placeholder 2">
            <a:extLst>
              <a:ext uri="{FF2B5EF4-FFF2-40B4-BE49-F238E27FC236}">
                <a16:creationId xmlns:a16="http://schemas.microsoft.com/office/drawing/2014/main" id="{77E63805-9999-4B9E-B6F9-A5E9D8123376}"/>
              </a:ext>
            </a:extLst>
          </p:cNvPr>
          <p:cNvSpPr>
            <a:spLocks noGrp="1"/>
          </p:cNvSpPr>
          <p:nvPr>
            <p:ph idx="1"/>
          </p:nvPr>
        </p:nvSpPr>
        <p:spPr>
          <a:xfrm>
            <a:off x="1983757" y="1396679"/>
            <a:ext cx="8229600" cy="2188839"/>
          </a:xfrm>
        </p:spPr>
        <p:txBody>
          <a:bodyPr/>
          <a:lstStyle/>
          <a:p>
            <a:r>
              <a:rPr lang="en-GB" dirty="0"/>
              <a:t>What is said		-	</a:t>
            </a:r>
            <a:r>
              <a:rPr lang="en-GB" b="1" dirty="0">
                <a:solidFill>
                  <a:srgbClr val="FF0000"/>
                </a:solidFill>
              </a:rPr>
              <a:t>7%</a:t>
            </a:r>
          </a:p>
          <a:p>
            <a:r>
              <a:rPr lang="en-GB" dirty="0"/>
              <a:t>Voice or tone		-	</a:t>
            </a:r>
            <a:r>
              <a:rPr lang="en-GB" sz="3600" b="1" dirty="0">
                <a:solidFill>
                  <a:srgbClr val="FF0000"/>
                </a:solidFill>
              </a:rPr>
              <a:t>38%</a:t>
            </a:r>
          </a:p>
          <a:p>
            <a:r>
              <a:rPr lang="en-GB" dirty="0"/>
              <a:t>Gestures, etc.		-	</a:t>
            </a:r>
            <a:r>
              <a:rPr lang="en-GB" sz="4400" b="1" dirty="0">
                <a:solidFill>
                  <a:srgbClr val="FF0000"/>
                </a:solidFill>
              </a:rPr>
              <a:t>55%</a:t>
            </a:r>
          </a:p>
          <a:p>
            <a:endParaRPr lang="en-GB" dirty="0"/>
          </a:p>
        </p:txBody>
      </p:sp>
      <p:graphicFrame>
        <p:nvGraphicFramePr>
          <p:cNvPr id="4" name="Object 4">
            <a:extLst>
              <a:ext uri="{FF2B5EF4-FFF2-40B4-BE49-F238E27FC236}">
                <a16:creationId xmlns:a16="http://schemas.microsoft.com/office/drawing/2014/main" id="{F824F98C-E5BF-441B-8043-CC419F891FC3}"/>
              </a:ext>
            </a:extLst>
          </p:cNvPr>
          <p:cNvGraphicFramePr>
            <a:graphicFrameLocks noChangeAspect="1"/>
          </p:cNvGraphicFramePr>
          <p:nvPr>
            <p:extLst/>
          </p:nvPr>
        </p:nvGraphicFramePr>
        <p:xfrm>
          <a:off x="4295800" y="3376213"/>
          <a:ext cx="4323784" cy="237008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490049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5F398-043E-4FD0-97DD-E00E56333DD3}"/>
              </a:ext>
            </a:extLst>
          </p:cNvPr>
          <p:cNvSpPr>
            <a:spLocks noGrp="1"/>
          </p:cNvSpPr>
          <p:nvPr>
            <p:ph type="title"/>
          </p:nvPr>
        </p:nvSpPr>
        <p:spPr/>
        <p:txBody>
          <a:bodyPr/>
          <a:lstStyle/>
          <a:p>
            <a:r>
              <a:rPr lang="en-GB" dirty="0"/>
              <a:t>Barriers to Communication</a:t>
            </a:r>
          </a:p>
        </p:txBody>
      </p:sp>
      <p:sp>
        <p:nvSpPr>
          <p:cNvPr id="3" name="Content Placeholder 2">
            <a:extLst>
              <a:ext uri="{FF2B5EF4-FFF2-40B4-BE49-F238E27FC236}">
                <a16:creationId xmlns:a16="http://schemas.microsoft.com/office/drawing/2014/main" id="{4B03BE02-FF34-4B28-8D47-759934394351}"/>
              </a:ext>
            </a:extLst>
          </p:cNvPr>
          <p:cNvSpPr>
            <a:spLocks noGrp="1"/>
          </p:cNvSpPr>
          <p:nvPr>
            <p:ph idx="1"/>
          </p:nvPr>
        </p:nvSpPr>
        <p:spPr/>
        <p:txBody>
          <a:bodyPr/>
          <a:lstStyle/>
          <a:p>
            <a:r>
              <a:rPr lang="en-GB" dirty="0"/>
              <a:t>Within your groups discuss, and list, as many barriers to communication as you can</a:t>
            </a:r>
          </a:p>
          <a:p>
            <a:r>
              <a:rPr lang="en-GB" dirty="0"/>
              <a:t>Capture your findings on flipchart and present them to the group</a:t>
            </a:r>
          </a:p>
          <a:p>
            <a:pPr marL="0" indent="0">
              <a:buNone/>
            </a:pPr>
            <a:r>
              <a:rPr lang="en-GB" b="1" i="1" dirty="0">
                <a:solidFill>
                  <a:srgbClr val="0070C0"/>
                </a:solidFill>
              </a:rPr>
              <a:t>                      Exercise - 10 mins</a:t>
            </a:r>
          </a:p>
        </p:txBody>
      </p:sp>
      <p:pic>
        <p:nvPicPr>
          <p:cNvPr id="4" name="Picture 1">
            <a:extLst>
              <a:ext uri="{FF2B5EF4-FFF2-40B4-BE49-F238E27FC236}">
                <a16:creationId xmlns:a16="http://schemas.microsoft.com/office/drawing/2014/main" id="{DA736CF0-BA75-4985-9F60-D32CDABE796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184233" y="3844130"/>
            <a:ext cx="2166905" cy="1625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295257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211DA-9084-4D03-A9EB-1356BCA94AE5}"/>
              </a:ext>
            </a:extLst>
          </p:cNvPr>
          <p:cNvSpPr>
            <a:spLocks noGrp="1"/>
          </p:cNvSpPr>
          <p:nvPr>
            <p:ph type="title"/>
          </p:nvPr>
        </p:nvSpPr>
        <p:spPr/>
        <p:txBody>
          <a:bodyPr/>
          <a:lstStyle/>
          <a:p>
            <a:r>
              <a:rPr lang="en-GB" altLang="en-US" dirty="0">
                <a:cs typeface="Arial" panose="020B0604020202020204" pitchFamily="34" charset="0"/>
              </a:rPr>
              <a:t>Barriers to Communication</a:t>
            </a:r>
            <a:endParaRPr lang="en-GB" dirty="0"/>
          </a:p>
        </p:txBody>
      </p:sp>
      <p:sp>
        <p:nvSpPr>
          <p:cNvPr id="3" name="Content Placeholder 2">
            <a:extLst>
              <a:ext uri="{FF2B5EF4-FFF2-40B4-BE49-F238E27FC236}">
                <a16:creationId xmlns:a16="http://schemas.microsoft.com/office/drawing/2014/main" id="{F4DCA221-0E02-43FF-9821-4ADED62B5737}"/>
              </a:ext>
            </a:extLst>
          </p:cNvPr>
          <p:cNvSpPr>
            <a:spLocks noGrp="1"/>
          </p:cNvSpPr>
          <p:nvPr>
            <p:ph idx="1"/>
          </p:nvPr>
        </p:nvSpPr>
        <p:spPr>
          <a:xfrm>
            <a:off x="1847528" y="1417638"/>
            <a:ext cx="8229600" cy="3917032"/>
          </a:xfrm>
        </p:spPr>
        <p:txBody>
          <a:bodyPr>
            <a:normAutofit lnSpcReduction="10000"/>
          </a:bodyPr>
          <a:lstStyle/>
          <a:p>
            <a:r>
              <a:rPr lang="en-US" altLang="en-US" dirty="0">
                <a:latin typeface="+mj-lt"/>
                <a:cs typeface="Arial" charset="0"/>
              </a:rPr>
              <a:t>Environmental Barrier</a:t>
            </a:r>
            <a:r>
              <a:rPr lang="en-GB" altLang="en-US" dirty="0">
                <a:latin typeface="+mj-lt"/>
                <a:cs typeface="Arial" charset="0"/>
              </a:rPr>
              <a:t> </a:t>
            </a:r>
            <a:endParaRPr lang="en-GB" altLang="en-US" sz="900" dirty="0">
              <a:latin typeface="+mj-lt"/>
            </a:endParaRPr>
          </a:p>
          <a:p>
            <a:r>
              <a:rPr lang="en-US" altLang="en-US" dirty="0">
                <a:latin typeface="+mj-lt"/>
                <a:cs typeface="Arial" charset="0"/>
              </a:rPr>
              <a:t>Linguistic Barriers</a:t>
            </a:r>
            <a:endParaRPr lang="en-US" altLang="en-US" sz="900" dirty="0">
              <a:latin typeface="+mj-lt"/>
            </a:endParaRPr>
          </a:p>
          <a:p>
            <a:r>
              <a:rPr lang="en-US" altLang="en-US" dirty="0">
                <a:latin typeface="+mj-lt"/>
                <a:cs typeface="Arial" charset="0"/>
              </a:rPr>
              <a:t>Psychological Barriers</a:t>
            </a:r>
          </a:p>
          <a:p>
            <a:r>
              <a:rPr lang="en-US" altLang="en-US" dirty="0">
                <a:latin typeface="+mj-lt"/>
                <a:cs typeface="Arial" charset="0"/>
              </a:rPr>
              <a:t>Physiological Barriers</a:t>
            </a:r>
            <a:endParaRPr lang="en-US" altLang="en-US" sz="900" dirty="0">
              <a:latin typeface="+mj-lt"/>
            </a:endParaRPr>
          </a:p>
          <a:p>
            <a:r>
              <a:rPr lang="en-US" altLang="en-US" dirty="0">
                <a:latin typeface="+mj-lt"/>
                <a:cs typeface="Arial" charset="0"/>
              </a:rPr>
              <a:t>Perceptual Barriers</a:t>
            </a:r>
            <a:endParaRPr lang="en-US" altLang="en-US" sz="900" dirty="0">
              <a:latin typeface="+mj-lt"/>
            </a:endParaRPr>
          </a:p>
          <a:p>
            <a:r>
              <a:rPr lang="en-US" altLang="en-US" dirty="0">
                <a:latin typeface="+mj-lt"/>
                <a:cs typeface="Arial" charset="0"/>
              </a:rPr>
              <a:t>Content Barriers</a:t>
            </a:r>
            <a:endParaRPr lang="en-US" altLang="en-US" sz="900" dirty="0">
              <a:latin typeface="+mj-lt"/>
            </a:endParaRPr>
          </a:p>
          <a:p>
            <a:r>
              <a:rPr lang="en-US" altLang="en-US" dirty="0">
                <a:latin typeface="+mj-lt"/>
                <a:cs typeface="Arial" charset="0"/>
              </a:rPr>
              <a:t>Personal Barriers</a:t>
            </a:r>
          </a:p>
          <a:p>
            <a:endParaRPr lang="en-GB" dirty="0">
              <a:latin typeface="+mj-lt"/>
            </a:endParaRPr>
          </a:p>
        </p:txBody>
      </p:sp>
      <p:pic>
        <p:nvPicPr>
          <p:cNvPr id="5" name="Picture 4">
            <a:extLst>
              <a:ext uri="{FF2B5EF4-FFF2-40B4-BE49-F238E27FC236}">
                <a16:creationId xmlns:a16="http://schemas.microsoft.com/office/drawing/2014/main" id="{AAAB3830-5673-46C8-A450-0CF5D7309A8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6189914" y="2560638"/>
            <a:ext cx="4189760" cy="1332344"/>
          </a:xfrm>
          <a:prstGeom prst="rect">
            <a:avLst/>
          </a:prstGeom>
        </p:spPr>
      </p:pic>
    </p:spTree>
    <p:extLst>
      <p:ext uri="{BB962C8B-B14F-4D97-AF65-F5344CB8AC3E}">
        <p14:creationId xmlns:p14="http://schemas.microsoft.com/office/powerpoint/2010/main" val="27871553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
            <a:extLst>
              <a:ext uri="{FF2B5EF4-FFF2-40B4-BE49-F238E27FC236}">
                <a16:creationId xmlns:a16="http://schemas.microsoft.com/office/drawing/2014/main" id="{2587C429-D061-4505-B351-B32515F2E0B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681910" y="3556075"/>
            <a:ext cx="2828180" cy="21350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561EBF87-9194-48A7-B84A-06B6FA2861BF}"/>
              </a:ext>
            </a:extLst>
          </p:cNvPr>
          <p:cNvSpPr>
            <a:spLocks noGrp="1"/>
          </p:cNvSpPr>
          <p:nvPr>
            <p:ph type="title"/>
          </p:nvPr>
        </p:nvSpPr>
        <p:spPr/>
        <p:txBody>
          <a:bodyPr/>
          <a:lstStyle/>
          <a:p>
            <a:r>
              <a:rPr lang="en-GB" dirty="0">
                <a:cs typeface="Arial" panose="020B0604020202020204" pitchFamily="34" charset="0"/>
              </a:rPr>
              <a:t>Barriers To Communication</a:t>
            </a:r>
            <a:endParaRPr lang="en-GB" dirty="0"/>
          </a:p>
        </p:txBody>
      </p:sp>
      <p:sp>
        <p:nvSpPr>
          <p:cNvPr id="3" name="Content Placeholder 2">
            <a:extLst>
              <a:ext uri="{FF2B5EF4-FFF2-40B4-BE49-F238E27FC236}">
                <a16:creationId xmlns:a16="http://schemas.microsoft.com/office/drawing/2014/main" id="{D7C23EB2-E774-4DE4-8396-78B202466C08}"/>
              </a:ext>
            </a:extLst>
          </p:cNvPr>
          <p:cNvSpPr>
            <a:spLocks noGrp="1"/>
          </p:cNvSpPr>
          <p:nvPr>
            <p:ph idx="1"/>
          </p:nvPr>
        </p:nvSpPr>
        <p:spPr>
          <a:xfrm>
            <a:off x="1981200" y="1600202"/>
            <a:ext cx="8229600" cy="2116831"/>
          </a:xfrm>
        </p:spPr>
        <p:txBody>
          <a:bodyPr>
            <a:normAutofit lnSpcReduction="10000"/>
          </a:bodyPr>
          <a:lstStyle/>
          <a:p>
            <a:r>
              <a:rPr lang="en-GB" altLang="en-US" dirty="0">
                <a:latin typeface="+mj-lt"/>
                <a:cs typeface="Arial" charset="0"/>
              </a:rPr>
              <a:t>Choose 5 barriers that you have identified</a:t>
            </a:r>
          </a:p>
          <a:p>
            <a:r>
              <a:rPr lang="en-GB" altLang="en-US" dirty="0">
                <a:latin typeface="+mj-lt"/>
                <a:cs typeface="Arial" charset="0"/>
              </a:rPr>
              <a:t>Within your groups devise a solution to improve or remove those barriers. </a:t>
            </a:r>
          </a:p>
          <a:p>
            <a:pPr marL="0" indent="0" algn="ctr">
              <a:buNone/>
            </a:pPr>
            <a:r>
              <a:rPr lang="en-GB" altLang="en-US" b="1" i="1" dirty="0">
                <a:solidFill>
                  <a:srgbClr val="0070C0"/>
                </a:solidFill>
                <a:latin typeface="+mj-lt"/>
                <a:cs typeface="Arial" charset="0"/>
              </a:rPr>
              <a:t>Exercise </a:t>
            </a:r>
            <a:r>
              <a:rPr lang="en-GB" altLang="en-US" sz="2400" b="1" i="1" dirty="0">
                <a:solidFill>
                  <a:srgbClr val="0070C0"/>
                </a:solidFill>
                <a:latin typeface="+mj-lt"/>
                <a:cs typeface="Arial" charset="0"/>
              </a:rPr>
              <a:t>– </a:t>
            </a:r>
            <a:r>
              <a:rPr lang="en-GB" altLang="en-US" b="1" i="1" dirty="0">
                <a:solidFill>
                  <a:srgbClr val="0070C0"/>
                </a:solidFill>
                <a:latin typeface="+mj-lt"/>
                <a:cs typeface="Arial" charset="0"/>
              </a:rPr>
              <a:t>15 mins.</a:t>
            </a:r>
          </a:p>
          <a:p>
            <a:pPr marL="0" indent="0">
              <a:buNone/>
            </a:pPr>
            <a:endParaRPr lang="en-GB" dirty="0">
              <a:latin typeface="+mj-lt"/>
            </a:endParaRPr>
          </a:p>
        </p:txBody>
      </p:sp>
    </p:spTree>
    <p:extLst>
      <p:ext uri="{BB962C8B-B14F-4D97-AF65-F5344CB8AC3E}">
        <p14:creationId xmlns:p14="http://schemas.microsoft.com/office/powerpoint/2010/main" val="42158058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9FD44-D34E-4613-9407-CED5B0AD9DBD}"/>
              </a:ext>
            </a:extLst>
          </p:cNvPr>
          <p:cNvSpPr>
            <a:spLocks noGrp="1"/>
          </p:cNvSpPr>
          <p:nvPr>
            <p:ph type="title"/>
          </p:nvPr>
        </p:nvSpPr>
        <p:spPr/>
        <p:txBody>
          <a:bodyPr/>
          <a:lstStyle/>
          <a:p>
            <a:r>
              <a:rPr lang="en-GB" dirty="0">
                <a:cs typeface="Arial" panose="020B0604020202020204" pitchFamily="34" charset="0"/>
              </a:rPr>
              <a:t>Communication Barriers</a:t>
            </a:r>
            <a:endParaRPr lang="en-GB" dirty="0"/>
          </a:p>
        </p:txBody>
      </p:sp>
      <p:sp>
        <p:nvSpPr>
          <p:cNvPr id="3" name="Content Placeholder 2">
            <a:extLst>
              <a:ext uri="{FF2B5EF4-FFF2-40B4-BE49-F238E27FC236}">
                <a16:creationId xmlns:a16="http://schemas.microsoft.com/office/drawing/2014/main" id="{564A89C1-BDBD-4F3E-8061-72A4D5F7D0DC}"/>
              </a:ext>
            </a:extLst>
          </p:cNvPr>
          <p:cNvSpPr>
            <a:spLocks noGrp="1"/>
          </p:cNvSpPr>
          <p:nvPr>
            <p:ph idx="1"/>
          </p:nvPr>
        </p:nvSpPr>
        <p:spPr>
          <a:xfrm>
            <a:off x="1847528" y="1268760"/>
            <a:ext cx="8229600" cy="3917032"/>
          </a:xfrm>
        </p:spPr>
        <p:txBody>
          <a:bodyPr>
            <a:noAutofit/>
          </a:bodyPr>
          <a:lstStyle/>
          <a:p>
            <a:r>
              <a:rPr lang="en-GB" altLang="en-US" sz="2400" dirty="0">
                <a:latin typeface="+mj-lt"/>
                <a:cs typeface="Arial" charset="0"/>
              </a:rPr>
              <a:t>The choice of words or language which a sender uses (called 'encoding the message’)</a:t>
            </a:r>
          </a:p>
          <a:p>
            <a:r>
              <a:rPr lang="en-GB" altLang="en-US" sz="2400" dirty="0">
                <a:latin typeface="+mj-lt"/>
                <a:cs typeface="Arial" charset="0"/>
              </a:rPr>
              <a:t>Misreading body language, tone, and other non-verbal forms of communication </a:t>
            </a:r>
          </a:p>
          <a:p>
            <a:r>
              <a:rPr lang="en-GB" altLang="en-US" sz="2400" dirty="0">
                <a:latin typeface="+mj-lt"/>
                <a:cs typeface="Arial" charset="0"/>
              </a:rPr>
              <a:t>Ignoring non-verbal language </a:t>
            </a:r>
          </a:p>
          <a:p>
            <a:r>
              <a:rPr lang="en-GB" altLang="en-US" sz="2400" dirty="0">
                <a:latin typeface="+mj-lt"/>
                <a:cs typeface="Arial" charset="0"/>
              </a:rPr>
              <a:t>Selective hearing </a:t>
            </a:r>
          </a:p>
          <a:p>
            <a:r>
              <a:rPr lang="en-GB" altLang="en-US" sz="2400" dirty="0">
                <a:latin typeface="+mj-lt"/>
                <a:cs typeface="Arial" charset="0"/>
              </a:rPr>
              <a:t>Hesitation to be candid </a:t>
            </a:r>
          </a:p>
          <a:p>
            <a:r>
              <a:rPr lang="en-GB" altLang="en-US" sz="2400" dirty="0">
                <a:latin typeface="+mj-lt"/>
                <a:cs typeface="Arial" charset="0"/>
              </a:rPr>
              <a:t>Distrust </a:t>
            </a:r>
          </a:p>
          <a:p>
            <a:r>
              <a:rPr lang="en-GB" altLang="en-US" sz="2400" dirty="0">
                <a:latin typeface="+mj-lt"/>
                <a:cs typeface="Arial" charset="0"/>
              </a:rPr>
              <a:t>Value judgment </a:t>
            </a:r>
          </a:p>
          <a:p>
            <a:r>
              <a:rPr lang="en-GB" altLang="en-US" sz="2400" dirty="0">
                <a:latin typeface="+mj-lt"/>
                <a:cs typeface="Arial" charset="0"/>
              </a:rPr>
              <a:t>Power struggles</a:t>
            </a:r>
            <a:endParaRPr lang="en-GB" sz="2400" dirty="0">
              <a:latin typeface="+mj-lt"/>
            </a:endParaRPr>
          </a:p>
        </p:txBody>
      </p:sp>
      <p:pic>
        <p:nvPicPr>
          <p:cNvPr id="5" name="Picture 4">
            <a:extLst>
              <a:ext uri="{FF2B5EF4-FFF2-40B4-BE49-F238E27FC236}">
                <a16:creationId xmlns:a16="http://schemas.microsoft.com/office/drawing/2014/main" id="{4FCD6952-2DBD-419F-A529-6275CA5E5D4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6888088" y="2536368"/>
            <a:ext cx="3169808" cy="2896437"/>
          </a:xfrm>
          <a:prstGeom prst="rect">
            <a:avLst/>
          </a:prstGeom>
        </p:spPr>
      </p:pic>
    </p:spTree>
    <p:extLst>
      <p:ext uri="{BB962C8B-B14F-4D97-AF65-F5344CB8AC3E}">
        <p14:creationId xmlns:p14="http://schemas.microsoft.com/office/powerpoint/2010/main" val="32693018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D9901-7B6D-4E30-85F8-AD249741F510}"/>
              </a:ext>
            </a:extLst>
          </p:cNvPr>
          <p:cNvSpPr>
            <a:spLocks noGrp="1"/>
          </p:cNvSpPr>
          <p:nvPr>
            <p:ph type="title"/>
          </p:nvPr>
        </p:nvSpPr>
        <p:spPr/>
        <p:txBody>
          <a:bodyPr/>
          <a:lstStyle/>
          <a:p>
            <a:r>
              <a:rPr lang="en-GB" dirty="0">
                <a:cs typeface="Arial" panose="020B0604020202020204" pitchFamily="34" charset="0"/>
              </a:rPr>
              <a:t>Communication Barriers</a:t>
            </a:r>
            <a:endParaRPr lang="en-GB" dirty="0"/>
          </a:p>
        </p:txBody>
      </p:sp>
      <p:sp>
        <p:nvSpPr>
          <p:cNvPr id="3" name="Content Placeholder 2">
            <a:extLst>
              <a:ext uri="{FF2B5EF4-FFF2-40B4-BE49-F238E27FC236}">
                <a16:creationId xmlns:a16="http://schemas.microsoft.com/office/drawing/2014/main" id="{47D232B9-5540-40AA-8267-BE4FDF012A57}"/>
              </a:ext>
            </a:extLst>
          </p:cNvPr>
          <p:cNvSpPr>
            <a:spLocks noGrp="1"/>
          </p:cNvSpPr>
          <p:nvPr>
            <p:ph idx="1"/>
          </p:nvPr>
        </p:nvSpPr>
        <p:spPr/>
        <p:txBody>
          <a:bodyPr>
            <a:normAutofit lnSpcReduction="10000"/>
          </a:bodyPr>
          <a:lstStyle/>
          <a:p>
            <a:r>
              <a:rPr lang="en-GB" altLang="en-US" dirty="0">
                <a:latin typeface="+mj-lt"/>
                <a:cs typeface="Arial" charset="0"/>
              </a:rPr>
              <a:t>Unreliable transmission </a:t>
            </a:r>
            <a:endParaRPr lang="en-GB" altLang="en-US" sz="1400" dirty="0">
              <a:latin typeface="+mj-lt"/>
              <a:cs typeface="Arial" charset="0"/>
            </a:endParaRPr>
          </a:p>
          <a:p>
            <a:r>
              <a:rPr lang="en-GB" altLang="en-US" dirty="0">
                <a:latin typeface="+mj-lt"/>
                <a:cs typeface="Arial" charset="0"/>
              </a:rPr>
              <a:t>Defensiveness (a typical barrier in a work situation, especially when negative information or criticism is involved)</a:t>
            </a:r>
            <a:endParaRPr lang="en-GB" altLang="en-US" sz="1400" dirty="0">
              <a:latin typeface="+mj-lt"/>
              <a:cs typeface="Arial" charset="0"/>
            </a:endParaRPr>
          </a:p>
          <a:p>
            <a:r>
              <a:rPr lang="en-GB" altLang="en-US" dirty="0">
                <a:latin typeface="+mj-lt"/>
                <a:cs typeface="Arial" charset="0"/>
              </a:rPr>
              <a:t>Distorted perception (How we perceive communication is affected by experiences</a:t>
            </a:r>
            <a:endParaRPr lang="en-GB" altLang="en-US" sz="1400" dirty="0">
              <a:latin typeface="+mj-lt"/>
              <a:cs typeface="Arial" charset="0"/>
            </a:endParaRPr>
          </a:p>
          <a:p>
            <a:r>
              <a:rPr lang="en-GB" altLang="en-US" dirty="0">
                <a:latin typeface="+mj-lt"/>
                <a:cs typeface="Arial" charset="0"/>
              </a:rPr>
              <a:t>Perception is also affected by the organisational relationship two people have</a:t>
            </a:r>
          </a:p>
          <a:p>
            <a:endParaRPr lang="en-GB" dirty="0">
              <a:latin typeface="+mj-lt"/>
            </a:endParaRPr>
          </a:p>
        </p:txBody>
      </p:sp>
    </p:spTree>
    <p:extLst>
      <p:ext uri="{BB962C8B-B14F-4D97-AF65-F5344CB8AC3E}">
        <p14:creationId xmlns:p14="http://schemas.microsoft.com/office/powerpoint/2010/main" val="22642376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69A7E-3CBF-4685-B197-8368C86F0138}"/>
              </a:ext>
            </a:extLst>
          </p:cNvPr>
          <p:cNvSpPr>
            <a:spLocks noGrp="1"/>
          </p:cNvSpPr>
          <p:nvPr>
            <p:ph type="title"/>
          </p:nvPr>
        </p:nvSpPr>
        <p:spPr/>
        <p:txBody>
          <a:bodyPr/>
          <a:lstStyle/>
          <a:p>
            <a:r>
              <a:rPr lang="en-GB" dirty="0">
                <a:cs typeface="Arial" panose="020B0604020202020204" pitchFamily="34" charset="0"/>
              </a:rPr>
              <a:t>Communication Barriers</a:t>
            </a:r>
            <a:endParaRPr lang="en-GB" dirty="0"/>
          </a:p>
        </p:txBody>
      </p:sp>
      <p:sp>
        <p:nvSpPr>
          <p:cNvPr id="3" name="Content Placeholder 2">
            <a:extLst>
              <a:ext uri="{FF2B5EF4-FFF2-40B4-BE49-F238E27FC236}">
                <a16:creationId xmlns:a16="http://schemas.microsoft.com/office/drawing/2014/main" id="{3F6DDD34-BD7D-4386-A0A7-EE0AA9CFD2E6}"/>
              </a:ext>
            </a:extLst>
          </p:cNvPr>
          <p:cNvSpPr>
            <a:spLocks noGrp="1"/>
          </p:cNvSpPr>
          <p:nvPr>
            <p:ph idx="1"/>
          </p:nvPr>
        </p:nvSpPr>
        <p:spPr/>
        <p:txBody>
          <a:bodyPr>
            <a:normAutofit fontScale="92500"/>
          </a:bodyPr>
          <a:lstStyle/>
          <a:p>
            <a:r>
              <a:rPr lang="en-GB" altLang="en-US" dirty="0">
                <a:latin typeface="+mj-lt"/>
                <a:cs typeface="Arial" charset="0"/>
              </a:rPr>
              <a:t>Distortions from the past </a:t>
            </a:r>
            <a:endParaRPr lang="en-GB" altLang="en-US" sz="700" dirty="0">
              <a:latin typeface="+mj-lt"/>
              <a:cs typeface="Arial" charset="0"/>
            </a:endParaRPr>
          </a:p>
          <a:p>
            <a:r>
              <a:rPr lang="en-GB" altLang="en-US" dirty="0">
                <a:latin typeface="+mj-lt"/>
                <a:cs typeface="Arial" charset="0"/>
              </a:rPr>
              <a:t>Stereotyping (assuming the other person has certain characteristics based on the group to which they belong without validating that they in fact have these characteristics) </a:t>
            </a:r>
            <a:endParaRPr lang="en-GB" altLang="en-US" sz="700" dirty="0">
              <a:latin typeface="+mj-lt"/>
              <a:cs typeface="Arial" charset="0"/>
            </a:endParaRPr>
          </a:p>
          <a:p>
            <a:r>
              <a:rPr lang="en-GB" altLang="en-US" dirty="0">
                <a:latin typeface="+mj-lt"/>
                <a:cs typeface="Arial" charset="0"/>
              </a:rPr>
              <a:t>Cultural</a:t>
            </a:r>
            <a:endParaRPr lang="en-GB" altLang="en-US" sz="700" dirty="0">
              <a:latin typeface="+mj-lt"/>
              <a:cs typeface="Arial" charset="0"/>
            </a:endParaRPr>
          </a:p>
          <a:p>
            <a:r>
              <a:rPr lang="en-GB" altLang="en-US" dirty="0">
                <a:latin typeface="+mj-lt"/>
                <a:cs typeface="Arial" charset="0"/>
              </a:rPr>
              <a:t>Guilt </a:t>
            </a:r>
            <a:endParaRPr lang="en-GB" altLang="en-US" sz="700" dirty="0">
              <a:latin typeface="+mj-lt"/>
              <a:cs typeface="Arial" charset="0"/>
            </a:endParaRPr>
          </a:p>
          <a:p>
            <a:r>
              <a:rPr lang="en-GB" altLang="en-US" dirty="0">
                <a:latin typeface="+mj-lt"/>
                <a:cs typeface="Arial" charset="0"/>
              </a:rPr>
              <a:t>Distortions from the past </a:t>
            </a:r>
          </a:p>
          <a:p>
            <a:endParaRPr lang="en-GB" dirty="0">
              <a:latin typeface="+mj-lt"/>
            </a:endParaRPr>
          </a:p>
        </p:txBody>
      </p:sp>
    </p:spTree>
    <p:extLst>
      <p:ext uri="{BB962C8B-B14F-4D97-AF65-F5344CB8AC3E}">
        <p14:creationId xmlns:p14="http://schemas.microsoft.com/office/powerpoint/2010/main" val="372321483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99D83-F6CB-4CE5-93D6-53826F5838D2}"/>
              </a:ext>
            </a:extLst>
          </p:cNvPr>
          <p:cNvSpPr>
            <a:spLocks noGrp="1"/>
          </p:cNvSpPr>
          <p:nvPr>
            <p:ph type="title"/>
          </p:nvPr>
        </p:nvSpPr>
        <p:spPr/>
        <p:txBody>
          <a:bodyPr/>
          <a:lstStyle/>
          <a:p>
            <a:r>
              <a:rPr lang="en-GB" dirty="0"/>
              <a:t>Listening Levels</a:t>
            </a:r>
          </a:p>
        </p:txBody>
      </p:sp>
      <p:sp>
        <p:nvSpPr>
          <p:cNvPr id="4" name="AutoShape 9">
            <a:extLst>
              <a:ext uri="{FF2B5EF4-FFF2-40B4-BE49-F238E27FC236}">
                <a16:creationId xmlns:a16="http://schemas.microsoft.com/office/drawing/2014/main" id="{4BDD67B7-0077-4FDC-8283-8757E946C940}"/>
              </a:ext>
            </a:extLst>
          </p:cNvPr>
          <p:cNvSpPr>
            <a:spLocks noChangeArrowheads="1"/>
          </p:cNvSpPr>
          <p:nvPr/>
        </p:nvSpPr>
        <p:spPr bwMode="auto">
          <a:xfrm>
            <a:off x="5519936" y="1772444"/>
            <a:ext cx="5040560" cy="3240732"/>
          </a:xfrm>
          <a:prstGeom prst="triangle">
            <a:avLst>
              <a:gd name="adj" fmla="val 50000"/>
            </a:avLst>
          </a:prstGeom>
          <a:solidFill>
            <a:schemeClr val="accent5">
              <a:lumMod val="40000"/>
              <a:lumOff val="60000"/>
            </a:schemeClr>
          </a:solidFill>
          <a:ln w="9525">
            <a:solidFill>
              <a:schemeClr val="tx1"/>
            </a:solidFill>
            <a:miter lim="800000"/>
            <a:headEnd/>
            <a:tailEnd/>
          </a:ln>
          <a:effectLst/>
          <a:extLst/>
        </p:spPr>
        <p:txBody>
          <a:bodyPr wrap="none" anchor="ctr"/>
          <a:lstStyle/>
          <a:p>
            <a:endParaRPr lang="en-US" altLang="en-US" dirty="0">
              <a:latin typeface="Tahoma" pitchFamily="34" charset="0"/>
            </a:endParaRPr>
          </a:p>
        </p:txBody>
      </p:sp>
      <p:sp>
        <p:nvSpPr>
          <p:cNvPr id="5" name="Text Box 4">
            <a:extLst>
              <a:ext uri="{FF2B5EF4-FFF2-40B4-BE49-F238E27FC236}">
                <a16:creationId xmlns:a16="http://schemas.microsoft.com/office/drawing/2014/main" id="{4008F16E-9331-450B-A564-90285ADA4953}"/>
              </a:ext>
            </a:extLst>
          </p:cNvPr>
          <p:cNvSpPr txBox="1">
            <a:spLocks noChangeArrowheads="1"/>
          </p:cNvSpPr>
          <p:nvPr/>
        </p:nvSpPr>
        <p:spPr bwMode="auto">
          <a:xfrm>
            <a:off x="6024043" y="4437585"/>
            <a:ext cx="396081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solidFill>
                  <a:srgbClr val="FF0000"/>
                </a:solidFill>
              </a:rPr>
              <a:t>   Ignore</a:t>
            </a:r>
            <a:endParaRPr lang="en-US" altLang="en-US" sz="2000" b="1" dirty="0">
              <a:solidFill>
                <a:srgbClr val="FF0000"/>
              </a:solidFill>
            </a:endParaRPr>
          </a:p>
        </p:txBody>
      </p:sp>
      <p:sp>
        <p:nvSpPr>
          <p:cNvPr id="6" name="Text Box 8">
            <a:extLst>
              <a:ext uri="{FF2B5EF4-FFF2-40B4-BE49-F238E27FC236}">
                <a16:creationId xmlns:a16="http://schemas.microsoft.com/office/drawing/2014/main" id="{9003B796-CF22-4BC7-8629-993F177D9225}"/>
              </a:ext>
            </a:extLst>
          </p:cNvPr>
          <p:cNvSpPr txBox="1">
            <a:spLocks noChangeArrowheads="1"/>
          </p:cNvSpPr>
          <p:nvPr/>
        </p:nvSpPr>
        <p:spPr bwMode="auto">
          <a:xfrm>
            <a:off x="6419330" y="4005785"/>
            <a:ext cx="3421062"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solidFill>
                  <a:srgbClr val="FFC000"/>
                </a:solidFill>
              </a:rPr>
              <a:t>Pretend</a:t>
            </a:r>
            <a:endParaRPr lang="en-US" altLang="en-US" sz="2000" b="1" dirty="0">
              <a:solidFill>
                <a:srgbClr val="FFC000"/>
              </a:solidFill>
            </a:endParaRPr>
          </a:p>
        </p:txBody>
      </p:sp>
      <p:sp>
        <p:nvSpPr>
          <p:cNvPr id="7" name="Text Box 7">
            <a:extLst>
              <a:ext uri="{FF2B5EF4-FFF2-40B4-BE49-F238E27FC236}">
                <a16:creationId xmlns:a16="http://schemas.microsoft.com/office/drawing/2014/main" id="{B17FBF22-0381-4338-816D-04B6A8943494}"/>
              </a:ext>
            </a:extLst>
          </p:cNvPr>
          <p:cNvSpPr txBox="1">
            <a:spLocks noChangeArrowheads="1"/>
          </p:cNvSpPr>
          <p:nvPr/>
        </p:nvSpPr>
        <p:spPr bwMode="auto">
          <a:xfrm>
            <a:off x="6600305" y="3500960"/>
            <a:ext cx="29527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t>  </a:t>
            </a:r>
            <a:r>
              <a:rPr lang="en-GB" altLang="en-US" sz="2000" b="1" dirty="0">
                <a:solidFill>
                  <a:srgbClr val="FFFF00"/>
                </a:solidFill>
              </a:rPr>
              <a:t>Selective</a:t>
            </a:r>
            <a:endParaRPr lang="en-US" altLang="en-US" sz="2000" b="1" dirty="0">
              <a:solidFill>
                <a:srgbClr val="FFFF00"/>
              </a:solidFill>
            </a:endParaRPr>
          </a:p>
        </p:txBody>
      </p:sp>
      <p:sp>
        <p:nvSpPr>
          <p:cNvPr id="8" name="Text Box 6">
            <a:extLst>
              <a:ext uri="{FF2B5EF4-FFF2-40B4-BE49-F238E27FC236}">
                <a16:creationId xmlns:a16="http://schemas.microsoft.com/office/drawing/2014/main" id="{DE00C05A-CDAD-4CB4-B4FF-4F253AB4338E}"/>
              </a:ext>
            </a:extLst>
          </p:cNvPr>
          <p:cNvSpPr txBox="1">
            <a:spLocks noChangeArrowheads="1"/>
          </p:cNvSpPr>
          <p:nvPr/>
        </p:nvSpPr>
        <p:spPr bwMode="auto">
          <a:xfrm>
            <a:off x="6887643" y="2997722"/>
            <a:ext cx="24479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solidFill>
                  <a:srgbClr val="92D050"/>
                </a:solidFill>
              </a:rPr>
              <a:t>Active</a:t>
            </a:r>
            <a:endParaRPr lang="en-US" altLang="en-US" sz="2000" b="1" dirty="0">
              <a:solidFill>
                <a:srgbClr val="92D050"/>
              </a:solidFill>
            </a:endParaRPr>
          </a:p>
        </p:txBody>
      </p:sp>
      <p:sp>
        <p:nvSpPr>
          <p:cNvPr id="9" name="Text Box 5">
            <a:extLst>
              <a:ext uri="{FF2B5EF4-FFF2-40B4-BE49-F238E27FC236}">
                <a16:creationId xmlns:a16="http://schemas.microsoft.com/office/drawing/2014/main" id="{56310A54-16B1-4A30-8DB6-0F54B2911DDC}"/>
              </a:ext>
            </a:extLst>
          </p:cNvPr>
          <p:cNvSpPr txBox="1">
            <a:spLocks noChangeArrowheads="1"/>
          </p:cNvSpPr>
          <p:nvPr/>
        </p:nvSpPr>
        <p:spPr bwMode="auto">
          <a:xfrm>
            <a:off x="7248006" y="2564335"/>
            <a:ext cx="172878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solidFill>
                  <a:srgbClr val="00B050"/>
                </a:solidFill>
              </a:rPr>
              <a:t>Empathetic</a:t>
            </a:r>
            <a:r>
              <a:rPr lang="en-US" altLang="en-US" dirty="0">
                <a:solidFill>
                  <a:srgbClr val="00B050"/>
                </a:solidFill>
              </a:rPr>
              <a:t> </a:t>
            </a:r>
          </a:p>
        </p:txBody>
      </p:sp>
      <p:sp>
        <p:nvSpPr>
          <p:cNvPr id="10" name="Line 10">
            <a:extLst>
              <a:ext uri="{FF2B5EF4-FFF2-40B4-BE49-F238E27FC236}">
                <a16:creationId xmlns:a16="http://schemas.microsoft.com/office/drawing/2014/main" id="{8B6AD08A-42C8-45DF-8A08-BD1E28BA41E3}"/>
              </a:ext>
            </a:extLst>
          </p:cNvPr>
          <p:cNvSpPr>
            <a:spLocks noChangeShapeType="1"/>
          </p:cNvSpPr>
          <p:nvPr/>
        </p:nvSpPr>
        <p:spPr bwMode="auto">
          <a:xfrm>
            <a:off x="3503093" y="2708796"/>
            <a:ext cx="3744913"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1" name="Line 11">
            <a:extLst>
              <a:ext uri="{FF2B5EF4-FFF2-40B4-BE49-F238E27FC236}">
                <a16:creationId xmlns:a16="http://schemas.microsoft.com/office/drawing/2014/main" id="{CE6B5DB1-F513-428A-A108-7365928B2D60}"/>
              </a:ext>
            </a:extLst>
          </p:cNvPr>
          <p:cNvSpPr>
            <a:spLocks noChangeShapeType="1"/>
          </p:cNvSpPr>
          <p:nvPr/>
        </p:nvSpPr>
        <p:spPr bwMode="auto">
          <a:xfrm>
            <a:off x="3431655" y="3213621"/>
            <a:ext cx="381635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2" name="Line 12">
            <a:extLst>
              <a:ext uri="{FF2B5EF4-FFF2-40B4-BE49-F238E27FC236}">
                <a16:creationId xmlns:a16="http://schemas.microsoft.com/office/drawing/2014/main" id="{2B4B21D0-511B-4E6D-A6FC-F40749A860E6}"/>
              </a:ext>
            </a:extLst>
          </p:cNvPr>
          <p:cNvSpPr>
            <a:spLocks noChangeShapeType="1"/>
          </p:cNvSpPr>
          <p:nvPr/>
        </p:nvSpPr>
        <p:spPr bwMode="auto">
          <a:xfrm>
            <a:off x="3431655" y="3716859"/>
            <a:ext cx="381635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 name="Line 13">
            <a:extLst>
              <a:ext uri="{FF2B5EF4-FFF2-40B4-BE49-F238E27FC236}">
                <a16:creationId xmlns:a16="http://schemas.microsoft.com/office/drawing/2014/main" id="{6359925C-2596-4EE6-BD46-8529219C5777}"/>
              </a:ext>
            </a:extLst>
          </p:cNvPr>
          <p:cNvSpPr>
            <a:spLocks noChangeShapeType="1"/>
          </p:cNvSpPr>
          <p:nvPr/>
        </p:nvSpPr>
        <p:spPr bwMode="auto">
          <a:xfrm>
            <a:off x="3431655" y="4148659"/>
            <a:ext cx="381635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 name="Line 14">
            <a:extLst>
              <a:ext uri="{FF2B5EF4-FFF2-40B4-BE49-F238E27FC236}">
                <a16:creationId xmlns:a16="http://schemas.microsoft.com/office/drawing/2014/main" id="{27C6AE9F-E255-44A7-8823-2CB03C3E2D22}"/>
              </a:ext>
            </a:extLst>
          </p:cNvPr>
          <p:cNvSpPr>
            <a:spLocks noChangeShapeType="1"/>
          </p:cNvSpPr>
          <p:nvPr/>
        </p:nvSpPr>
        <p:spPr bwMode="auto">
          <a:xfrm flipV="1">
            <a:off x="3432449" y="4580460"/>
            <a:ext cx="3815556" cy="669"/>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5" name="Text Box 15">
            <a:extLst>
              <a:ext uri="{FF2B5EF4-FFF2-40B4-BE49-F238E27FC236}">
                <a16:creationId xmlns:a16="http://schemas.microsoft.com/office/drawing/2014/main" id="{F3B485D9-738F-4D75-909B-D9035917D09A}"/>
              </a:ext>
            </a:extLst>
          </p:cNvPr>
          <p:cNvSpPr txBox="1">
            <a:spLocks noChangeArrowheads="1"/>
          </p:cNvSpPr>
          <p:nvPr/>
        </p:nvSpPr>
        <p:spPr bwMode="auto">
          <a:xfrm>
            <a:off x="2423592" y="2492897"/>
            <a:ext cx="29527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2000" b="1" dirty="0"/>
              <a:t>Level 5</a:t>
            </a:r>
            <a:endParaRPr lang="en-US" altLang="en-US" sz="2000" b="1" dirty="0"/>
          </a:p>
        </p:txBody>
      </p:sp>
      <p:sp>
        <p:nvSpPr>
          <p:cNvPr id="16" name="Text Box 16">
            <a:extLst>
              <a:ext uri="{FF2B5EF4-FFF2-40B4-BE49-F238E27FC236}">
                <a16:creationId xmlns:a16="http://schemas.microsoft.com/office/drawing/2014/main" id="{693A6313-586E-4F36-92A0-FCFB264412E3}"/>
              </a:ext>
            </a:extLst>
          </p:cNvPr>
          <p:cNvSpPr txBox="1">
            <a:spLocks noChangeArrowheads="1"/>
          </p:cNvSpPr>
          <p:nvPr/>
        </p:nvSpPr>
        <p:spPr bwMode="auto">
          <a:xfrm>
            <a:off x="2423592" y="2997722"/>
            <a:ext cx="29527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2000" b="1"/>
              <a:t>Level 4</a:t>
            </a:r>
            <a:endParaRPr lang="en-US" altLang="en-US" sz="2000" b="1"/>
          </a:p>
        </p:txBody>
      </p:sp>
      <p:sp>
        <p:nvSpPr>
          <p:cNvPr id="17" name="Text Box 17">
            <a:extLst>
              <a:ext uri="{FF2B5EF4-FFF2-40B4-BE49-F238E27FC236}">
                <a16:creationId xmlns:a16="http://schemas.microsoft.com/office/drawing/2014/main" id="{AB6F088A-E59C-4380-BFF8-020322D50410}"/>
              </a:ext>
            </a:extLst>
          </p:cNvPr>
          <p:cNvSpPr txBox="1">
            <a:spLocks noChangeArrowheads="1"/>
          </p:cNvSpPr>
          <p:nvPr/>
        </p:nvSpPr>
        <p:spPr bwMode="auto">
          <a:xfrm>
            <a:off x="2423592" y="3500960"/>
            <a:ext cx="29527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2000" b="1"/>
              <a:t>Level 3</a:t>
            </a:r>
            <a:endParaRPr lang="en-US" altLang="en-US" sz="2000" b="1"/>
          </a:p>
        </p:txBody>
      </p:sp>
      <p:sp>
        <p:nvSpPr>
          <p:cNvPr id="18" name="Text Box 18">
            <a:extLst>
              <a:ext uri="{FF2B5EF4-FFF2-40B4-BE49-F238E27FC236}">
                <a16:creationId xmlns:a16="http://schemas.microsoft.com/office/drawing/2014/main" id="{DD198EC9-185C-4649-A7FD-A0DF273C81CB}"/>
              </a:ext>
            </a:extLst>
          </p:cNvPr>
          <p:cNvSpPr txBox="1">
            <a:spLocks noChangeArrowheads="1"/>
          </p:cNvSpPr>
          <p:nvPr/>
        </p:nvSpPr>
        <p:spPr bwMode="auto">
          <a:xfrm>
            <a:off x="2423593" y="3932760"/>
            <a:ext cx="288131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2000" b="1"/>
              <a:t>Level 2</a:t>
            </a:r>
            <a:endParaRPr lang="en-US" altLang="en-US" sz="2000" b="1"/>
          </a:p>
        </p:txBody>
      </p:sp>
      <p:sp>
        <p:nvSpPr>
          <p:cNvPr id="19" name="Text Box 19">
            <a:extLst>
              <a:ext uri="{FF2B5EF4-FFF2-40B4-BE49-F238E27FC236}">
                <a16:creationId xmlns:a16="http://schemas.microsoft.com/office/drawing/2014/main" id="{79FC9DE7-5BAF-4C4A-86D3-1C9951778AD7}"/>
              </a:ext>
            </a:extLst>
          </p:cNvPr>
          <p:cNvSpPr txBox="1">
            <a:spLocks noChangeArrowheads="1"/>
          </p:cNvSpPr>
          <p:nvPr/>
        </p:nvSpPr>
        <p:spPr bwMode="auto">
          <a:xfrm>
            <a:off x="2423592" y="4364560"/>
            <a:ext cx="29527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2000" b="1"/>
              <a:t>Level 1</a:t>
            </a:r>
            <a:endParaRPr lang="en-US" altLang="en-US" sz="2000" b="1"/>
          </a:p>
        </p:txBody>
      </p:sp>
    </p:spTree>
    <p:extLst>
      <p:ext uri="{BB962C8B-B14F-4D97-AF65-F5344CB8AC3E}">
        <p14:creationId xmlns:p14="http://schemas.microsoft.com/office/powerpoint/2010/main" val="1340022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37522-3439-4582-B0AE-11F44525AB6E}"/>
              </a:ext>
            </a:extLst>
          </p:cNvPr>
          <p:cNvSpPr>
            <a:spLocks noGrp="1"/>
          </p:cNvSpPr>
          <p:nvPr>
            <p:ph type="title"/>
          </p:nvPr>
        </p:nvSpPr>
        <p:spPr/>
        <p:txBody>
          <a:bodyPr/>
          <a:lstStyle/>
          <a:p>
            <a:r>
              <a:rPr lang="en-GB" dirty="0">
                <a:cs typeface="Arial" panose="020B0604020202020204" pitchFamily="34" charset="0"/>
              </a:rPr>
              <a:t>Robber Exercise</a:t>
            </a:r>
            <a:endParaRPr lang="en-GB" dirty="0"/>
          </a:p>
        </p:txBody>
      </p:sp>
      <p:sp>
        <p:nvSpPr>
          <p:cNvPr id="3" name="Content Placeholder 2">
            <a:extLst>
              <a:ext uri="{FF2B5EF4-FFF2-40B4-BE49-F238E27FC236}">
                <a16:creationId xmlns:a16="http://schemas.microsoft.com/office/drawing/2014/main" id="{1C6BB831-5870-4DDD-A3D7-A7BFD9A526AB}"/>
              </a:ext>
            </a:extLst>
          </p:cNvPr>
          <p:cNvSpPr>
            <a:spLocks noGrp="1"/>
          </p:cNvSpPr>
          <p:nvPr>
            <p:ph idx="1"/>
          </p:nvPr>
        </p:nvSpPr>
        <p:spPr/>
        <p:txBody>
          <a:bodyPr/>
          <a:lstStyle/>
          <a:p>
            <a:pPr marL="0" indent="0">
              <a:buNone/>
            </a:pPr>
            <a:r>
              <a:rPr lang="en-GB" altLang="en-US" dirty="0">
                <a:latin typeface="+mj-lt"/>
                <a:cs typeface="Arial" charset="0"/>
              </a:rPr>
              <a:t>Listen to the following statement being read out. You will only hear it once. Then answer the questions on the following slides and decide if they are </a:t>
            </a:r>
          </a:p>
          <a:p>
            <a:pPr marL="0" indent="0">
              <a:buNone/>
            </a:pPr>
            <a:endParaRPr lang="en-GB" altLang="en-US" sz="1200" dirty="0">
              <a:latin typeface="+mj-lt"/>
              <a:cs typeface="Arial" charset="0"/>
            </a:endParaRPr>
          </a:p>
          <a:p>
            <a:pPr marL="914400" lvl="2" indent="0">
              <a:buNone/>
            </a:pPr>
            <a:r>
              <a:rPr lang="en-GB" altLang="en-US" sz="2800" dirty="0">
                <a:latin typeface="+mj-lt"/>
                <a:cs typeface="Arial" charset="0"/>
              </a:rPr>
              <a:t>True (</a:t>
            </a:r>
            <a:r>
              <a:rPr lang="en-GB" altLang="en-US" sz="2800" b="1" dirty="0">
                <a:latin typeface="+mj-lt"/>
                <a:cs typeface="Arial" charset="0"/>
              </a:rPr>
              <a:t>T</a:t>
            </a:r>
            <a:r>
              <a:rPr lang="en-GB" altLang="en-US" sz="2800" dirty="0">
                <a:latin typeface="+mj-lt"/>
                <a:cs typeface="Arial" charset="0"/>
              </a:rPr>
              <a:t>)</a:t>
            </a:r>
          </a:p>
          <a:p>
            <a:pPr marL="914400" lvl="2" indent="0">
              <a:buNone/>
            </a:pPr>
            <a:endParaRPr lang="en-GB" altLang="en-US" sz="400" dirty="0">
              <a:latin typeface="+mj-lt"/>
              <a:cs typeface="Arial" charset="0"/>
            </a:endParaRPr>
          </a:p>
          <a:p>
            <a:pPr marL="914400" lvl="2" indent="0">
              <a:buNone/>
            </a:pPr>
            <a:r>
              <a:rPr lang="en-GB" altLang="en-US" sz="2800" dirty="0">
                <a:latin typeface="+mj-lt"/>
                <a:cs typeface="Arial" charset="0"/>
              </a:rPr>
              <a:t>False (</a:t>
            </a:r>
            <a:r>
              <a:rPr lang="en-GB" altLang="en-US" sz="2800" b="1" dirty="0">
                <a:latin typeface="+mj-lt"/>
                <a:cs typeface="Arial" charset="0"/>
              </a:rPr>
              <a:t>F</a:t>
            </a:r>
            <a:r>
              <a:rPr lang="en-GB" altLang="en-US" sz="2800" dirty="0">
                <a:latin typeface="+mj-lt"/>
                <a:cs typeface="Arial" charset="0"/>
              </a:rPr>
              <a:t>)</a:t>
            </a:r>
          </a:p>
          <a:p>
            <a:endParaRPr lang="en-GB" dirty="0">
              <a:latin typeface="+mj-lt"/>
            </a:endParaRPr>
          </a:p>
        </p:txBody>
      </p:sp>
      <p:pic>
        <p:nvPicPr>
          <p:cNvPr id="4" name="Picture 2">
            <a:extLst>
              <a:ext uri="{FF2B5EF4-FFF2-40B4-BE49-F238E27FC236}">
                <a16:creationId xmlns:a16="http://schemas.microsoft.com/office/drawing/2014/main" id="{2B5DC41C-ADF9-4FDC-9FDC-75A05CF0C2F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176121" y="3106665"/>
            <a:ext cx="3290937" cy="2602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4767057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2B34C-D19A-4D6D-952C-9639322158C7}"/>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The Story</a:t>
            </a:r>
            <a:endParaRPr lang="en-GB" dirty="0"/>
          </a:p>
        </p:txBody>
      </p:sp>
      <p:sp>
        <p:nvSpPr>
          <p:cNvPr id="3" name="Content Placeholder 2">
            <a:extLst>
              <a:ext uri="{FF2B5EF4-FFF2-40B4-BE49-F238E27FC236}">
                <a16:creationId xmlns:a16="http://schemas.microsoft.com/office/drawing/2014/main" id="{29F6B0C5-87F9-45E4-8514-19757EC0C1A6}"/>
              </a:ext>
            </a:extLst>
          </p:cNvPr>
          <p:cNvSpPr>
            <a:spLocks noGrp="1"/>
          </p:cNvSpPr>
          <p:nvPr>
            <p:ph idx="1"/>
          </p:nvPr>
        </p:nvSpPr>
        <p:spPr/>
        <p:txBody>
          <a:bodyPr/>
          <a:lstStyle/>
          <a:p>
            <a:pPr marL="0" indent="0">
              <a:buNone/>
            </a:pPr>
            <a:r>
              <a:rPr lang="en-GB" altLang="en-US" dirty="0"/>
              <a:t>A businessman had just turned off the lights in the store when a man appeared and demanded  money. The owner opened a cash register. The contents of the cash register were scooped up, and the man sped away. A member of the police force was notified promptly about the story.</a:t>
            </a:r>
          </a:p>
          <a:p>
            <a:pPr marL="0" indent="0">
              <a:buNone/>
            </a:pPr>
            <a:endParaRPr lang="en-GB" dirty="0"/>
          </a:p>
        </p:txBody>
      </p:sp>
    </p:spTree>
    <p:extLst>
      <p:ext uri="{BB962C8B-B14F-4D97-AF65-F5344CB8AC3E}">
        <p14:creationId xmlns:p14="http://schemas.microsoft.com/office/powerpoint/2010/main" val="335281131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333522-EE77-4C4A-8F38-ABF6640B0BD0}"/>
              </a:ext>
            </a:extLst>
          </p:cNvPr>
          <p:cNvSpPr>
            <a:spLocks noGrp="1"/>
          </p:cNvSpPr>
          <p:nvPr>
            <p:ph idx="1"/>
          </p:nvPr>
        </p:nvSpPr>
        <p:spPr>
          <a:xfrm>
            <a:off x="1847528" y="332656"/>
            <a:ext cx="8229600" cy="3917032"/>
          </a:xfrm>
        </p:spPr>
        <p:txBody>
          <a:bodyPr>
            <a:noAutofit/>
          </a:bodyPr>
          <a:lstStyle/>
          <a:p>
            <a:pPr marL="457200" indent="-457200">
              <a:buFont typeface="+mj-lt"/>
              <a:buAutoNum type="arabicPeriod"/>
              <a:defRPr/>
            </a:pPr>
            <a:r>
              <a:rPr lang="en-GB" sz="2400" dirty="0"/>
              <a:t>A man appeared after the owner had turned off his store lights. T F ?</a:t>
            </a:r>
          </a:p>
          <a:p>
            <a:pPr marL="457200" indent="-457200">
              <a:buFont typeface="+mj-lt"/>
              <a:buAutoNum type="arabicPeriod"/>
              <a:defRPr/>
            </a:pPr>
            <a:r>
              <a:rPr lang="en-GB" sz="2400" dirty="0"/>
              <a:t>The robber was a man. T F ?</a:t>
            </a:r>
          </a:p>
          <a:p>
            <a:pPr marL="457200" indent="-457200">
              <a:buFont typeface="+mj-lt"/>
              <a:buAutoNum type="arabicPeriod"/>
              <a:defRPr/>
            </a:pPr>
            <a:r>
              <a:rPr lang="en-GB" sz="2400" dirty="0"/>
              <a:t>A man did not demand money. T F ?</a:t>
            </a:r>
          </a:p>
          <a:p>
            <a:pPr marL="457200" indent="-457200">
              <a:buFont typeface="+mj-lt"/>
              <a:buAutoNum type="arabicPeriod"/>
              <a:defRPr/>
            </a:pPr>
            <a:r>
              <a:rPr lang="en-GB" sz="2400" dirty="0"/>
              <a:t>The man who opened the cash register was the owner. T F ?</a:t>
            </a:r>
          </a:p>
          <a:p>
            <a:pPr marL="457200" indent="-457200">
              <a:buFont typeface="+mj-lt"/>
              <a:buAutoNum type="arabicPeriod"/>
              <a:defRPr/>
            </a:pPr>
            <a:r>
              <a:rPr lang="en-GB" sz="2400" dirty="0"/>
              <a:t>The store owner scooped up the contents of the cash register and ran away. T F ?</a:t>
            </a:r>
          </a:p>
          <a:p>
            <a:pPr marL="457200" indent="-457200">
              <a:buFont typeface="+mj-lt"/>
              <a:buAutoNum type="arabicPeriod"/>
              <a:defRPr/>
            </a:pPr>
            <a:r>
              <a:rPr lang="en-GB" sz="2400" dirty="0"/>
              <a:t>Someone opened a cash register. T F ?</a:t>
            </a:r>
          </a:p>
          <a:p>
            <a:pPr marL="457200" indent="-457200">
              <a:buFont typeface="+mj-lt"/>
              <a:buAutoNum type="arabicPeriod"/>
              <a:defRPr/>
            </a:pPr>
            <a:r>
              <a:rPr lang="en-GB" sz="2400" dirty="0"/>
              <a:t>After the man who demanded the money scooped up the contents of the cash register, he ran away. T F ?</a:t>
            </a:r>
          </a:p>
          <a:p>
            <a:pPr marL="457200" indent="-457200">
              <a:buFont typeface="+mj-lt"/>
              <a:buAutoNum type="arabicPeriod"/>
            </a:pPr>
            <a:endParaRPr lang="en-GB" sz="2400" dirty="0"/>
          </a:p>
        </p:txBody>
      </p:sp>
    </p:spTree>
    <p:extLst>
      <p:ext uri="{BB962C8B-B14F-4D97-AF65-F5344CB8AC3E}">
        <p14:creationId xmlns:p14="http://schemas.microsoft.com/office/powerpoint/2010/main" val="46837522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37384E-D40C-41C8-B7DE-5F76C473616C}"/>
              </a:ext>
            </a:extLst>
          </p:cNvPr>
          <p:cNvSpPr>
            <a:spLocks noGrp="1"/>
          </p:cNvSpPr>
          <p:nvPr>
            <p:ph idx="1"/>
          </p:nvPr>
        </p:nvSpPr>
        <p:spPr>
          <a:xfrm>
            <a:off x="1981200" y="476673"/>
            <a:ext cx="8363272" cy="5040561"/>
          </a:xfrm>
        </p:spPr>
        <p:txBody>
          <a:bodyPr>
            <a:normAutofit/>
          </a:bodyPr>
          <a:lstStyle/>
          <a:p>
            <a:pPr marL="514350" indent="-514350">
              <a:buAutoNum type="arabicPeriod" startAt="8"/>
            </a:pPr>
            <a:r>
              <a:rPr lang="en-GB" altLang="en-US" sz="2400" dirty="0"/>
              <a:t>While the cash register contained money, the story does not state how much. T F ?</a:t>
            </a:r>
          </a:p>
          <a:p>
            <a:pPr marL="514350" indent="-514350">
              <a:buAutoNum type="arabicPeriod" startAt="9"/>
            </a:pPr>
            <a:r>
              <a:rPr lang="en-GB" altLang="en-US" sz="2400" dirty="0"/>
              <a:t>The robber demanded money of the owner. T F ?</a:t>
            </a:r>
          </a:p>
          <a:p>
            <a:pPr marL="514350" indent="-514350">
              <a:buAutoNum type="arabicPeriod" startAt="10"/>
            </a:pPr>
            <a:r>
              <a:rPr lang="en-GB" altLang="en-US" sz="2400" dirty="0"/>
              <a:t>The story concerns a series of events in which only three persons are referred to: the owner of the store, a man who demanded money and a member of the police force. T F ?</a:t>
            </a:r>
          </a:p>
          <a:p>
            <a:pPr marL="514350" indent="-514350">
              <a:buAutoNum type="arabicPeriod" startAt="11"/>
            </a:pPr>
            <a:r>
              <a:rPr lang="en-GB" altLang="en-US" sz="2400" dirty="0"/>
              <a:t>The following events in the story are true: someone demanded money, a cash register was opened, its contents were scooped up, and a man dashed out of the store. T F ?</a:t>
            </a:r>
          </a:p>
        </p:txBody>
      </p:sp>
    </p:spTree>
    <p:extLst>
      <p:ext uri="{BB962C8B-B14F-4D97-AF65-F5344CB8AC3E}">
        <p14:creationId xmlns:p14="http://schemas.microsoft.com/office/powerpoint/2010/main" val="99497727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63931-E49D-4ECE-9440-950B9C9B9833}"/>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Robber Exercise</a:t>
            </a:r>
            <a:endParaRPr lang="en-GB" dirty="0"/>
          </a:p>
        </p:txBody>
      </p:sp>
      <p:sp>
        <p:nvSpPr>
          <p:cNvPr id="3" name="Content Placeholder 2">
            <a:extLst>
              <a:ext uri="{FF2B5EF4-FFF2-40B4-BE49-F238E27FC236}">
                <a16:creationId xmlns:a16="http://schemas.microsoft.com/office/drawing/2014/main" id="{5DB6EE6D-238A-49C7-A489-1A0547F27CCD}"/>
              </a:ext>
            </a:extLst>
          </p:cNvPr>
          <p:cNvSpPr>
            <a:spLocks noGrp="1"/>
          </p:cNvSpPr>
          <p:nvPr>
            <p:ph idx="1"/>
          </p:nvPr>
        </p:nvSpPr>
        <p:spPr>
          <a:xfrm>
            <a:off x="1981200" y="1600201"/>
            <a:ext cx="8229600" cy="1143000"/>
          </a:xfrm>
        </p:spPr>
        <p:txBody>
          <a:bodyPr/>
          <a:lstStyle/>
          <a:p>
            <a:r>
              <a:rPr lang="en-GB" altLang="en-US" dirty="0">
                <a:latin typeface="+mj-lt"/>
                <a:cs typeface="Arial" charset="0"/>
              </a:rPr>
              <a:t>How many were </a:t>
            </a:r>
            <a:r>
              <a:rPr lang="en-GB" altLang="en-US" b="1" dirty="0">
                <a:latin typeface="+mj-lt"/>
                <a:cs typeface="Arial" charset="0"/>
              </a:rPr>
              <a:t>True</a:t>
            </a:r>
            <a:r>
              <a:rPr lang="en-GB" altLang="en-US" dirty="0">
                <a:latin typeface="+mj-lt"/>
                <a:cs typeface="Arial" charset="0"/>
              </a:rPr>
              <a:t> and how many </a:t>
            </a:r>
            <a:r>
              <a:rPr lang="en-GB" altLang="en-US" b="1" dirty="0">
                <a:latin typeface="+mj-lt"/>
                <a:cs typeface="Arial" charset="0"/>
              </a:rPr>
              <a:t>False</a:t>
            </a:r>
            <a:r>
              <a:rPr lang="en-GB" altLang="en-US" dirty="0">
                <a:latin typeface="+mj-lt"/>
                <a:cs typeface="Arial" charset="0"/>
              </a:rPr>
              <a:t>?</a:t>
            </a:r>
            <a:endParaRPr lang="en-US" altLang="en-US" dirty="0">
              <a:latin typeface="+mj-lt"/>
              <a:cs typeface="Arial" charset="0"/>
            </a:endParaRPr>
          </a:p>
          <a:p>
            <a:endParaRPr lang="en-GB" dirty="0">
              <a:latin typeface="+mj-lt"/>
            </a:endParaRPr>
          </a:p>
        </p:txBody>
      </p:sp>
      <p:pic>
        <p:nvPicPr>
          <p:cNvPr id="4" name="Picture 2">
            <a:extLst>
              <a:ext uri="{FF2B5EF4-FFF2-40B4-BE49-F238E27FC236}">
                <a16:creationId xmlns:a16="http://schemas.microsoft.com/office/drawing/2014/main" id="{12152FAA-ACF5-447A-B5F5-8401A86D8FC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168008" y="2230741"/>
            <a:ext cx="4388222" cy="34699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2638426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6EEB1A4-152A-418E-8A25-0CE80C68E8D8}"/>
              </a:ext>
            </a:extLst>
          </p:cNvPr>
          <p:cNvSpPr/>
          <p:nvPr/>
        </p:nvSpPr>
        <p:spPr>
          <a:xfrm>
            <a:off x="1811524" y="58847"/>
            <a:ext cx="8568952" cy="6740307"/>
          </a:xfrm>
          <a:prstGeom prst="rect">
            <a:avLst/>
          </a:prstGeom>
        </p:spPr>
        <p:txBody>
          <a:bodyPr wrap="square">
            <a:spAutoFit/>
          </a:bodyPr>
          <a:lstStyle/>
          <a:p>
            <a:pPr marL="342900" indent="-342900">
              <a:buFont typeface="+mj-lt"/>
              <a:buAutoNum type="arabicPeriod"/>
              <a:defRPr/>
            </a:pPr>
            <a:r>
              <a:rPr lang="en-GB" dirty="0"/>
              <a:t>A man appeared after the owner had turned off his store lights.  </a:t>
            </a:r>
            <a:r>
              <a:rPr lang="en-GB" b="1" dirty="0"/>
              <a:t>F</a:t>
            </a:r>
            <a:r>
              <a:rPr lang="en-GB" dirty="0"/>
              <a:t>  </a:t>
            </a:r>
            <a:r>
              <a:rPr lang="en-GB" i="1" dirty="0">
                <a:solidFill>
                  <a:srgbClr val="FF0000"/>
                </a:solidFill>
              </a:rPr>
              <a:t>“A businessman had just turned off the lights in the store” </a:t>
            </a:r>
          </a:p>
          <a:p>
            <a:pPr marL="342900" indent="-342900">
              <a:buFont typeface="+mj-lt"/>
              <a:buAutoNum type="arabicPeriod"/>
              <a:defRPr/>
            </a:pPr>
            <a:r>
              <a:rPr lang="en-GB" dirty="0"/>
              <a:t>The robber was a man.  </a:t>
            </a:r>
            <a:r>
              <a:rPr lang="en-GB" b="1" dirty="0"/>
              <a:t> F   </a:t>
            </a:r>
            <a:r>
              <a:rPr lang="en-GB" i="1" dirty="0">
                <a:solidFill>
                  <a:srgbClr val="FF0000"/>
                </a:solidFill>
              </a:rPr>
              <a:t>“No mention of Male or Female”</a:t>
            </a:r>
            <a:endParaRPr lang="en-GB" sz="500" b="1" dirty="0"/>
          </a:p>
          <a:p>
            <a:pPr marL="342900" indent="-342900">
              <a:buFont typeface="+mj-lt"/>
              <a:buAutoNum type="arabicPeriod"/>
              <a:defRPr/>
            </a:pPr>
            <a:r>
              <a:rPr lang="en-GB" dirty="0"/>
              <a:t>A man did not demand money.  </a:t>
            </a:r>
            <a:r>
              <a:rPr lang="en-GB" b="1" dirty="0"/>
              <a:t>F</a:t>
            </a:r>
            <a:r>
              <a:rPr lang="en-GB" dirty="0"/>
              <a:t>    </a:t>
            </a:r>
            <a:r>
              <a:rPr lang="en-GB" i="1" dirty="0">
                <a:solidFill>
                  <a:srgbClr val="FF0000"/>
                </a:solidFill>
              </a:rPr>
              <a:t>“A man appeared and demanded  money”</a:t>
            </a:r>
            <a:endParaRPr lang="en-GB" altLang="en-US" i="1" dirty="0">
              <a:solidFill>
                <a:srgbClr val="FF0000"/>
              </a:solidFill>
            </a:endParaRPr>
          </a:p>
          <a:p>
            <a:pPr marL="342900" indent="-342900">
              <a:buFont typeface="+mj-lt"/>
              <a:buAutoNum type="arabicPeriod"/>
            </a:pPr>
            <a:r>
              <a:rPr lang="en-GB" altLang="en-US" dirty="0"/>
              <a:t>The man who opened the cash register was the owner.   </a:t>
            </a:r>
            <a:r>
              <a:rPr lang="en-GB" altLang="en-US" b="1" dirty="0"/>
              <a:t> F</a:t>
            </a:r>
            <a:r>
              <a:rPr lang="en-GB" altLang="en-US" dirty="0"/>
              <a:t>   </a:t>
            </a:r>
            <a:r>
              <a:rPr lang="en-GB" altLang="en-US" i="1" dirty="0">
                <a:solidFill>
                  <a:srgbClr val="FF0000"/>
                </a:solidFill>
              </a:rPr>
              <a:t>“The owner opened </a:t>
            </a:r>
            <a:r>
              <a:rPr lang="en-GB" altLang="en-US" b="1" i="1" u="sng" dirty="0">
                <a:solidFill>
                  <a:srgbClr val="FF0000"/>
                </a:solidFill>
              </a:rPr>
              <a:t>a</a:t>
            </a:r>
            <a:r>
              <a:rPr lang="en-GB" altLang="en-US" i="1" dirty="0">
                <a:solidFill>
                  <a:srgbClr val="FF0000"/>
                </a:solidFill>
              </a:rPr>
              <a:t> cash register”</a:t>
            </a:r>
            <a:endParaRPr lang="en-GB" altLang="en-US" sz="500" dirty="0"/>
          </a:p>
          <a:p>
            <a:pPr marL="342900" indent="-342900">
              <a:buFont typeface="+mj-lt"/>
              <a:buAutoNum type="arabicPeriod"/>
            </a:pPr>
            <a:r>
              <a:rPr lang="en-GB" altLang="en-US" dirty="0"/>
              <a:t>The store owner scooped up the contents of the cash register and ran away.  </a:t>
            </a:r>
            <a:r>
              <a:rPr lang="en-GB" altLang="en-US" b="1" dirty="0"/>
              <a:t>F  </a:t>
            </a:r>
            <a:r>
              <a:rPr lang="en-GB" altLang="en-US" i="1" dirty="0">
                <a:solidFill>
                  <a:srgbClr val="FF0000"/>
                </a:solidFill>
              </a:rPr>
              <a:t>“The contents of the cash register were scooped up, and the man </a:t>
            </a:r>
            <a:r>
              <a:rPr lang="en-GB" altLang="en-US" b="1" i="1" u="sng" dirty="0">
                <a:solidFill>
                  <a:srgbClr val="FF0000"/>
                </a:solidFill>
              </a:rPr>
              <a:t>sped</a:t>
            </a:r>
            <a:r>
              <a:rPr lang="en-GB" altLang="en-US" i="1" dirty="0">
                <a:solidFill>
                  <a:srgbClr val="FF0000"/>
                </a:solidFill>
              </a:rPr>
              <a:t> away”</a:t>
            </a:r>
            <a:endParaRPr lang="en-GB" altLang="en-US" sz="500" dirty="0"/>
          </a:p>
          <a:p>
            <a:pPr marL="342900" indent="-342900">
              <a:buFont typeface="+mj-lt"/>
              <a:buAutoNum type="arabicPeriod"/>
            </a:pPr>
            <a:r>
              <a:rPr lang="en-GB" altLang="en-US" dirty="0"/>
              <a:t>Someone opened a cash register.  </a:t>
            </a:r>
            <a:r>
              <a:rPr lang="en-GB" altLang="en-US" b="1" dirty="0"/>
              <a:t>T</a:t>
            </a:r>
            <a:r>
              <a:rPr lang="en-GB" altLang="en-US" dirty="0"/>
              <a:t>  </a:t>
            </a:r>
          </a:p>
          <a:p>
            <a:pPr marL="342900" indent="-342900">
              <a:buFont typeface="+mj-lt"/>
              <a:buAutoNum type="arabicPeriod"/>
            </a:pPr>
            <a:r>
              <a:rPr lang="en-GB" altLang="en-US" dirty="0"/>
              <a:t>After the man who demanded the money scooped up the contents of the cash register, he ran away.   </a:t>
            </a:r>
            <a:r>
              <a:rPr lang="en-GB" altLang="en-US" b="1" dirty="0"/>
              <a:t>    F</a:t>
            </a:r>
            <a:r>
              <a:rPr lang="en-GB" altLang="en-US" dirty="0"/>
              <a:t>    </a:t>
            </a:r>
            <a:r>
              <a:rPr lang="en-GB" altLang="en-US" i="1" dirty="0">
                <a:solidFill>
                  <a:srgbClr val="FF0000"/>
                </a:solidFill>
              </a:rPr>
              <a:t>“The contents of the cash register were scooped up, and the man sped away”.</a:t>
            </a:r>
          </a:p>
          <a:p>
            <a:pPr marL="342900" indent="-342900">
              <a:buFont typeface="+mj-lt"/>
              <a:buAutoNum type="arabicPeriod"/>
            </a:pPr>
            <a:r>
              <a:rPr lang="en-GB" altLang="en-US" dirty="0"/>
              <a:t>While the cash register contained money, the story does not state how much. </a:t>
            </a:r>
            <a:r>
              <a:rPr lang="en-GB" altLang="en-US" b="1" dirty="0"/>
              <a:t>F  “</a:t>
            </a:r>
            <a:r>
              <a:rPr lang="en-GB" altLang="en-US" i="1" dirty="0">
                <a:solidFill>
                  <a:srgbClr val="FF0000"/>
                </a:solidFill>
              </a:rPr>
              <a:t>The contents of the cash register were scooped up” </a:t>
            </a:r>
          </a:p>
          <a:p>
            <a:pPr marL="342900" indent="-342900">
              <a:buFont typeface="+mj-lt"/>
              <a:buAutoNum type="arabicPeriod"/>
            </a:pPr>
            <a:r>
              <a:rPr lang="en-GB" altLang="en-US" dirty="0"/>
              <a:t>The robber demanded money of the owner  </a:t>
            </a:r>
            <a:r>
              <a:rPr lang="en-GB" altLang="en-US" b="1" dirty="0"/>
              <a:t>F</a:t>
            </a:r>
            <a:r>
              <a:rPr lang="en-GB" altLang="en-US" dirty="0"/>
              <a:t>    </a:t>
            </a:r>
            <a:r>
              <a:rPr lang="en-GB" altLang="en-US" i="1" dirty="0">
                <a:solidFill>
                  <a:srgbClr val="FF0000"/>
                </a:solidFill>
              </a:rPr>
              <a:t>“a man appeared and demanded  money”</a:t>
            </a:r>
            <a:r>
              <a:rPr lang="en-GB" altLang="en-US" sz="1000" i="1" dirty="0">
                <a:solidFill>
                  <a:srgbClr val="FF0000"/>
                </a:solidFill>
              </a:rPr>
              <a:t> </a:t>
            </a:r>
          </a:p>
          <a:p>
            <a:pPr marL="342900" indent="-342900">
              <a:buFont typeface="+mj-lt"/>
              <a:buAutoNum type="arabicPeriod"/>
            </a:pPr>
            <a:r>
              <a:rPr lang="en-GB" altLang="en-US" dirty="0"/>
              <a:t>The story concerns a series of events in which only three persons are referred to: the owner of the store, a man who demanded money and a member of the police force  </a:t>
            </a:r>
            <a:r>
              <a:rPr lang="en-GB" altLang="en-US" b="1" dirty="0"/>
              <a:t>F</a:t>
            </a:r>
            <a:r>
              <a:rPr lang="en-GB" altLang="en-US" dirty="0"/>
              <a:t>  </a:t>
            </a:r>
            <a:r>
              <a:rPr lang="en-GB" altLang="en-US" i="1" dirty="0">
                <a:solidFill>
                  <a:srgbClr val="FF0000"/>
                </a:solidFill>
              </a:rPr>
              <a:t>“A businessman … a man … The owner … the man sped away…. A member of the police force”</a:t>
            </a:r>
            <a:endParaRPr lang="en-GB" altLang="en-US" dirty="0"/>
          </a:p>
          <a:p>
            <a:pPr marL="342900" indent="-342900">
              <a:buFont typeface="+mj-lt"/>
              <a:buAutoNum type="arabicPeriod"/>
            </a:pPr>
            <a:endParaRPr lang="en-GB" altLang="en-US" i="1" dirty="0">
              <a:solidFill>
                <a:srgbClr val="FF0000"/>
              </a:solidFill>
            </a:endParaRPr>
          </a:p>
          <a:p>
            <a:endParaRPr lang="en-GB" altLang="en-US" b="1" i="1" dirty="0">
              <a:solidFill>
                <a:srgbClr val="FF0000"/>
              </a:solidFill>
            </a:endParaRPr>
          </a:p>
          <a:p>
            <a:pPr marL="342900" indent="-342900">
              <a:buFont typeface="+mj-lt"/>
              <a:buAutoNum type="arabicPeriod"/>
            </a:pPr>
            <a:endParaRPr lang="en-GB" altLang="en-US" dirty="0"/>
          </a:p>
          <a:p>
            <a:pPr marL="342900" indent="-342900">
              <a:buFont typeface="+mj-lt"/>
              <a:buAutoNum type="arabicPeriod"/>
              <a:defRPr/>
            </a:pPr>
            <a:endParaRPr lang="en-GB" i="1" dirty="0">
              <a:solidFill>
                <a:srgbClr val="FF0000"/>
              </a:solidFill>
            </a:endParaRPr>
          </a:p>
        </p:txBody>
      </p:sp>
    </p:spTree>
    <p:extLst>
      <p:ext uri="{BB962C8B-B14F-4D97-AF65-F5344CB8AC3E}">
        <p14:creationId xmlns:p14="http://schemas.microsoft.com/office/powerpoint/2010/main" val="158063504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DE146-7C98-4C86-A5DF-FE7A5F535733}"/>
              </a:ext>
            </a:extLst>
          </p:cNvPr>
          <p:cNvSpPr>
            <a:spLocks noGrp="1"/>
          </p:cNvSpPr>
          <p:nvPr>
            <p:ph type="title"/>
          </p:nvPr>
        </p:nvSpPr>
        <p:spPr/>
        <p:txBody>
          <a:bodyPr/>
          <a:lstStyle/>
          <a:p>
            <a:r>
              <a:rPr lang="en-GB" dirty="0"/>
              <a:t>And, finally……..</a:t>
            </a:r>
          </a:p>
        </p:txBody>
      </p:sp>
      <p:sp>
        <p:nvSpPr>
          <p:cNvPr id="3" name="Content Placeholder 2">
            <a:extLst>
              <a:ext uri="{FF2B5EF4-FFF2-40B4-BE49-F238E27FC236}">
                <a16:creationId xmlns:a16="http://schemas.microsoft.com/office/drawing/2014/main" id="{ECD990EE-DCDA-4161-924C-6BECA93E5006}"/>
              </a:ext>
            </a:extLst>
          </p:cNvPr>
          <p:cNvSpPr>
            <a:spLocks noGrp="1"/>
          </p:cNvSpPr>
          <p:nvPr>
            <p:ph idx="1"/>
          </p:nvPr>
        </p:nvSpPr>
        <p:spPr>
          <a:xfrm>
            <a:off x="2505944" y="1600202"/>
            <a:ext cx="7704856" cy="3845023"/>
          </a:xfrm>
        </p:spPr>
        <p:txBody>
          <a:bodyPr>
            <a:normAutofit fontScale="92500" lnSpcReduction="10000"/>
          </a:bodyPr>
          <a:lstStyle/>
          <a:p>
            <a:pPr marL="0" indent="0">
              <a:buNone/>
            </a:pPr>
            <a:r>
              <a:rPr lang="en-GB" altLang="en-US" dirty="0"/>
              <a:t>The following events in the story are true: someone demanded money, a cash register was opened, its contents were scooped up, and a man dashed out of the store   </a:t>
            </a:r>
            <a:r>
              <a:rPr lang="en-GB" altLang="en-US" b="1" dirty="0"/>
              <a:t>F     </a:t>
            </a:r>
            <a:r>
              <a:rPr lang="en-GB" altLang="en-US" i="1" dirty="0">
                <a:solidFill>
                  <a:srgbClr val="FF0000"/>
                </a:solidFill>
              </a:rPr>
              <a:t>“the man sped away!”</a:t>
            </a:r>
          </a:p>
          <a:p>
            <a:pPr marL="0" indent="0">
              <a:buNone/>
            </a:pPr>
            <a:endParaRPr lang="en-GB" altLang="en-US" i="1" dirty="0">
              <a:solidFill>
                <a:srgbClr val="FF0000"/>
              </a:solidFill>
            </a:endParaRPr>
          </a:p>
          <a:p>
            <a:pPr marL="0" indent="0">
              <a:buNone/>
            </a:pPr>
            <a:r>
              <a:rPr lang="en-GB" altLang="en-US" i="1" dirty="0">
                <a:solidFill>
                  <a:srgbClr val="FF0000"/>
                </a:solidFill>
              </a:rPr>
              <a:t>Well done everyone on being</a:t>
            </a:r>
          </a:p>
          <a:p>
            <a:pPr marL="0" indent="0">
              <a:buNone/>
            </a:pPr>
            <a:r>
              <a:rPr lang="en-GB" altLang="en-US" i="1" dirty="0">
                <a:solidFill>
                  <a:srgbClr val="FF0000"/>
                </a:solidFill>
              </a:rPr>
              <a:t>such active listeners!</a:t>
            </a:r>
          </a:p>
          <a:p>
            <a:pPr marL="0" indent="0">
              <a:buNone/>
            </a:pPr>
            <a:endParaRPr lang="en-GB" altLang="en-US" b="1" i="1" dirty="0">
              <a:solidFill>
                <a:srgbClr val="FF0000"/>
              </a:solidFill>
            </a:endParaRPr>
          </a:p>
        </p:txBody>
      </p:sp>
      <p:sp>
        <p:nvSpPr>
          <p:cNvPr id="4" name="TextBox 3">
            <a:extLst>
              <a:ext uri="{FF2B5EF4-FFF2-40B4-BE49-F238E27FC236}">
                <a16:creationId xmlns:a16="http://schemas.microsoft.com/office/drawing/2014/main" id="{68D83B78-DE1F-429B-AA43-2D314C6F139C}"/>
              </a:ext>
            </a:extLst>
          </p:cNvPr>
          <p:cNvSpPr txBox="1"/>
          <p:nvPr/>
        </p:nvSpPr>
        <p:spPr>
          <a:xfrm>
            <a:off x="1775520" y="1600202"/>
            <a:ext cx="730424" cy="584775"/>
          </a:xfrm>
          <a:prstGeom prst="rect">
            <a:avLst/>
          </a:prstGeom>
          <a:noFill/>
        </p:spPr>
        <p:txBody>
          <a:bodyPr wrap="square" rtlCol="0">
            <a:spAutoFit/>
          </a:bodyPr>
          <a:lstStyle/>
          <a:p>
            <a:r>
              <a:rPr lang="en-GB" sz="3200" dirty="0"/>
              <a:t>11.</a:t>
            </a:r>
          </a:p>
        </p:txBody>
      </p:sp>
      <p:sp>
        <p:nvSpPr>
          <p:cNvPr id="10" name="TextBox 9">
            <a:extLst>
              <a:ext uri="{FF2B5EF4-FFF2-40B4-BE49-F238E27FC236}">
                <a16:creationId xmlns:a16="http://schemas.microsoft.com/office/drawing/2014/main" id="{2C234832-DD5E-436C-B018-677A0447B63C}"/>
              </a:ext>
            </a:extLst>
          </p:cNvPr>
          <p:cNvSpPr txBox="1"/>
          <p:nvPr/>
        </p:nvSpPr>
        <p:spPr>
          <a:xfrm>
            <a:off x="3930650" y="6057900"/>
            <a:ext cx="4330700" cy="230832"/>
          </a:xfrm>
          <a:prstGeom prst="rect">
            <a:avLst/>
          </a:prstGeom>
          <a:noFill/>
        </p:spPr>
        <p:txBody>
          <a:bodyPr wrap="square" rtlCol="0">
            <a:spAutoFit/>
          </a:bodyPr>
          <a:lstStyle/>
          <a:p>
            <a:r>
              <a:rPr lang="en-GB" sz="900">
                <a:hlinkClick r:id="rId2" tooltip="http://iteachkinderkids.blogspot.com/2012/02/l-is-for-laugh.html"/>
              </a:rPr>
              <a:t>This Photo</a:t>
            </a:r>
            <a:r>
              <a:rPr lang="en-GB" sz="900"/>
              <a:t> by Unknown Author is licensed under </a:t>
            </a:r>
            <a:r>
              <a:rPr lang="en-GB" sz="900">
                <a:hlinkClick r:id="rId3" tooltip="https://creativecommons.org/licenses/by-sa/3.0/"/>
              </a:rPr>
              <a:t>CC BY-SA</a:t>
            </a:r>
            <a:endParaRPr lang="en-GB" sz="900"/>
          </a:p>
        </p:txBody>
      </p:sp>
      <p:pic>
        <p:nvPicPr>
          <p:cNvPr id="12" name="Picture 11">
            <a:extLst>
              <a:ext uri="{FF2B5EF4-FFF2-40B4-BE49-F238E27FC236}">
                <a16:creationId xmlns:a16="http://schemas.microsoft.com/office/drawing/2014/main" id="{3EA4EADB-7712-4E24-8786-ABDD3B6DFDF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xmlns="" r:id="rId5"/>
              </a:ext>
            </a:extLst>
          </a:blip>
          <a:stretch>
            <a:fillRect/>
          </a:stretch>
        </p:blipFill>
        <p:spPr>
          <a:xfrm>
            <a:off x="7464153" y="3255287"/>
            <a:ext cx="2616529" cy="2372500"/>
          </a:xfrm>
          <a:prstGeom prst="rect">
            <a:avLst/>
          </a:prstGeom>
        </p:spPr>
      </p:pic>
    </p:spTree>
    <p:extLst>
      <p:ext uri="{BB962C8B-B14F-4D97-AF65-F5344CB8AC3E}">
        <p14:creationId xmlns:p14="http://schemas.microsoft.com/office/powerpoint/2010/main" val="74413509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C2C8D-83B0-4A7A-B7FE-45C096434CD8}"/>
              </a:ext>
            </a:extLst>
          </p:cNvPr>
          <p:cNvSpPr>
            <a:spLocks noGrp="1"/>
          </p:cNvSpPr>
          <p:nvPr>
            <p:ph type="title"/>
          </p:nvPr>
        </p:nvSpPr>
        <p:spPr/>
        <p:txBody>
          <a:bodyPr/>
          <a:lstStyle/>
          <a:p>
            <a:r>
              <a:rPr lang="en-GB" dirty="0">
                <a:cs typeface="Arial" panose="020B0604020202020204" pitchFamily="34" charset="0"/>
              </a:rPr>
              <a:t>Key Points - Listening</a:t>
            </a:r>
            <a:endParaRPr lang="en-GB" dirty="0"/>
          </a:p>
        </p:txBody>
      </p:sp>
      <p:sp>
        <p:nvSpPr>
          <p:cNvPr id="3" name="Content Placeholder 2">
            <a:extLst>
              <a:ext uri="{FF2B5EF4-FFF2-40B4-BE49-F238E27FC236}">
                <a16:creationId xmlns:a16="http://schemas.microsoft.com/office/drawing/2014/main" id="{357BC689-4795-4073-93A1-807008E59862}"/>
              </a:ext>
            </a:extLst>
          </p:cNvPr>
          <p:cNvSpPr>
            <a:spLocks noGrp="1"/>
          </p:cNvSpPr>
          <p:nvPr>
            <p:ph idx="1"/>
          </p:nvPr>
        </p:nvSpPr>
        <p:spPr/>
        <p:txBody>
          <a:bodyPr>
            <a:normAutofit/>
          </a:bodyPr>
          <a:lstStyle/>
          <a:p>
            <a:r>
              <a:rPr lang="en-GB" altLang="en-US" dirty="0">
                <a:latin typeface="+mj-lt"/>
                <a:cs typeface="Arial" charset="0"/>
              </a:rPr>
              <a:t>Pause before responding - replay what has been said</a:t>
            </a:r>
            <a:endParaRPr lang="en-GB" altLang="en-US" sz="1400" dirty="0">
              <a:latin typeface="+mj-lt"/>
              <a:cs typeface="Arial" charset="0"/>
            </a:endParaRPr>
          </a:p>
          <a:p>
            <a:r>
              <a:rPr lang="en-GB" altLang="en-US" dirty="0">
                <a:latin typeface="+mj-lt"/>
                <a:cs typeface="Arial" charset="0"/>
              </a:rPr>
              <a:t>Concentrate on what’s being said, not on your next question</a:t>
            </a:r>
            <a:endParaRPr lang="en-GB" altLang="en-US" sz="1400" dirty="0">
              <a:latin typeface="+mj-lt"/>
              <a:cs typeface="Arial" charset="0"/>
            </a:endParaRPr>
          </a:p>
          <a:p>
            <a:r>
              <a:rPr lang="en-GB" altLang="en-US" dirty="0">
                <a:latin typeface="+mj-lt"/>
                <a:cs typeface="Arial" charset="0"/>
              </a:rPr>
              <a:t>Test understanding/clarify</a:t>
            </a:r>
            <a:endParaRPr lang="en-GB" altLang="en-US" sz="1400" dirty="0">
              <a:latin typeface="+mj-lt"/>
              <a:cs typeface="Arial" charset="0"/>
            </a:endParaRPr>
          </a:p>
          <a:p>
            <a:r>
              <a:rPr lang="en-GB" altLang="en-US" dirty="0">
                <a:latin typeface="+mj-lt"/>
                <a:cs typeface="Arial" charset="0"/>
              </a:rPr>
              <a:t>Encourage the flow of information</a:t>
            </a:r>
            <a:endParaRPr lang="en-GB" altLang="en-US" sz="1400" dirty="0">
              <a:latin typeface="+mj-lt"/>
              <a:cs typeface="Arial" charset="0"/>
            </a:endParaRPr>
          </a:p>
          <a:p>
            <a:r>
              <a:rPr lang="en-GB" altLang="en-US" dirty="0">
                <a:latin typeface="+mj-lt"/>
                <a:cs typeface="Arial" charset="0"/>
              </a:rPr>
              <a:t>Avoid interrupting</a:t>
            </a:r>
            <a:endParaRPr lang="en-US" altLang="en-US" dirty="0">
              <a:latin typeface="+mj-lt"/>
              <a:cs typeface="Arial" charset="0"/>
            </a:endParaRPr>
          </a:p>
          <a:p>
            <a:endParaRPr lang="en-GB" dirty="0">
              <a:latin typeface="+mj-lt"/>
            </a:endParaRPr>
          </a:p>
        </p:txBody>
      </p:sp>
      <p:pic>
        <p:nvPicPr>
          <p:cNvPr id="4" name="Picture 4">
            <a:extLst>
              <a:ext uri="{FF2B5EF4-FFF2-40B4-BE49-F238E27FC236}">
                <a16:creationId xmlns:a16="http://schemas.microsoft.com/office/drawing/2014/main" id="{3A49B234-C5FC-41C1-AF86-5817890A71E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8760296" y="3420145"/>
            <a:ext cx="1751012" cy="2097088"/>
          </a:xfrm>
          <a:prstGeom prst="rect">
            <a:avLst/>
          </a:prstGeom>
        </p:spPr>
      </p:pic>
    </p:spTree>
    <p:extLst>
      <p:ext uri="{BB962C8B-B14F-4D97-AF65-F5344CB8AC3E}">
        <p14:creationId xmlns:p14="http://schemas.microsoft.com/office/powerpoint/2010/main" val="155885376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68A54-6008-4B77-B839-88A0DA0B8162}"/>
              </a:ext>
            </a:extLst>
          </p:cNvPr>
          <p:cNvSpPr>
            <a:spLocks noGrp="1"/>
          </p:cNvSpPr>
          <p:nvPr>
            <p:ph type="title"/>
          </p:nvPr>
        </p:nvSpPr>
        <p:spPr/>
        <p:txBody>
          <a:bodyPr/>
          <a:lstStyle/>
          <a:p>
            <a:r>
              <a:rPr lang="en-GB" dirty="0"/>
              <a:t>Two Way Communication</a:t>
            </a:r>
          </a:p>
        </p:txBody>
      </p:sp>
      <p:sp>
        <p:nvSpPr>
          <p:cNvPr id="3" name="Content Placeholder 2">
            <a:extLst>
              <a:ext uri="{FF2B5EF4-FFF2-40B4-BE49-F238E27FC236}">
                <a16:creationId xmlns:a16="http://schemas.microsoft.com/office/drawing/2014/main" id="{69CBC7EE-772F-437C-87B7-DBFAA0E09227}"/>
              </a:ext>
            </a:extLst>
          </p:cNvPr>
          <p:cNvSpPr>
            <a:spLocks noGrp="1"/>
          </p:cNvSpPr>
          <p:nvPr>
            <p:ph idx="1"/>
          </p:nvPr>
        </p:nvSpPr>
        <p:spPr>
          <a:xfrm>
            <a:off x="1981200" y="1600202"/>
            <a:ext cx="8229600" cy="2908919"/>
          </a:xfrm>
        </p:spPr>
        <p:txBody>
          <a:bodyPr>
            <a:normAutofit fontScale="77500" lnSpcReduction="20000"/>
          </a:bodyPr>
          <a:lstStyle/>
          <a:p>
            <a:pPr>
              <a:lnSpc>
                <a:spcPct val="150000"/>
              </a:lnSpc>
            </a:pPr>
            <a:r>
              <a:rPr lang="en-GB" altLang="en-US" dirty="0">
                <a:latin typeface="+mj-lt"/>
                <a:cs typeface="Arial" charset="0"/>
              </a:rPr>
              <a:t>Asking Questions</a:t>
            </a:r>
          </a:p>
          <a:p>
            <a:pPr>
              <a:lnSpc>
                <a:spcPct val="150000"/>
              </a:lnSpc>
            </a:pPr>
            <a:r>
              <a:rPr lang="en-GB" altLang="en-US" dirty="0">
                <a:latin typeface="+mj-lt"/>
                <a:cs typeface="Arial" charset="0"/>
              </a:rPr>
              <a:t>Listening</a:t>
            </a:r>
          </a:p>
          <a:p>
            <a:pPr>
              <a:lnSpc>
                <a:spcPct val="150000"/>
              </a:lnSpc>
            </a:pPr>
            <a:r>
              <a:rPr lang="en-GB" altLang="en-US" dirty="0">
                <a:latin typeface="+mj-lt"/>
                <a:cs typeface="Arial" charset="0"/>
              </a:rPr>
              <a:t>Treating People as People</a:t>
            </a:r>
          </a:p>
          <a:p>
            <a:pPr>
              <a:lnSpc>
                <a:spcPct val="150000"/>
              </a:lnSpc>
            </a:pPr>
            <a:r>
              <a:rPr lang="en-GB" altLang="en-US" dirty="0">
                <a:latin typeface="+mj-lt"/>
                <a:cs typeface="Arial" charset="0"/>
              </a:rPr>
              <a:t>Keep Tuned In</a:t>
            </a:r>
          </a:p>
          <a:p>
            <a:pPr>
              <a:lnSpc>
                <a:spcPct val="150000"/>
              </a:lnSpc>
            </a:pPr>
            <a:r>
              <a:rPr lang="en-GB" altLang="en-US" dirty="0">
                <a:latin typeface="+mj-lt"/>
                <a:cs typeface="Arial" charset="0"/>
              </a:rPr>
              <a:t>Speak the Same Language</a:t>
            </a:r>
            <a:endParaRPr lang="en-US" altLang="en-US" dirty="0">
              <a:latin typeface="+mj-lt"/>
              <a:cs typeface="Arial" charset="0"/>
            </a:endParaRPr>
          </a:p>
          <a:p>
            <a:endParaRPr lang="en-GB" dirty="0">
              <a:latin typeface="+mj-lt"/>
            </a:endParaRPr>
          </a:p>
        </p:txBody>
      </p:sp>
      <p:sp>
        <p:nvSpPr>
          <p:cNvPr id="5" name="TextBox 4">
            <a:extLst>
              <a:ext uri="{FF2B5EF4-FFF2-40B4-BE49-F238E27FC236}">
                <a16:creationId xmlns:a16="http://schemas.microsoft.com/office/drawing/2014/main" id="{9BF77743-DD3E-4EEA-85B3-B3A67E28D6AC}"/>
              </a:ext>
            </a:extLst>
          </p:cNvPr>
          <p:cNvSpPr txBox="1"/>
          <p:nvPr/>
        </p:nvSpPr>
        <p:spPr>
          <a:xfrm>
            <a:off x="2567608" y="4509121"/>
            <a:ext cx="7416824" cy="1200329"/>
          </a:xfrm>
          <a:prstGeom prst="rect">
            <a:avLst/>
          </a:prstGeom>
          <a:noFill/>
        </p:spPr>
        <p:txBody>
          <a:bodyPr wrap="square" rtlCol="0">
            <a:spAutoFit/>
          </a:bodyPr>
          <a:lstStyle/>
          <a:p>
            <a:pPr algn="ctr"/>
            <a:r>
              <a:rPr lang="en-GB" sz="2800" b="1" dirty="0"/>
              <a:t>Basically use</a:t>
            </a:r>
          </a:p>
          <a:p>
            <a:pPr algn="ctr"/>
            <a:r>
              <a:rPr lang="en-GB" sz="4400" b="1" dirty="0">
                <a:solidFill>
                  <a:srgbClr val="FF0000"/>
                </a:solidFill>
              </a:rPr>
              <a:t>PLAIN</a:t>
            </a:r>
            <a:r>
              <a:rPr lang="en-GB" sz="4400" b="1" dirty="0"/>
              <a:t>, </a:t>
            </a:r>
            <a:r>
              <a:rPr lang="en-GB" sz="4400" b="1" dirty="0">
                <a:solidFill>
                  <a:schemeClr val="bg2">
                    <a:lumMod val="75000"/>
                  </a:schemeClr>
                </a:solidFill>
              </a:rPr>
              <a:t>SIMPLE,</a:t>
            </a:r>
            <a:r>
              <a:rPr lang="en-GB" sz="4400" b="1" dirty="0"/>
              <a:t> </a:t>
            </a:r>
            <a:r>
              <a:rPr lang="en-GB" sz="4400" b="1" dirty="0">
                <a:solidFill>
                  <a:srgbClr val="0070C0"/>
                </a:solidFill>
              </a:rPr>
              <a:t>ENGLISH</a:t>
            </a:r>
          </a:p>
        </p:txBody>
      </p:sp>
    </p:spTree>
    <p:extLst>
      <p:ext uri="{BB962C8B-B14F-4D97-AF65-F5344CB8AC3E}">
        <p14:creationId xmlns:p14="http://schemas.microsoft.com/office/powerpoint/2010/main" val="276799589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02873-CBA9-47D0-842C-328D3EBDE4C6}"/>
              </a:ext>
            </a:extLst>
          </p:cNvPr>
          <p:cNvSpPr>
            <a:spLocks noGrp="1"/>
          </p:cNvSpPr>
          <p:nvPr>
            <p:ph type="title"/>
          </p:nvPr>
        </p:nvSpPr>
        <p:spPr/>
        <p:txBody>
          <a:bodyPr/>
          <a:lstStyle/>
          <a:p>
            <a:r>
              <a:rPr lang="en-GB" dirty="0">
                <a:cs typeface="Arial" panose="020B0604020202020204" pitchFamily="34" charset="0"/>
              </a:rPr>
              <a:t>Communication Styles</a:t>
            </a:r>
            <a:endParaRPr lang="en-GB" dirty="0"/>
          </a:p>
        </p:txBody>
      </p:sp>
      <p:sp>
        <p:nvSpPr>
          <p:cNvPr id="3" name="Content Placeholder 2">
            <a:extLst>
              <a:ext uri="{FF2B5EF4-FFF2-40B4-BE49-F238E27FC236}">
                <a16:creationId xmlns:a16="http://schemas.microsoft.com/office/drawing/2014/main" id="{B52D57D3-B120-4781-AA07-C946F4AD3B89}"/>
              </a:ext>
            </a:extLst>
          </p:cNvPr>
          <p:cNvSpPr>
            <a:spLocks noGrp="1"/>
          </p:cNvSpPr>
          <p:nvPr>
            <p:ph idx="1"/>
          </p:nvPr>
        </p:nvSpPr>
        <p:spPr>
          <a:xfrm>
            <a:off x="1981200" y="1406906"/>
            <a:ext cx="8229600" cy="3917032"/>
          </a:xfrm>
        </p:spPr>
        <p:txBody>
          <a:bodyPr>
            <a:normAutofit fontScale="77500" lnSpcReduction="20000"/>
          </a:bodyPr>
          <a:lstStyle/>
          <a:p>
            <a:pPr marL="0" indent="0">
              <a:buNone/>
            </a:pPr>
            <a:r>
              <a:rPr lang="en-GB" altLang="en-US" dirty="0">
                <a:latin typeface="+mj-lt"/>
                <a:cs typeface="Arial" charset="0"/>
              </a:rPr>
              <a:t>You should have completed a Communication Styles questionnaire as part of your pre-course work, so now…</a:t>
            </a:r>
          </a:p>
          <a:p>
            <a:pPr marL="0" indent="0">
              <a:buNone/>
            </a:pPr>
            <a:endParaRPr lang="en-GB" altLang="en-US" sz="1400" dirty="0">
              <a:latin typeface="+mj-lt"/>
              <a:cs typeface="Arial" charset="0"/>
            </a:endParaRPr>
          </a:p>
          <a:p>
            <a:r>
              <a:rPr lang="en-GB" altLang="en-US" dirty="0">
                <a:latin typeface="+mj-lt"/>
                <a:cs typeface="Arial" charset="0"/>
              </a:rPr>
              <a:t>Plot your results on the “Axes”</a:t>
            </a:r>
          </a:p>
          <a:p>
            <a:endParaRPr lang="en-GB" altLang="en-US" sz="1400" dirty="0">
              <a:latin typeface="+mj-lt"/>
              <a:cs typeface="Arial" charset="0"/>
            </a:endParaRPr>
          </a:p>
          <a:p>
            <a:r>
              <a:rPr lang="en-GB" altLang="en-US" dirty="0">
                <a:latin typeface="+mj-lt"/>
                <a:cs typeface="Arial" charset="0"/>
              </a:rPr>
              <a:t>Interpret your results – what do they mean?</a:t>
            </a:r>
          </a:p>
          <a:p>
            <a:endParaRPr lang="en-GB" altLang="en-US" sz="1400" dirty="0">
              <a:latin typeface="+mj-lt"/>
              <a:cs typeface="Arial" charset="0"/>
            </a:endParaRPr>
          </a:p>
          <a:p>
            <a:r>
              <a:rPr lang="en-GB" altLang="en-US" dirty="0">
                <a:latin typeface="+mj-lt"/>
                <a:cs typeface="Arial" charset="0"/>
              </a:rPr>
              <a:t>Group discussion on findings – what are the implications for each of you?</a:t>
            </a:r>
          </a:p>
          <a:p>
            <a:pPr marL="0" indent="0" algn="ctr">
              <a:buNone/>
            </a:pPr>
            <a:endParaRPr lang="en-GB" altLang="en-US" dirty="0">
              <a:latin typeface="+mj-lt"/>
              <a:cs typeface="Arial" charset="0"/>
            </a:endParaRPr>
          </a:p>
          <a:p>
            <a:pPr marL="0" indent="0" algn="ctr">
              <a:buNone/>
            </a:pPr>
            <a:r>
              <a:rPr lang="en-GB" altLang="en-US" b="1" i="1" dirty="0">
                <a:solidFill>
                  <a:srgbClr val="0070C0"/>
                </a:solidFill>
                <a:latin typeface="+mj-lt"/>
                <a:cs typeface="Arial" charset="0"/>
              </a:rPr>
              <a:t>Exercise – 15 minutes</a:t>
            </a:r>
            <a:endParaRPr lang="en-US" altLang="en-US" b="1" i="1" dirty="0">
              <a:solidFill>
                <a:srgbClr val="0070C0"/>
              </a:solidFill>
              <a:latin typeface="+mj-lt"/>
              <a:cs typeface="Arial" charset="0"/>
            </a:endParaRPr>
          </a:p>
          <a:p>
            <a:endParaRPr lang="en-GB" dirty="0">
              <a:latin typeface="+mj-lt"/>
            </a:endParaRPr>
          </a:p>
        </p:txBody>
      </p:sp>
    </p:spTree>
    <p:extLst>
      <p:ext uri="{BB962C8B-B14F-4D97-AF65-F5344CB8AC3E}">
        <p14:creationId xmlns:p14="http://schemas.microsoft.com/office/powerpoint/2010/main" val="282770288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71458-9D14-447E-B873-133D4BD7C30E}"/>
              </a:ext>
            </a:extLst>
          </p:cNvPr>
          <p:cNvSpPr>
            <a:spLocks noGrp="1"/>
          </p:cNvSpPr>
          <p:nvPr>
            <p:ph type="title"/>
          </p:nvPr>
        </p:nvSpPr>
        <p:spPr/>
        <p:txBody>
          <a:bodyPr/>
          <a:lstStyle/>
          <a:p>
            <a:r>
              <a:rPr lang="en-GB" dirty="0">
                <a:cs typeface="Arial" panose="020B0604020202020204" pitchFamily="34" charset="0"/>
              </a:rPr>
              <a:t>Forms of Communication?</a:t>
            </a:r>
            <a:endParaRPr lang="en-GB" dirty="0"/>
          </a:p>
        </p:txBody>
      </p:sp>
      <p:sp>
        <p:nvSpPr>
          <p:cNvPr id="3" name="Content Placeholder 2">
            <a:extLst>
              <a:ext uri="{FF2B5EF4-FFF2-40B4-BE49-F238E27FC236}">
                <a16:creationId xmlns:a16="http://schemas.microsoft.com/office/drawing/2014/main" id="{013F2F78-FA72-4246-9101-99A2AFB15B23}"/>
              </a:ext>
            </a:extLst>
          </p:cNvPr>
          <p:cNvSpPr>
            <a:spLocks noGrp="1"/>
          </p:cNvSpPr>
          <p:nvPr>
            <p:ph idx="1"/>
          </p:nvPr>
        </p:nvSpPr>
        <p:spPr/>
        <p:txBody>
          <a:bodyPr>
            <a:normAutofit lnSpcReduction="10000"/>
          </a:bodyPr>
          <a:lstStyle/>
          <a:p>
            <a:pPr marL="514350" indent="-514350">
              <a:buFont typeface="+mj-lt"/>
              <a:buAutoNum type="arabicPeriod"/>
            </a:pPr>
            <a:r>
              <a:rPr lang="en-GB" altLang="en-US" dirty="0">
                <a:latin typeface="+mj-lt"/>
                <a:cs typeface="Arial" charset="0"/>
              </a:rPr>
              <a:t>Sight</a:t>
            </a:r>
          </a:p>
          <a:p>
            <a:pPr>
              <a:buFont typeface="+mj-lt"/>
              <a:buAutoNum type="arabicPeriod"/>
            </a:pPr>
            <a:endParaRPr lang="en-GB" altLang="en-US" sz="1400" dirty="0">
              <a:latin typeface="+mj-lt"/>
              <a:cs typeface="Arial" charset="0"/>
            </a:endParaRPr>
          </a:p>
          <a:p>
            <a:pPr marL="514350" indent="-514350">
              <a:buFont typeface="+mj-lt"/>
              <a:buAutoNum type="arabicPeriod"/>
            </a:pPr>
            <a:r>
              <a:rPr lang="en-GB" altLang="en-US" dirty="0">
                <a:latin typeface="+mj-lt"/>
                <a:cs typeface="Arial" charset="0"/>
              </a:rPr>
              <a:t>Sound</a:t>
            </a:r>
          </a:p>
          <a:p>
            <a:pPr>
              <a:buFont typeface="+mj-lt"/>
              <a:buAutoNum type="arabicPeriod"/>
            </a:pPr>
            <a:endParaRPr lang="en-GB" altLang="en-US" sz="1400" dirty="0">
              <a:latin typeface="+mj-lt"/>
              <a:cs typeface="Arial" charset="0"/>
            </a:endParaRPr>
          </a:p>
          <a:p>
            <a:pPr marL="514350" indent="-514350">
              <a:buFont typeface="+mj-lt"/>
              <a:buAutoNum type="arabicPeriod"/>
            </a:pPr>
            <a:r>
              <a:rPr lang="en-GB" altLang="en-US" dirty="0">
                <a:latin typeface="+mj-lt"/>
                <a:cs typeface="Arial" charset="0"/>
              </a:rPr>
              <a:t>Smell</a:t>
            </a:r>
          </a:p>
          <a:p>
            <a:pPr>
              <a:buFont typeface="+mj-lt"/>
              <a:buAutoNum type="arabicPeriod"/>
            </a:pPr>
            <a:endParaRPr lang="en-GB" altLang="en-US" sz="1400" dirty="0">
              <a:latin typeface="+mj-lt"/>
              <a:cs typeface="Arial" charset="0"/>
            </a:endParaRPr>
          </a:p>
          <a:p>
            <a:pPr marL="514350" indent="-514350">
              <a:buFont typeface="+mj-lt"/>
              <a:buAutoNum type="arabicPeriod"/>
            </a:pPr>
            <a:r>
              <a:rPr lang="en-GB" altLang="en-US" dirty="0">
                <a:latin typeface="+mj-lt"/>
                <a:cs typeface="Arial" charset="0"/>
              </a:rPr>
              <a:t>Touch</a:t>
            </a:r>
          </a:p>
          <a:p>
            <a:pPr>
              <a:buFont typeface="+mj-lt"/>
              <a:buAutoNum type="arabicPeriod"/>
            </a:pPr>
            <a:endParaRPr lang="en-GB" altLang="en-US" sz="1400" dirty="0">
              <a:latin typeface="+mj-lt"/>
              <a:cs typeface="Arial" charset="0"/>
            </a:endParaRPr>
          </a:p>
          <a:p>
            <a:pPr marL="514350" indent="-514350">
              <a:buFont typeface="+mj-lt"/>
              <a:buAutoNum type="arabicPeriod"/>
            </a:pPr>
            <a:r>
              <a:rPr lang="en-GB" altLang="en-US" dirty="0">
                <a:latin typeface="+mj-lt"/>
                <a:cs typeface="Arial" charset="0"/>
              </a:rPr>
              <a:t>Taste</a:t>
            </a:r>
          </a:p>
          <a:p>
            <a:endParaRPr lang="en-GB" dirty="0">
              <a:latin typeface="+mj-lt"/>
            </a:endParaRPr>
          </a:p>
        </p:txBody>
      </p:sp>
      <p:pic>
        <p:nvPicPr>
          <p:cNvPr id="4" name="Picture 5" descr="3_Monkeys">
            <a:extLst>
              <a:ext uri="{FF2B5EF4-FFF2-40B4-BE49-F238E27FC236}">
                <a16:creationId xmlns:a16="http://schemas.microsoft.com/office/drawing/2014/main" id="{45DC3372-01CE-4E8E-86AA-56CFCED339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5807968" y="2227599"/>
            <a:ext cx="4679950" cy="2662237"/>
          </a:xfrm>
          <a:prstGeom prst="rect">
            <a:avLst/>
          </a:prstGeom>
          <a:extLs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73965377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DEDFB9A-3BF4-41BB-8E87-D632B3A3D722}"/>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6308465" y="1924506"/>
            <a:ext cx="4258816" cy="3040592"/>
          </a:xfrm>
          <a:prstGeom prst="rect">
            <a:avLst/>
          </a:prstGeom>
        </p:spPr>
      </p:pic>
      <p:sp>
        <p:nvSpPr>
          <p:cNvPr id="2" name="Title 1">
            <a:extLst>
              <a:ext uri="{FF2B5EF4-FFF2-40B4-BE49-F238E27FC236}">
                <a16:creationId xmlns:a16="http://schemas.microsoft.com/office/drawing/2014/main" id="{08A3840F-78C5-4449-81A2-33540054CF98}"/>
              </a:ext>
            </a:extLst>
          </p:cNvPr>
          <p:cNvSpPr>
            <a:spLocks noGrp="1"/>
          </p:cNvSpPr>
          <p:nvPr>
            <p:ph type="title"/>
          </p:nvPr>
        </p:nvSpPr>
        <p:spPr/>
        <p:txBody>
          <a:bodyPr/>
          <a:lstStyle/>
          <a:p>
            <a:r>
              <a:rPr lang="en-GB" dirty="0">
                <a:cs typeface="Arial" panose="020B0604020202020204" pitchFamily="34" charset="0"/>
              </a:rPr>
              <a:t>Communication &amp; Teams</a:t>
            </a:r>
            <a:endParaRPr lang="en-GB" dirty="0"/>
          </a:p>
        </p:txBody>
      </p:sp>
      <p:sp>
        <p:nvSpPr>
          <p:cNvPr id="3" name="Content Placeholder 2">
            <a:extLst>
              <a:ext uri="{FF2B5EF4-FFF2-40B4-BE49-F238E27FC236}">
                <a16:creationId xmlns:a16="http://schemas.microsoft.com/office/drawing/2014/main" id="{52D5D15B-C1F1-4EB5-BC92-84D30A25D709}"/>
              </a:ext>
            </a:extLst>
          </p:cNvPr>
          <p:cNvSpPr>
            <a:spLocks noGrp="1"/>
          </p:cNvSpPr>
          <p:nvPr>
            <p:ph idx="1"/>
          </p:nvPr>
        </p:nvSpPr>
        <p:spPr>
          <a:xfrm>
            <a:off x="1624719" y="1417638"/>
            <a:ext cx="4683746" cy="4171602"/>
          </a:xfrm>
        </p:spPr>
        <p:txBody>
          <a:bodyPr>
            <a:normAutofit fontScale="70000" lnSpcReduction="20000"/>
          </a:bodyPr>
          <a:lstStyle/>
          <a:p>
            <a:pPr marL="0" indent="0">
              <a:buNone/>
            </a:pPr>
            <a:r>
              <a:rPr lang="en-GB" altLang="en-US" b="1" dirty="0">
                <a:solidFill>
                  <a:srgbClr val="00B050"/>
                </a:solidFill>
                <a:latin typeface="+mj-lt"/>
                <a:cs typeface="Arial" charset="0"/>
              </a:rPr>
              <a:t>A Team needs…</a:t>
            </a:r>
          </a:p>
          <a:p>
            <a:pPr marL="0" indent="0">
              <a:buNone/>
            </a:pPr>
            <a:endParaRPr lang="en-GB" altLang="en-US" sz="1200" b="1" dirty="0">
              <a:solidFill>
                <a:srgbClr val="00B050"/>
              </a:solidFill>
              <a:latin typeface="+mj-lt"/>
              <a:cs typeface="Arial" charset="0"/>
            </a:endParaRPr>
          </a:p>
          <a:p>
            <a:r>
              <a:rPr lang="en-GB" altLang="en-US" b="1" dirty="0">
                <a:solidFill>
                  <a:srgbClr val="00B050"/>
                </a:solidFill>
                <a:latin typeface="+mj-lt"/>
                <a:cs typeface="Arial" charset="0"/>
              </a:rPr>
              <a:t>To voice opinions without fear</a:t>
            </a:r>
          </a:p>
          <a:p>
            <a:endParaRPr lang="en-GB" altLang="en-US" sz="1200" b="1" dirty="0">
              <a:solidFill>
                <a:srgbClr val="00B050"/>
              </a:solidFill>
              <a:latin typeface="+mj-lt"/>
              <a:cs typeface="Arial" charset="0"/>
            </a:endParaRPr>
          </a:p>
          <a:p>
            <a:r>
              <a:rPr lang="en-GB" altLang="en-US" b="1" i="1" dirty="0">
                <a:solidFill>
                  <a:srgbClr val="00B050"/>
                </a:solidFill>
                <a:latin typeface="+mj-lt"/>
                <a:cs typeface="Arial" charset="0"/>
              </a:rPr>
              <a:t>To meet regularly to discuss issues</a:t>
            </a:r>
          </a:p>
          <a:p>
            <a:endParaRPr lang="en-GB" altLang="en-US" sz="1200" b="1" dirty="0">
              <a:solidFill>
                <a:srgbClr val="00B050"/>
              </a:solidFill>
              <a:latin typeface="+mj-lt"/>
              <a:cs typeface="Arial" charset="0"/>
            </a:endParaRPr>
          </a:p>
          <a:p>
            <a:r>
              <a:rPr lang="en-GB" altLang="en-US" b="1" dirty="0">
                <a:solidFill>
                  <a:srgbClr val="00B050"/>
                </a:solidFill>
                <a:latin typeface="+mj-lt"/>
                <a:cs typeface="Arial" charset="0"/>
              </a:rPr>
              <a:t>To be updated on team objectives</a:t>
            </a:r>
          </a:p>
          <a:p>
            <a:endParaRPr lang="en-GB" altLang="en-US" sz="1200" b="1" dirty="0">
              <a:solidFill>
                <a:srgbClr val="00B050"/>
              </a:solidFill>
              <a:latin typeface="+mj-lt"/>
              <a:cs typeface="Arial" charset="0"/>
            </a:endParaRPr>
          </a:p>
          <a:p>
            <a:r>
              <a:rPr lang="en-GB" altLang="en-US" b="1" i="1" dirty="0">
                <a:solidFill>
                  <a:srgbClr val="00B050"/>
                </a:solidFill>
                <a:latin typeface="+mj-lt"/>
                <a:cs typeface="Arial" charset="0"/>
              </a:rPr>
              <a:t>To solve problems</a:t>
            </a:r>
          </a:p>
          <a:p>
            <a:endParaRPr lang="en-GB" altLang="en-US" sz="1200" b="1" dirty="0">
              <a:solidFill>
                <a:srgbClr val="00B050"/>
              </a:solidFill>
              <a:latin typeface="+mj-lt"/>
              <a:cs typeface="Arial" charset="0"/>
            </a:endParaRPr>
          </a:p>
          <a:p>
            <a:r>
              <a:rPr lang="en-GB" altLang="en-US" b="1" dirty="0">
                <a:solidFill>
                  <a:srgbClr val="00B050"/>
                </a:solidFill>
                <a:latin typeface="+mj-lt"/>
                <a:cs typeface="Arial" charset="0"/>
              </a:rPr>
              <a:t>To create a supportive and motivating atmosphere.</a:t>
            </a:r>
          </a:p>
          <a:p>
            <a:pPr marL="0" indent="0">
              <a:buNone/>
            </a:pPr>
            <a:r>
              <a:rPr lang="en-GB" b="1" dirty="0">
                <a:solidFill>
                  <a:srgbClr val="00B050"/>
                </a:solidFill>
                <a:latin typeface="+mj-lt"/>
              </a:rPr>
              <a:t>    </a:t>
            </a:r>
          </a:p>
        </p:txBody>
      </p:sp>
    </p:spTree>
    <p:extLst>
      <p:ext uri="{BB962C8B-B14F-4D97-AF65-F5344CB8AC3E}">
        <p14:creationId xmlns:p14="http://schemas.microsoft.com/office/powerpoint/2010/main" val="172767334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descr="human_age3">
            <a:extLst>
              <a:ext uri="{FF2B5EF4-FFF2-40B4-BE49-F238E27FC236}">
                <a16:creationId xmlns:a16="http://schemas.microsoft.com/office/drawing/2014/main" id="{06E79AB2-3990-4D9F-9F10-A72775D353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8184232" y="3396334"/>
            <a:ext cx="2303462" cy="2303462"/>
          </a:xfrm>
          <a:prstGeom prst="rect">
            <a:avLst/>
          </a:prstGeom>
          <a:extLs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 name="Title 1">
            <a:extLst>
              <a:ext uri="{FF2B5EF4-FFF2-40B4-BE49-F238E27FC236}">
                <a16:creationId xmlns:a16="http://schemas.microsoft.com/office/drawing/2014/main" id="{14F04B8C-EE9B-4943-9D6B-1AB49440DCE4}"/>
              </a:ext>
            </a:extLst>
          </p:cNvPr>
          <p:cNvSpPr>
            <a:spLocks noGrp="1"/>
          </p:cNvSpPr>
          <p:nvPr>
            <p:ph type="title"/>
          </p:nvPr>
        </p:nvSpPr>
        <p:spPr/>
        <p:txBody>
          <a:bodyPr/>
          <a:lstStyle/>
          <a:p>
            <a:r>
              <a:rPr lang="en-GB" dirty="0">
                <a:cs typeface="Arial" panose="020B0604020202020204" pitchFamily="34" charset="0"/>
              </a:rPr>
              <a:t>Team Communication</a:t>
            </a:r>
            <a:endParaRPr lang="en-GB" dirty="0"/>
          </a:p>
        </p:txBody>
      </p:sp>
      <p:sp>
        <p:nvSpPr>
          <p:cNvPr id="3" name="Content Placeholder 2">
            <a:extLst>
              <a:ext uri="{FF2B5EF4-FFF2-40B4-BE49-F238E27FC236}">
                <a16:creationId xmlns:a16="http://schemas.microsoft.com/office/drawing/2014/main" id="{149BA05F-13C5-4EBF-B4BC-579E62BDC7A9}"/>
              </a:ext>
            </a:extLst>
          </p:cNvPr>
          <p:cNvSpPr>
            <a:spLocks noGrp="1"/>
          </p:cNvSpPr>
          <p:nvPr>
            <p:ph idx="1"/>
          </p:nvPr>
        </p:nvSpPr>
        <p:spPr>
          <a:xfrm>
            <a:off x="1981200" y="1268761"/>
            <a:ext cx="8229600" cy="4248473"/>
          </a:xfrm>
        </p:spPr>
        <p:txBody>
          <a:bodyPr>
            <a:normAutofit fontScale="85000" lnSpcReduction="10000"/>
          </a:bodyPr>
          <a:lstStyle/>
          <a:p>
            <a:pPr marL="0" indent="0">
              <a:lnSpc>
                <a:spcPct val="120000"/>
              </a:lnSpc>
              <a:spcBef>
                <a:spcPts val="0"/>
              </a:spcBef>
              <a:buNone/>
            </a:pPr>
            <a:r>
              <a:rPr lang="en-GB" altLang="en-US" dirty="0">
                <a:latin typeface="+mj-lt"/>
                <a:cs typeface="Arial" charset="0"/>
              </a:rPr>
              <a:t>Within your groups discuss the positive and negative characteristics of your team’s communication.</a:t>
            </a:r>
          </a:p>
          <a:p>
            <a:pPr>
              <a:lnSpc>
                <a:spcPct val="80000"/>
              </a:lnSpc>
            </a:pPr>
            <a:endParaRPr lang="en-GB" altLang="en-US" sz="1600" dirty="0">
              <a:latin typeface="+mj-lt"/>
              <a:cs typeface="Arial" charset="0"/>
            </a:endParaRPr>
          </a:p>
          <a:p>
            <a:pPr>
              <a:lnSpc>
                <a:spcPct val="80000"/>
              </a:lnSpc>
            </a:pPr>
            <a:r>
              <a:rPr lang="en-GB" altLang="en-US" dirty="0">
                <a:solidFill>
                  <a:srgbClr val="00B050"/>
                </a:solidFill>
                <a:latin typeface="+mj-lt"/>
                <a:cs typeface="Arial" charset="0"/>
              </a:rPr>
              <a:t>Think how you can turn the negatives into positives</a:t>
            </a:r>
          </a:p>
          <a:p>
            <a:pPr>
              <a:lnSpc>
                <a:spcPct val="80000"/>
              </a:lnSpc>
            </a:pPr>
            <a:endParaRPr lang="en-GB" altLang="en-US" sz="1600" dirty="0">
              <a:latin typeface="+mj-lt"/>
              <a:cs typeface="Arial" charset="0"/>
            </a:endParaRPr>
          </a:p>
          <a:p>
            <a:pPr>
              <a:lnSpc>
                <a:spcPct val="80000"/>
              </a:lnSpc>
            </a:pPr>
            <a:r>
              <a:rPr lang="en-GB" altLang="en-US" dirty="0">
                <a:solidFill>
                  <a:srgbClr val="FF0000"/>
                </a:solidFill>
                <a:latin typeface="+mj-lt"/>
                <a:cs typeface="Arial" charset="0"/>
              </a:rPr>
              <a:t>List your findings and nominate </a:t>
            </a:r>
          </a:p>
          <a:p>
            <a:pPr marL="0" indent="0">
              <a:lnSpc>
                <a:spcPct val="80000"/>
              </a:lnSpc>
              <a:buNone/>
            </a:pPr>
            <a:r>
              <a:rPr lang="en-GB" altLang="en-US" dirty="0">
                <a:solidFill>
                  <a:srgbClr val="FF0000"/>
                </a:solidFill>
                <a:latin typeface="+mj-lt"/>
                <a:cs typeface="Arial" charset="0"/>
              </a:rPr>
              <a:t>   someone to feedback to the whole </a:t>
            </a:r>
          </a:p>
          <a:p>
            <a:pPr marL="0" indent="0">
              <a:lnSpc>
                <a:spcPct val="80000"/>
              </a:lnSpc>
              <a:buNone/>
            </a:pPr>
            <a:r>
              <a:rPr lang="en-GB" altLang="en-US" dirty="0">
                <a:solidFill>
                  <a:srgbClr val="FF0000"/>
                </a:solidFill>
                <a:latin typeface="+mj-lt"/>
                <a:cs typeface="Arial" charset="0"/>
              </a:rPr>
              <a:t>   group</a:t>
            </a:r>
          </a:p>
          <a:p>
            <a:pPr marL="0" indent="0" algn="ctr">
              <a:lnSpc>
                <a:spcPct val="80000"/>
              </a:lnSpc>
              <a:buNone/>
            </a:pPr>
            <a:endParaRPr lang="en-GB" altLang="en-US" dirty="0">
              <a:latin typeface="+mj-lt"/>
              <a:cs typeface="Arial" charset="0"/>
            </a:endParaRPr>
          </a:p>
          <a:p>
            <a:pPr marL="0" indent="0" algn="ctr">
              <a:lnSpc>
                <a:spcPct val="80000"/>
              </a:lnSpc>
              <a:buNone/>
            </a:pPr>
            <a:r>
              <a:rPr lang="en-GB" altLang="en-US" b="1" i="1" dirty="0">
                <a:solidFill>
                  <a:srgbClr val="0070C0"/>
                </a:solidFill>
                <a:latin typeface="+mj-lt"/>
                <a:cs typeface="Arial" charset="0"/>
              </a:rPr>
              <a:t>Exercise – 20 minutes</a:t>
            </a:r>
          </a:p>
          <a:p>
            <a:endParaRPr lang="en-GB" dirty="0">
              <a:latin typeface="+mj-lt"/>
            </a:endParaRPr>
          </a:p>
        </p:txBody>
      </p:sp>
    </p:spTree>
    <p:extLst>
      <p:ext uri="{BB962C8B-B14F-4D97-AF65-F5344CB8AC3E}">
        <p14:creationId xmlns:p14="http://schemas.microsoft.com/office/powerpoint/2010/main" val="19231531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46D3F-B03B-4309-B018-34FC8C922C81}"/>
              </a:ext>
            </a:extLst>
          </p:cNvPr>
          <p:cNvSpPr>
            <a:spLocks noGrp="1"/>
          </p:cNvSpPr>
          <p:nvPr>
            <p:ph type="title"/>
          </p:nvPr>
        </p:nvSpPr>
        <p:spPr/>
        <p:txBody>
          <a:bodyPr>
            <a:normAutofit/>
          </a:bodyPr>
          <a:lstStyle/>
          <a:p>
            <a:r>
              <a:rPr lang="en-GB" dirty="0">
                <a:cs typeface="Arial" panose="020B0604020202020204" pitchFamily="34" charset="0"/>
              </a:rPr>
              <a:t>Dealing with Difficult Communication</a:t>
            </a:r>
            <a:endParaRPr lang="en-GB" dirty="0"/>
          </a:p>
        </p:txBody>
      </p:sp>
      <p:sp>
        <p:nvSpPr>
          <p:cNvPr id="3" name="Content Placeholder 2">
            <a:extLst>
              <a:ext uri="{FF2B5EF4-FFF2-40B4-BE49-F238E27FC236}">
                <a16:creationId xmlns:a16="http://schemas.microsoft.com/office/drawing/2014/main" id="{1F3FCCC9-77CA-46EC-B97D-53D3AB63CC50}"/>
              </a:ext>
            </a:extLst>
          </p:cNvPr>
          <p:cNvSpPr>
            <a:spLocks noGrp="1"/>
          </p:cNvSpPr>
          <p:nvPr>
            <p:ph idx="1"/>
          </p:nvPr>
        </p:nvSpPr>
        <p:spPr/>
        <p:txBody>
          <a:bodyPr/>
          <a:lstStyle/>
          <a:p>
            <a:r>
              <a:rPr lang="en-GB" altLang="en-US" dirty="0">
                <a:solidFill>
                  <a:srgbClr val="FF0000"/>
                </a:solidFill>
                <a:latin typeface="+mj-lt"/>
                <a:cs typeface="Arial" charset="0"/>
              </a:rPr>
              <a:t>Aggression</a:t>
            </a:r>
            <a:endParaRPr lang="en-GB" altLang="en-US" sz="1400" dirty="0">
              <a:solidFill>
                <a:srgbClr val="FF0000"/>
              </a:solidFill>
              <a:latin typeface="+mj-lt"/>
              <a:cs typeface="Arial" charset="0"/>
            </a:endParaRPr>
          </a:p>
          <a:p>
            <a:r>
              <a:rPr lang="en-GB" altLang="en-US" dirty="0">
                <a:solidFill>
                  <a:srgbClr val="00B050"/>
                </a:solidFill>
                <a:latin typeface="+mj-lt"/>
                <a:cs typeface="Arial" charset="0"/>
              </a:rPr>
              <a:t>Face to face</a:t>
            </a:r>
            <a:endParaRPr lang="en-GB" altLang="en-US" sz="1400" dirty="0">
              <a:solidFill>
                <a:srgbClr val="00B050"/>
              </a:solidFill>
              <a:latin typeface="+mj-lt"/>
              <a:cs typeface="Arial" charset="0"/>
            </a:endParaRPr>
          </a:p>
          <a:p>
            <a:r>
              <a:rPr lang="en-GB" altLang="en-US" dirty="0">
                <a:solidFill>
                  <a:srgbClr val="7030A0"/>
                </a:solidFill>
                <a:latin typeface="+mj-lt"/>
                <a:cs typeface="Arial" charset="0"/>
              </a:rPr>
              <a:t>Via the phone</a:t>
            </a:r>
            <a:endParaRPr lang="en-GB" altLang="en-US" sz="1400" dirty="0">
              <a:solidFill>
                <a:srgbClr val="7030A0"/>
              </a:solidFill>
              <a:latin typeface="+mj-lt"/>
              <a:cs typeface="Arial" charset="0"/>
            </a:endParaRPr>
          </a:p>
          <a:p>
            <a:r>
              <a:rPr lang="en-GB" altLang="en-US" dirty="0">
                <a:solidFill>
                  <a:srgbClr val="C00000"/>
                </a:solidFill>
                <a:latin typeface="+mj-lt"/>
                <a:cs typeface="Arial" charset="0"/>
              </a:rPr>
              <a:t>Giving bad news</a:t>
            </a:r>
            <a:endParaRPr lang="en-GB" dirty="0">
              <a:solidFill>
                <a:srgbClr val="C00000"/>
              </a:solidFill>
              <a:latin typeface="+mj-lt"/>
            </a:endParaRPr>
          </a:p>
        </p:txBody>
      </p:sp>
      <p:pic>
        <p:nvPicPr>
          <p:cNvPr id="4" name="Picture 7">
            <a:extLst>
              <a:ext uri="{FF2B5EF4-FFF2-40B4-BE49-F238E27FC236}">
                <a16:creationId xmlns:a16="http://schemas.microsoft.com/office/drawing/2014/main" id="{9B54ADB5-D344-4093-86A5-17588A3F155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a:xfrm>
            <a:off x="6816081" y="1507350"/>
            <a:ext cx="3235371" cy="3843301"/>
          </a:xfrm>
          <a:prstGeom prst="rect">
            <a:avLst/>
          </a:prstGeom>
        </p:spPr>
      </p:pic>
    </p:spTree>
    <p:extLst>
      <p:ext uri="{BB962C8B-B14F-4D97-AF65-F5344CB8AC3E}">
        <p14:creationId xmlns:p14="http://schemas.microsoft.com/office/powerpoint/2010/main" val="201967201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D282B19-97FB-4B99-AB9A-5DCB705A0EC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6696534" y="3068961"/>
            <a:ext cx="3886977" cy="2565405"/>
          </a:xfrm>
          <a:prstGeom prst="rect">
            <a:avLst/>
          </a:prstGeom>
        </p:spPr>
      </p:pic>
      <p:sp>
        <p:nvSpPr>
          <p:cNvPr id="2" name="Title 1">
            <a:extLst>
              <a:ext uri="{FF2B5EF4-FFF2-40B4-BE49-F238E27FC236}">
                <a16:creationId xmlns:a16="http://schemas.microsoft.com/office/drawing/2014/main" id="{DE50752D-2B76-4403-8467-D44D84C1DD7B}"/>
              </a:ext>
            </a:extLst>
          </p:cNvPr>
          <p:cNvSpPr>
            <a:spLocks noGrp="1"/>
          </p:cNvSpPr>
          <p:nvPr>
            <p:ph type="title"/>
          </p:nvPr>
        </p:nvSpPr>
        <p:spPr/>
        <p:txBody>
          <a:bodyPr/>
          <a:lstStyle/>
          <a:p>
            <a:r>
              <a:rPr lang="en-GB" dirty="0">
                <a:cs typeface="Arial" panose="020B0604020202020204" pitchFamily="34" charset="0"/>
              </a:rPr>
              <a:t>Aggression</a:t>
            </a:r>
            <a:endParaRPr lang="en-GB" dirty="0"/>
          </a:p>
        </p:txBody>
      </p:sp>
      <p:sp>
        <p:nvSpPr>
          <p:cNvPr id="3" name="Content Placeholder 2">
            <a:extLst>
              <a:ext uri="{FF2B5EF4-FFF2-40B4-BE49-F238E27FC236}">
                <a16:creationId xmlns:a16="http://schemas.microsoft.com/office/drawing/2014/main" id="{2ED92F3B-148A-4EE5-B554-86C6E2E969A9}"/>
              </a:ext>
            </a:extLst>
          </p:cNvPr>
          <p:cNvSpPr>
            <a:spLocks noGrp="1"/>
          </p:cNvSpPr>
          <p:nvPr>
            <p:ph idx="1"/>
          </p:nvPr>
        </p:nvSpPr>
        <p:spPr>
          <a:xfrm>
            <a:off x="1631504" y="1343891"/>
            <a:ext cx="8229600" cy="3917032"/>
          </a:xfrm>
        </p:spPr>
        <p:txBody>
          <a:bodyPr>
            <a:normAutofit lnSpcReduction="10000"/>
          </a:bodyPr>
          <a:lstStyle/>
          <a:p>
            <a:r>
              <a:rPr lang="en-GB" altLang="en-US" dirty="0">
                <a:latin typeface="+mj-lt"/>
                <a:cs typeface="Arial" charset="0"/>
              </a:rPr>
              <a:t>Be straight forward and get to the point</a:t>
            </a:r>
          </a:p>
          <a:p>
            <a:r>
              <a:rPr lang="en-GB" altLang="en-US" dirty="0">
                <a:latin typeface="+mj-lt"/>
                <a:cs typeface="Arial" charset="0"/>
              </a:rPr>
              <a:t>Be honest about what is relevant</a:t>
            </a:r>
          </a:p>
          <a:p>
            <a:r>
              <a:rPr lang="en-GB" altLang="en-US" dirty="0">
                <a:latin typeface="+mj-lt"/>
                <a:cs typeface="Arial" charset="0"/>
              </a:rPr>
              <a:t>Respond, don’t react – keep your emotions in check</a:t>
            </a:r>
          </a:p>
          <a:p>
            <a:r>
              <a:rPr lang="en-GB" altLang="en-US" dirty="0">
                <a:latin typeface="+mj-lt"/>
                <a:cs typeface="Arial" charset="0"/>
              </a:rPr>
              <a:t>Listen to what is being said</a:t>
            </a:r>
          </a:p>
          <a:p>
            <a:r>
              <a:rPr lang="en-GB" altLang="en-US" dirty="0">
                <a:latin typeface="+mj-lt"/>
                <a:cs typeface="Arial" charset="0"/>
              </a:rPr>
              <a:t>Stick to your bottom line</a:t>
            </a:r>
          </a:p>
          <a:p>
            <a:r>
              <a:rPr lang="en-GB" altLang="en-US" b="1" i="1" dirty="0">
                <a:solidFill>
                  <a:srgbClr val="00B050"/>
                </a:solidFill>
                <a:latin typeface="+mj-lt"/>
                <a:cs typeface="Arial" charset="0"/>
              </a:rPr>
              <a:t>Assertive communication</a:t>
            </a:r>
            <a:endParaRPr lang="en-US" altLang="en-US" b="1" i="1" dirty="0">
              <a:solidFill>
                <a:srgbClr val="00B050"/>
              </a:solidFill>
              <a:latin typeface="+mj-lt"/>
              <a:cs typeface="Arial" charset="0"/>
            </a:endParaRPr>
          </a:p>
          <a:p>
            <a:endParaRPr lang="en-GB" dirty="0">
              <a:latin typeface="+mj-lt"/>
            </a:endParaRPr>
          </a:p>
        </p:txBody>
      </p:sp>
    </p:spTree>
    <p:extLst>
      <p:ext uri="{BB962C8B-B14F-4D97-AF65-F5344CB8AC3E}">
        <p14:creationId xmlns:p14="http://schemas.microsoft.com/office/powerpoint/2010/main" val="26730436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442DD-77E5-4815-BD37-6F572C0D0FE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Face to Face</a:t>
            </a:r>
            <a:endParaRPr lang="en-GB" dirty="0"/>
          </a:p>
        </p:txBody>
      </p:sp>
      <p:sp>
        <p:nvSpPr>
          <p:cNvPr id="3" name="Content Placeholder 2">
            <a:extLst>
              <a:ext uri="{FF2B5EF4-FFF2-40B4-BE49-F238E27FC236}">
                <a16:creationId xmlns:a16="http://schemas.microsoft.com/office/drawing/2014/main" id="{8E3288E6-2CBB-431C-8780-A3EF5148455C}"/>
              </a:ext>
            </a:extLst>
          </p:cNvPr>
          <p:cNvSpPr>
            <a:spLocks noGrp="1"/>
          </p:cNvSpPr>
          <p:nvPr>
            <p:ph idx="1"/>
          </p:nvPr>
        </p:nvSpPr>
        <p:spPr>
          <a:xfrm>
            <a:off x="1837185" y="1609833"/>
            <a:ext cx="8229600" cy="3917032"/>
          </a:xfrm>
        </p:spPr>
        <p:txBody>
          <a:bodyPr/>
          <a:lstStyle/>
          <a:p>
            <a:r>
              <a:rPr lang="en-GB" altLang="en-US" dirty="0">
                <a:latin typeface="+mj-lt"/>
                <a:cs typeface="Arial" charset="0"/>
              </a:rPr>
              <a:t>Give clear objectives of the meeting</a:t>
            </a:r>
          </a:p>
          <a:p>
            <a:r>
              <a:rPr lang="en-GB" altLang="en-US" dirty="0">
                <a:latin typeface="+mj-lt"/>
                <a:cs typeface="Arial" charset="0"/>
              </a:rPr>
              <a:t>Set context of discussion positively</a:t>
            </a:r>
          </a:p>
          <a:p>
            <a:r>
              <a:rPr lang="en-GB" altLang="en-US" dirty="0">
                <a:latin typeface="+mj-lt"/>
                <a:cs typeface="Arial" charset="0"/>
              </a:rPr>
              <a:t>Explain facts &amp; impact of not resolving matter</a:t>
            </a:r>
          </a:p>
          <a:p>
            <a:r>
              <a:rPr lang="en-GB" altLang="en-US" dirty="0">
                <a:latin typeface="+mj-lt"/>
                <a:cs typeface="Arial" charset="0"/>
              </a:rPr>
              <a:t>Use open questions</a:t>
            </a:r>
          </a:p>
          <a:p>
            <a:r>
              <a:rPr lang="en-GB" altLang="en-US" dirty="0">
                <a:latin typeface="+mj-lt"/>
                <a:cs typeface="Arial" charset="0"/>
              </a:rPr>
              <a:t>Break discussion </a:t>
            </a:r>
            <a:r>
              <a:rPr lang="en-GB" altLang="en-US" b="1" i="1" dirty="0">
                <a:latin typeface="+mj-lt"/>
                <a:cs typeface="Arial" charset="0"/>
              </a:rPr>
              <a:t>into clear steps</a:t>
            </a:r>
            <a:endParaRPr lang="en-US" altLang="en-US" b="1" i="1" dirty="0">
              <a:latin typeface="+mj-lt"/>
              <a:cs typeface="Arial" charset="0"/>
            </a:endParaRPr>
          </a:p>
          <a:p>
            <a:endParaRPr lang="en-GB" dirty="0">
              <a:latin typeface="+mj-lt"/>
            </a:endParaRPr>
          </a:p>
        </p:txBody>
      </p:sp>
      <p:pic>
        <p:nvPicPr>
          <p:cNvPr id="8" name="Picture 7">
            <a:extLst>
              <a:ext uri="{FF2B5EF4-FFF2-40B4-BE49-F238E27FC236}">
                <a16:creationId xmlns:a16="http://schemas.microsoft.com/office/drawing/2014/main" id="{ABFF1DDD-AA4F-436A-BD20-C7DABD3AA58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8793969" y="3529644"/>
            <a:ext cx="2995832" cy="1997221"/>
          </a:xfrm>
          <a:prstGeom prst="rect">
            <a:avLst/>
          </a:prstGeom>
        </p:spPr>
      </p:pic>
    </p:spTree>
    <p:extLst>
      <p:ext uri="{BB962C8B-B14F-4D97-AF65-F5344CB8AC3E}">
        <p14:creationId xmlns:p14="http://schemas.microsoft.com/office/powerpoint/2010/main" val="247871330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4CDCFE7-C595-4193-AA22-4FA9A90BC10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7536160" y="1124745"/>
            <a:ext cx="3131840" cy="2940583"/>
          </a:xfrm>
          <a:prstGeom prst="rect">
            <a:avLst/>
          </a:prstGeom>
        </p:spPr>
      </p:pic>
      <p:sp>
        <p:nvSpPr>
          <p:cNvPr id="2" name="Title 1">
            <a:extLst>
              <a:ext uri="{FF2B5EF4-FFF2-40B4-BE49-F238E27FC236}">
                <a16:creationId xmlns:a16="http://schemas.microsoft.com/office/drawing/2014/main" id="{1797307A-2825-443E-AA8A-15E46B174CC9}"/>
              </a:ext>
            </a:extLst>
          </p:cNvPr>
          <p:cNvSpPr>
            <a:spLocks noGrp="1"/>
          </p:cNvSpPr>
          <p:nvPr>
            <p:ph type="title"/>
          </p:nvPr>
        </p:nvSpPr>
        <p:spPr/>
        <p:txBody>
          <a:bodyPr/>
          <a:lstStyle/>
          <a:p>
            <a:r>
              <a:rPr lang="en-GB" dirty="0">
                <a:cs typeface="Arial" panose="020B0604020202020204" pitchFamily="34" charset="0"/>
              </a:rPr>
              <a:t>Via the Phone</a:t>
            </a:r>
            <a:endParaRPr lang="en-GB" dirty="0"/>
          </a:p>
        </p:txBody>
      </p:sp>
      <p:sp>
        <p:nvSpPr>
          <p:cNvPr id="3" name="Content Placeholder 2">
            <a:extLst>
              <a:ext uri="{FF2B5EF4-FFF2-40B4-BE49-F238E27FC236}">
                <a16:creationId xmlns:a16="http://schemas.microsoft.com/office/drawing/2014/main" id="{9CB41F89-0CC8-47D1-84AF-6C18F30362A4}"/>
              </a:ext>
            </a:extLst>
          </p:cNvPr>
          <p:cNvSpPr>
            <a:spLocks noGrp="1"/>
          </p:cNvSpPr>
          <p:nvPr>
            <p:ph idx="1"/>
          </p:nvPr>
        </p:nvSpPr>
        <p:spPr/>
        <p:txBody>
          <a:bodyPr/>
          <a:lstStyle/>
          <a:p>
            <a:endParaRPr lang="en-GB" altLang="en-US" dirty="0">
              <a:latin typeface="+mj-lt"/>
              <a:cs typeface="Arial" charset="0"/>
            </a:endParaRPr>
          </a:p>
          <a:p>
            <a:r>
              <a:rPr lang="en-GB" altLang="en-US" dirty="0">
                <a:latin typeface="+mj-lt"/>
                <a:cs typeface="Arial" charset="0"/>
              </a:rPr>
              <a:t>Pause &amp; Listen</a:t>
            </a:r>
          </a:p>
          <a:p>
            <a:r>
              <a:rPr lang="en-GB" altLang="en-US" dirty="0">
                <a:latin typeface="+mj-lt"/>
                <a:cs typeface="Arial" charset="0"/>
              </a:rPr>
              <a:t>Clarify</a:t>
            </a:r>
          </a:p>
          <a:p>
            <a:r>
              <a:rPr lang="en-GB" altLang="en-US" dirty="0">
                <a:latin typeface="+mj-lt"/>
                <a:cs typeface="Arial" charset="0"/>
              </a:rPr>
              <a:t>Reassure &amp; Summarise</a:t>
            </a:r>
          </a:p>
          <a:p>
            <a:r>
              <a:rPr lang="en-GB" altLang="en-US" dirty="0">
                <a:latin typeface="+mj-lt"/>
                <a:cs typeface="Arial" charset="0"/>
              </a:rPr>
              <a:t>Offer Solution</a:t>
            </a:r>
          </a:p>
          <a:p>
            <a:r>
              <a:rPr lang="en-GB" altLang="en-US" dirty="0">
                <a:latin typeface="+mj-lt"/>
                <a:cs typeface="Arial" charset="0"/>
              </a:rPr>
              <a:t>Confirm Agreement of Solution</a:t>
            </a:r>
            <a:endParaRPr lang="en-GB" dirty="0">
              <a:latin typeface="+mj-lt"/>
            </a:endParaRPr>
          </a:p>
        </p:txBody>
      </p:sp>
    </p:spTree>
    <p:extLst>
      <p:ext uri="{BB962C8B-B14F-4D97-AF65-F5344CB8AC3E}">
        <p14:creationId xmlns:p14="http://schemas.microsoft.com/office/powerpoint/2010/main" val="171904981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67B61-C2B7-408C-8923-CCB18776A33F}"/>
              </a:ext>
            </a:extLst>
          </p:cNvPr>
          <p:cNvSpPr>
            <a:spLocks noGrp="1"/>
          </p:cNvSpPr>
          <p:nvPr>
            <p:ph type="title"/>
          </p:nvPr>
        </p:nvSpPr>
        <p:spPr/>
        <p:txBody>
          <a:bodyPr/>
          <a:lstStyle/>
          <a:p>
            <a:r>
              <a:rPr lang="en-GB" dirty="0">
                <a:cs typeface="Arial" panose="020B0604020202020204" pitchFamily="34" charset="0"/>
              </a:rPr>
              <a:t>Giving Bad News</a:t>
            </a:r>
            <a:endParaRPr lang="en-GB" dirty="0"/>
          </a:p>
        </p:txBody>
      </p:sp>
      <p:sp>
        <p:nvSpPr>
          <p:cNvPr id="3" name="Content Placeholder 2">
            <a:extLst>
              <a:ext uri="{FF2B5EF4-FFF2-40B4-BE49-F238E27FC236}">
                <a16:creationId xmlns:a16="http://schemas.microsoft.com/office/drawing/2014/main" id="{7EB5F4E5-81BB-4803-BD7F-C43703E89DC2}"/>
              </a:ext>
            </a:extLst>
          </p:cNvPr>
          <p:cNvSpPr>
            <a:spLocks noGrp="1"/>
          </p:cNvSpPr>
          <p:nvPr>
            <p:ph idx="1"/>
          </p:nvPr>
        </p:nvSpPr>
        <p:spPr>
          <a:xfrm>
            <a:off x="1847528" y="1268761"/>
            <a:ext cx="8640960" cy="4320479"/>
          </a:xfrm>
        </p:spPr>
        <p:txBody>
          <a:bodyPr>
            <a:normAutofit fontScale="70000" lnSpcReduction="20000"/>
          </a:bodyPr>
          <a:lstStyle/>
          <a:p>
            <a:pPr>
              <a:lnSpc>
                <a:spcPct val="120000"/>
              </a:lnSpc>
              <a:spcBef>
                <a:spcPts val="600"/>
              </a:spcBef>
            </a:pPr>
            <a:r>
              <a:rPr lang="en-GB" altLang="en-US" dirty="0">
                <a:latin typeface="+mj-lt"/>
                <a:cs typeface="Arial" charset="0"/>
              </a:rPr>
              <a:t>Pause between sentences</a:t>
            </a:r>
          </a:p>
          <a:p>
            <a:pPr>
              <a:lnSpc>
                <a:spcPct val="120000"/>
              </a:lnSpc>
              <a:spcBef>
                <a:spcPts val="600"/>
              </a:spcBef>
            </a:pPr>
            <a:r>
              <a:rPr lang="en-GB" altLang="en-US" dirty="0">
                <a:latin typeface="+mj-lt"/>
                <a:cs typeface="Arial" charset="0"/>
              </a:rPr>
              <a:t>Explain what you can do, and not what you cannot</a:t>
            </a:r>
          </a:p>
          <a:p>
            <a:pPr>
              <a:lnSpc>
                <a:spcPct val="120000"/>
              </a:lnSpc>
              <a:spcBef>
                <a:spcPts val="600"/>
              </a:spcBef>
            </a:pPr>
            <a:r>
              <a:rPr lang="en-GB" altLang="en-US" dirty="0">
                <a:latin typeface="+mj-lt"/>
                <a:cs typeface="Arial" charset="0"/>
              </a:rPr>
              <a:t>Brief reason</a:t>
            </a:r>
          </a:p>
          <a:p>
            <a:pPr>
              <a:lnSpc>
                <a:spcPct val="120000"/>
              </a:lnSpc>
              <a:spcBef>
                <a:spcPts val="600"/>
              </a:spcBef>
            </a:pPr>
            <a:r>
              <a:rPr lang="en-GB" altLang="en-US" dirty="0">
                <a:latin typeface="+mj-lt"/>
                <a:cs typeface="Arial" charset="0"/>
              </a:rPr>
              <a:t>A brief rationale for not being able, or willing, to accede to the request</a:t>
            </a:r>
          </a:p>
          <a:p>
            <a:pPr>
              <a:lnSpc>
                <a:spcPct val="120000"/>
              </a:lnSpc>
              <a:spcBef>
                <a:spcPts val="600"/>
              </a:spcBef>
            </a:pPr>
            <a:r>
              <a:rPr lang="en-GB" altLang="en-US" dirty="0">
                <a:latin typeface="+mj-lt"/>
                <a:cs typeface="Arial" charset="0"/>
              </a:rPr>
              <a:t>Use positive language throughout</a:t>
            </a:r>
          </a:p>
          <a:p>
            <a:pPr>
              <a:lnSpc>
                <a:spcPct val="120000"/>
              </a:lnSpc>
              <a:spcBef>
                <a:spcPts val="600"/>
              </a:spcBef>
            </a:pPr>
            <a:r>
              <a:rPr lang="en-GB" altLang="en-US" dirty="0">
                <a:latin typeface="+mj-lt"/>
                <a:cs typeface="Arial" charset="0"/>
              </a:rPr>
              <a:t>Polite refusal</a:t>
            </a:r>
          </a:p>
          <a:p>
            <a:pPr>
              <a:lnSpc>
                <a:spcPct val="120000"/>
              </a:lnSpc>
              <a:spcBef>
                <a:spcPts val="600"/>
              </a:spcBef>
            </a:pPr>
            <a:r>
              <a:rPr lang="en-GB" altLang="en-US" dirty="0">
                <a:latin typeface="+mj-lt"/>
                <a:cs typeface="Arial" charset="0"/>
              </a:rPr>
              <a:t>An offer of cooperation</a:t>
            </a:r>
          </a:p>
          <a:p>
            <a:pPr>
              <a:lnSpc>
                <a:spcPct val="120000"/>
              </a:lnSpc>
              <a:spcBef>
                <a:spcPts val="600"/>
              </a:spcBef>
            </a:pPr>
            <a:r>
              <a:rPr lang="en-GB" altLang="en-US" dirty="0">
                <a:latin typeface="+mj-lt"/>
                <a:cs typeface="Arial" charset="0"/>
              </a:rPr>
              <a:t>Say if you are willing to help in some other way, or at some other time</a:t>
            </a:r>
            <a:endParaRPr lang="en-GB" dirty="0">
              <a:latin typeface="+mj-lt"/>
            </a:endParaRPr>
          </a:p>
        </p:txBody>
      </p:sp>
      <p:pic>
        <p:nvPicPr>
          <p:cNvPr id="4" name="Picture 4">
            <a:extLst>
              <a:ext uri="{FF2B5EF4-FFF2-40B4-BE49-F238E27FC236}">
                <a16:creationId xmlns:a16="http://schemas.microsoft.com/office/drawing/2014/main" id="{064818CC-AFF9-41CD-81BB-F42C6904E853}"/>
              </a:ext>
            </a:extLst>
          </p:cNvPr>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a:xfrm>
            <a:off x="8693476" y="887760"/>
            <a:ext cx="1493838" cy="1524000"/>
          </a:xfrm>
          <a:prstGeom prst="rect">
            <a:avLst/>
          </a:prstGeom>
        </p:spPr>
      </p:pic>
    </p:spTree>
    <p:extLst>
      <p:ext uri="{BB962C8B-B14F-4D97-AF65-F5344CB8AC3E}">
        <p14:creationId xmlns:p14="http://schemas.microsoft.com/office/powerpoint/2010/main" val="328798823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14784-D93C-4692-A915-F14000829F55}"/>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id="{620822D7-0A87-491C-965B-F3329710D69D}"/>
              </a:ext>
            </a:extLst>
          </p:cNvPr>
          <p:cNvSpPr>
            <a:spLocks noGrp="1"/>
          </p:cNvSpPr>
          <p:nvPr>
            <p:ph idx="1"/>
          </p:nvPr>
        </p:nvSpPr>
        <p:spPr/>
        <p:txBody>
          <a:bodyPr>
            <a:normAutofit/>
          </a:bodyPr>
          <a:lstStyle/>
          <a:p>
            <a:pPr marL="0" indent="0">
              <a:buNone/>
            </a:pPr>
            <a:r>
              <a:rPr lang="en-GB" altLang="en-US" dirty="0">
                <a:latin typeface="Arial" charset="0"/>
                <a:cs typeface="Arial" charset="0"/>
              </a:rPr>
              <a:t>Join a free Online Survey tool website </a:t>
            </a:r>
          </a:p>
          <a:p>
            <a:pPr marL="0" indent="0">
              <a:buNone/>
            </a:pPr>
            <a:r>
              <a:rPr lang="en-GB" altLang="en-US" dirty="0">
                <a:latin typeface="Arial" charset="0"/>
                <a:cs typeface="Arial" charset="0"/>
              </a:rPr>
              <a:t>(some options shown below) and set up a questionnaire for Communication: </a:t>
            </a:r>
          </a:p>
          <a:p>
            <a:pPr marL="0" indent="0">
              <a:buNone/>
            </a:pPr>
            <a:r>
              <a:rPr lang="en-GB" altLang="en-US" dirty="0">
                <a:latin typeface="Arial" charset="0"/>
                <a:cs typeface="Arial" charset="0"/>
                <a:hlinkClick r:id="rId3"/>
              </a:rPr>
              <a:t>Freeonlinesurveys.com</a:t>
            </a:r>
          </a:p>
          <a:p>
            <a:pPr marL="0" indent="0">
              <a:buNone/>
            </a:pPr>
            <a:r>
              <a:rPr lang="en-GB" altLang="en-US" dirty="0">
                <a:latin typeface="Arial" charset="0"/>
                <a:cs typeface="Arial" charset="0"/>
                <a:hlinkClick r:id="rId4"/>
              </a:rPr>
              <a:t>Surveymonkey.com</a:t>
            </a:r>
            <a:endParaRPr lang="en-GB" altLang="en-US" dirty="0">
              <a:latin typeface="Arial" charset="0"/>
              <a:cs typeface="Arial" charset="0"/>
            </a:endParaRPr>
          </a:p>
          <a:p>
            <a:pPr marL="0" indent="0">
              <a:buNone/>
            </a:pPr>
            <a:r>
              <a:rPr lang="en-GB" altLang="en-US" dirty="0">
                <a:latin typeface="Arial" charset="0"/>
                <a:cs typeface="Arial" charset="0"/>
                <a:hlinkClick r:id="rId3"/>
              </a:rPr>
              <a:t>Freeonlinesurveys.co.uk                    </a:t>
            </a:r>
            <a:endParaRPr lang="en-GB" altLang="en-US" dirty="0">
              <a:latin typeface="Arial" charset="0"/>
              <a:cs typeface="Arial" charset="0"/>
            </a:endParaRPr>
          </a:p>
          <a:p>
            <a:endParaRPr lang="en-GB" dirty="0"/>
          </a:p>
        </p:txBody>
      </p:sp>
    </p:spTree>
    <p:extLst>
      <p:ext uri="{BB962C8B-B14F-4D97-AF65-F5344CB8AC3E}">
        <p14:creationId xmlns:p14="http://schemas.microsoft.com/office/powerpoint/2010/main" val="80710427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B54F8-2323-496B-950C-CB11D020F1B2}"/>
              </a:ext>
            </a:extLst>
          </p:cNvPr>
          <p:cNvSpPr>
            <a:spLocks noGrp="1"/>
          </p:cNvSpPr>
          <p:nvPr>
            <p:ph type="title"/>
          </p:nvPr>
        </p:nvSpPr>
        <p:spPr>
          <a:xfrm>
            <a:off x="1981200" y="116632"/>
            <a:ext cx="8229600" cy="1143000"/>
          </a:xfrm>
        </p:spPr>
        <p:txBody>
          <a:bodyPr/>
          <a:lstStyle/>
          <a:p>
            <a:r>
              <a:rPr lang="en-GB" dirty="0"/>
              <a:t>A Communication Cycle</a:t>
            </a:r>
          </a:p>
        </p:txBody>
      </p:sp>
      <p:pic>
        <p:nvPicPr>
          <p:cNvPr id="4" name="Picture 3" descr="C:\Users\Bob Wilson\Desktop\communication-cycle.jpg">
            <a:extLst>
              <a:ext uri="{FF2B5EF4-FFF2-40B4-BE49-F238E27FC236}">
                <a16:creationId xmlns:a16="http://schemas.microsoft.com/office/drawing/2014/main" id="{60C4BEFE-722D-4B55-92F4-A2F4F23C14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59696" y="1124745"/>
            <a:ext cx="5688632" cy="43226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66286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8353B-BFDB-4541-89DD-38B1ED2D9C70}"/>
              </a:ext>
            </a:extLst>
          </p:cNvPr>
          <p:cNvSpPr>
            <a:spLocks noGrp="1"/>
          </p:cNvSpPr>
          <p:nvPr>
            <p:ph type="title"/>
          </p:nvPr>
        </p:nvSpPr>
        <p:spPr/>
        <p:txBody>
          <a:bodyPr>
            <a:normAutofit fontScale="90000"/>
          </a:bodyPr>
          <a:lstStyle/>
          <a:p>
            <a:r>
              <a:rPr lang="en-GB" dirty="0"/>
              <a:t>The Shannon-Weaver Mathematical Model, 1949</a:t>
            </a:r>
          </a:p>
        </p:txBody>
      </p:sp>
      <p:sp>
        <p:nvSpPr>
          <p:cNvPr id="4" name="Rectangle: Rounded Corners 3">
            <a:extLst>
              <a:ext uri="{FF2B5EF4-FFF2-40B4-BE49-F238E27FC236}">
                <a16:creationId xmlns:a16="http://schemas.microsoft.com/office/drawing/2014/main" id="{2D7C91E1-33EF-44CD-83BE-5A0C569D4DE9}"/>
              </a:ext>
            </a:extLst>
          </p:cNvPr>
          <p:cNvSpPr/>
          <p:nvPr/>
        </p:nvSpPr>
        <p:spPr>
          <a:xfrm>
            <a:off x="1703512" y="1914393"/>
            <a:ext cx="1296144"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Information Source</a:t>
            </a:r>
          </a:p>
        </p:txBody>
      </p:sp>
      <p:sp>
        <p:nvSpPr>
          <p:cNvPr id="5" name="Rectangle: Rounded Corners 4">
            <a:extLst>
              <a:ext uri="{FF2B5EF4-FFF2-40B4-BE49-F238E27FC236}">
                <a16:creationId xmlns:a16="http://schemas.microsoft.com/office/drawing/2014/main" id="{8451F6B0-7C01-4AE4-8849-EDF824009222}"/>
              </a:ext>
            </a:extLst>
          </p:cNvPr>
          <p:cNvSpPr/>
          <p:nvPr/>
        </p:nvSpPr>
        <p:spPr>
          <a:xfrm>
            <a:off x="5483934" y="4262644"/>
            <a:ext cx="1352381" cy="97435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Noise Source</a:t>
            </a:r>
          </a:p>
        </p:txBody>
      </p:sp>
      <p:sp>
        <p:nvSpPr>
          <p:cNvPr id="6" name="Rectangle: Rounded Corners 5">
            <a:extLst>
              <a:ext uri="{FF2B5EF4-FFF2-40B4-BE49-F238E27FC236}">
                <a16:creationId xmlns:a16="http://schemas.microsoft.com/office/drawing/2014/main" id="{0875F66A-28A9-44B8-8B86-9DB4F9D868DB}"/>
              </a:ext>
            </a:extLst>
          </p:cNvPr>
          <p:cNvSpPr/>
          <p:nvPr/>
        </p:nvSpPr>
        <p:spPr>
          <a:xfrm>
            <a:off x="3394213" y="1914393"/>
            <a:ext cx="1296144"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Transmitter (Encoder)</a:t>
            </a:r>
          </a:p>
        </p:txBody>
      </p:sp>
      <p:sp>
        <p:nvSpPr>
          <p:cNvPr id="7" name="Rectangle: Rounded Corners 6">
            <a:extLst>
              <a:ext uri="{FF2B5EF4-FFF2-40B4-BE49-F238E27FC236}">
                <a16:creationId xmlns:a16="http://schemas.microsoft.com/office/drawing/2014/main" id="{02D903A8-B3B2-433D-8D79-8042D3FF0398}"/>
              </a:ext>
            </a:extLst>
          </p:cNvPr>
          <p:cNvSpPr/>
          <p:nvPr/>
        </p:nvSpPr>
        <p:spPr>
          <a:xfrm>
            <a:off x="5663953" y="1914393"/>
            <a:ext cx="992343"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Channel</a:t>
            </a:r>
          </a:p>
        </p:txBody>
      </p:sp>
      <p:sp>
        <p:nvSpPr>
          <p:cNvPr id="8" name="Rectangle: Rounded Corners 7">
            <a:extLst>
              <a:ext uri="{FF2B5EF4-FFF2-40B4-BE49-F238E27FC236}">
                <a16:creationId xmlns:a16="http://schemas.microsoft.com/office/drawing/2014/main" id="{A8FF4DCB-3A1D-4916-9E50-1C86259E925C}"/>
              </a:ext>
            </a:extLst>
          </p:cNvPr>
          <p:cNvSpPr/>
          <p:nvPr/>
        </p:nvSpPr>
        <p:spPr>
          <a:xfrm>
            <a:off x="7677202" y="1910854"/>
            <a:ext cx="1296144"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Receiver (Decoder)</a:t>
            </a:r>
          </a:p>
        </p:txBody>
      </p:sp>
      <p:sp>
        <p:nvSpPr>
          <p:cNvPr id="9" name="Rectangle: Rounded Corners 8">
            <a:extLst>
              <a:ext uri="{FF2B5EF4-FFF2-40B4-BE49-F238E27FC236}">
                <a16:creationId xmlns:a16="http://schemas.microsoft.com/office/drawing/2014/main" id="{0049BD88-1B51-4D60-95E5-172FBF3B10D3}"/>
              </a:ext>
            </a:extLst>
          </p:cNvPr>
          <p:cNvSpPr/>
          <p:nvPr/>
        </p:nvSpPr>
        <p:spPr>
          <a:xfrm>
            <a:off x="9314644" y="1903776"/>
            <a:ext cx="1296144"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Destination</a:t>
            </a:r>
          </a:p>
        </p:txBody>
      </p:sp>
      <p:cxnSp>
        <p:nvCxnSpPr>
          <p:cNvPr id="11" name="Straight Arrow Connector 10">
            <a:extLst>
              <a:ext uri="{FF2B5EF4-FFF2-40B4-BE49-F238E27FC236}">
                <a16:creationId xmlns:a16="http://schemas.microsoft.com/office/drawing/2014/main" id="{D9E78056-C63E-4F93-95B3-62E0EFA72826}"/>
              </a:ext>
            </a:extLst>
          </p:cNvPr>
          <p:cNvCxnSpPr>
            <a:stCxn id="4" idx="3"/>
            <a:endCxn id="6" idx="1"/>
          </p:cNvCxnSpPr>
          <p:nvPr/>
        </p:nvCxnSpPr>
        <p:spPr>
          <a:xfrm>
            <a:off x="2999657" y="2382445"/>
            <a:ext cx="39455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F58FFC97-9FDB-4051-B774-A6D11F6052D5}"/>
              </a:ext>
            </a:extLst>
          </p:cNvPr>
          <p:cNvCxnSpPr>
            <a:cxnSpLocks/>
            <a:stCxn id="6" idx="3"/>
            <a:endCxn id="7" idx="1"/>
          </p:cNvCxnSpPr>
          <p:nvPr/>
        </p:nvCxnSpPr>
        <p:spPr>
          <a:xfrm>
            <a:off x="4690358" y="2382445"/>
            <a:ext cx="973595"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D3F38E26-078C-4D9F-B60B-1F7153072692}"/>
              </a:ext>
            </a:extLst>
          </p:cNvPr>
          <p:cNvCxnSpPr>
            <a:cxnSpLocks/>
            <a:stCxn id="7" idx="3"/>
            <a:endCxn id="8" idx="1"/>
          </p:cNvCxnSpPr>
          <p:nvPr/>
        </p:nvCxnSpPr>
        <p:spPr>
          <a:xfrm flipV="1">
            <a:off x="6656296" y="2378907"/>
            <a:ext cx="1020907" cy="3539"/>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56F78097-2156-494A-B35A-8461B1B144ED}"/>
              </a:ext>
            </a:extLst>
          </p:cNvPr>
          <p:cNvCxnSpPr>
            <a:stCxn id="8" idx="3"/>
            <a:endCxn id="9" idx="1"/>
          </p:cNvCxnSpPr>
          <p:nvPr/>
        </p:nvCxnSpPr>
        <p:spPr>
          <a:xfrm flipV="1">
            <a:off x="8973346" y="2371828"/>
            <a:ext cx="341298" cy="7078"/>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112643D4-AEF0-46D4-94D1-8C89945D506A}"/>
              </a:ext>
            </a:extLst>
          </p:cNvPr>
          <p:cNvSpPr txBox="1"/>
          <p:nvPr/>
        </p:nvSpPr>
        <p:spPr>
          <a:xfrm>
            <a:off x="2638129" y="3133883"/>
            <a:ext cx="1426795" cy="369332"/>
          </a:xfrm>
          <a:prstGeom prst="rect">
            <a:avLst/>
          </a:prstGeom>
          <a:noFill/>
        </p:spPr>
        <p:txBody>
          <a:bodyPr wrap="square" rtlCol="0">
            <a:spAutoFit/>
          </a:bodyPr>
          <a:lstStyle/>
          <a:p>
            <a:r>
              <a:rPr lang="en-GB" b="1" dirty="0"/>
              <a:t>Message</a:t>
            </a:r>
          </a:p>
        </p:txBody>
      </p:sp>
      <p:sp>
        <p:nvSpPr>
          <p:cNvPr id="28" name="TextBox 27">
            <a:extLst>
              <a:ext uri="{FF2B5EF4-FFF2-40B4-BE49-F238E27FC236}">
                <a16:creationId xmlns:a16="http://schemas.microsoft.com/office/drawing/2014/main" id="{121F2320-84C5-45D1-A41A-00F84ADA1FDD}"/>
              </a:ext>
            </a:extLst>
          </p:cNvPr>
          <p:cNvSpPr txBox="1"/>
          <p:nvPr/>
        </p:nvSpPr>
        <p:spPr>
          <a:xfrm>
            <a:off x="8585190" y="3141352"/>
            <a:ext cx="1356832" cy="369332"/>
          </a:xfrm>
          <a:prstGeom prst="rect">
            <a:avLst/>
          </a:prstGeom>
          <a:noFill/>
        </p:spPr>
        <p:txBody>
          <a:bodyPr wrap="square" rtlCol="0">
            <a:spAutoFit/>
          </a:bodyPr>
          <a:lstStyle/>
          <a:p>
            <a:r>
              <a:rPr lang="en-GB" b="1" dirty="0"/>
              <a:t>Message</a:t>
            </a:r>
          </a:p>
        </p:txBody>
      </p:sp>
      <p:sp>
        <p:nvSpPr>
          <p:cNvPr id="29" name="TextBox 28">
            <a:extLst>
              <a:ext uri="{FF2B5EF4-FFF2-40B4-BE49-F238E27FC236}">
                <a16:creationId xmlns:a16="http://schemas.microsoft.com/office/drawing/2014/main" id="{42DED6C1-1CA2-400E-9277-6C2715184B9A}"/>
              </a:ext>
            </a:extLst>
          </p:cNvPr>
          <p:cNvSpPr txBox="1"/>
          <p:nvPr/>
        </p:nvSpPr>
        <p:spPr>
          <a:xfrm>
            <a:off x="4714663" y="2447194"/>
            <a:ext cx="821045" cy="338554"/>
          </a:xfrm>
          <a:prstGeom prst="rect">
            <a:avLst/>
          </a:prstGeom>
          <a:noFill/>
        </p:spPr>
        <p:txBody>
          <a:bodyPr wrap="square" rtlCol="0">
            <a:spAutoFit/>
          </a:bodyPr>
          <a:lstStyle/>
          <a:p>
            <a:r>
              <a:rPr lang="en-GB" sz="1600" b="1" dirty="0"/>
              <a:t>Signal</a:t>
            </a:r>
          </a:p>
        </p:txBody>
      </p:sp>
      <p:sp>
        <p:nvSpPr>
          <p:cNvPr id="30" name="TextBox 29">
            <a:extLst>
              <a:ext uri="{FF2B5EF4-FFF2-40B4-BE49-F238E27FC236}">
                <a16:creationId xmlns:a16="http://schemas.microsoft.com/office/drawing/2014/main" id="{E50A9F82-67A0-4BFE-B3F0-6A4B3E9ABE89}"/>
              </a:ext>
            </a:extLst>
          </p:cNvPr>
          <p:cNvSpPr txBox="1"/>
          <p:nvPr/>
        </p:nvSpPr>
        <p:spPr>
          <a:xfrm>
            <a:off x="6607944" y="2447195"/>
            <a:ext cx="1117611" cy="584775"/>
          </a:xfrm>
          <a:prstGeom prst="rect">
            <a:avLst/>
          </a:prstGeom>
          <a:noFill/>
        </p:spPr>
        <p:txBody>
          <a:bodyPr wrap="square" rtlCol="0">
            <a:spAutoFit/>
          </a:bodyPr>
          <a:lstStyle/>
          <a:p>
            <a:pPr algn="ctr"/>
            <a:r>
              <a:rPr lang="en-GB" sz="1600" b="1" dirty="0"/>
              <a:t>Received</a:t>
            </a:r>
          </a:p>
          <a:p>
            <a:pPr algn="ctr"/>
            <a:r>
              <a:rPr lang="en-GB" sz="1600" b="1" dirty="0"/>
              <a:t>Signal</a:t>
            </a:r>
          </a:p>
        </p:txBody>
      </p:sp>
      <p:cxnSp>
        <p:nvCxnSpPr>
          <p:cNvPr id="36" name="Straight Arrow Connector 35">
            <a:extLst>
              <a:ext uri="{FF2B5EF4-FFF2-40B4-BE49-F238E27FC236}">
                <a16:creationId xmlns:a16="http://schemas.microsoft.com/office/drawing/2014/main" id="{D2D2A3AC-8429-4680-9C87-459D65BE424C}"/>
              </a:ext>
            </a:extLst>
          </p:cNvPr>
          <p:cNvCxnSpPr>
            <a:stCxn id="5" idx="0"/>
            <a:endCxn id="7" idx="2"/>
          </p:cNvCxnSpPr>
          <p:nvPr/>
        </p:nvCxnSpPr>
        <p:spPr>
          <a:xfrm flipV="1">
            <a:off x="6160124" y="2850497"/>
            <a:ext cx="0" cy="1412146"/>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224959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AF12B-7596-4855-9C0E-F51355940F6D}"/>
              </a:ext>
            </a:extLst>
          </p:cNvPr>
          <p:cNvSpPr>
            <a:spLocks noGrp="1"/>
          </p:cNvSpPr>
          <p:nvPr>
            <p:ph type="title"/>
          </p:nvPr>
        </p:nvSpPr>
        <p:spPr>
          <a:xfrm>
            <a:off x="1949269" y="125760"/>
            <a:ext cx="8229600" cy="854968"/>
          </a:xfrm>
        </p:spPr>
        <p:txBody>
          <a:bodyPr/>
          <a:lstStyle/>
          <a:p>
            <a:r>
              <a:rPr lang="en-GB" dirty="0"/>
              <a:t>Berlo’s Model of Communication</a:t>
            </a:r>
          </a:p>
        </p:txBody>
      </p:sp>
      <p:sp>
        <p:nvSpPr>
          <p:cNvPr id="5" name="Rectangle: Rounded Corners 4">
            <a:extLst>
              <a:ext uri="{FF2B5EF4-FFF2-40B4-BE49-F238E27FC236}">
                <a16:creationId xmlns:a16="http://schemas.microsoft.com/office/drawing/2014/main" id="{25FCBCE5-C593-4606-8713-6C0E86AC1905}"/>
              </a:ext>
            </a:extLst>
          </p:cNvPr>
          <p:cNvSpPr/>
          <p:nvPr/>
        </p:nvSpPr>
        <p:spPr>
          <a:xfrm>
            <a:off x="1775520" y="1124744"/>
            <a:ext cx="1728192" cy="4171602"/>
          </a:xfrm>
          <a:prstGeom prst="roundRect">
            <a:avLst/>
          </a:prstGeom>
          <a:effectLst>
            <a:outerShdw blurRad="50800" dist="165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u="sng" dirty="0"/>
              <a:t>Source</a:t>
            </a:r>
          </a:p>
          <a:p>
            <a:pPr algn="ctr"/>
            <a:endParaRPr lang="en-GB" sz="1400" b="1" dirty="0"/>
          </a:p>
          <a:p>
            <a:pPr algn="ctr"/>
            <a:endParaRPr lang="en-GB" sz="1400" b="1" dirty="0"/>
          </a:p>
          <a:p>
            <a:pPr algn="ctr"/>
            <a:endParaRPr lang="en-GB" sz="1400" b="1" dirty="0"/>
          </a:p>
          <a:p>
            <a:pPr algn="ctr"/>
            <a:endParaRPr lang="en-GB" sz="1400" b="1" dirty="0"/>
          </a:p>
          <a:p>
            <a:pPr algn="ctr"/>
            <a:r>
              <a:rPr lang="en-GB" sz="1400" b="1" dirty="0"/>
              <a:t>Communication Skills</a:t>
            </a:r>
          </a:p>
          <a:p>
            <a:pPr algn="ctr"/>
            <a:endParaRPr lang="en-GB" sz="1400" b="1" dirty="0"/>
          </a:p>
          <a:p>
            <a:pPr algn="ctr"/>
            <a:r>
              <a:rPr lang="en-GB" sz="1400" b="1" dirty="0"/>
              <a:t>Attitudes</a:t>
            </a:r>
          </a:p>
          <a:p>
            <a:pPr algn="ctr"/>
            <a:endParaRPr lang="en-GB" sz="1400" b="1" dirty="0"/>
          </a:p>
          <a:p>
            <a:pPr algn="ctr"/>
            <a:r>
              <a:rPr lang="en-GB" sz="1400" b="1" dirty="0"/>
              <a:t>Knowledge</a:t>
            </a:r>
          </a:p>
          <a:p>
            <a:pPr algn="ctr"/>
            <a:endParaRPr lang="en-GB" sz="1400" b="1" dirty="0"/>
          </a:p>
          <a:p>
            <a:pPr algn="ctr"/>
            <a:r>
              <a:rPr lang="en-GB" sz="1400" b="1" dirty="0"/>
              <a:t>Social System</a:t>
            </a:r>
          </a:p>
          <a:p>
            <a:pPr algn="ctr"/>
            <a:endParaRPr lang="en-GB" sz="1400" b="1" dirty="0"/>
          </a:p>
          <a:p>
            <a:pPr algn="ctr"/>
            <a:r>
              <a:rPr lang="en-GB" sz="1400" b="1" dirty="0"/>
              <a:t>Culture</a:t>
            </a:r>
          </a:p>
        </p:txBody>
      </p:sp>
      <p:sp>
        <p:nvSpPr>
          <p:cNvPr id="6" name="Rectangle: Rounded Corners 5">
            <a:extLst>
              <a:ext uri="{FF2B5EF4-FFF2-40B4-BE49-F238E27FC236}">
                <a16:creationId xmlns:a16="http://schemas.microsoft.com/office/drawing/2014/main" id="{F772D7F4-6D27-4E1E-B362-80C6D736779A}"/>
              </a:ext>
            </a:extLst>
          </p:cNvPr>
          <p:cNvSpPr/>
          <p:nvPr/>
        </p:nvSpPr>
        <p:spPr>
          <a:xfrm>
            <a:off x="4661761" y="1124744"/>
            <a:ext cx="1400809" cy="417160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u="sng" dirty="0"/>
          </a:p>
          <a:p>
            <a:pPr algn="ctr"/>
            <a:r>
              <a:rPr lang="en-GB" sz="1600" b="1" u="sng" dirty="0"/>
              <a:t>Message</a:t>
            </a:r>
          </a:p>
          <a:p>
            <a:pPr algn="ctr"/>
            <a:endParaRPr lang="en-GB" sz="1400" b="1" dirty="0"/>
          </a:p>
          <a:p>
            <a:pPr algn="ctr"/>
            <a:endParaRPr lang="en-GB" sz="1400" b="1" dirty="0"/>
          </a:p>
          <a:p>
            <a:pPr algn="ctr"/>
            <a:endParaRPr lang="en-GB" sz="1400" b="1" dirty="0"/>
          </a:p>
          <a:p>
            <a:pPr algn="ctr"/>
            <a:endParaRPr lang="en-GB" sz="1400" b="1" dirty="0"/>
          </a:p>
          <a:p>
            <a:pPr algn="ctr"/>
            <a:r>
              <a:rPr lang="en-GB" sz="1400" b="1" dirty="0"/>
              <a:t>Content</a:t>
            </a:r>
          </a:p>
          <a:p>
            <a:pPr algn="ctr"/>
            <a:endParaRPr lang="en-GB" sz="1400" b="1" dirty="0"/>
          </a:p>
          <a:p>
            <a:pPr algn="ctr"/>
            <a:r>
              <a:rPr lang="en-GB" sz="1400" b="1" dirty="0"/>
              <a:t>Elements</a:t>
            </a:r>
          </a:p>
          <a:p>
            <a:pPr algn="ctr"/>
            <a:endParaRPr lang="en-GB" sz="1400" b="1" dirty="0"/>
          </a:p>
          <a:p>
            <a:pPr algn="ctr"/>
            <a:r>
              <a:rPr lang="en-GB" sz="1400" b="1" dirty="0"/>
              <a:t>Treatment</a:t>
            </a:r>
          </a:p>
          <a:p>
            <a:pPr algn="ctr"/>
            <a:endParaRPr lang="en-GB" sz="1400" b="1" dirty="0"/>
          </a:p>
          <a:p>
            <a:pPr algn="ctr"/>
            <a:r>
              <a:rPr lang="en-GB" sz="1400" b="1" dirty="0"/>
              <a:t>Structure</a:t>
            </a:r>
          </a:p>
          <a:p>
            <a:pPr algn="ctr"/>
            <a:endParaRPr lang="en-GB" sz="1400" b="1" dirty="0"/>
          </a:p>
          <a:p>
            <a:pPr algn="ctr"/>
            <a:r>
              <a:rPr lang="en-GB" sz="1400" b="1" dirty="0"/>
              <a:t>Code</a:t>
            </a:r>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p:txBody>
      </p:sp>
      <p:sp>
        <p:nvSpPr>
          <p:cNvPr id="7" name="Rectangle: Rounded Corners 6">
            <a:extLst>
              <a:ext uri="{FF2B5EF4-FFF2-40B4-BE49-F238E27FC236}">
                <a16:creationId xmlns:a16="http://schemas.microsoft.com/office/drawing/2014/main" id="{9109E0E7-CC58-4690-A116-84012DE6AEFE}"/>
              </a:ext>
            </a:extLst>
          </p:cNvPr>
          <p:cNvSpPr/>
          <p:nvPr/>
        </p:nvSpPr>
        <p:spPr>
          <a:xfrm>
            <a:off x="6282365" y="1134763"/>
            <a:ext cx="1400809" cy="417160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b="1" u="sng" dirty="0"/>
          </a:p>
          <a:p>
            <a:pPr algn="ctr"/>
            <a:endParaRPr lang="en-GB" sz="1400" b="1" u="sng" dirty="0"/>
          </a:p>
          <a:p>
            <a:pPr algn="ctr"/>
            <a:endParaRPr lang="en-GB" sz="1400" b="1" u="sng" dirty="0"/>
          </a:p>
          <a:p>
            <a:pPr algn="ctr"/>
            <a:endParaRPr lang="en-GB" sz="1400" b="1" u="sng" dirty="0"/>
          </a:p>
          <a:p>
            <a:pPr algn="ctr"/>
            <a:endParaRPr lang="en-GB" sz="1400" b="1" u="sng" dirty="0"/>
          </a:p>
          <a:p>
            <a:pPr algn="ctr"/>
            <a:endParaRPr lang="en-GB" sz="1400" b="1" u="sng" dirty="0"/>
          </a:p>
          <a:p>
            <a:pPr algn="ctr"/>
            <a:r>
              <a:rPr lang="en-GB" sz="1600" b="1" u="sng" dirty="0"/>
              <a:t>Channel</a:t>
            </a:r>
          </a:p>
          <a:p>
            <a:pPr algn="ctr"/>
            <a:endParaRPr lang="en-GB" sz="1400" b="1" dirty="0"/>
          </a:p>
          <a:p>
            <a:pPr algn="ctr"/>
            <a:endParaRPr lang="en-GB" sz="1400" b="1" dirty="0"/>
          </a:p>
          <a:p>
            <a:pPr algn="ctr"/>
            <a:endParaRPr lang="en-GB" sz="1400" b="1" dirty="0"/>
          </a:p>
          <a:p>
            <a:pPr algn="ctr"/>
            <a:endParaRPr lang="en-GB" sz="1400" b="1" dirty="0"/>
          </a:p>
          <a:p>
            <a:pPr algn="ctr"/>
            <a:r>
              <a:rPr lang="en-GB" sz="1400" b="1" dirty="0"/>
              <a:t>Hearing</a:t>
            </a:r>
          </a:p>
          <a:p>
            <a:pPr algn="ctr"/>
            <a:endParaRPr lang="en-GB" sz="1400" b="1" dirty="0"/>
          </a:p>
          <a:p>
            <a:pPr algn="ctr"/>
            <a:r>
              <a:rPr lang="en-GB" sz="1400" b="1" dirty="0"/>
              <a:t>Seeing</a:t>
            </a:r>
          </a:p>
          <a:p>
            <a:pPr algn="ctr"/>
            <a:endParaRPr lang="en-GB" sz="1400" b="1" dirty="0"/>
          </a:p>
          <a:p>
            <a:pPr algn="ctr"/>
            <a:r>
              <a:rPr lang="en-GB" sz="1400" b="1" dirty="0"/>
              <a:t>Touching</a:t>
            </a:r>
          </a:p>
          <a:p>
            <a:pPr algn="ctr"/>
            <a:endParaRPr lang="en-GB" sz="1400" b="1" dirty="0"/>
          </a:p>
          <a:p>
            <a:pPr algn="ctr"/>
            <a:r>
              <a:rPr lang="en-GB" sz="1400" b="1" dirty="0"/>
              <a:t>Smelling</a:t>
            </a:r>
          </a:p>
          <a:p>
            <a:pPr algn="ctr"/>
            <a:endParaRPr lang="en-GB" sz="1400" b="1" dirty="0"/>
          </a:p>
          <a:p>
            <a:pPr algn="ctr"/>
            <a:r>
              <a:rPr lang="en-GB" sz="1400" b="1" dirty="0"/>
              <a:t>Tasting</a:t>
            </a:r>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p:txBody>
      </p:sp>
      <p:sp>
        <p:nvSpPr>
          <p:cNvPr id="8" name="Rectangle: Rounded Corners 7">
            <a:extLst>
              <a:ext uri="{FF2B5EF4-FFF2-40B4-BE49-F238E27FC236}">
                <a16:creationId xmlns:a16="http://schemas.microsoft.com/office/drawing/2014/main" id="{DD1D86B0-C5AD-474B-8BBD-A762D1BBA5A5}"/>
              </a:ext>
            </a:extLst>
          </p:cNvPr>
          <p:cNvSpPr/>
          <p:nvPr/>
        </p:nvSpPr>
        <p:spPr>
          <a:xfrm>
            <a:off x="8802571" y="1124744"/>
            <a:ext cx="1728192" cy="4171602"/>
          </a:xfrm>
          <a:prstGeom prst="roundRect">
            <a:avLst/>
          </a:prstGeom>
          <a:effectLst>
            <a:outerShdw blurRad="63500" dist="165100" dir="288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u="sng" dirty="0"/>
              <a:t>Receiver</a:t>
            </a:r>
          </a:p>
          <a:p>
            <a:pPr algn="ctr"/>
            <a:endParaRPr lang="en-GB" sz="1400" b="1" dirty="0"/>
          </a:p>
          <a:p>
            <a:pPr algn="ctr"/>
            <a:endParaRPr lang="en-GB" sz="1400" b="1" dirty="0"/>
          </a:p>
          <a:p>
            <a:pPr algn="ctr"/>
            <a:endParaRPr lang="en-GB" sz="1400" b="1" dirty="0"/>
          </a:p>
          <a:p>
            <a:pPr algn="ctr"/>
            <a:endParaRPr lang="en-GB" sz="1400" b="1" dirty="0"/>
          </a:p>
          <a:p>
            <a:pPr algn="ctr"/>
            <a:r>
              <a:rPr lang="en-GB" sz="1400" b="1" dirty="0"/>
              <a:t>Communication Skills</a:t>
            </a:r>
          </a:p>
          <a:p>
            <a:pPr algn="ctr"/>
            <a:endParaRPr lang="en-GB" sz="1400" b="1" dirty="0"/>
          </a:p>
          <a:p>
            <a:pPr algn="ctr"/>
            <a:r>
              <a:rPr lang="en-GB" sz="1400" b="1" dirty="0"/>
              <a:t>Attitudes</a:t>
            </a:r>
          </a:p>
          <a:p>
            <a:pPr algn="ctr"/>
            <a:endParaRPr lang="en-GB" sz="1400" b="1" dirty="0"/>
          </a:p>
          <a:p>
            <a:pPr algn="ctr"/>
            <a:r>
              <a:rPr lang="en-GB" sz="1400" b="1" dirty="0"/>
              <a:t>Knowledge</a:t>
            </a:r>
          </a:p>
          <a:p>
            <a:pPr algn="ctr"/>
            <a:endParaRPr lang="en-GB" sz="1400" b="1" dirty="0"/>
          </a:p>
          <a:p>
            <a:pPr algn="ctr"/>
            <a:r>
              <a:rPr lang="en-GB" sz="1400" b="1" dirty="0"/>
              <a:t>Social System</a:t>
            </a:r>
          </a:p>
          <a:p>
            <a:pPr algn="ctr"/>
            <a:endParaRPr lang="en-GB" sz="1400" b="1" dirty="0"/>
          </a:p>
          <a:p>
            <a:pPr algn="ctr"/>
            <a:r>
              <a:rPr lang="en-GB" sz="1400" b="1" dirty="0"/>
              <a:t>Culture</a:t>
            </a:r>
          </a:p>
        </p:txBody>
      </p:sp>
      <p:sp>
        <p:nvSpPr>
          <p:cNvPr id="9" name="TextBox 8">
            <a:extLst>
              <a:ext uri="{FF2B5EF4-FFF2-40B4-BE49-F238E27FC236}">
                <a16:creationId xmlns:a16="http://schemas.microsoft.com/office/drawing/2014/main" id="{6BA3563F-CD8C-4ABD-9B13-E577CA0D2A29}"/>
              </a:ext>
            </a:extLst>
          </p:cNvPr>
          <p:cNvSpPr txBox="1"/>
          <p:nvPr/>
        </p:nvSpPr>
        <p:spPr>
          <a:xfrm>
            <a:off x="3637949" y="1412777"/>
            <a:ext cx="1008112" cy="307777"/>
          </a:xfrm>
          <a:prstGeom prst="rect">
            <a:avLst/>
          </a:prstGeom>
          <a:noFill/>
        </p:spPr>
        <p:txBody>
          <a:bodyPr wrap="square" rtlCol="0">
            <a:spAutoFit/>
          </a:bodyPr>
          <a:lstStyle/>
          <a:p>
            <a:r>
              <a:rPr lang="en-GB" sz="1400" b="1" dirty="0"/>
              <a:t>Encodes</a:t>
            </a:r>
          </a:p>
        </p:txBody>
      </p:sp>
      <p:sp>
        <p:nvSpPr>
          <p:cNvPr id="10" name="TextBox 9">
            <a:extLst>
              <a:ext uri="{FF2B5EF4-FFF2-40B4-BE49-F238E27FC236}">
                <a16:creationId xmlns:a16="http://schemas.microsoft.com/office/drawing/2014/main" id="{04E5FAC5-4122-420B-ADA9-ED2B9319E6E6}"/>
              </a:ext>
            </a:extLst>
          </p:cNvPr>
          <p:cNvSpPr txBox="1"/>
          <p:nvPr/>
        </p:nvSpPr>
        <p:spPr>
          <a:xfrm>
            <a:off x="7821664" y="1412777"/>
            <a:ext cx="1008112" cy="307777"/>
          </a:xfrm>
          <a:prstGeom prst="rect">
            <a:avLst/>
          </a:prstGeom>
          <a:noFill/>
        </p:spPr>
        <p:txBody>
          <a:bodyPr wrap="square" rtlCol="0">
            <a:spAutoFit/>
          </a:bodyPr>
          <a:lstStyle/>
          <a:p>
            <a:r>
              <a:rPr lang="en-GB" sz="1400" b="1" dirty="0"/>
              <a:t>Decodes</a:t>
            </a:r>
          </a:p>
        </p:txBody>
      </p:sp>
      <p:cxnSp>
        <p:nvCxnSpPr>
          <p:cNvPr id="12" name="Straight Arrow Connector 11">
            <a:extLst>
              <a:ext uri="{FF2B5EF4-FFF2-40B4-BE49-F238E27FC236}">
                <a16:creationId xmlns:a16="http://schemas.microsoft.com/office/drawing/2014/main" id="{E6E8CC55-6168-4439-BF69-70C144B78080}"/>
              </a:ext>
            </a:extLst>
          </p:cNvPr>
          <p:cNvCxnSpPr/>
          <p:nvPr/>
        </p:nvCxnSpPr>
        <p:spPr>
          <a:xfrm>
            <a:off x="3519412" y="1720553"/>
            <a:ext cx="1103699"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2BCED88A-3FA6-40C4-8EB4-6EA38DF1F845}"/>
              </a:ext>
            </a:extLst>
          </p:cNvPr>
          <p:cNvCxnSpPr>
            <a:cxnSpLocks/>
          </p:cNvCxnSpPr>
          <p:nvPr/>
        </p:nvCxnSpPr>
        <p:spPr>
          <a:xfrm>
            <a:off x="7683174" y="1720553"/>
            <a:ext cx="115085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905CB214-B682-417D-9C15-B5695474AA85}"/>
              </a:ext>
            </a:extLst>
          </p:cNvPr>
          <p:cNvCxnSpPr>
            <a:cxnSpLocks/>
          </p:cNvCxnSpPr>
          <p:nvPr/>
        </p:nvCxnSpPr>
        <p:spPr>
          <a:xfrm>
            <a:off x="6062570" y="1720553"/>
            <a:ext cx="263949"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8E823250-255C-4254-825A-0FEB01F659FE}"/>
              </a:ext>
            </a:extLst>
          </p:cNvPr>
          <p:cNvSpPr txBox="1"/>
          <p:nvPr/>
        </p:nvSpPr>
        <p:spPr>
          <a:xfrm>
            <a:off x="2052418" y="5390803"/>
            <a:ext cx="9319393" cy="307777"/>
          </a:xfrm>
          <a:prstGeom prst="rect">
            <a:avLst/>
          </a:prstGeom>
          <a:noFill/>
        </p:spPr>
        <p:txBody>
          <a:bodyPr wrap="square" rtlCol="0">
            <a:spAutoFit/>
          </a:bodyPr>
          <a:lstStyle/>
          <a:p>
            <a:r>
              <a:rPr lang="en-GB" sz="1400" b="1" dirty="0"/>
              <a:t>A Source encodes a Message for a Channel, then to a Receiver, who decodes it: S-M-C-R Model</a:t>
            </a:r>
          </a:p>
        </p:txBody>
      </p:sp>
    </p:spTree>
    <p:extLst>
      <p:ext uri="{BB962C8B-B14F-4D97-AF65-F5344CB8AC3E}">
        <p14:creationId xmlns:p14="http://schemas.microsoft.com/office/powerpoint/2010/main" val="198847161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26725-BB54-457C-92BE-F4D946D99762}"/>
              </a:ext>
            </a:extLst>
          </p:cNvPr>
          <p:cNvSpPr>
            <a:spLocks noGrp="1"/>
          </p:cNvSpPr>
          <p:nvPr>
            <p:ph type="title"/>
          </p:nvPr>
        </p:nvSpPr>
        <p:spPr/>
        <p:txBody>
          <a:bodyPr>
            <a:noAutofit/>
          </a:bodyPr>
          <a:lstStyle/>
          <a:p>
            <a:r>
              <a:rPr lang="en-GB" sz="3600" dirty="0"/>
              <a:t>Schramm’s Model of Communication, 1954</a:t>
            </a:r>
          </a:p>
        </p:txBody>
      </p:sp>
      <p:sp>
        <p:nvSpPr>
          <p:cNvPr id="4" name="Oval 3">
            <a:extLst>
              <a:ext uri="{FF2B5EF4-FFF2-40B4-BE49-F238E27FC236}">
                <a16:creationId xmlns:a16="http://schemas.microsoft.com/office/drawing/2014/main" id="{79E05C18-BBB7-41D0-82ED-B6166BC58685}"/>
              </a:ext>
            </a:extLst>
          </p:cNvPr>
          <p:cNvSpPr/>
          <p:nvPr/>
        </p:nvSpPr>
        <p:spPr>
          <a:xfrm>
            <a:off x="4943872" y="1628800"/>
            <a:ext cx="2304256" cy="13681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Message</a:t>
            </a:r>
          </a:p>
        </p:txBody>
      </p:sp>
      <p:sp>
        <p:nvSpPr>
          <p:cNvPr id="5" name="Oval 4">
            <a:extLst>
              <a:ext uri="{FF2B5EF4-FFF2-40B4-BE49-F238E27FC236}">
                <a16:creationId xmlns:a16="http://schemas.microsoft.com/office/drawing/2014/main" id="{542E222B-3526-488E-AA2D-D01212881D8D}"/>
              </a:ext>
            </a:extLst>
          </p:cNvPr>
          <p:cNvSpPr/>
          <p:nvPr/>
        </p:nvSpPr>
        <p:spPr>
          <a:xfrm>
            <a:off x="4926926" y="4164743"/>
            <a:ext cx="2304256" cy="13681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Message</a:t>
            </a:r>
          </a:p>
        </p:txBody>
      </p:sp>
      <p:sp>
        <p:nvSpPr>
          <p:cNvPr id="6" name="Oval 5">
            <a:extLst>
              <a:ext uri="{FF2B5EF4-FFF2-40B4-BE49-F238E27FC236}">
                <a16:creationId xmlns:a16="http://schemas.microsoft.com/office/drawing/2014/main" id="{EF341BFB-602C-4695-A7CA-7E3796F86616}"/>
              </a:ext>
            </a:extLst>
          </p:cNvPr>
          <p:cNvSpPr/>
          <p:nvPr/>
        </p:nvSpPr>
        <p:spPr>
          <a:xfrm>
            <a:off x="7132210" y="2932173"/>
            <a:ext cx="2304256" cy="1368152"/>
          </a:xfrm>
          <a:prstGeom prst="ellipse">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Decoder</a:t>
            </a:r>
          </a:p>
          <a:p>
            <a:pPr algn="ctr"/>
            <a:endParaRPr lang="en-GB" sz="1400" b="1" dirty="0"/>
          </a:p>
          <a:p>
            <a:pPr algn="ctr"/>
            <a:r>
              <a:rPr lang="en-GB" sz="1400" b="1" dirty="0"/>
              <a:t>Interpreter</a:t>
            </a:r>
          </a:p>
          <a:p>
            <a:pPr algn="ctr"/>
            <a:endParaRPr lang="en-GB" sz="1400" b="1" dirty="0"/>
          </a:p>
          <a:p>
            <a:pPr algn="ctr"/>
            <a:r>
              <a:rPr lang="en-GB" sz="1400" b="1" dirty="0"/>
              <a:t>Encoder</a:t>
            </a:r>
          </a:p>
        </p:txBody>
      </p:sp>
      <p:sp>
        <p:nvSpPr>
          <p:cNvPr id="7" name="Oval 6">
            <a:extLst>
              <a:ext uri="{FF2B5EF4-FFF2-40B4-BE49-F238E27FC236}">
                <a16:creationId xmlns:a16="http://schemas.microsoft.com/office/drawing/2014/main" id="{9CED1D81-9ABA-4EEE-A8A8-08A1C0603232}"/>
              </a:ext>
            </a:extLst>
          </p:cNvPr>
          <p:cNvSpPr/>
          <p:nvPr/>
        </p:nvSpPr>
        <p:spPr>
          <a:xfrm>
            <a:off x="2721968" y="2849480"/>
            <a:ext cx="2304256" cy="1368152"/>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Encoder</a:t>
            </a:r>
          </a:p>
          <a:p>
            <a:pPr algn="ctr"/>
            <a:endParaRPr lang="en-GB" sz="1400" b="1" dirty="0"/>
          </a:p>
          <a:p>
            <a:pPr algn="ctr"/>
            <a:r>
              <a:rPr lang="en-GB" sz="1400" b="1" dirty="0"/>
              <a:t>Interpreter</a:t>
            </a:r>
          </a:p>
          <a:p>
            <a:pPr algn="ctr"/>
            <a:endParaRPr lang="en-GB" sz="1400" b="1" dirty="0"/>
          </a:p>
          <a:p>
            <a:pPr algn="ctr"/>
            <a:r>
              <a:rPr lang="en-GB" sz="1400" b="1" dirty="0"/>
              <a:t>Decoder</a:t>
            </a:r>
          </a:p>
        </p:txBody>
      </p:sp>
      <p:cxnSp>
        <p:nvCxnSpPr>
          <p:cNvPr id="14" name="Straight Arrow Connector 13">
            <a:extLst>
              <a:ext uri="{FF2B5EF4-FFF2-40B4-BE49-F238E27FC236}">
                <a16:creationId xmlns:a16="http://schemas.microsoft.com/office/drawing/2014/main" id="{88EE7E80-BF77-4F3E-8735-D7C638D54A8C}"/>
              </a:ext>
            </a:extLst>
          </p:cNvPr>
          <p:cNvCxnSpPr>
            <a:stCxn id="7" idx="7"/>
            <a:endCxn id="4" idx="3"/>
          </p:cNvCxnSpPr>
          <p:nvPr/>
        </p:nvCxnSpPr>
        <p:spPr>
          <a:xfrm flipV="1">
            <a:off x="4688774" y="2796591"/>
            <a:ext cx="592548" cy="25325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3157E6BA-C62F-4190-B61B-91249E14D23D}"/>
              </a:ext>
            </a:extLst>
          </p:cNvPr>
          <p:cNvCxnSpPr>
            <a:stCxn id="4" idx="5"/>
            <a:endCxn id="6" idx="1"/>
          </p:cNvCxnSpPr>
          <p:nvPr/>
        </p:nvCxnSpPr>
        <p:spPr>
          <a:xfrm>
            <a:off x="6910678" y="2796592"/>
            <a:ext cx="558982" cy="335943"/>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2D847EC8-78A8-4A9E-8B7D-797D701C2F03}"/>
              </a:ext>
            </a:extLst>
          </p:cNvPr>
          <p:cNvCxnSpPr>
            <a:stCxn id="6" idx="3"/>
            <a:endCxn id="5" idx="7"/>
          </p:cNvCxnSpPr>
          <p:nvPr/>
        </p:nvCxnSpPr>
        <p:spPr>
          <a:xfrm flipH="1">
            <a:off x="6893732" y="4099964"/>
            <a:ext cx="575928" cy="26514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C28B0633-A61E-450B-B77D-D64E6814CB50}"/>
              </a:ext>
            </a:extLst>
          </p:cNvPr>
          <p:cNvCxnSpPr>
            <a:stCxn id="5" idx="1"/>
            <a:endCxn id="7" idx="5"/>
          </p:cNvCxnSpPr>
          <p:nvPr/>
        </p:nvCxnSpPr>
        <p:spPr>
          <a:xfrm flipH="1" flipV="1">
            <a:off x="4688774" y="4017272"/>
            <a:ext cx="575602" cy="347833"/>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805321"/>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E88EB-736D-4E83-85EB-9B37487F9C5B}"/>
              </a:ext>
            </a:extLst>
          </p:cNvPr>
          <p:cNvSpPr>
            <a:spLocks noGrp="1"/>
          </p:cNvSpPr>
          <p:nvPr>
            <p:ph type="title"/>
          </p:nvPr>
        </p:nvSpPr>
        <p:spPr/>
        <p:txBody>
          <a:bodyPr/>
          <a:lstStyle/>
          <a:p>
            <a:r>
              <a:rPr lang="en-GB" dirty="0"/>
              <a:t>Comparative Study</a:t>
            </a:r>
          </a:p>
        </p:txBody>
      </p:sp>
      <p:sp>
        <p:nvSpPr>
          <p:cNvPr id="3" name="Content Placeholder 2">
            <a:extLst>
              <a:ext uri="{FF2B5EF4-FFF2-40B4-BE49-F238E27FC236}">
                <a16:creationId xmlns:a16="http://schemas.microsoft.com/office/drawing/2014/main" id="{707808C1-53E7-4EDA-A9D5-DFB0098E38AD}"/>
              </a:ext>
            </a:extLst>
          </p:cNvPr>
          <p:cNvSpPr>
            <a:spLocks noGrp="1"/>
          </p:cNvSpPr>
          <p:nvPr>
            <p:ph idx="1"/>
          </p:nvPr>
        </p:nvSpPr>
        <p:spPr>
          <a:xfrm>
            <a:off x="1739516" y="1408866"/>
            <a:ext cx="8712968" cy="3917032"/>
          </a:xfrm>
        </p:spPr>
        <p:txBody>
          <a:bodyPr>
            <a:normAutofit fontScale="92500" lnSpcReduction="20000"/>
          </a:bodyPr>
          <a:lstStyle/>
          <a:p>
            <a:pPr marL="514350" indent="-514350">
              <a:buFont typeface="+mj-lt"/>
              <a:buAutoNum type="arabicPeriod"/>
            </a:pPr>
            <a:r>
              <a:rPr lang="en-GB" altLang="en-US" dirty="0">
                <a:latin typeface="+mj-lt"/>
                <a:cs typeface="Arial" charset="0"/>
              </a:rPr>
              <a:t>Explain the similarities and the differences between the four models shown: </a:t>
            </a:r>
            <a:r>
              <a:rPr lang="en-GB" altLang="en-US" i="1" dirty="0">
                <a:solidFill>
                  <a:srgbClr val="0070C0"/>
                </a:solidFill>
                <a:latin typeface="+mj-lt"/>
                <a:cs typeface="Arial" charset="0"/>
              </a:rPr>
              <a:t>Communication Cycle, Shannon &amp; Weaver, et al.</a:t>
            </a:r>
          </a:p>
          <a:p>
            <a:pPr>
              <a:buFont typeface="+mj-lt"/>
              <a:buAutoNum type="arabicPeriod"/>
            </a:pPr>
            <a:endParaRPr lang="en-GB" altLang="en-US" sz="1800" dirty="0">
              <a:latin typeface="+mj-lt"/>
              <a:cs typeface="Arial" charset="0"/>
            </a:endParaRPr>
          </a:p>
          <a:p>
            <a:pPr marL="514350" indent="-514350">
              <a:buFont typeface="+mj-lt"/>
              <a:buAutoNum type="arabicPeriod"/>
            </a:pPr>
            <a:r>
              <a:rPr lang="en-GB" altLang="en-US" dirty="0">
                <a:latin typeface="+mj-lt"/>
                <a:cs typeface="Arial" charset="0"/>
              </a:rPr>
              <a:t>Explain the relevance of the models for effective communication in management.</a:t>
            </a:r>
          </a:p>
          <a:p>
            <a:pPr>
              <a:buFont typeface="+mj-lt"/>
              <a:buAutoNum type="arabicPeriod"/>
            </a:pPr>
            <a:endParaRPr lang="en-GB" altLang="en-US" sz="1800" dirty="0">
              <a:latin typeface="+mj-lt"/>
              <a:cs typeface="Arial" charset="0"/>
            </a:endParaRPr>
          </a:p>
          <a:p>
            <a:pPr marL="514350" indent="-514350">
              <a:buFont typeface="+mj-lt"/>
              <a:buAutoNum type="arabicPeriod"/>
            </a:pPr>
            <a:r>
              <a:rPr lang="en-GB" altLang="en-US" dirty="0">
                <a:latin typeface="+mj-lt"/>
                <a:cs typeface="Arial" charset="0"/>
              </a:rPr>
              <a:t>Write-up and present results</a:t>
            </a:r>
          </a:p>
          <a:p>
            <a:pPr marL="0" indent="0" algn="ctr">
              <a:buNone/>
            </a:pPr>
            <a:r>
              <a:rPr lang="en-GB" altLang="en-US" b="1" i="1" dirty="0">
                <a:solidFill>
                  <a:srgbClr val="00B050"/>
                </a:solidFill>
                <a:latin typeface="+mj-lt"/>
                <a:cs typeface="Arial" charset="0"/>
              </a:rPr>
              <a:t>Exercise: 30 mins to prepare</a:t>
            </a:r>
          </a:p>
          <a:p>
            <a:endParaRPr lang="en-GB" dirty="0">
              <a:latin typeface="+mj-lt"/>
            </a:endParaRPr>
          </a:p>
        </p:txBody>
      </p:sp>
    </p:spTree>
    <p:extLst>
      <p:ext uri="{BB962C8B-B14F-4D97-AF65-F5344CB8AC3E}">
        <p14:creationId xmlns:p14="http://schemas.microsoft.com/office/powerpoint/2010/main" val="802685571"/>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19C45-359C-49D3-B254-DBA16A011EB9}"/>
              </a:ext>
            </a:extLst>
          </p:cNvPr>
          <p:cNvSpPr>
            <a:spLocks noGrp="1"/>
          </p:cNvSpPr>
          <p:nvPr>
            <p:ph type="title"/>
          </p:nvPr>
        </p:nvSpPr>
        <p:spPr>
          <a:xfrm>
            <a:off x="1703512" y="-171400"/>
            <a:ext cx="8784976" cy="1143000"/>
          </a:xfrm>
        </p:spPr>
        <p:txBody>
          <a:bodyPr>
            <a:normAutofit/>
          </a:bodyPr>
          <a:lstStyle/>
          <a:p>
            <a:r>
              <a:rPr lang="en-GB" sz="2800" b="1" dirty="0"/>
              <a:t>A Final Activity: </a:t>
            </a:r>
            <a:r>
              <a:rPr lang="en-GB" sz="2800" b="1" i="1" dirty="0"/>
              <a:t>The Context Of Communication</a:t>
            </a:r>
          </a:p>
        </p:txBody>
      </p:sp>
      <p:pic>
        <p:nvPicPr>
          <p:cNvPr id="4" name="Picture 3">
            <a:extLst>
              <a:ext uri="{FF2B5EF4-FFF2-40B4-BE49-F238E27FC236}">
                <a16:creationId xmlns:a16="http://schemas.microsoft.com/office/drawing/2014/main" id="{5D5B77ED-84A5-48C5-8D02-1A9E3AD59793}"/>
              </a:ext>
            </a:extLst>
          </p:cNvPr>
          <p:cNvPicPr/>
          <p:nvPr/>
        </p:nvPicPr>
        <p:blipFill>
          <a:blip r:embed="rId3">
            <a:extLst>
              <a:ext uri="{28A0092B-C50C-407E-A947-70E740481C1C}">
                <a14:useLocalDpi xmlns:a14="http://schemas.microsoft.com/office/drawing/2010/main" val="0"/>
              </a:ext>
            </a:extLst>
          </a:blip>
          <a:stretch>
            <a:fillRect/>
          </a:stretch>
        </p:blipFill>
        <p:spPr>
          <a:xfrm>
            <a:off x="2531604" y="692696"/>
            <a:ext cx="7128792" cy="4875014"/>
          </a:xfrm>
          <a:prstGeom prst="rect">
            <a:avLst/>
          </a:prstGeom>
          <a:ln>
            <a:solidFill>
              <a:schemeClr val="accent1"/>
            </a:solidFill>
          </a:ln>
        </p:spPr>
      </p:pic>
    </p:spTree>
    <p:extLst>
      <p:ext uri="{BB962C8B-B14F-4D97-AF65-F5344CB8AC3E}">
        <p14:creationId xmlns:p14="http://schemas.microsoft.com/office/powerpoint/2010/main" val="3737564302"/>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E5825-3CA8-48F1-BA18-DE6B60E97A80}"/>
              </a:ext>
            </a:extLst>
          </p:cNvPr>
          <p:cNvSpPr>
            <a:spLocks noGrp="1"/>
          </p:cNvSpPr>
          <p:nvPr>
            <p:ph type="title"/>
          </p:nvPr>
        </p:nvSpPr>
        <p:spPr/>
        <p:txBody>
          <a:bodyPr>
            <a:normAutofit/>
          </a:bodyPr>
          <a:lstStyle/>
          <a:p>
            <a:r>
              <a:rPr lang="en-GB" b="1" i="1" dirty="0"/>
              <a:t>The Context Of Communication</a:t>
            </a:r>
            <a:endParaRPr lang="en-GB" dirty="0"/>
          </a:p>
        </p:txBody>
      </p:sp>
      <p:sp>
        <p:nvSpPr>
          <p:cNvPr id="3" name="Content Placeholder 2">
            <a:extLst>
              <a:ext uri="{FF2B5EF4-FFF2-40B4-BE49-F238E27FC236}">
                <a16:creationId xmlns:a16="http://schemas.microsoft.com/office/drawing/2014/main" id="{2226FB86-B85E-4D6A-ABF0-FAFFCDA5D387}"/>
              </a:ext>
            </a:extLst>
          </p:cNvPr>
          <p:cNvSpPr>
            <a:spLocks noGrp="1"/>
          </p:cNvSpPr>
          <p:nvPr>
            <p:ph idx="1"/>
          </p:nvPr>
        </p:nvSpPr>
        <p:spPr/>
        <p:txBody>
          <a:bodyPr>
            <a:normAutofit lnSpcReduction="10000"/>
          </a:bodyPr>
          <a:lstStyle/>
          <a:p>
            <a:pPr marL="0" indent="0">
              <a:buNone/>
            </a:pPr>
            <a:r>
              <a:rPr lang="en-GB" dirty="0"/>
              <a:t>Examine the diagram and…</a:t>
            </a:r>
          </a:p>
          <a:p>
            <a:endParaRPr lang="en-GB" sz="2400" dirty="0"/>
          </a:p>
          <a:p>
            <a:pPr marL="457200" indent="-457200">
              <a:buFont typeface="+mj-lt"/>
              <a:buAutoNum type="arabicPeriod"/>
            </a:pPr>
            <a:r>
              <a:rPr lang="en-GB" sz="2400" dirty="0">
                <a:solidFill>
                  <a:srgbClr val="0070C0"/>
                </a:solidFill>
              </a:rPr>
              <a:t>Key Learning Points?</a:t>
            </a:r>
          </a:p>
          <a:p>
            <a:pPr marL="457200" indent="-457200">
              <a:buFont typeface="+mj-lt"/>
              <a:buAutoNum type="arabicPeriod"/>
            </a:pPr>
            <a:r>
              <a:rPr lang="en-GB" sz="2400" dirty="0">
                <a:solidFill>
                  <a:srgbClr val="FF0000"/>
                </a:solidFill>
              </a:rPr>
              <a:t>Any terms you don’t understand?</a:t>
            </a:r>
          </a:p>
          <a:p>
            <a:pPr marL="457200" indent="-457200">
              <a:buFont typeface="+mj-lt"/>
              <a:buAutoNum type="arabicPeriod"/>
            </a:pPr>
            <a:r>
              <a:rPr lang="en-GB" sz="2400" dirty="0">
                <a:solidFill>
                  <a:srgbClr val="00B050"/>
                </a:solidFill>
              </a:rPr>
              <a:t>Which of these could have the biggest impact on the quality of your communications?</a:t>
            </a:r>
          </a:p>
          <a:p>
            <a:endParaRPr lang="en-GB" sz="2400" dirty="0"/>
          </a:p>
          <a:p>
            <a:pPr marL="0" indent="0">
              <a:buNone/>
            </a:pPr>
            <a:r>
              <a:rPr lang="en-GB" sz="2400" dirty="0"/>
              <a:t>Record your findings for feedback to the group and discussion.   </a:t>
            </a:r>
            <a:r>
              <a:rPr lang="en-GB" sz="2400" b="1" i="1" dirty="0">
                <a:solidFill>
                  <a:srgbClr val="7030A0"/>
                </a:solidFill>
              </a:rPr>
              <a:t>Exercise – 30 minutes to prepare</a:t>
            </a:r>
          </a:p>
        </p:txBody>
      </p:sp>
    </p:spTree>
    <p:extLst>
      <p:ext uri="{BB962C8B-B14F-4D97-AF65-F5344CB8AC3E}">
        <p14:creationId xmlns:p14="http://schemas.microsoft.com/office/powerpoint/2010/main" val="79561091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3881F-CC60-4A5D-9FC3-E3EF7BE531DB}"/>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17867540-1C3C-4AF2-8696-15BE91F66B20}"/>
              </a:ext>
            </a:extLst>
          </p:cNvPr>
          <p:cNvSpPr>
            <a:spLocks noGrp="1"/>
          </p:cNvSpPr>
          <p:nvPr>
            <p:ph idx="1"/>
          </p:nvPr>
        </p:nvSpPr>
        <p:spPr/>
        <p:txBody>
          <a:bodyPr/>
          <a:lstStyle/>
          <a:p>
            <a:r>
              <a:rPr lang="en-GB" dirty="0"/>
              <a:t>Take 5 minutes to reflect on the day and summarise your learning from today</a:t>
            </a:r>
          </a:p>
          <a:p>
            <a:pPr marL="0" indent="0">
              <a:buNone/>
            </a:pPr>
            <a:endParaRPr lang="en-GB" dirty="0"/>
          </a:p>
        </p:txBody>
      </p:sp>
      <p:pic>
        <p:nvPicPr>
          <p:cNvPr id="5" name="Picture 4">
            <a:extLst>
              <a:ext uri="{FF2B5EF4-FFF2-40B4-BE49-F238E27FC236}">
                <a16:creationId xmlns:a16="http://schemas.microsoft.com/office/drawing/2014/main" id="{C81D2DA0-34BB-496D-9596-44C2D12111D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2279577" y="2776735"/>
            <a:ext cx="3020695" cy="2481064"/>
          </a:xfrm>
          <a:prstGeom prst="rect">
            <a:avLst/>
          </a:prstGeom>
        </p:spPr>
      </p:pic>
    </p:spTree>
    <p:extLst>
      <p:ext uri="{BB962C8B-B14F-4D97-AF65-F5344CB8AC3E}">
        <p14:creationId xmlns:p14="http://schemas.microsoft.com/office/powerpoint/2010/main" val="406816593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18A429F-6608-412B-A842-F8702834BA2C}"/>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6672064" y="3068891"/>
            <a:ext cx="3995936" cy="2663307"/>
          </a:xfrm>
          <a:prstGeom prst="rect">
            <a:avLst/>
          </a:prstGeom>
        </p:spPr>
      </p:pic>
      <p:sp>
        <p:nvSpPr>
          <p:cNvPr id="2" name="Title 1">
            <a:extLst>
              <a:ext uri="{FF2B5EF4-FFF2-40B4-BE49-F238E27FC236}">
                <a16:creationId xmlns:a16="http://schemas.microsoft.com/office/drawing/2014/main" id="{450475BC-3159-4BBD-9158-209ACA0688E5}"/>
              </a:ext>
            </a:extLst>
          </p:cNvPr>
          <p:cNvSpPr>
            <a:spLocks noGrp="1"/>
          </p:cNvSpPr>
          <p:nvPr>
            <p:ph type="title"/>
          </p:nvPr>
        </p:nvSpPr>
        <p:spPr>
          <a:xfrm>
            <a:off x="2016402" y="12398"/>
            <a:ext cx="8229600" cy="1143000"/>
          </a:xfrm>
        </p:spPr>
        <p:txBody>
          <a:bodyPr/>
          <a:lstStyle/>
          <a:p>
            <a:r>
              <a:rPr lang="en-GB" dirty="0"/>
              <a:t>Further Research</a:t>
            </a:r>
          </a:p>
        </p:txBody>
      </p:sp>
      <p:sp>
        <p:nvSpPr>
          <p:cNvPr id="3" name="Content Placeholder 2">
            <a:extLst>
              <a:ext uri="{FF2B5EF4-FFF2-40B4-BE49-F238E27FC236}">
                <a16:creationId xmlns:a16="http://schemas.microsoft.com/office/drawing/2014/main" id="{39F87A9D-2368-4FF9-97F0-70A74AA65E05}"/>
              </a:ext>
            </a:extLst>
          </p:cNvPr>
          <p:cNvSpPr>
            <a:spLocks noGrp="1"/>
          </p:cNvSpPr>
          <p:nvPr>
            <p:ph idx="1"/>
          </p:nvPr>
        </p:nvSpPr>
        <p:spPr>
          <a:xfrm>
            <a:off x="1837185" y="1095924"/>
            <a:ext cx="8229600" cy="3917032"/>
          </a:xfrm>
        </p:spPr>
        <p:txBody>
          <a:bodyPr>
            <a:normAutofit lnSpcReduction="10000"/>
          </a:bodyPr>
          <a:lstStyle/>
          <a:p>
            <a:pPr marL="0" indent="0">
              <a:buNone/>
            </a:pPr>
            <a:r>
              <a:rPr lang="en-GB" dirty="0"/>
              <a:t>By the next session, have a look at Peter Morgan’s Text, and research the following:-</a:t>
            </a:r>
          </a:p>
          <a:p>
            <a:r>
              <a:rPr lang="en-GB" dirty="0">
                <a:solidFill>
                  <a:srgbClr val="0070C0"/>
                </a:solidFill>
              </a:rPr>
              <a:t>The Context Of Communication Model</a:t>
            </a:r>
          </a:p>
          <a:p>
            <a:r>
              <a:rPr lang="en-GB" dirty="0">
                <a:solidFill>
                  <a:srgbClr val="0070C0"/>
                </a:solidFill>
              </a:rPr>
              <a:t>Paralinguistic Behaviours</a:t>
            </a:r>
          </a:p>
          <a:p>
            <a:endParaRPr lang="en-GB" dirty="0"/>
          </a:p>
          <a:p>
            <a:pPr marL="0" indent="0">
              <a:buNone/>
            </a:pPr>
            <a:r>
              <a:rPr lang="en-GB" b="1" i="1" dirty="0">
                <a:solidFill>
                  <a:srgbClr val="7030A0"/>
                </a:solidFill>
              </a:rPr>
              <a:t>Be prepared to join in </a:t>
            </a:r>
          </a:p>
          <a:p>
            <a:pPr marL="0" indent="0">
              <a:buNone/>
            </a:pPr>
            <a:r>
              <a:rPr lang="en-GB" b="1" i="1" dirty="0">
                <a:solidFill>
                  <a:srgbClr val="7030A0"/>
                </a:solidFill>
              </a:rPr>
              <a:t>the discussion </a:t>
            </a:r>
          </a:p>
        </p:txBody>
      </p:sp>
    </p:spTree>
    <p:extLst>
      <p:ext uri="{BB962C8B-B14F-4D97-AF65-F5344CB8AC3E}">
        <p14:creationId xmlns:p14="http://schemas.microsoft.com/office/powerpoint/2010/main" val="1807577974"/>
      </p:ext>
    </p:extLst>
  </p:cSld>
  <p:clrMapOvr>
    <a:masterClrMapping/>
  </p:clrMapOvr>
  <p:timing>
    <p:tnLst>
      <p:par>
        <p:cTn id="1" dur="indefinite" restart="never" nodeType="tmRoot"/>
      </p:par>
    </p:tnLst>
  </p:timing>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60</TotalTime>
  <Words>2383</Words>
  <Application>Microsoft Office PowerPoint</Application>
  <PresentationFormat>Widescreen</PresentationFormat>
  <Paragraphs>391</Paragraphs>
  <Slides>40</Slides>
  <Notes>22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40</vt:i4>
      </vt:variant>
    </vt:vector>
  </HeadingPairs>
  <TitlesOfParts>
    <vt:vector size="45" baseType="lpstr">
      <vt:lpstr>Arial</vt:lpstr>
      <vt:lpstr>Calibri</vt:lpstr>
      <vt:lpstr>Myriad Pro</vt:lpstr>
      <vt:lpstr>Tahoma</vt:lpstr>
      <vt:lpstr>ThemeUWTSD</vt:lpstr>
      <vt:lpstr>CertHE Skills for the Workplace Module: BMSK4002</vt:lpstr>
      <vt:lpstr>Overview of Session</vt:lpstr>
      <vt:lpstr>Communication Hippo!</vt:lpstr>
      <vt:lpstr>Non Verbal Communication</vt:lpstr>
      <vt:lpstr>Language %</vt:lpstr>
      <vt:lpstr>Barriers to Communication</vt:lpstr>
      <vt:lpstr>Barriers to Communication</vt:lpstr>
      <vt:lpstr>Barriers To Communication</vt:lpstr>
      <vt:lpstr>Communication Barriers</vt:lpstr>
      <vt:lpstr>Communication Barriers</vt:lpstr>
      <vt:lpstr>Communication Barriers</vt:lpstr>
      <vt:lpstr>Listening Levels</vt:lpstr>
      <vt:lpstr>Robber Exercise</vt:lpstr>
      <vt:lpstr>The Story</vt:lpstr>
      <vt:lpstr>PowerPoint Presentation</vt:lpstr>
      <vt:lpstr>PowerPoint Presentation</vt:lpstr>
      <vt:lpstr>Robber Exercise</vt:lpstr>
      <vt:lpstr>PowerPoint Presentation</vt:lpstr>
      <vt:lpstr>And, finally……..</vt:lpstr>
      <vt:lpstr>Key Points - Listening</vt:lpstr>
      <vt:lpstr>Two Way Communication</vt:lpstr>
      <vt:lpstr>Communication Styles</vt:lpstr>
      <vt:lpstr>Forms of Communication?</vt:lpstr>
      <vt:lpstr>Communication &amp; Teams</vt:lpstr>
      <vt:lpstr>Team Communication</vt:lpstr>
      <vt:lpstr>Dealing with Difficult Communication</vt:lpstr>
      <vt:lpstr>Aggression</vt:lpstr>
      <vt:lpstr>Face to Face</vt:lpstr>
      <vt:lpstr>Via the Phone</vt:lpstr>
      <vt:lpstr>Giving Bad News</vt:lpstr>
      <vt:lpstr>Further Research</vt:lpstr>
      <vt:lpstr>A Communication Cycle</vt:lpstr>
      <vt:lpstr>The Shannon-Weaver Mathematical Model, 1949</vt:lpstr>
      <vt:lpstr>Berlo’s Model of Communication</vt:lpstr>
      <vt:lpstr>Schramm’s Model of Communication, 1954</vt:lpstr>
      <vt:lpstr>Comparative Study</vt:lpstr>
      <vt:lpstr>A Final Activity: The Context Of Communication</vt:lpstr>
      <vt:lpstr>The Context Of Communication</vt:lpstr>
      <vt:lpstr>Summary</vt:lpstr>
      <vt:lpstr>Further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BMSK4002</dc:title>
  <dc:creator>Julie Thomas</dc:creator>
  <cp:lastModifiedBy>Julie Thomas</cp:lastModifiedBy>
  <cp:revision>10</cp:revision>
  <dcterms:created xsi:type="dcterms:W3CDTF">2018-02-11T15:03:25Z</dcterms:created>
  <dcterms:modified xsi:type="dcterms:W3CDTF">2018-03-13T17:00:00Z</dcterms:modified>
</cp:coreProperties>
</file>