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6" r:id="rId2"/>
  </p:sldMasterIdLst>
  <p:notesMasterIdLst>
    <p:notesMasterId r:id="rId42"/>
  </p:notesMasterIdLst>
  <p:handoutMasterIdLst>
    <p:handoutMasterId r:id="rId43"/>
  </p:handoutMasterIdLst>
  <p:sldIdLst>
    <p:sldId id="270" r:id="rId3"/>
    <p:sldId id="269" r:id="rId4"/>
    <p:sldId id="271" r:id="rId5"/>
    <p:sldId id="278" r:id="rId6"/>
    <p:sldId id="272" r:id="rId7"/>
    <p:sldId id="275" r:id="rId8"/>
    <p:sldId id="276" r:id="rId9"/>
    <p:sldId id="273" r:id="rId10"/>
    <p:sldId id="274" r:id="rId11"/>
    <p:sldId id="277" r:id="rId12"/>
    <p:sldId id="279" r:id="rId13"/>
    <p:sldId id="280" r:id="rId14"/>
    <p:sldId id="281" r:id="rId15"/>
    <p:sldId id="282" r:id="rId16"/>
    <p:sldId id="283" r:id="rId17"/>
    <p:sldId id="284" r:id="rId18"/>
    <p:sldId id="285" r:id="rId19"/>
    <p:sldId id="286" r:id="rId20"/>
    <p:sldId id="287" r:id="rId21"/>
    <p:sldId id="289" r:id="rId22"/>
    <p:sldId id="290" r:id="rId23"/>
    <p:sldId id="304" r:id="rId24"/>
    <p:sldId id="292" r:id="rId25"/>
    <p:sldId id="293" r:id="rId26"/>
    <p:sldId id="305" r:id="rId27"/>
    <p:sldId id="294" r:id="rId28"/>
    <p:sldId id="306" r:id="rId29"/>
    <p:sldId id="295" r:id="rId30"/>
    <p:sldId id="297" r:id="rId31"/>
    <p:sldId id="296" r:id="rId32"/>
    <p:sldId id="298" r:id="rId33"/>
    <p:sldId id="302" r:id="rId34"/>
    <p:sldId id="303" r:id="rId35"/>
    <p:sldId id="288" r:id="rId36"/>
    <p:sldId id="291" r:id="rId37"/>
    <p:sldId id="307" r:id="rId38"/>
    <p:sldId id="299" r:id="rId39"/>
    <p:sldId id="300" r:id="rId40"/>
    <p:sldId id="301" r:id="rId41"/>
  </p:sldIdLst>
  <p:sldSz cx="12192000" cy="6858000"/>
  <p:notesSz cx="6858000" cy="9144000"/>
  <p:custDataLst>
    <p:tags r:id="rId44"/>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A1671"/>
    <a:srgbClr val="D7D7D7"/>
    <a:srgbClr val="069E51"/>
    <a:srgbClr val="6A6A6A"/>
    <a:srgbClr val="3766BC"/>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50" autoAdjust="0"/>
    <p:restoredTop sz="66792" autoAdjust="0"/>
  </p:normalViewPr>
  <p:slideViewPr>
    <p:cSldViewPr snapToGrid="0" snapToObjects="1">
      <p:cViewPr varScale="1">
        <p:scale>
          <a:sx n="74" d="100"/>
          <a:sy n="74" d="100"/>
        </p:scale>
        <p:origin x="1626" y="72"/>
      </p:cViewPr>
      <p:guideLst>
        <p:guide orient="horz" pos="2160"/>
        <p:guide pos="3840"/>
      </p:guideLst>
    </p:cSldViewPr>
  </p:slideViewPr>
  <p:outlineViewPr>
    <p:cViewPr>
      <p:scale>
        <a:sx n="33" d="100"/>
        <a:sy n="33" d="100"/>
      </p:scale>
      <p:origin x="0" y="-32898"/>
    </p:cViewPr>
  </p:outlineViewPr>
  <p:notesTextViewPr>
    <p:cViewPr>
      <p:scale>
        <a:sx n="1" d="1"/>
        <a:sy n="1" d="1"/>
      </p:scale>
      <p:origin x="0" y="0"/>
    </p:cViewPr>
  </p:notesTextViewPr>
  <p:notesViewPr>
    <p:cSldViewPr snapToGrid="0" snapToObjects="1">
      <p:cViewPr varScale="1">
        <p:scale>
          <a:sx n="69" d="100"/>
          <a:sy n="69" d="100"/>
        </p:scale>
        <p:origin x="3264"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gs" Target="tags/tag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Blain" userId="83ccd8b3-9869-42d6-ba47-7969941faad5" providerId="ADAL" clId="{FBE4753D-18EC-4E40-9BD0-68A7DC092E3C}"/>
    <pc:docChg chg="modSld">
      <pc:chgData name="Dylan Blain" userId="83ccd8b3-9869-42d6-ba47-7969941faad5" providerId="ADAL" clId="{FBE4753D-18EC-4E40-9BD0-68A7DC092E3C}" dt="2025-11-10T15:45:37.161" v="0" actId="729"/>
      <pc:docMkLst>
        <pc:docMk/>
      </pc:docMkLst>
      <pc:sldChg chg="mod modShow">
        <pc:chgData name="Dylan Blain" userId="83ccd8b3-9869-42d6-ba47-7969941faad5" providerId="ADAL" clId="{FBE4753D-18EC-4E40-9BD0-68A7DC092E3C}" dt="2025-11-10T15:45:37.161" v="0" actId="729"/>
        <pc:sldMkLst>
          <pc:docMk/>
          <pc:sldMk cId="1404090606" sldId="279"/>
        </pc:sldMkLst>
      </pc:sldChg>
      <pc:sldChg chg="mod modShow">
        <pc:chgData name="Dylan Blain" userId="83ccd8b3-9869-42d6-ba47-7969941faad5" providerId="ADAL" clId="{FBE4753D-18EC-4E40-9BD0-68A7DC092E3C}" dt="2025-11-10T15:45:37.161" v="0" actId="729"/>
        <pc:sldMkLst>
          <pc:docMk/>
          <pc:sldMk cId="1909315959" sldId="280"/>
        </pc:sldMkLst>
      </pc:sldChg>
      <pc:sldChg chg="mod modShow">
        <pc:chgData name="Dylan Blain" userId="83ccd8b3-9869-42d6-ba47-7969941faad5" providerId="ADAL" clId="{FBE4753D-18EC-4E40-9BD0-68A7DC092E3C}" dt="2025-11-10T15:45:37.161" v="0" actId="729"/>
        <pc:sldMkLst>
          <pc:docMk/>
          <pc:sldMk cId="1627822884" sldId="281"/>
        </pc:sldMkLst>
      </pc:sldChg>
      <pc:sldChg chg="mod modShow">
        <pc:chgData name="Dylan Blain" userId="83ccd8b3-9869-42d6-ba47-7969941faad5" providerId="ADAL" clId="{FBE4753D-18EC-4E40-9BD0-68A7DC092E3C}" dt="2025-11-10T15:45:37.161" v="0" actId="729"/>
        <pc:sldMkLst>
          <pc:docMk/>
          <pc:sldMk cId="4211583635" sldId="282"/>
        </pc:sldMkLst>
      </pc:sldChg>
      <pc:sldChg chg="mod modShow">
        <pc:chgData name="Dylan Blain" userId="83ccd8b3-9869-42d6-ba47-7969941faad5" providerId="ADAL" clId="{FBE4753D-18EC-4E40-9BD0-68A7DC092E3C}" dt="2025-11-10T15:45:37.161" v="0" actId="729"/>
        <pc:sldMkLst>
          <pc:docMk/>
          <pc:sldMk cId="414182294" sldId="283"/>
        </pc:sldMkLst>
      </pc:sldChg>
      <pc:sldChg chg="mod modShow">
        <pc:chgData name="Dylan Blain" userId="83ccd8b3-9869-42d6-ba47-7969941faad5" providerId="ADAL" clId="{FBE4753D-18EC-4E40-9BD0-68A7DC092E3C}" dt="2025-11-10T15:45:37.161" v="0" actId="729"/>
        <pc:sldMkLst>
          <pc:docMk/>
          <pc:sldMk cId="1038302462" sldId="284"/>
        </pc:sldMkLst>
      </pc:sldChg>
      <pc:sldChg chg="mod modShow">
        <pc:chgData name="Dylan Blain" userId="83ccd8b3-9869-42d6-ba47-7969941faad5" providerId="ADAL" clId="{FBE4753D-18EC-4E40-9BD0-68A7DC092E3C}" dt="2025-11-10T15:45:37.161" v="0" actId="729"/>
        <pc:sldMkLst>
          <pc:docMk/>
          <pc:sldMk cId="1737023655" sldId="285"/>
        </pc:sldMkLst>
      </pc:sldChg>
      <pc:sldChg chg="mod modShow">
        <pc:chgData name="Dylan Blain" userId="83ccd8b3-9869-42d6-ba47-7969941faad5" providerId="ADAL" clId="{FBE4753D-18EC-4E40-9BD0-68A7DC092E3C}" dt="2025-11-10T15:45:37.161" v="0" actId="729"/>
        <pc:sldMkLst>
          <pc:docMk/>
          <pc:sldMk cId="137948698" sldId="28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smtClean="0">
                <a:latin typeface="Franklin Gothic Book" charset="0"/>
              </a:defRPr>
            </a:lvl1pPr>
          </a:lstStyle>
          <a:p>
            <a:pPr>
              <a:defRPr/>
            </a:pPr>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smtClean="0">
                <a:latin typeface="Franklin Gothic Book" charset="0"/>
              </a:defRPr>
            </a:lvl1pPr>
          </a:lstStyle>
          <a:p>
            <a:pPr>
              <a:defRPr/>
            </a:pPr>
            <a:fld id="{C4E3B901-E09B-4B25-88B3-E5CE2076444F}" type="datetimeFigureOut">
              <a:rPr lang="en-US"/>
              <a:pPr>
                <a:defRPr/>
              </a:pPr>
              <a:t>11/10/2025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smtClean="0">
                <a:latin typeface="Franklin Gothic Book" charset="0"/>
              </a:defRPr>
            </a:lvl1pPr>
          </a:lstStyle>
          <a:p>
            <a:pPr>
              <a:defRPr/>
            </a:pP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smtClean="0">
                <a:latin typeface="Franklin Gothic Book" charset="0"/>
              </a:defRPr>
            </a:lvl1pPr>
          </a:lstStyle>
          <a:p>
            <a:pPr>
              <a:defRPr/>
            </a:pPr>
            <a:fld id="{A49D8772-2110-452A-B95C-E4B1F6F247BB}" type="slidenum">
              <a:rPr lang="en-US"/>
              <a:pPr>
                <a:defRPr/>
              </a:pPr>
              <a:t>‹#›</a:t>
            </a:fld>
            <a:endParaRPr lang="en-US"/>
          </a:p>
        </p:txBody>
      </p:sp>
    </p:spTree>
    <p:extLst>
      <p:ext uri="{BB962C8B-B14F-4D97-AF65-F5344CB8AC3E}">
        <p14:creationId xmlns:p14="http://schemas.microsoft.com/office/powerpoint/2010/main" val="24713445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7CB37F41-22B6-4EEB-B5BA-641791CF53CE}" type="datetimeFigureOut">
              <a:rPr lang="en-US"/>
              <a:pPr>
                <a:defRPr/>
              </a:pPr>
              <a:t>11/10/2025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charset="0"/>
              </a:defRPr>
            </a:lvl1pPr>
          </a:lstStyle>
          <a:p>
            <a:pPr>
              <a:defRPr/>
            </a:pPr>
            <a:fld id="{F58C342C-3C37-4895-94E0-BAA8BE8868A3}" type="slidenum">
              <a:rPr lang="en-US" altLang="en-US"/>
              <a:pPr>
                <a:defRPr/>
              </a:pPr>
              <a:t>‹#›</a:t>
            </a:fld>
            <a:endParaRPr lang="en-US" altLang="en-US"/>
          </a:p>
        </p:txBody>
      </p:sp>
    </p:spTree>
    <p:extLst>
      <p:ext uri="{BB962C8B-B14F-4D97-AF65-F5344CB8AC3E}">
        <p14:creationId xmlns:p14="http://schemas.microsoft.com/office/powerpoint/2010/main" val="12422957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63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79B4CDC3-79F1-4085-9CCA-0A30DCD85FEE}" type="slidenum">
              <a:rPr lang="en-US" altLang="en-US">
                <a:latin typeface="Calibri" panose="020F0502020204030204" pitchFamily="34" charset="0"/>
              </a:rPr>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13</a:t>
            </a:fld>
            <a:endParaRPr lang="en-US" altLang="en-US"/>
          </a:p>
        </p:txBody>
      </p:sp>
    </p:spTree>
    <p:extLst>
      <p:ext uri="{BB962C8B-B14F-4D97-AF65-F5344CB8AC3E}">
        <p14:creationId xmlns:p14="http://schemas.microsoft.com/office/powerpoint/2010/main" val="3123999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r>
              <a:rPr lang="en-US" dirty="0" err="1"/>
              <a:t>mmkkook</a:t>
            </a:r>
            <a:endParaRPr lang="en-US" dirty="0"/>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15</a:t>
            </a:fld>
            <a:endParaRPr lang="en-US" altLang="en-US"/>
          </a:p>
        </p:txBody>
      </p:sp>
    </p:spTree>
    <p:extLst>
      <p:ext uri="{BB962C8B-B14F-4D97-AF65-F5344CB8AC3E}">
        <p14:creationId xmlns:p14="http://schemas.microsoft.com/office/powerpoint/2010/main" val="2681714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17</a:t>
            </a:fld>
            <a:endParaRPr lang="en-US" altLang="en-US"/>
          </a:p>
        </p:txBody>
      </p:sp>
    </p:spTree>
    <p:extLst>
      <p:ext uri="{BB962C8B-B14F-4D97-AF65-F5344CB8AC3E}">
        <p14:creationId xmlns:p14="http://schemas.microsoft.com/office/powerpoint/2010/main" val="3447655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20</a:t>
            </a:fld>
            <a:endParaRPr lang="en-US" altLang="en-US"/>
          </a:p>
        </p:txBody>
      </p:sp>
    </p:spTree>
    <p:extLst>
      <p:ext uri="{BB962C8B-B14F-4D97-AF65-F5344CB8AC3E}">
        <p14:creationId xmlns:p14="http://schemas.microsoft.com/office/powerpoint/2010/main" val="1990683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33</a:t>
            </a:fld>
            <a:endParaRPr lang="en-US" altLang="en-US"/>
          </a:p>
        </p:txBody>
      </p:sp>
    </p:spTree>
    <p:extLst>
      <p:ext uri="{BB962C8B-B14F-4D97-AF65-F5344CB8AC3E}">
        <p14:creationId xmlns:p14="http://schemas.microsoft.com/office/powerpoint/2010/main" val="2184334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34</a:t>
            </a:fld>
            <a:endParaRPr lang="en-US" altLang="en-US"/>
          </a:p>
        </p:txBody>
      </p:sp>
    </p:spTree>
    <p:extLst>
      <p:ext uri="{BB962C8B-B14F-4D97-AF65-F5344CB8AC3E}">
        <p14:creationId xmlns:p14="http://schemas.microsoft.com/office/powerpoint/2010/main" val="1934809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37</a:t>
            </a:fld>
            <a:endParaRPr lang="en-US" altLang="en-US"/>
          </a:p>
        </p:txBody>
      </p:sp>
    </p:spTree>
    <p:extLst>
      <p:ext uri="{BB962C8B-B14F-4D97-AF65-F5344CB8AC3E}">
        <p14:creationId xmlns:p14="http://schemas.microsoft.com/office/powerpoint/2010/main" val="2047970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38</a:t>
            </a:fld>
            <a:endParaRPr lang="en-US" altLang="en-US"/>
          </a:p>
        </p:txBody>
      </p:sp>
    </p:spTree>
    <p:extLst>
      <p:ext uri="{BB962C8B-B14F-4D97-AF65-F5344CB8AC3E}">
        <p14:creationId xmlns:p14="http://schemas.microsoft.com/office/powerpoint/2010/main" val="15610392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F58C342C-3C37-4895-94E0-BAA8BE8868A3}" type="slidenum">
              <a:rPr lang="en-US" altLang="en-US" smtClean="0"/>
              <a:pPr>
                <a:defRPr/>
              </a:pPr>
              <a:t>39</a:t>
            </a:fld>
            <a:endParaRPr lang="en-US" altLang="en-US"/>
          </a:p>
        </p:txBody>
      </p:sp>
    </p:spTree>
    <p:extLst>
      <p:ext uri="{BB962C8B-B14F-4D97-AF65-F5344CB8AC3E}">
        <p14:creationId xmlns:p14="http://schemas.microsoft.com/office/powerpoint/2010/main" val="23095790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6A1671"/>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2625018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969560"/>
            <a:ext cx="10515600" cy="409790"/>
          </a:xfrm>
          <a:prstGeom prst="rect">
            <a:avLst/>
          </a:prstGeom>
        </p:spPr>
        <p:txBody>
          <a:bodyPr lIns="0" tIns="0" rIns="0" bIns="0">
            <a:noAutofit/>
          </a:bodyPr>
          <a:lstStyle>
            <a:lvl1pPr algn="ctr">
              <a:defRPr sz="3800" b="1" i="0" cap="none" baseline="0">
                <a:solidFill>
                  <a:srgbClr val="6A1671"/>
                </a:solidFill>
                <a:latin typeface="Helvetica Neue Condensed" charset="0"/>
              </a:defRPr>
            </a:lvl1pPr>
          </a:lstStyle>
          <a:p>
            <a:r>
              <a:rPr lang="en-US"/>
              <a:t>Click to edit Master title style</a:t>
            </a:r>
            <a:endParaRPr lang="en-US" dirty="0"/>
          </a:p>
        </p:txBody>
      </p:sp>
      <p:sp>
        <p:nvSpPr>
          <p:cNvPr id="3" name="Content Placeholder 2"/>
          <p:cNvSpPr>
            <a:spLocks noGrp="1"/>
          </p:cNvSpPr>
          <p:nvPr>
            <p:ph idx="1"/>
          </p:nvPr>
        </p:nvSpPr>
        <p:spPr>
          <a:xfrm>
            <a:off x="838200" y="1807919"/>
            <a:ext cx="10515600" cy="4168338"/>
          </a:xfrm>
        </p:spPr>
        <p:txBody>
          <a:bodyPr>
            <a:noAutofit/>
          </a:bodyPr>
          <a:lstStyle>
            <a:lvl1pPr>
              <a:defRPr b="1" baseline="0">
                <a:latin typeface="Helvetica" pitchFamily="34" charset="0"/>
              </a:defRPr>
            </a:lvl1pPr>
            <a:lvl2pPr>
              <a:defRPr b="1" baseline="0">
                <a:latin typeface="Helvetica" pitchFamily="34" charset="0"/>
              </a:defRPr>
            </a:lvl2pPr>
            <a:lvl3pPr>
              <a:defRPr b="1">
                <a:latin typeface="Helvetica" pitchFamily="34" charset="0"/>
              </a:defRPr>
            </a:lvl3pPr>
            <a:lvl4pPr>
              <a:defRPr b="1" baseline="0">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2378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6A1671"/>
                </a:solidFill>
                <a:latin typeface="Helvetica Neue Condensed" charset="0"/>
              </a:defRPr>
            </a:lvl1pPr>
          </a:lstStyle>
          <a:p>
            <a:r>
              <a:rPr lang="en-US"/>
              <a:t>Click to edit Master title style</a:t>
            </a:r>
            <a:endParaRPr lang="en-US" dirty="0"/>
          </a:p>
        </p:txBody>
      </p:sp>
    </p:spTree>
    <p:extLst>
      <p:ext uri="{BB962C8B-B14F-4D97-AF65-F5344CB8AC3E}">
        <p14:creationId xmlns:p14="http://schemas.microsoft.com/office/powerpoint/2010/main" val="4262649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D221EF4D-9539-4E63-9419-161C26757AE6}" type="datetimeFigureOut">
              <a:rPr lang="en-US"/>
              <a:pPr>
                <a:defRPr/>
              </a:pPr>
              <a:t>11/10/2025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E935913-A0B7-4F89-B183-26B4A1FDECCE}" type="slidenum">
              <a:rPr lang="en-US" altLang="en-US"/>
              <a:pPr>
                <a:defRPr/>
              </a:pPr>
              <a:t>‹#›</a:t>
            </a:fld>
            <a:endParaRPr lang="en-US" altLang="en-US"/>
          </a:p>
        </p:txBody>
      </p:sp>
    </p:spTree>
    <p:extLst>
      <p:ext uri="{BB962C8B-B14F-4D97-AF65-F5344CB8AC3E}">
        <p14:creationId xmlns:p14="http://schemas.microsoft.com/office/powerpoint/2010/main" val="222563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899561F-5E2F-42F3-B7B8-2610A7D52406}" type="datetimeFigureOut">
              <a:rPr lang="en-US"/>
              <a:pPr>
                <a:defRPr/>
              </a:pPr>
              <a:t>11/10/2025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9AE8A28-9A2B-4B43-8002-857DA9AC7DFF}" type="slidenum">
              <a:rPr lang="en-US" altLang="en-US"/>
              <a:pPr>
                <a:defRPr/>
              </a:pPr>
              <a:t>‹#›</a:t>
            </a:fld>
            <a:endParaRPr lang="en-US" altLang="en-US"/>
          </a:p>
        </p:txBody>
      </p:sp>
    </p:spTree>
    <p:extLst>
      <p:ext uri="{BB962C8B-B14F-4D97-AF65-F5344CB8AC3E}">
        <p14:creationId xmlns:p14="http://schemas.microsoft.com/office/powerpoint/2010/main" val="2307418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C531F04-D467-4308-9CE9-FCEF83B5DA17}" type="datetimeFigureOut">
              <a:rPr lang="en-US"/>
              <a:pPr>
                <a:defRPr/>
              </a:pPr>
              <a:t>11/10/2025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635FA54-E09A-4235-86B3-190A9A71FA7C}" type="slidenum">
              <a:rPr lang="en-US" altLang="en-US"/>
              <a:pPr>
                <a:defRPr/>
              </a:pPr>
              <a:t>‹#›</a:t>
            </a:fld>
            <a:endParaRPr lang="en-US" altLang="en-US"/>
          </a:p>
        </p:txBody>
      </p:sp>
    </p:spTree>
    <p:extLst>
      <p:ext uri="{BB962C8B-B14F-4D97-AF65-F5344CB8AC3E}">
        <p14:creationId xmlns:p14="http://schemas.microsoft.com/office/powerpoint/2010/main" val="1766479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BC1ABDB4-3036-4863-B06A-C19488E5BC66}" type="datetimeFigureOut">
              <a:rPr lang="en-US"/>
              <a:pPr>
                <a:defRPr/>
              </a:pPr>
              <a:t>11/10/2025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1348C7AF-2842-4B56-AF1E-23FB704E619D}" type="slidenum">
              <a:rPr lang="en-US" altLang="en-US"/>
              <a:pPr>
                <a:defRPr/>
              </a:pPr>
              <a:t>‹#›</a:t>
            </a:fld>
            <a:endParaRPr lang="en-US" altLang="en-US"/>
          </a:p>
        </p:txBody>
      </p:sp>
    </p:spTree>
    <p:extLst>
      <p:ext uri="{BB962C8B-B14F-4D97-AF65-F5344CB8AC3E}">
        <p14:creationId xmlns:p14="http://schemas.microsoft.com/office/powerpoint/2010/main" val="2810032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1B4642B-51BD-42B5-AEE3-F60AEA039903}" type="datetimeFigureOut">
              <a:rPr lang="en-US"/>
              <a:pPr>
                <a:defRPr/>
              </a:pPr>
              <a:t>11/10/2025</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703A2CCA-EA0A-487A-836F-F0BF54F372BA}" type="slidenum">
              <a:rPr lang="en-US" altLang="en-US"/>
              <a:pPr>
                <a:defRPr/>
              </a:pPr>
              <a:t>‹#›</a:t>
            </a:fld>
            <a:endParaRPr lang="en-US" altLang="en-US"/>
          </a:p>
        </p:txBody>
      </p:sp>
    </p:spTree>
    <p:extLst>
      <p:ext uri="{BB962C8B-B14F-4D97-AF65-F5344CB8AC3E}">
        <p14:creationId xmlns:p14="http://schemas.microsoft.com/office/powerpoint/2010/main" val="3751438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3A6AEB66-E5F0-4F9E-8849-3FF0F3266562}" type="datetimeFigureOut">
              <a:rPr lang="en-US"/>
              <a:pPr>
                <a:defRPr/>
              </a:pPr>
              <a:t>11/10/2025</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663A04B8-73D8-45C7-8D52-94C2408796C9}" type="slidenum">
              <a:rPr lang="en-US" altLang="en-US"/>
              <a:pPr>
                <a:defRPr/>
              </a:pPr>
              <a:t>‹#›</a:t>
            </a:fld>
            <a:endParaRPr lang="en-US" altLang="en-US"/>
          </a:p>
        </p:txBody>
      </p:sp>
    </p:spTree>
    <p:extLst>
      <p:ext uri="{BB962C8B-B14F-4D97-AF65-F5344CB8AC3E}">
        <p14:creationId xmlns:p14="http://schemas.microsoft.com/office/powerpoint/2010/main" val="1396220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99C29F0-7797-475C-ABA6-46E1F4412172}" type="datetimeFigureOut">
              <a:rPr lang="en-US"/>
              <a:pPr>
                <a:defRPr/>
              </a:pPr>
              <a:t>11/10/2025</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5CB736B0-A38A-449C-B520-BBC582DCD0C0}" type="slidenum">
              <a:rPr lang="en-US" altLang="en-US"/>
              <a:pPr>
                <a:defRPr/>
              </a:pPr>
              <a:t>‹#›</a:t>
            </a:fld>
            <a:endParaRPr lang="en-US" altLang="en-US"/>
          </a:p>
        </p:txBody>
      </p:sp>
    </p:spTree>
    <p:extLst>
      <p:ext uri="{BB962C8B-B14F-4D97-AF65-F5344CB8AC3E}">
        <p14:creationId xmlns:p14="http://schemas.microsoft.com/office/powerpoint/2010/main" val="1901640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3BAF570-E7C5-4CF5-A000-0C9A441975E9}" type="datetimeFigureOut">
              <a:rPr lang="en-US"/>
              <a:pPr>
                <a:defRPr/>
              </a:pPr>
              <a:t>11/10/2025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8F602B1-4335-425A-9A3D-6B3AB2BD4C75}" type="slidenum">
              <a:rPr lang="en-US" altLang="en-US"/>
              <a:pPr>
                <a:defRPr/>
              </a:pPr>
              <a:t>‹#›</a:t>
            </a:fld>
            <a:endParaRPr lang="en-US" altLang="en-US"/>
          </a:p>
        </p:txBody>
      </p:sp>
    </p:spTree>
    <p:extLst>
      <p:ext uri="{BB962C8B-B14F-4D97-AF65-F5344CB8AC3E}">
        <p14:creationId xmlns:p14="http://schemas.microsoft.com/office/powerpoint/2010/main" val="315566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C374C8C-FF77-4D61-A7D2-CB3F91564200}" type="datetimeFigureOut">
              <a:rPr lang="en-US"/>
              <a:pPr>
                <a:defRPr/>
              </a:pPr>
              <a:t>11/10/2025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F41C2EDD-FCA8-4CD3-9820-E071E4011923}" type="slidenum">
              <a:rPr lang="en-US" altLang="en-US"/>
              <a:pPr>
                <a:defRPr/>
              </a:pPr>
              <a:t>‹#›</a:t>
            </a:fld>
            <a:endParaRPr lang="en-US" altLang="en-US"/>
          </a:p>
        </p:txBody>
      </p:sp>
    </p:spTree>
    <p:extLst>
      <p:ext uri="{BB962C8B-B14F-4D97-AF65-F5344CB8AC3E}">
        <p14:creationId xmlns:p14="http://schemas.microsoft.com/office/powerpoint/2010/main" val="2018481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9ACEEE65-4006-4EA6-8163-C62996B7C02A}" type="datetimeFigureOut">
              <a:rPr lang="en-US"/>
              <a:pPr>
                <a:defRPr/>
              </a:pPr>
              <a:t>11/10/2025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7DF2648-26DE-467F-A82F-C1404F5795E1}" type="slidenum">
              <a:rPr lang="en-US" altLang="en-US"/>
              <a:pPr>
                <a:defRPr/>
              </a:pPr>
              <a:t>‹#›</a:t>
            </a:fld>
            <a:endParaRPr lang="en-US" altLang="en-US"/>
          </a:p>
        </p:txBody>
      </p:sp>
    </p:spTree>
    <p:extLst>
      <p:ext uri="{BB962C8B-B14F-4D97-AF65-F5344CB8AC3E}">
        <p14:creationId xmlns:p14="http://schemas.microsoft.com/office/powerpoint/2010/main" val="16081191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F18C1A8-591A-4147-8A6C-BFD746A82424}" type="datetimeFigureOut">
              <a:rPr lang="en-US"/>
              <a:pPr>
                <a:defRPr/>
              </a:pPr>
              <a:t>11/10/2025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1BF7FF2-BF2D-413D-A718-496491E36D14}" type="slidenum">
              <a:rPr lang="en-US" altLang="en-US"/>
              <a:pPr>
                <a:defRPr/>
              </a:pPr>
              <a:t>‹#›</a:t>
            </a:fld>
            <a:endParaRPr lang="en-US" altLang="en-US"/>
          </a:p>
        </p:txBody>
      </p:sp>
    </p:spTree>
    <p:extLst>
      <p:ext uri="{BB962C8B-B14F-4D97-AF65-F5344CB8AC3E}">
        <p14:creationId xmlns:p14="http://schemas.microsoft.com/office/powerpoint/2010/main" val="41454773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jpe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7" name="Title Placeholder 8"/>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Tree>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Lst>
  <p:txStyles>
    <p:titleStyle>
      <a:lvl1pPr algn="l" rtl="0" eaLnBrk="0" fontAlgn="base" hangingPunct="0">
        <a:lnSpc>
          <a:spcPct val="90000"/>
        </a:lnSpc>
        <a:spcBef>
          <a:spcPct val="0"/>
        </a:spcBef>
        <a:spcAft>
          <a:spcPct val="0"/>
        </a:spcAft>
        <a:defRPr sz="4400" b="0" i="0" u="none"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Franklin Gothic Medium" pitchFamily="34" charset="0"/>
        </a:defRPr>
      </a:lvl2pPr>
      <a:lvl3pPr algn="l" rtl="0" eaLnBrk="0" fontAlgn="base" hangingPunct="0">
        <a:lnSpc>
          <a:spcPct val="90000"/>
        </a:lnSpc>
        <a:spcBef>
          <a:spcPct val="0"/>
        </a:spcBef>
        <a:spcAft>
          <a:spcPct val="0"/>
        </a:spcAft>
        <a:defRPr sz="4400">
          <a:solidFill>
            <a:schemeClr val="tx1"/>
          </a:solidFill>
          <a:latin typeface="Franklin Gothic Medium" pitchFamily="34" charset="0"/>
        </a:defRPr>
      </a:lvl3pPr>
      <a:lvl4pPr algn="l" rtl="0" eaLnBrk="0" fontAlgn="base" hangingPunct="0">
        <a:lnSpc>
          <a:spcPct val="90000"/>
        </a:lnSpc>
        <a:spcBef>
          <a:spcPct val="0"/>
        </a:spcBef>
        <a:spcAft>
          <a:spcPct val="0"/>
        </a:spcAft>
        <a:defRPr sz="4400">
          <a:solidFill>
            <a:schemeClr val="tx1"/>
          </a:solidFill>
          <a:latin typeface="Franklin Gothic Medium" pitchFamily="34" charset="0"/>
        </a:defRPr>
      </a:lvl4pPr>
      <a:lvl5pPr algn="l" rtl="0" eaLnBrk="0" fontAlgn="base" hangingPunct="0">
        <a:lnSpc>
          <a:spcPct val="90000"/>
        </a:lnSpc>
        <a:spcBef>
          <a:spcPct val="0"/>
        </a:spcBef>
        <a:spcAft>
          <a:spcPct val="0"/>
        </a:spcAft>
        <a:defRPr sz="4400">
          <a:solidFill>
            <a:schemeClr val="tx1"/>
          </a:solidFill>
          <a:latin typeface="Franklin Gothic Medium" pitchFamily="34" charset="0"/>
        </a:defRPr>
      </a:lvl5pPr>
      <a:lvl6pPr marL="457200" algn="l" rtl="0" fontAlgn="base">
        <a:lnSpc>
          <a:spcPct val="90000"/>
        </a:lnSpc>
        <a:spcBef>
          <a:spcPct val="0"/>
        </a:spcBef>
        <a:spcAft>
          <a:spcPct val="0"/>
        </a:spcAft>
        <a:defRPr sz="4400">
          <a:solidFill>
            <a:schemeClr val="tx1"/>
          </a:solidFill>
          <a:latin typeface="Franklin Gothic Medium" pitchFamily="34" charset="0"/>
        </a:defRPr>
      </a:lvl6pPr>
      <a:lvl7pPr marL="914400" algn="l" rtl="0" fontAlgn="base">
        <a:lnSpc>
          <a:spcPct val="90000"/>
        </a:lnSpc>
        <a:spcBef>
          <a:spcPct val="0"/>
        </a:spcBef>
        <a:spcAft>
          <a:spcPct val="0"/>
        </a:spcAft>
        <a:defRPr sz="4400">
          <a:solidFill>
            <a:schemeClr val="tx1"/>
          </a:solidFill>
          <a:latin typeface="Franklin Gothic Medium" pitchFamily="34" charset="0"/>
        </a:defRPr>
      </a:lvl7pPr>
      <a:lvl8pPr marL="1371600" algn="l" rtl="0" fontAlgn="base">
        <a:lnSpc>
          <a:spcPct val="90000"/>
        </a:lnSpc>
        <a:spcBef>
          <a:spcPct val="0"/>
        </a:spcBef>
        <a:spcAft>
          <a:spcPct val="0"/>
        </a:spcAft>
        <a:defRPr sz="4400">
          <a:solidFill>
            <a:schemeClr val="tx1"/>
          </a:solidFill>
          <a:latin typeface="Franklin Gothic Medium" pitchFamily="34" charset="0"/>
        </a:defRPr>
      </a:lvl8pPr>
      <a:lvl9pPr marL="1828800" algn="l" rtl="0" fontAlgn="base">
        <a:lnSpc>
          <a:spcPct val="90000"/>
        </a:lnSpc>
        <a:spcBef>
          <a:spcPct val="0"/>
        </a:spcBef>
        <a:spcAft>
          <a:spcPct val="0"/>
        </a:spcAft>
        <a:defRPr sz="4400">
          <a:solidFill>
            <a:schemeClr val="tx1"/>
          </a:solidFill>
          <a:latin typeface="Franklin Gothic Medium"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C8946B9C-4605-47F1-819C-73DC93278B80}" type="datetimeFigureOut">
              <a:rPr lang="en-US"/>
              <a:pPr>
                <a:defRPr/>
              </a:pPr>
              <a:t>11/10/2025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charset="0"/>
              </a:defRPr>
            </a:lvl1pPr>
          </a:lstStyle>
          <a:p>
            <a:pPr>
              <a:defRPr/>
            </a:pPr>
            <a:fld id="{C1962288-D804-4FBB-BE6F-9CB5F9EE24D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xStyles>
    <p:titleStyle>
      <a:lvl1pPr algn="l" rtl="0" eaLnBrk="0" fontAlgn="base" hangingPunct="0">
        <a:lnSpc>
          <a:spcPct val="90000"/>
        </a:lnSpc>
        <a:spcBef>
          <a:spcPct val="0"/>
        </a:spcBef>
        <a:spcAft>
          <a:spcPct val="0"/>
        </a:spcAft>
        <a:defRPr sz="3800" b="1" kern="1200">
          <a:solidFill>
            <a:srgbClr val="6A1671"/>
          </a:solidFill>
          <a:latin typeface="Helvetica Neue Condensed" charset="0"/>
          <a:ea typeface="+mj-ea"/>
          <a:cs typeface="+mj-cs"/>
        </a:defRPr>
      </a:lvl1pPr>
      <a:lvl2pPr algn="l" rtl="0" eaLnBrk="0" fontAlgn="base" hangingPunct="0">
        <a:lnSpc>
          <a:spcPct val="90000"/>
        </a:lnSpc>
        <a:spcBef>
          <a:spcPct val="0"/>
        </a:spcBef>
        <a:spcAft>
          <a:spcPct val="0"/>
        </a:spcAft>
        <a:defRPr sz="3800" b="1">
          <a:solidFill>
            <a:srgbClr val="6A1671"/>
          </a:solidFill>
          <a:latin typeface="Helvetica Neue Condensed"/>
        </a:defRPr>
      </a:lvl2pPr>
      <a:lvl3pPr algn="l" rtl="0" eaLnBrk="0" fontAlgn="base" hangingPunct="0">
        <a:lnSpc>
          <a:spcPct val="90000"/>
        </a:lnSpc>
        <a:spcBef>
          <a:spcPct val="0"/>
        </a:spcBef>
        <a:spcAft>
          <a:spcPct val="0"/>
        </a:spcAft>
        <a:defRPr sz="3800" b="1">
          <a:solidFill>
            <a:srgbClr val="6A1671"/>
          </a:solidFill>
          <a:latin typeface="Helvetica Neue Condensed"/>
        </a:defRPr>
      </a:lvl3pPr>
      <a:lvl4pPr algn="l" rtl="0" eaLnBrk="0" fontAlgn="base" hangingPunct="0">
        <a:lnSpc>
          <a:spcPct val="90000"/>
        </a:lnSpc>
        <a:spcBef>
          <a:spcPct val="0"/>
        </a:spcBef>
        <a:spcAft>
          <a:spcPct val="0"/>
        </a:spcAft>
        <a:defRPr sz="3800" b="1">
          <a:solidFill>
            <a:srgbClr val="6A1671"/>
          </a:solidFill>
          <a:latin typeface="Helvetica Neue Condensed"/>
        </a:defRPr>
      </a:lvl4pPr>
      <a:lvl5pPr algn="l" rtl="0" eaLnBrk="0" fontAlgn="base" hangingPunct="0">
        <a:lnSpc>
          <a:spcPct val="90000"/>
        </a:lnSpc>
        <a:spcBef>
          <a:spcPct val="0"/>
        </a:spcBef>
        <a:spcAft>
          <a:spcPct val="0"/>
        </a:spcAft>
        <a:defRPr sz="3800" b="1">
          <a:solidFill>
            <a:srgbClr val="6A1671"/>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600"/>
            <a:ext cx="9144000" cy="1865313"/>
          </a:xfrm>
        </p:spPr>
        <p:txBody>
          <a:bodyPr rtlCol="0">
            <a:normAutofit fontScale="90000"/>
          </a:bodyPr>
          <a:lstStyle/>
          <a:p>
            <a:pPr eaLnBrk="1" fontAlgn="auto" hangingPunct="1">
              <a:spcAft>
                <a:spcPts val="0"/>
              </a:spcAft>
              <a:defRPr/>
            </a:pPr>
            <a:r>
              <a:rPr lang="en-US" cap="none" dirty="0"/>
              <a:t>Linear Kinetics:</a:t>
            </a:r>
            <a:br>
              <a:rPr lang="en-US" cap="none" dirty="0"/>
            </a:br>
            <a:r>
              <a:rPr lang="en-US" cap="none" dirty="0"/>
              <a:t>Explaining the Causes</a:t>
            </a:r>
            <a:br>
              <a:rPr lang="en-US" cap="none" dirty="0"/>
            </a:br>
            <a:r>
              <a:rPr lang="en-US" cap="none" dirty="0"/>
              <a:t>of Linear Motion</a:t>
            </a:r>
          </a:p>
        </p:txBody>
      </p:sp>
      <p:sp>
        <p:nvSpPr>
          <p:cNvPr id="3" name="Subtitle 2"/>
          <p:cNvSpPr>
            <a:spLocks noGrp="1"/>
          </p:cNvSpPr>
          <p:nvPr>
            <p:ph type="subTitle" idx="1"/>
          </p:nvPr>
        </p:nvSpPr>
        <p:spPr>
          <a:xfrm>
            <a:off x="1524000" y="1974850"/>
            <a:ext cx="9144000" cy="412750"/>
          </a:xfrm>
        </p:spPr>
        <p:txBody>
          <a:bodyPr rtlCol="0"/>
          <a:lstStyle/>
          <a:p>
            <a:pPr eaLnBrk="1" fontAlgn="auto" hangingPunct="1">
              <a:spcAft>
                <a:spcPts val="0"/>
              </a:spcAft>
              <a:buFont typeface="Arial"/>
              <a:buNone/>
              <a:defRPr/>
            </a:pPr>
            <a:r>
              <a:rPr lang="en-US" dirty="0"/>
              <a:t>Chapter </a:t>
            </a:r>
            <a:r>
              <a:rPr lang="en-US" b="1" dirty="0"/>
              <a:t>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a:xfrm>
            <a:off x="838200" y="969963"/>
            <a:ext cx="10515600" cy="409575"/>
          </a:xfrm>
        </p:spPr>
        <p:txBody>
          <a:bodyPr/>
          <a:lstStyle/>
          <a:p>
            <a:pPr eaLnBrk="1" hangingPunct="1"/>
            <a:r>
              <a:rPr lang="en-US" altLang="en-US" dirty="0">
                <a:latin typeface="Helvetica Neue Condensed"/>
              </a:rPr>
              <a:t>Objectives</a:t>
            </a:r>
          </a:p>
        </p:txBody>
      </p:sp>
      <p:sp>
        <p:nvSpPr>
          <p:cNvPr id="17410" name="Content Placeholder 2"/>
          <p:cNvSpPr>
            <a:spLocks noGrp="1"/>
          </p:cNvSpPr>
          <p:nvPr>
            <p:ph idx="1"/>
          </p:nvPr>
        </p:nvSpPr>
        <p:spPr>
          <a:xfrm>
            <a:off x="838200" y="1808164"/>
            <a:ext cx="10515600" cy="3838658"/>
          </a:xfrm>
        </p:spPr>
        <p:txBody>
          <a:bodyPr/>
          <a:lstStyle/>
          <a:p>
            <a:pPr lvl="0">
              <a:lnSpc>
                <a:spcPct val="100000"/>
              </a:lnSpc>
            </a:pPr>
            <a:r>
              <a:rPr lang="en-US" dirty="0"/>
              <a:t>Explain Newton’s three laws of motion</a:t>
            </a:r>
          </a:p>
          <a:p>
            <a:pPr lvl="0">
              <a:lnSpc>
                <a:spcPct val="100000"/>
              </a:lnSpc>
            </a:pPr>
            <a:r>
              <a:rPr lang="en-US" dirty="0"/>
              <a:t>Apply Newton’s second law of motion to determine the acceleration of an object if the forces acting on the object are known</a:t>
            </a:r>
          </a:p>
          <a:p>
            <a:pPr lvl="0">
              <a:lnSpc>
                <a:spcPct val="100000"/>
              </a:lnSpc>
            </a:pPr>
            <a:r>
              <a:rPr lang="en-US" dirty="0"/>
              <a:t>Apply Newton’s second law of motion to determine the net force acting on an object if the acceleration of the object is known</a:t>
            </a:r>
          </a:p>
          <a:p>
            <a:pPr marL="0" lvl="0" indent="0">
              <a:buNone/>
            </a:pPr>
            <a:endParaRPr lang="en-US" dirty="0"/>
          </a:p>
          <a:p>
            <a:pPr marL="0" lvl="0" indent="0" algn="r">
              <a:buNone/>
            </a:pPr>
            <a:r>
              <a:rPr lang="en-US" sz="1400" i="1" dirty="0"/>
              <a:t>(continued)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72DA-3C1C-8A40-8DC7-17E1E6426056}"/>
              </a:ext>
            </a:extLst>
          </p:cNvPr>
          <p:cNvSpPr>
            <a:spLocks noGrp="1"/>
          </p:cNvSpPr>
          <p:nvPr>
            <p:ph type="title"/>
          </p:nvPr>
        </p:nvSpPr>
        <p:spPr/>
        <p:txBody>
          <a:bodyPr/>
          <a:lstStyle/>
          <a:p>
            <a:r>
              <a:rPr lang="en-US" dirty="0"/>
              <a:t>Objectives </a:t>
            </a:r>
            <a:r>
              <a:rPr lang="en-US" sz="2400" i="1" dirty="0"/>
              <a:t>(continued)</a:t>
            </a:r>
          </a:p>
        </p:txBody>
      </p:sp>
      <p:sp>
        <p:nvSpPr>
          <p:cNvPr id="3" name="Content Placeholder 2">
            <a:extLst>
              <a:ext uri="{FF2B5EF4-FFF2-40B4-BE49-F238E27FC236}">
                <a16:creationId xmlns:a16="http://schemas.microsoft.com/office/drawing/2014/main" id="{2A27D468-15D8-EA4F-B70F-F1E59A506B6A}"/>
              </a:ext>
            </a:extLst>
          </p:cNvPr>
          <p:cNvSpPr>
            <a:spLocks noGrp="1"/>
          </p:cNvSpPr>
          <p:nvPr>
            <p:ph idx="1"/>
          </p:nvPr>
        </p:nvSpPr>
        <p:spPr/>
        <p:txBody>
          <a:bodyPr/>
          <a:lstStyle/>
          <a:p>
            <a:pPr lvl="0"/>
            <a:r>
              <a:rPr lang="en-US" dirty="0"/>
              <a:t>Define impulse</a:t>
            </a:r>
          </a:p>
          <a:p>
            <a:pPr lvl="0"/>
            <a:r>
              <a:rPr lang="en-US" dirty="0"/>
              <a:t>Define momentum</a:t>
            </a:r>
          </a:p>
          <a:p>
            <a:pPr lvl="0"/>
            <a:r>
              <a:rPr lang="en-US" dirty="0"/>
              <a:t>Explain the relationship between impulse and momentum</a:t>
            </a:r>
          </a:p>
          <a:p>
            <a:pPr lvl="0"/>
            <a:r>
              <a:rPr lang="en-US" dirty="0"/>
              <a:t>Describe the relationship between mass and weight</a:t>
            </a:r>
          </a:p>
        </p:txBody>
      </p:sp>
    </p:spTree>
    <p:extLst>
      <p:ext uri="{BB962C8B-B14F-4D97-AF65-F5344CB8AC3E}">
        <p14:creationId xmlns:p14="http://schemas.microsoft.com/office/powerpoint/2010/main" val="224373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EB966-640A-AA45-A431-1DAADC6D8C79}"/>
              </a:ext>
            </a:extLst>
          </p:cNvPr>
          <p:cNvSpPr>
            <a:spLocks noGrp="1"/>
          </p:cNvSpPr>
          <p:nvPr>
            <p:ph type="title"/>
          </p:nvPr>
        </p:nvSpPr>
        <p:spPr/>
        <p:txBody>
          <a:bodyPr/>
          <a:lstStyle/>
          <a:p>
            <a:r>
              <a:rPr lang="en-US" dirty="0"/>
              <a:t>Sir Isaac Newton</a:t>
            </a:r>
          </a:p>
        </p:txBody>
      </p:sp>
      <p:sp>
        <p:nvSpPr>
          <p:cNvPr id="3" name="Content Placeholder 2">
            <a:extLst>
              <a:ext uri="{FF2B5EF4-FFF2-40B4-BE49-F238E27FC236}">
                <a16:creationId xmlns:a16="http://schemas.microsoft.com/office/drawing/2014/main" id="{64C42B52-A393-4C4A-9253-6A43ED53B566}"/>
              </a:ext>
            </a:extLst>
          </p:cNvPr>
          <p:cNvSpPr>
            <a:spLocks noGrp="1"/>
          </p:cNvSpPr>
          <p:nvPr>
            <p:ph idx="1"/>
          </p:nvPr>
        </p:nvSpPr>
        <p:spPr/>
        <p:txBody>
          <a:bodyPr/>
          <a:lstStyle/>
          <a:p>
            <a:r>
              <a:rPr lang="en-US" dirty="0"/>
              <a:t>English mathematician, 1643-1727</a:t>
            </a:r>
          </a:p>
          <a:p>
            <a:r>
              <a:rPr lang="en-US" dirty="0"/>
              <a:t>Conceived ideas about mechanics</a:t>
            </a:r>
          </a:p>
          <a:p>
            <a:pPr lvl="1"/>
            <a:r>
              <a:rPr lang="en-US" dirty="0"/>
              <a:t>Codeveloped calculus to prove the concepts</a:t>
            </a:r>
          </a:p>
          <a:p>
            <a:r>
              <a:rPr lang="en-US" dirty="0"/>
              <a:t>Authored </a:t>
            </a:r>
            <a:r>
              <a:rPr lang="en-US" i="1" dirty="0"/>
              <a:t>Principia</a:t>
            </a:r>
            <a:endParaRPr lang="en-US" dirty="0"/>
          </a:p>
          <a:p>
            <a:pPr lvl="1"/>
            <a:r>
              <a:rPr lang="en-US" dirty="0"/>
              <a:t>Presented three laws of motion</a:t>
            </a:r>
          </a:p>
          <a:p>
            <a:pPr lvl="1"/>
            <a:r>
              <a:rPr lang="en-US" dirty="0"/>
              <a:t>Law of gravitation</a:t>
            </a:r>
          </a:p>
          <a:p>
            <a:pPr lvl="1"/>
            <a:r>
              <a:rPr lang="en-US" dirty="0"/>
              <a:t>Foundation of modern mechanics</a:t>
            </a:r>
          </a:p>
        </p:txBody>
      </p:sp>
    </p:spTree>
    <p:extLst>
      <p:ext uri="{BB962C8B-B14F-4D97-AF65-F5344CB8AC3E}">
        <p14:creationId xmlns:p14="http://schemas.microsoft.com/office/powerpoint/2010/main" val="1243734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First Law</a:t>
            </a:r>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r>
              <a:rPr lang="en-US" dirty="0"/>
              <a:t>First law: law of inertia</a:t>
            </a:r>
          </a:p>
          <a:p>
            <a:r>
              <a:rPr lang="en-US" dirty="0"/>
              <a:t>Inertia: resistance of an object to changing motion</a:t>
            </a:r>
          </a:p>
          <a:p>
            <a:r>
              <a:rPr lang="en-US" dirty="0"/>
              <a:t>If no net external force acts on an object, that object will not move if it wasn’t moving to begin with, or it will continue moving at constant speed in a straight line if it was already moving.</a:t>
            </a:r>
          </a:p>
        </p:txBody>
      </p:sp>
    </p:spTree>
    <p:extLst>
      <p:ext uri="{BB962C8B-B14F-4D97-AF65-F5344CB8AC3E}">
        <p14:creationId xmlns:p14="http://schemas.microsoft.com/office/powerpoint/2010/main" val="1871821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BFAB-E203-D145-B966-B7E86E0A7909}"/>
              </a:ext>
            </a:extLst>
          </p:cNvPr>
          <p:cNvSpPr>
            <a:spLocks noGrp="1"/>
          </p:cNvSpPr>
          <p:nvPr>
            <p:ph type="title"/>
          </p:nvPr>
        </p:nvSpPr>
        <p:spPr/>
        <p:txBody>
          <a:bodyPr/>
          <a:lstStyle/>
          <a:p>
            <a:r>
              <a:rPr lang="en-US" dirty="0"/>
              <a:t>Newton’s First Law: Mathematically</a:t>
            </a:r>
          </a:p>
        </p:txBody>
      </p:sp>
      <p:sp>
        <p:nvSpPr>
          <p:cNvPr id="3" name="Content Placeholder 2">
            <a:extLst>
              <a:ext uri="{FF2B5EF4-FFF2-40B4-BE49-F238E27FC236}">
                <a16:creationId xmlns:a16="http://schemas.microsoft.com/office/drawing/2014/main" id="{A912694A-8C42-9847-B60A-31F11512BDC9}"/>
              </a:ext>
            </a:extLst>
          </p:cNvPr>
          <p:cNvSpPr>
            <a:spLocks noGrp="1"/>
          </p:cNvSpPr>
          <p:nvPr>
            <p:ph idx="1"/>
          </p:nvPr>
        </p:nvSpPr>
        <p:spPr/>
        <p:txBody>
          <a:bodyPr/>
          <a:lstStyle/>
          <a:p>
            <a:r>
              <a:rPr lang="en-US" i="1" dirty="0"/>
              <a:t>v</a:t>
            </a:r>
            <a:r>
              <a:rPr lang="en-US" dirty="0"/>
              <a:t> = constant if Σ</a:t>
            </a:r>
            <a:r>
              <a:rPr lang="en-US" i="1" dirty="0"/>
              <a:t>F </a:t>
            </a:r>
            <a:r>
              <a:rPr lang="en-US" dirty="0"/>
              <a:t>= 0</a:t>
            </a:r>
          </a:p>
          <a:p>
            <a:pPr marL="457200" lvl="1" indent="0">
              <a:buNone/>
            </a:pPr>
            <a:r>
              <a:rPr lang="en-US" dirty="0"/>
              <a:t>or</a:t>
            </a:r>
          </a:p>
          <a:p>
            <a:pPr marL="244475" lvl="1" indent="-244475"/>
            <a:r>
              <a:rPr lang="en-US" sz="2800" dirty="0"/>
              <a:t>Σ</a:t>
            </a:r>
            <a:r>
              <a:rPr lang="en-US" sz="2800" i="1" dirty="0"/>
              <a:t>F </a:t>
            </a:r>
            <a:r>
              <a:rPr lang="en-US" sz="2800" dirty="0"/>
              <a:t>= 0 if </a:t>
            </a:r>
            <a:r>
              <a:rPr lang="en-US" sz="2800" i="1" dirty="0"/>
              <a:t>v</a:t>
            </a:r>
            <a:r>
              <a:rPr lang="en-US" sz="2800" dirty="0"/>
              <a:t> = constant</a:t>
            </a:r>
          </a:p>
          <a:p>
            <a:endParaRPr lang="en-US" dirty="0"/>
          </a:p>
          <a:p>
            <a:r>
              <a:rPr lang="en-US" dirty="0"/>
              <a:t>Where</a:t>
            </a:r>
          </a:p>
          <a:p>
            <a:pPr lvl="1"/>
            <a:r>
              <a:rPr lang="en-US" i="1" dirty="0"/>
              <a:t>v</a:t>
            </a:r>
            <a:r>
              <a:rPr lang="en-US" dirty="0"/>
              <a:t> = instantaneous velocity</a:t>
            </a:r>
          </a:p>
          <a:p>
            <a:pPr lvl="1"/>
            <a:r>
              <a:rPr lang="en-US" dirty="0"/>
              <a:t>Σ</a:t>
            </a:r>
            <a:r>
              <a:rPr lang="en-US" i="1" dirty="0"/>
              <a:t>F</a:t>
            </a:r>
            <a:r>
              <a:rPr lang="en-US" dirty="0"/>
              <a:t> = net force</a:t>
            </a:r>
          </a:p>
        </p:txBody>
      </p:sp>
    </p:spTree>
    <p:extLst>
      <p:ext uri="{BB962C8B-B14F-4D97-AF65-F5344CB8AC3E}">
        <p14:creationId xmlns:p14="http://schemas.microsoft.com/office/powerpoint/2010/main" val="3033849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61EC0-986F-8442-9A16-DA003CE02643}"/>
              </a:ext>
            </a:extLst>
          </p:cNvPr>
          <p:cNvSpPr>
            <a:spLocks noGrp="1"/>
          </p:cNvSpPr>
          <p:nvPr>
            <p:ph type="title"/>
          </p:nvPr>
        </p:nvSpPr>
        <p:spPr/>
        <p:txBody>
          <a:bodyPr/>
          <a:lstStyle/>
          <a:p>
            <a:r>
              <a:rPr lang="en-US" dirty="0"/>
              <a:t>Free-Body Diagram of a Dumbbell</a:t>
            </a:r>
            <a:br>
              <a:rPr lang="en-US" dirty="0"/>
            </a:br>
            <a:r>
              <a:rPr lang="en-US" dirty="0"/>
              <a:t>When Held Still in the Hand</a:t>
            </a:r>
          </a:p>
        </p:txBody>
      </p:sp>
      <p:pic>
        <p:nvPicPr>
          <p:cNvPr id="5" name="Content Placeholder 4">
            <a:extLst>
              <a:ext uri="{FF2B5EF4-FFF2-40B4-BE49-F238E27FC236}">
                <a16:creationId xmlns:a16="http://schemas.microsoft.com/office/drawing/2014/main" id="{999A1765-6FB4-4EB4-9E03-121BD51AA008}"/>
              </a:ext>
            </a:extLst>
          </p:cNvPr>
          <p:cNvPicPr>
            <a:picLocks noGrp="1" noChangeAspect="1"/>
          </p:cNvPicPr>
          <p:nvPr>
            <p:ph idx="1"/>
          </p:nvPr>
        </p:nvPicPr>
        <p:blipFill>
          <a:blip r:embed="rId2"/>
          <a:stretch>
            <a:fillRect/>
          </a:stretch>
        </p:blipFill>
        <p:spPr>
          <a:xfrm>
            <a:off x="3852862" y="1808163"/>
            <a:ext cx="4486275" cy="4168775"/>
          </a:xfrm>
        </p:spPr>
      </p:pic>
    </p:spTree>
    <p:extLst>
      <p:ext uri="{BB962C8B-B14F-4D97-AF65-F5344CB8AC3E}">
        <p14:creationId xmlns:p14="http://schemas.microsoft.com/office/powerpoint/2010/main" val="124540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A7BF6-EEBA-C14F-8391-B7C89123DFC7}"/>
              </a:ext>
            </a:extLst>
          </p:cNvPr>
          <p:cNvSpPr>
            <a:spLocks noGrp="1"/>
          </p:cNvSpPr>
          <p:nvPr>
            <p:ph type="title"/>
          </p:nvPr>
        </p:nvSpPr>
        <p:spPr/>
        <p:txBody>
          <a:bodyPr/>
          <a:lstStyle/>
          <a:p>
            <a:r>
              <a:rPr lang="en-US" dirty="0"/>
              <a:t>Newton’s First Law: Interpretation</a:t>
            </a:r>
          </a:p>
        </p:txBody>
      </p:sp>
      <p:sp>
        <p:nvSpPr>
          <p:cNvPr id="3" name="Content Placeholder 2">
            <a:extLst>
              <a:ext uri="{FF2B5EF4-FFF2-40B4-BE49-F238E27FC236}">
                <a16:creationId xmlns:a16="http://schemas.microsoft.com/office/drawing/2014/main" id="{C5B600E4-2CB7-6C4A-AD23-DD50B9238904}"/>
              </a:ext>
            </a:extLst>
          </p:cNvPr>
          <p:cNvSpPr>
            <a:spLocks noGrp="1"/>
          </p:cNvSpPr>
          <p:nvPr>
            <p:ph idx="1"/>
          </p:nvPr>
        </p:nvSpPr>
        <p:spPr/>
        <p:txBody>
          <a:bodyPr/>
          <a:lstStyle/>
          <a:p>
            <a:pPr lvl="0"/>
            <a:r>
              <a:rPr lang="en-US" dirty="0"/>
              <a:t>If an object is at rest and the net external force acting on it is zero, the object must remain at rest.</a:t>
            </a:r>
          </a:p>
          <a:p>
            <a:pPr marL="0" lvl="0" indent="0">
              <a:buNone/>
            </a:pPr>
            <a:endParaRPr lang="en-US" dirty="0"/>
          </a:p>
          <a:p>
            <a:pPr lvl="0"/>
            <a:r>
              <a:rPr lang="en-US" dirty="0"/>
              <a:t>If an object is in motion and the net external force acting on it is zero, the object must continue moving at a constant velocity in a straight line.</a:t>
            </a:r>
          </a:p>
          <a:p>
            <a:pPr lvl="0"/>
            <a:endParaRPr lang="en-US" dirty="0"/>
          </a:p>
          <a:p>
            <a:pPr lvl="0"/>
            <a:endParaRPr lang="en-US" dirty="0"/>
          </a:p>
          <a:p>
            <a:pPr marL="0" lvl="0" indent="0" algn="r">
              <a:buNone/>
            </a:pPr>
            <a:r>
              <a:rPr lang="en-US" sz="1400" i="1" dirty="0"/>
              <a:t>(continued)</a:t>
            </a:r>
          </a:p>
        </p:txBody>
      </p:sp>
    </p:spTree>
    <p:extLst>
      <p:ext uri="{BB962C8B-B14F-4D97-AF65-F5344CB8AC3E}">
        <p14:creationId xmlns:p14="http://schemas.microsoft.com/office/powerpoint/2010/main" val="2422817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A7BF6-EEBA-C14F-8391-B7C89123DFC7}"/>
              </a:ext>
            </a:extLst>
          </p:cNvPr>
          <p:cNvSpPr>
            <a:spLocks noGrp="1"/>
          </p:cNvSpPr>
          <p:nvPr>
            <p:ph type="title"/>
          </p:nvPr>
        </p:nvSpPr>
        <p:spPr/>
        <p:txBody>
          <a:bodyPr/>
          <a:lstStyle/>
          <a:p>
            <a:r>
              <a:rPr lang="en-US" dirty="0"/>
              <a:t>Newton’s First Law: Interpretation </a:t>
            </a:r>
            <a:r>
              <a:rPr lang="en-US" sz="2400" i="1" dirty="0"/>
              <a:t>(continued)</a:t>
            </a:r>
          </a:p>
        </p:txBody>
      </p:sp>
      <p:sp>
        <p:nvSpPr>
          <p:cNvPr id="3" name="Content Placeholder 2">
            <a:extLst>
              <a:ext uri="{FF2B5EF4-FFF2-40B4-BE49-F238E27FC236}">
                <a16:creationId xmlns:a16="http://schemas.microsoft.com/office/drawing/2014/main" id="{C5B600E4-2CB7-6C4A-AD23-DD50B9238904}"/>
              </a:ext>
            </a:extLst>
          </p:cNvPr>
          <p:cNvSpPr>
            <a:spLocks noGrp="1"/>
          </p:cNvSpPr>
          <p:nvPr>
            <p:ph idx="1"/>
          </p:nvPr>
        </p:nvSpPr>
        <p:spPr/>
        <p:txBody>
          <a:bodyPr/>
          <a:lstStyle/>
          <a:p>
            <a:pPr lvl="0"/>
            <a:r>
              <a:rPr lang="en-US" dirty="0"/>
              <a:t>If an object is at rest, the net external force acting on it must be zero.</a:t>
            </a:r>
          </a:p>
          <a:p>
            <a:pPr marL="0" lvl="0" indent="0">
              <a:buNone/>
            </a:pPr>
            <a:endParaRPr lang="en-US" dirty="0"/>
          </a:p>
          <a:p>
            <a:pPr lvl="0"/>
            <a:r>
              <a:rPr lang="en-US" dirty="0"/>
              <a:t>If an object is in motion at constant velocity in a straight line, the net external force acting on it must be zero.</a:t>
            </a:r>
          </a:p>
        </p:txBody>
      </p:sp>
    </p:spTree>
    <p:extLst>
      <p:ext uri="{BB962C8B-B14F-4D97-AF65-F5344CB8AC3E}">
        <p14:creationId xmlns:p14="http://schemas.microsoft.com/office/powerpoint/2010/main" val="2299137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CEE0A-FA43-464B-B660-3BBD44435080}"/>
              </a:ext>
            </a:extLst>
          </p:cNvPr>
          <p:cNvSpPr>
            <a:spLocks noGrp="1"/>
          </p:cNvSpPr>
          <p:nvPr>
            <p:ph type="title"/>
          </p:nvPr>
        </p:nvSpPr>
        <p:spPr/>
        <p:txBody>
          <a:bodyPr/>
          <a:lstStyle/>
          <a:p>
            <a:r>
              <a:rPr lang="en-US" dirty="0"/>
              <a:t>Linear Momentum</a:t>
            </a:r>
          </a:p>
        </p:txBody>
      </p:sp>
      <p:sp>
        <p:nvSpPr>
          <p:cNvPr id="3" name="Content Placeholder 2">
            <a:extLst>
              <a:ext uri="{FF2B5EF4-FFF2-40B4-BE49-F238E27FC236}">
                <a16:creationId xmlns:a16="http://schemas.microsoft.com/office/drawing/2014/main" id="{44E38678-8F53-9B44-8B01-9D5CE044DF36}"/>
              </a:ext>
            </a:extLst>
          </p:cNvPr>
          <p:cNvSpPr>
            <a:spLocks noGrp="1"/>
          </p:cNvSpPr>
          <p:nvPr>
            <p:ph idx="1"/>
          </p:nvPr>
        </p:nvSpPr>
        <p:spPr/>
        <p:txBody>
          <a:bodyPr/>
          <a:lstStyle/>
          <a:p>
            <a:r>
              <a:rPr lang="en-US" i="1" dirty="0"/>
              <a:t>L = mv</a:t>
            </a:r>
          </a:p>
          <a:p>
            <a:endParaRPr lang="en-US" dirty="0"/>
          </a:p>
          <a:p>
            <a:pPr marL="0" indent="0">
              <a:buNone/>
            </a:pPr>
            <a:r>
              <a:rPr lang="en-US" dirty="0"/>
              <a:t>Where </a:t>
            </a:r>
          </a:p>
          <a:p>
            <a:pPr lvl="1"/>
            <a:r>
              <a:rPr lang="en-US" i="1" dirty="0"/>
              <a:t>L</a:t>
            </a:r>
            <a:r>
              <a:rPr lang="en-US" dirty="0"/>
              <a:t> = linear momentum (kg </a:t>
            </a:r>
            <a:r>
              <a:rPr lang="en-US" dirty="0">
                <a:latin typeface="Times New Roman" panose="02020603050405020304" pitchFamily="18" charset="0"/>
                <a:cs typeface="Times New Roman" panose="02020603050405020304" pitchFamily="18" charset="0"/>
              </a:rPr>
              <a:t>∙</a:t>
            </a:r>
            <a:r>
              <a:rPr lang="en-US" dirty="0"/>
              <a:t> m/s)</a:t>
            </a:r>
          </a:p>
          <a:p>
            <a:pPr lvl="1"/>
            <a:r>
              <a:rPr lang="en-US" i="1" dirty="0"/>
              <a:t>m</a:t>
            </a:r>
            <a:r>
              <a:rPr lang="en-US" dirty="0"/>
              <a:t> = mass (kg)</a:t>
            </a:r>
          </a:p>
          <a:p>
            <a:pPr lvl="1"/>
            <a:r>
              <a:rPr lang="en-US" i="1" dirty="0"/>
              <a:t>v</a:t>
            </a:r>
            <a:r>
              <a:rPr lang="en-US" dirty="0"/>
              <a:t> = instantaneous velocity (m/s)</a:t>
            </a:r>
          </a:p>
          <a:p>
            <a:pPr marL="457200" lvl="1" indent="0">
              <a:buNone/>
            </a:pPr>
            <a:endParaRPr lang="en-US" dirty="0"/>
          </a:p>
          <a:p>
            <a:r>
              <a:rPr lang="en-US" dirty="0"/>
              <a:t>Quantifies current state of motion and resistance to change</a:t>
            </a:r>
          </a:p>
        </p:txBody>
      </p:sp>
    </p:spTree>
    <p:extLst>
      <p:ext uri="{BB962C8B-B14F-4D97-AF65-F5344CB8AC3E}">
        <p14:creationId xmlns:p14="http://schemas.microsoft.com/office/powerpoint/2010/main" val="3273789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B5D6C-78D9-A249-8EF0-C7142AE6A068}"/>
              </a:ext>
            </a:extLst>
          </p:cNvPr>
          <p:cNvSpPr>
            <a:spLocks noGrp="1"/>
          </p:cNvSpPr>
          <p:nvPr>
            <p:ph type="title"/>
          </p:nvPr>
        </p:nvSpPr>
        <p:spPr/>
        <p:txBody>
          <a:bodyPr/>
          <a:lstStyle/>
          <a:p>
            <a:r>
              <a:rPr lang="en-US" dirty="0"/>
              <a:t>Conservation of Momentum</a:t>
            </a:r>
          </a:p>
        </p:txBody>
      </p:sp>
      <p:sp>
        <p:nvSpPr>
          <p:cNvPr id="3" name="Content Placeholder 2">
            <a:extLst>
              <a:ext uri="{FF2B5EF4-FFF2-40B4-BE49-F238E27FC236}">
                <a16:creationId xmlns:a16="http://schemas.microsoft.com/office/drawing/2014/main" id="{980B810E-770E-5B4C-A471-0A6A4831A64F}"/>
              </a:ext>
            </a:extLst>
          </p:cNvPr>
          <p:cNvSpPr>
            <a:spLocks noGrp="1"/>
          </p:cNvSpPr>
          <p:nvPr>
            <p:ph idx="1"/>
          </p:nvPr>
        </p:nvSpPr>
        <p:spPr/>
        <p:txBody>
          <a:bodyPr/>
          <a:lstStyle/>
          <a:p>
            <a:pPr marL="0" indent="0">
              <a:buNone/>
            </a:pPr>
            <a:r>
              <a:rPr lang="en-US" dirty="0"/>
              <a:t>Rewording Newton’s first law:</a:t>
            </a:r>
          </a:p>
          <a:p>
            <a:r>
              <a:rPr lang="en-US" i="1" dirty="0"/>
              <a:t>L</a:t>
            </a:r>
            <a:r>
              <a:rPr lang="en-US" dirty="0"/>
              <a:t> = constant if Σ</a:t>
            </a:r>
            <a:r>
              <a:rPr lang="en-US" i="1" dirty="0"/>
              <a:t>F </a:t>
            </a:r>
            <a:r>
              <a:rPr lang="en-US" dirty="0"/>
              <a:t>= 0</a:t>
            </a:r>
          </a:p>
          <a:p>
            <a:endParaRPr lang="en-US" dirty="0"/>
          </a:p>
          <a:p>
            <a:r>
              <a:rPr lang="en-US" dirty="0"/>
              <a:t>Useful for analyzing a group of objects (a system)</a:t>
            </a:r>
          </a:p>
          <a:p>
            <a:endParaRPr lang="en-US" dirty="0"/>
          </a:p>
          <a:p>
            <a:r>
              <a:rPr lang="en-US" dirty="0"/>
              <a:t>All forces between objects are internal forces</a:t>
            </a:r>
          </a:p>
          <a:p>
            <a:endParaRPr lang="en-US" dirty="0"/>
          </a:p>
          <a:p>
            <a:pPr marL="0" indent="0" algn="r">
              <a:buNone/>
            </a:pPr>
            <a:r>
              <a:rPr lang="en-US" sz="1400" i="1" dirty="0"/>
              <a:t>(continued)</a:t>
            </a:r>
          </a:p>
        </p:txBody>
      </p:sp>
    </p:spTree>
    <p:extLst>
      <p:ext uri="{BB962C8B-B14F-4D97-AF65-F5344CB8AC3E}">
        <p14:creationId xmlns:p14="http://schemas.microsoft.com/office/powerpoint/2010/main" val="1404090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8A83A-4A06-5A42-9405-E365C1456CB4}"/>
              </a:ext>
            </a:extLst>
          </p:cNvPr>
          <p:cNvSpPr>
            <a:spLocks noGrp="1"/>
          </p:cNvSpPr>
          <p:nvPr>
            <p:ph type="title"/>
          </p:nvPr>
        </p:nvSpPr>
        <p:spPr/>
        <p:txBody>
          <a:bodyPr/>
          <a:lstStyle/>
          <a:p>
            <a:r>
              <a:rPr lang="en-US" dirty="0"/>
              <a:t>Conservation of Momentum </a:t>
            </a:r>
            <a:r>
              <a:rPr lang="en-US" sz="2400" i="1" dirty="0"/>
              <a:t>(continued)</a:t>
            </a:r>
          </a:p>
        </p:txBody>
      </p:sp>
      <p:sp>
        <p:nvSpPr>
          <p:cNvPr id="3" name="Content Placeholder 2">
            <a:extLst>
              <a:ext uri="{FF2B5EF4-FFF2-40B4-BE49-F238E27FC236}">
                <a16:creationId xmlns:a16="http://schemas.microsoft.com/office/drawing/2014/main" id="{073D3EA2-5B2B-8C43-9B53-099421F6BA4F}"/>
              </a:ext>
            </a:extLst>
          </p:cNvPr>
          <p:cNvSpPr>
            <a:spLocks noGrp="1"/>
          </p:cNvSpPr>
          <p:nvPr>
            <p:ph idx="1"/>
          </p:nvPr>
        </p:nvSpPr>
        <p:spPr/>
        <p:txBody>
          <a:bodyPr/>
          <a:lstStyle/>
          <a:p>
            <a:r>
              <a:rPr lang="en-US" dirty="0"/>
              <a:t>If velocity of one object in the system increases, velocity of another object decreases to conserve momentum	</a:t>
            </a:r>
          </a:p>
          <a:p>
            <a:pPr lvl="1"/>
            <a:r>
              <a:rPr lang="en-US" i="1" dirty="0"/>
              <a:t>L</a:t>
            </a:r>
            <a:r>
              <a:rPr lang="en-US" i="1" baseline="-25000" dirty="0"/>
              <a:t>i</a:t>
            </a:r>
            <a:r>
              <a:rPr lang="en-US" i="1" dirty="0"/>
              <a:t> = </a:t>
            </a:r>
            <a:r>
              <a:rPr lang="en-US" i="1" dirty="0" err="1"/>
              <a:t>L</a:t>
            </a:r>
            <a:r>
              <a:rPr lang="en-US" i="1" baseline="-25000" dirty="0" err="1"/>
              <a:t>f</a:t>
            </a:r>
            <a:r>
              <a:rPr lang="en-US" i="1" dirty="0"/>
              <a:t> </a:t>
            </a:r>
          </a:p>
          <a:p>
            <a:pPr lvl="1"/>
            <a:r>
              <a:rPr lang="en-US" dirty="0"/>
              <a:t>Σ(</a:t>
            </a:r>
            <a:r>
              <a:rPr lang="en-US" i="1" dirty="0"/>
              <a:t>mu</a:t>
            </a:r>
            <a:r>
              <a:rPr lang="en-US" dirty="0"/>
              <a:t>)</a:t>
            </a:r>
            <a:r>
              <a:rPr lang="en-US" i="1" dirty="0"/>
              <a:t> = </a:t>
            </a:r>
            <a:r>
              <a:rPr lang="en-US" dirty="0"/>
              <a:t>Σ(</a:t>
            </a:r>
            <a:r>
              <a:rPr lang="en-US" i="1" dirty="0"/>
              <a:t>mv</a:t>
            </a:r>
            <a:r>
              <a:rPr lang="en-US" dirty="0"/>
              <a:t>)</a:t>
            </a:r>
          </a:p>
          <a:p>
            <a:pPr lvl="1"/>
            <a:r>
              <a:rPr lang="en-US" i="1" dirty="0"/>
              <a:t>m</a:t>
            </a:r>
            <a:r>
              <a:rPr lang="en-US" i="1" baseline="-25000" dirty="0"/>
              <a:t>1</a:t>
            </a:r>
            <a:r>
              <a:rPr lang="en-US" i="1" dirty="0"/>
              <a:t>u</a:t>
            </a:r>
            <a:r>
              <a:rPr lang="en-US" i="1" baseline="-25000" dirty="0"/>
              <a:t>1</a:t>
            </a:r>
            <a:r>
              <a:rPr lang="en-US" i="1" dirty="0"/>
              <a:t> + m</a:t>
            </a:r>
            <a:r>
              <a:rPr lang="en-US" i="1" baseline="-25000" dirty="0"/>
              <a:t>2</a:t>
            </a:r>
            <a:r>
              <a:rPr lang="en-US" i="1" dirty="0"/>
              <a:t>u</a:t>
            </a:r>
            <a:r>
              <a:rPr lang="en-US" i="1" baseline="-25000" dirty="0"/>
              <a:t>2</a:t>
            </a:r>
            <a:r>
              <a:rPr lang="en-US" i="1" dirty="0"/>
              <a:t>  = m</a:t>
            </a:r>
            <a:r>
              <a:rPr lang="en-US" i="1" baseline="-25000" dirty="0"/>
              <a:t>1</a:t>
            </a:r>
            <a:r>
              <a:rPr lang="en-US" i="1" dirty="0"/>
              <a:t>v</a:t>
            </a:r>
            <a:r>
              <a:rPr lang="en-US" i="1" baseline="-25000" dirty="0"/>
              <a:t>1</a:t>
            </a:r>
            <a:r>
              <a:rPr lang="en-US" i="1" dirty="0"/>
              <a:t> + m</a:t>
            </a:r>
            <a:r>
              <a:rPr lang="en-US" i="1" baseline="-25000" dirty="0"/>
              <a:t>2</a:t>
            </a:r>
            <a:r>
              <a:rPr lang="en-US" i="1" dirty="0"/>
              <a:t>v</a:t>
            </a:r>
            <a:r>
              <a:rPr lang="en-US" i="1" baseline="-25000" dirty="0"/>
              <a:t>2</a:t>
            </a:r>
            <a:r>
              <a:rPr lang="en-US" i="1" dirty="0"/>
              <a:t> </a:t>
            </a:r>
          </a:p>
          <a:p>
            <a:pPr marL="0" indent="0">
              <a:buNone/>
            </a:pPr>
            <a:r>
              <a:rPr lang="en-US" dirty="0"/>
              <a:t>Where</a:t>
            </a:r>
          </a:p>
          <a:p>
            <a:pPr lvl="1"/>
            <a:r>
              <a:rPr lang="en-US" i="1" dirty="0"/>
              <a:t>L</a:t>
            </a:r>
            <a:r>
              <a:rPr lang="en-US" i="1" baseline="-25000" dirty="0"/>
              <a:t>i</a:t>
            </a:r>
            <a:r>
              <a:rPr lang="en-US" i="1" dirty="0"/>
              <a:t> </a:t>
            </a:r>
            <a:r>
              <a:rPr lang="en-US" dirty="0"/>
              <a:t>and </a:t>
            </a:r>
            <a:r>
              <a:rPr lang="en-US" i="1" dirty="0" err="1"/>
              <a:t>L</a:t>
            </a:r>
            <a:r>
              <a:rPr lang="en-US" i="1" baseline="-25000" dirty="0" err="1"/>
              <a:t>f</a:t>
            </a:r>
            <a:r>
              <a:rPr lang="en-US" i="1" dirty="0"/>
              <a:t> </a:t>
            </a:r>
            <a:r>
              <a:rPr lang="en-US" dirty="0"/>
              <a:t>are initial and final momentum, respectively</a:t>
            </a:r>
          </a:p>
          <a:p>
            <a:pPr lvl="1"/>
            <a:r>
              <a:rPr lang="en-US" i="1" dirty="0"/>
              <a:t>m </a:t>
            </a:r>
            <a:r>
              <a:rPr lang="en-US" dirty="0"/>
              <a:t>= mass of part of the system</a:t>
            </a:r>
          </a:p>
          <a:p>
            <a:pPr lvl="1"/>
            <a:r>
              <a:rPr lang="en-US" i="1" dirty="0"/>
              <a:t>u </a:t>
            </a:r>
            <a:r>
              <a:rPr lang="en-US" dirty="0"/>
              <a:t>= initial velocity</a:t>
            </a:r>
          </a:p>
          <a:p>
            <a:pPr lvl="1"/>
            <a:r>
              <a:rPr lang="en-US" i="1" dirty="0"/>
              <a:t>v </a:t>
            </a:r>
            <a:r>
              <a:rPr lang="en-US" dirty="0"/>
              <a:t>= final velocity</a:t>
            </a:r>
          </a:p>
        </p:txBody>
      </p:sp>
    </p:spTree>
    <p:extLst>
      <p:ext uri="{BB962C8B-B14F-4D97-AF65-F5344CB8AC3E}">
        <p14:creationId xmlns:p14="http://schemas.microsoft.com/office/powerpoint/2010/main" val="1909315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8A0E2-2EDE-0440-991E-05DBE3D68DCD}"/>
              </a:ext>
            </a:extLst>
          </p:cNvPr>
          <p:cNvSpPr>
            <a:spLocks noGrp="1"/>
          </p:cNvSpPr>
          <p:nvPr>
            <p:ph type="title"/>
          </p:nvPr>
        </p:nvSpPr>
        <p:spPr/>
        <p:txBody>
          <a:bodyPr/>
          <a:lstStyle/>
          <a:p>
            <a:r>
              <a:rPr lang="en-US" dirty="0"/>
              <a:t>Elastic Collisions</a:t>
            </a:r>
          </a:p>
        </p:txBody>
      </p:sp>
      <p:sp>
        <p:nvSpPr>
          <p:cNvPr id="3" name="Content Placeholder 2">
            <a:extLst>
              <a:ext uri="{FF2B5EF4-FFF2-40B4-BE49-F238E27FC236}">
                <a16:creationId xmlns:a16="http://schemas.microsoft.com/office/drawing/2014/main" id="{79C3C28F-026D-B74D-8D10-1AC3A4BC3823}"/>
              </a:ext>
            </a:extLst>
          </p:cNvPr>
          <p:cNvSpPr>
            <a:spLocks noGrp="1"/>
          </p:cNvSpPr>
          <p:nvPr>
            <p:ph idx="1"/>
          </p:nvPr>
        </p:nvSpPr>
        <p:spPr/>
        <p:txBody>
          <a:bodyPr/>
          <a:lstStyle/>
          <a:p>
            <a:r>
              <a:rPr lang="en-US" dirty="0"/>
              <a:t>When two objects in a system collide head on and separate, Σ(</a:t>
            </a:r>
            <a:r>
              <a:rPr lang="en-US" i="1" dirty="0"/>
              <a:t>mu</a:t>
            </a:r>
            <a:r>
              <a:rPr lang="en-US" dirty="0"/>
              <a:t>) = Σ(</a:t>
            </a:r>
            <a:r>
              <a:rPr lang="en-US" i="1" dirty="0"/>
              <a:t>mv</a:t>
            </a:r>
            <a:r>
              <a:rPr lang="en-US" dirty="0"/>
              <a:t>)</a:t>
            </a:r>
          </a:p>
          <a:p>
            <a:pPr marL="0" indent="0">
              <a:buNone/>
            </a:pPr>
            <a:endParaRPr lang="en-US" dirty="0"/>
          </a:p>
          <a:p>
            <a:r>
              <a:rPr lang="en-US" dirty="0"/>
              <a:t>Conduct Self-Experiment 3.2 with coins</a:t>
            </a:r>
          </a:p>
          <a:p>
            <a:endParaRPr lang="en-US" dirty="0"/>
          </a:p>
          <a:p>
            <a:r>
              <a:rPr lang="en-US" dirty="0"/>
              <a:t>When one coin slows down, the other coin speeds up</a:t>
            </a:r>
          </a:p>
          <a:p>
            <a:endParaRPr lang="en-US" dirty="0"/>
          </a:p>
          <a:p>
            <a:r>
              <a:rPr lang="en-US" dirty="0"/>
              <a:t>System momentum is conserved</a:t>
            </a:r>
          </a:p>
        </p:txBody>
      </p:sp>
    </p:spTree>
    <p:extLst>
      <p:ext uri="{BB962C8B-B14F-4D97-AF65-F5344CB8AC3E}">
        <p14:creationId xmlns:p14="http://schemas.microsoft.com/office/powerpoint/2010/main" val="1627822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00FD5-8DC6-7042-BB60-D44A2D8548D4}"/>
              </a:ext>
            </a:extLst>
          </p:cNvPr>
          <p:cNvSpPr>
            <a:spLocks noGrp="1"/>
          </p:cNvSpPr>
          <p:nvPr>
            <p:ph type="title"/>
          </p:nvPr>
        </p:nvSpPr>
        <p:spPr/>
        <p:txBody>
          <a:bodyPr/>
          <a:lstStyle/>
          <a:p>
            <a:r>
              <a:rPr lang="en-US" dirty="0"/>
              <a:t>Inelastic (Plastic) Collisions</a:t>
            </a:r>
          </a:p>
        </p:txBody>
      </p:sp>
      <p:sp>
        <p:nvSpPr>
          <p:cNvPr id="3" name="Content Placeholder 2">
            <a:extLst>
              <a:ext uri="{FF2B5EF4-FFF2-40B4-BE49-F238E27FC236}">
                <a16:creationId xmlns:a16="http://schemas.microsoft.com/office/drawing/2014/main" id="{48F142E3-7742-A649-8D8E-09847B817240}"/>
              </a:ext>
            </a:extLst>
          </p:cNvPr>
          <p:cNvSpPr>
            <a:spLocks noGrp="1"/>
          </p:cNvSpPr>
          <p:nvPr>
            <p:ph idx="1"/>
          </p:nvPr>
        </p:nvSpPr>
        <p:spPr/>
        <p:txBody>
          <a:bodyPr/>
          <a:lstStyle/>
          <a:p>
            <a:r>
              <a:rPr lang="en-US" dirty="0"/>
              <a:t>When two objects in a system collide head on and stay together moving at the same velocity</a:t>
            </a:r>
          </a:p>
          <a:p>
            <a:endParaRPr lang="en-US" dirty="0"/>
          </a:p>
          <a:p>
            <a:r>
              <a:rPr lang="en-US" dirty="0"/>
              <a:t>Σ(</a:t>
            </a:r>
            <a:r>
              <a:rPr lang="en-US" i="1" dirty="0"/>
              <a:t>mu</a:t>
            </a:r>
            <a:r>
              <a:rPr lang="en-US" dirty="0"/>
              <a:t>)</a:t>
            </a:r>
            <a:r>
              <a:rPr lang="en-US" i="1" dirty="0"/>
              <a:t> = </a:t>
            </a:r>
            <a:r>
              <a:rPr lang="en-US" dirty="0"/>
              <a:t>Σ(</a:t>
            </a:r>
            <a:r>
              <a:rPr lang="en-US" i="1" dirty="0"/>
              <a:t>mv</a:t>
            </a:r>
            <a:r>
              <a:rPr lang="en-US" dirty="0"/>
              <a:t>) still true, but . . .</a:t>
            </a:r>
          </a:p>
          <a:p>
            <a:endParaRPr lang="en-US" dirty="0"/>
          </a:p>
          <a:p>
            <a:r>
              <a:rPr lang="en-US" i="1" dirty="0"/>
              <a:t>m</a:t>
            </a:r>
            <a:r>
              <a:rPr lang="en-US" i="1" baseline="-25000" dirty="0"/>
              <a:t>1</a:t>
            </a:r>
            <a:r>
              <a:rPr lang="en-US" i="1" dirty="0"/>
              <a:t>u</a:t>
            </a:r>
            <a:r>
              <a:rPr lang="en-US" i="1" baseline="-25000" dirty="0"/>
              <a:t>1</a:t>
            </a:r>
            <a:r>
              <a:rPr lang="en-US" i="1" dirty="0"/>
              <a:t> + m</a:t>
            </a:r>
            <a:r>
              <a:rPr lang="en-US" baseline="-25000" dirty="0"/>
              <a:t>2</a:t>
            </a:r>
            <a:r>
              <a:rPr lang="en-US" i="1" dirty="0"/>
              <a:t>u</a:t>
            </a:r>
            <a:r>
              <a:rPr lang="en-US" i="1" baseline="-25000" dirty="0"/>
              <a:t>2</a:t>
            </a:r>
            <a:r>
              <a:rPr lang="en-US" i="1" dirty="0"/>
              <a:t>  </a:t>
            </a:r>
            <a:r>
              <a:rPr lang="en-US" dirty="0"/>
              <a:t>= (</a:t>
            </a:r>
            <a:r>
              <a:rPr lang="en-US" i="1" dirty="0"/>
              <a:t>m</a:t>
            </a:r>
            <a:r>
              <a:rPr lang="en-US" i="1" baseline="-25000" dirty="0"/>
              <a:t>1</a:t>
            </a:r>
            <a:r>
              <a:rPr lang="en-US" i="1" dirty="0"/>
              <a:t>+ m</a:t>
            </a:r>
            <a:r>
              <a:rPr lang="en-US" i="1" baseline="-25000" dirty="0"/>
              <a:t>2</a:t>
            </a:r>
            <a:r>
              <a:rPr lang="en-US" dirty="0"/>
              <a:t>)</a:t>
            </a:r>
            <a:r>
              <a:rPr lang="en-US" i="1" dirty="0"/>
              <a:t>v </a:t>
            </a:r>
          </a:p>
        </p:txBody>
      </p:sp>
    </p:spTree>
    <p:extLst>
      <p:ext uri="{BB962C8B-B14F-4D97-AF65-F5344CB8AC3E}">
        <p14:creationId xmlns:p14="http://schemas.microsoft.com/office/powerpoint/2010/main" val="4211583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5E1DB-044D-F64E-8C4C-B856B4277C4D}"/>
              </a:ext>
            </a:extLst>
          </p:cNvPr>
          <p:cNvSpPr>
            <a:spLocks noGrp="1"/>
          </p:cNvSpPr>
          <p:nvPr>
            <p:ph type="title"/>
          </p:nvPr>
        </p:nvSpPr>
        <p:spPr/>
        <p:txBody>
          <a:bodyPr/>
          <a:lstStyle/>
          <a:p>
            <a:r>
              <a:rPr lang="en-US" dirty="0"/>
              <a:t>Coefficient of Restitution</a:t>
            </a:r>
          </a:p>
        </p:txBody>
      </p:sp>
      <p:sp>
        <p:nvSpPr>
          <p:cNvPr id="3" name="Content Placeholder 2">
            <a:extLst>
              <a:ext uri="{FF2B5EF4-FFF2-40B4-BE49-F238E27FC236}">
                <a16:creationId xmlns:a16="http://schemas.microsoft.com/office/drawing/2014/main" id="{8C287F52-D809-F541-B90E-6EE892C43DCC}"/>
              </a:ext>
            </a:extLst>
          </p:cNvPr>
          <p:cNvSpPr>
            <a:spLocks noGrp="1"/>
          </p:cNvSpPr>
          <p:nvPr>
            <p:ph idx="1"/>
          </p:nvPr>
        </p:nvSpPr>
        <p:spPr/>
        <p:txBody>
          <a:bodyPr/>
          <a:lstStyle/>
          <a:p>
            <a:r>
              <a:rPr lang="en-US" dirty="0"/>
              <a:t>Ratio between the velocity of separation and the velocity of approach</a:t>
            </a:r>
          </a:p>
          <a:p>
            <a:endParaRPr lang="en-US" dirty="0"/>
          </a:p>
          <a:p>
            <a:r>
              <a:rPr lang="en-US" dirty="0"/>
              <a:t>Velocity of separation: difference between the postimpact velocities of two colliding objects </a:t>
            </a:r>
          </a:p>
          <a:p>
            <a:endParaRPr lang="en-US" dirty="0"/>
          </a:p>
          <a:p>
            <a:r>
              <a:rPr lang="en-US" dirty="0"/>
              <a:t>Velocity of approach: difference between the preimpact velocities of two colliding objects</a:t>
            </a:r>
            <a:endParaRPr lang="en-US" sz="1400" i="1" dirty="0"/>
          </a:p>
          <a:p>
            <a:pPr marL="0" indent="0" algn="r">
              <a:buNone/>
            </a:pPr>
            <a:endParaRPr lang="en-US" sz="1400" i="1" dirty="0"/>
          </a:p>
          <a:p>
            <a:pPr marL="0" indent="0" algn="r">
              <a:buNone/>
            </a:pPr>
            <a:r>
              <a:rPr lang="en-US" sz="1400" i="1" dirty="0"/>
              <a:t>(continued)</a:t>
            </a:r>
          </a:p>
        </p:txBody>
      </p:sp>
    </p:spTree>
    <p:extLst>
      <p:ext uri="{BB962C8B-B14F-4D97-AF65-F5344CB8AC3E}">
        <p14:creationId xmlns:p14="http://schemas.microsoft.com/office/powerpoint/2010/main" val="414182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D5F61-B402-FC45-B58D-4A2909B6EB9C}"/>
              </a:ext>
            </a:extLst>
          </p:cNvPr>
          <p:cNvSpPr>
            <a:spLocks noGrp="1"/>
          </p:cNvSpPr>
          <p:nvPr>
            <p:ph type="title"/>
          </p:nvPr>
        </p:nvSpPr>
        <p:spPr/>
        <p:txBody>
          <a:bodyPr/>
          <a:lstStyle/>
          <a:p>
            <a:r>
              <a:rPr lang="en-US" dirty="0"/>
              <a:t>Coefficient of Restitution </a:t>
            </a:r>
            <a:r>
              <a:rPr lang="en-US" sz="2400" i="1" dirty="0"/>
              <a:t>(continued)</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F5304C8-03E0-4E4A-ACD8-5EEC8750B3DA}"/>
                  </a:ext>
                </a:extLst>
              </p:cNvPr>
              <p:cNvSpPr>
                <a:spLocks noGrp="1"/>
              </p:cNvSpPr>
              <p:nvPr>
                <p:ph idx="1"/>
              </p:nvPr>
            </p:nvSpPr>
            <p:spPr/>
            <p:txBody>
              <a:bodyPr/>
              <a:lstStyle/>
              <a:p>
                <a14:m>
                  <m:oMath xmlns:m="http://schemas.openxmlformats.org/officeDocument/2006/math">
                    <m:r>
                      <a:rPr lang="en-US" b="1" i="1" smtClean="0">
                        <a:latin typeface="Cambria Math" panose="02040503050406030204" pitchFamily="18" charset="0"/>
                      </a:rPr>
                      <m:t>𝒆</m:t>
                    </m:r>
                    <m:r>
                      <a:rPr lang="en-US" b="1" i="1" smtClean="0">
                        <a:latin typeface="Cambria Math" panose="02040503050406030204" pitchFamily="18" charset="0"/>
                      </a:rPr>
                      <m:t>= </m:t>
                    </m:r>
                    <m:f>
                      <m:fPr>
                        <m:ctrlPr>
                          <a:rPr lang="en-US" b="1" i="1" smtClean="0">
                            <a:latin typeface="Cambria Math" panose="02040503050406030204" pitchFamily="18" charset="0"/>
                          </a:rPr>
                        </m:ctrlPr>
                      </m:fPr>
                      <m:num>
                        <m:sSub>
                          <m:sSubPr>
                            <m:ctrlPr>
                              <a:rPr lang="en-US" b="1" i="1" smtClean="0">
                                <a:latin typeface="Cambria Math" panose="02040503050406030204" pitchFamily="18" charset="0"/>
                              </a:rPr>
                            </m:ctrlPr>
                          </m:sSubPr>
                          <m:e>
                            <m:r>
                              <a:rPr lang="en-US" b="1" i="1" smtClean="0">
                                <a:latin typeface="Cambria Math" panose="02040503050406030204" pitchFamily="18" charset="0"/>
                              </a:rPr>
                              <m:t>𝒗</m:t>
                            </m:r>
                          </m:e>
                          <m:sub>
                            <m:r>
                              <a:rPr lang="en-US" b="1" i="1" smtClean="0">
                                <a:latin typeface="Cambria Math" panose="02040503050406030204" pitchFamily="18" charset="0"/>
                              </a:rPr>
                              <m:t>𝟏</m:t>
                            </m:r>
                            <m:r>
                              <a:rPr lang="en-US" b="1" i="1" smtClean="0">
                                <a:latin typeface="Cambria Math" panose="02040503050406030204" pitchFamily="18" charset="0"/>
                              </a:rPr>
                              <m:t> </m:t>
                            </m:r>
                          </m:sub>
                        </m:sSub>
                        <m:r>
                          <a:rPr lang="en-US" b="1" i="1" smtClean="0">
                            <a:latin typeface="Cambria Math" panose="02040503050406030204" pitchFamily="18" charset="0"/>
                          </a:rPr>
                          <m:t>−</m:t>
                        </m:r>
                        <m:sSub>
                          <m:sSubPr>
                            <m:ctrlPr>
                              <a:rPr lang="en-US" b="1" i="1" smtClean="0">
                                <a:latin typeface="Cambria Math" panose="02040503050406030204" pitchFamily="18" charset="0"/>
                              </a:rPr>
                            </m:ctrlPr>
                          </m:sSubPr>
                          <m:e>
                            <m:r>
                              <a:rPr lang="en-US" b="1" i="1" smtClean="0">
                                <a:latin typeface="Cambria Math" panose="02040503050406030204" pitchFamily="18" charset="0"/>
                              </a:rPr>
                              <m:t>𝒗</m:t>
                            </m:r>
                          </m:e>
                          <m:sub>
                            <m:r>
                              <a:rPr lang="en-US" b="1" i="1" smtClean="0">
                                <a:latin typeface="Cambria Math" panose="02040503050406030204" pitchFamily="18" charset="0"/>
                              </a:rPr>
                              <m:t>𝟐</m:t>
                            </m:r>
                          </m:sub>
                        </m:sSub>
                      </m:num>
                      <m:den>
                        <m:sSub>
                          <m:sSubPr>
                            <m:ctrlPr>
                              <a:rPr lang="en-US" b="1" i="1" smtClean="0">
                                <a:latin typeface="Cambria Math" panose="02040503050406030204" pitchFamily="18" charset="0"/>
                              </a:rPr>
                            </m:ctrlPr>
                          </m:sSubPr>
                          <m:e>
                            <m:r>
                              <a:rPr lang="en-US" b="1" i="1" smtClean="0">
                                <a:latin typeface="Cambria Math" panose="02040503050406030204" pitchFamily="18" charset="0"/>
                              </a:rPr>
                              <m:t>𝒖</m:t>
                            </m:r>
                          </m:e>
                          <m:sub>
                            <m:r>
                              <a:rPr lang="en-US" b="1" i="1" smtClean="0">
                                <a:latin typeface="Cambria Math" panose="02040503050406030204" pitchFamily="18" charset="0"/>
                              </a:rPr>
                              <m:t>𝟏</m:t>
                            </m:r>
                          </m:sub>
                        </m:sSub>
                        <m:r>
                          <a:rPr lang="en-US" b="1" i="1" smtClean="0">
                            <a:latin typeface="Cambria Math" panose="02040503050406030204" pitchFamily="18" charset="0"/>
                          </a:rPr>
                          <m:t> −</m:t>
                        </m:r>
                        <m:sSub>
                          <m:sSubPr>
                            <m:ctrlPr>
                              <a:rPr lang="en-US" b="1" i="1" smtClean="0">
                                <a:latin typeface="Cambria Math" panose="02040503050406030204" pitchFamily="18" charset="0"/>
                              </a:rPr>
                            </m:ctrlPr>
                          </m:sSubPr>
                          <m:e>
                            <m:r>
                              <a:rPr lang="en-US" b="1" i="1" smtClean="0">
                                <a:latin typeface="Cambria Math" panose="02040503050406030204" pitchFamily="18" charset="0"/>
                              </a:rPr>
                              <m:t>𝒖</m:t>
                            </m:r>
                          </m:e>
                          <m:sub>
                            <m:r>
                              <a:rPr lang="en-US" b="1" i="1" smtClean="0">
                                <a:latin typeface="Cambria Math" panose="02040503050406030204" pitchFamily="18" charset="0"/>
                              </a:rPr>
                              <m:t>𝟐</m:t>
                            </m:r>
                          </m:sub>
                        </m:sSub>
                      </m:den>
                    </m:f>
                  </m:oMath>
                </a14:m>
                <a:r>
                  <a:rPr lang="en-US" i="1" dirty="0"/>
                  <a:t> </a:t>
                </a:r>
              </a:p>
              <a:p>
                <a:pPr marL="0" indent="0">
                  <a:buNone/>
                </a:pPr>
                <a:endParaRPr lang="en-US" dirty="0"/>
              </a:p>
              <a:p>
                <a:pPr marL="0" indent="0">
                  <a:buNone/>
                </a:pPr>
                <a:r>
                  <a:rPr lang="en-US" dirty="0"/>
                  <a:t>Where</a:t>
                </a:r>
              </a:p>
              <a:p>
                <a:pPr lvl="1"/>
                <a:r>
                  <a:rPr lang="en-US" i="1" dirty="0"/>
                  <a:t>e</a:t>
                </a:r>
                <a:r>
                  <a:rPr lang="en-US" dirty="0"/>
                  <a:t> = coefficient of restitution</a:t>
                </a:r>
              </a:p>
              <a:p>
                <a:pPr lvl="1"/>
                <a:r>
                  <a:rPr lang="en-US" i="1" dirty="0"/>
                  <a:t>v</a:t>
                </a:r>
                <a:r>
                  <a:rPr lang="en-US" dirty="0"/>
                  <a:t> = postimpact velocity of each object</a:t>
                </a:r>
              </a:p>
              <a:p>
                <a:pPr lvl="1"/>
                <a:r>
                  <a:rPr lang="en-US" i="1" dirty="0"/>
                  <a:t>u</a:t>
                </a:r>
                <a:r>
                  <a:rPr lang="en-US" dirty="0"/>
                  <a:t> = preimpact velocity of each object</a:t>
                </a:r>
              </a:p>
              <a:p>
                <a:pPr marL="457200" lvl="1" indent="0">
                  <a:buNone/>
                </a:pPr>
                <a:endParaRPr lang="en-US" dirty="0"/>
              </a:p>
              <a:p>
                <a:pPr marL="457200" lvl="1" indent="0">
                  <a:buNone/>
                </a:pPr>
                <a:endParaRPr lang="en-US" dirty="0"/>
              </a:p>
              <a:p>
                <a:pPr marL="457200" lvl="1" indent="0">
                  <a:buNone/>
                </a:pPr>
                <a:endParaRPr lang="en-US" dirty="0"/>
              </a:p>
              <a:p>
                <a:pPr marL="457200" lvl="1" indent="0" algn="r">
                  <a:buNone/>
                </a:pPr>
                <a:r>
                  <a:rPr lang="en-US" sz="1400" i="1" dirty="0"/>
                  <a:t>(continued)</a:t>
                </a:r>
                <a:endParaRPr lang="en-US" dirty="0"/>
              </a:p>
            </p:txBody>
          </p:sp>
        </mc:Choice>
        <mc:Fallback xmlns="">
          <p:sp>
            <p:nvSpPr>
              <p:cNvPr id="3" name="Content Placeholder 2">
                <a:extLst>
                  <a:ext uri="{FF2B5EF4-FFF2-40B4-BE49-F238E27FC236}">
                    <a16:creationId xmlns:a16="http://schemas.microsoft.com/office/drawing/2014/main" id="{5F5304C8-03E0-4E4A-ACD8-5EEC8750B3DA}"/>
                  </a:ext>
                </a:extLst>
              </p:cNvPr>
              <p:cNvSpPr>
                <a:spLocks noGrp="1" noRot="1" noChangeAspect="1" noMove="1" noResize="1" noEditPoints="1" noAdjustHandles="1" noChangeArrowheads="1" noChangeShapeType="1" noTextEdit="1"/>
              </p:cNvSpPr>
              <p:nvPr>
                <p:ph idx="1"/>
              </p:nvPr>
            </p:nvSpPr>
            <p:spPr>
              <a:blipFill>
                <a:blip r:embed="rId2"/>
                <a:stretch>
                  <a:fillRect l="-1217" r="-116" b="-4392"/>
                </a:stretch>
              </a:blipFill>
            </p:spPr>
            <p:txBody>
              <a:bodyPr/>
              <a:lstStyle/>
              <a:p>
                <a:r>
                  <a:rPr lang="en-US">
                    <a:noFill/>
                  </a:rPr>
                  <a:t> </a:t>
                </a:r>
              </a:p>
            </p:txBody>
          </p:sp>
        </mc:Fallback>
      </mc:AlternateContent>
    </p:spTree>
    <p:extLst>
      <p:ext uri="{BB962C8B-B14F-4D97-AF65-F5344CB8AC3E}">
        <p14:creationId xmlns:p14="http://schemas.microsoft.com/office/powerpoint/2010/main" val="1038302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D5F61-B402-FC45-B58D-4A2909B6EB9C}"/>
              </a:ext>
            </a:extLst>
          </p:cNvPr>
          <p:cNvSpPr>
            <a:spLocks noGrp="1"/>
          </p:cNvSpPr>
          <p:nvPr>
            <p:ph type="title"/>
          </p:nvPr>
        </p:nvSpPr>
        <p:spPr/>
        <p:txBody>
          <a:bodyPr/>
          <a:lstStyle/>
          <a:p>
            <a:r>
              <a:rPr lang="en-US" dirty="0"/>
              <a:t>Coefficient of Restitution </a:t>
            </a:r>
            <a:r>
              <a:rPr lang="en-US" sz="2400" i="1" dirty="0"/>
              <a:t>(continued)</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F5304C8-03E0-4E4A-ACD8-5EEC8750B3DA}"/>
                  </a:ext>
                </a:extLst>
              </p:cNvPr>
              <p:cNvSpPr>
                <a:spLocks noGrp="1"/>
              </p:cNvSpPr>
              <p:nvPr>
                <p:ph idx="1"/>
              </p:nvPr>
            </p:nvSpPr>
            <p:spPr/>
            <p:txBody>
              <a:bodyPr/>
              <a:lstStyle/>
              <a:p>
                <a14:m>
                  <m:oMath xmlns:m="http://schemas.openxmlformats.org/officeDocument/2006/math">
                    <m:r>
                      <a:rPr lang="en-US" b="1" i="1" smtClean="0">
                        <a:latin typeface="Cambria Math" panose="02040503050406030204" pitchFamily="18" charset="0"/>
                      </a:rPr>
                      <m:t>𝒆</m:t>
                    </m:r>
                    <m:r>
                      <a:rPr lang="en-US" b="1" i="1" smtClean="0">
                        <a:latin typeface="Cambria Math" panose="02040503050406030204" pitchFamily="18" charset="0"/>
                      </a:rPr>
                      <m:t>= </m:t>
                    </m:r>
                    <m:f>
                      <m:fPr>
                        <m:ctrlPr>
                          <a:rPr lang="en-US" b="1" i="1" smtClean="0">
                            <a:latin typeface="Cambria Math" panose="02040503050406030204" pitchFamily="18" charset="0"/>
                          </a:rPr>
                        </m:ctrlPr>
                      </m:fPr>
                      <m:num>
                        <m:sSub>
                          <m:sSubPr>
                            <m:ctrlPr>
                              <a:rPr lang="en-US" b="1" i="1" smtClean="0">
                                <a:latin typeface="Cambria Math" panose="02040503050406030204" pitchFamily="18" charset="0"/>
                              </a:rPr>
                            </m:ctrlPr>
                          </m:sSubPr>
                          <m:e>
                            <m:r>
                              <a:rPr lang="en-US" b="1" i="1" smtClean="0">
                                <a:latin typeface="Cambria Math" panose="02040503050406030204" pitchFamily="18" charset="0"/>
                              </a:rPr>
                              <m:t>𝒗</m:t>
                            </m:r>
                          </m:e>
                          <m:sub>
                            <m:r>
                              <a:rPr lang="en-US" b="1" i="0" smtClean="0">
                                <a:latin typeface="Cambria Math" panose="02040503050406030204" pitchFamily="18" charset="0"/>
                              </a:rPr>
                              <m:t>𝟏</m:t>
                            </m:r>
                            <m:r>
                              <a:rPr lang="en-US" b="1" i="0" smtClean="0">
                                <a:latin typeface="Cambria Math" panose="02040503050406030204" pitchFamily="18" charset="0"/>
                              </a:rPr>
                              <m:t> </m:t>
                            </m:r>
                          </m:sub>
                        </m:sSub>
                        <m:r>
                          <a:rPr lang="en-US" b="1" i="0" smtClean="0">
                            <a:latin typeface="Cambria Math" panose="02040503050406030204" pitchFamily="18" charset="0"/>
                          </a:rPr>
                          <m:t>−</m:t>
                        </m:r>
                        <m:sSub>
                          <m:sSubPr>
                            <m:ctrlPr>
                              <a:rPr lang="en-US" b="1" i="1" smtClean="0">
                                <a:latin typeface="Cambria Math" panose="02040503050406030204" pitchFamily="18" charset="0"/>
                              </a:rPr>
                            </m:ctrlPr>
                          </m:sSubPr>
                          <m:e>
                            <m:r>
                              <a:rPr lang="en-US" b="1" i="1" smtClean="0">
                                <a:latin typeface="Cambria Math" panose="02040503050406030204" pitchFamily="18" charset="0"/>
                              </a:rPr>
                              <m:t>𝒗</m:t>
                            </m:r>
                          </m:e>
                          <m:sub>
                            <m:r>
                              <a:rPr lang="en-US" b="1" i="0" smtClean="0">
                                <a:latin typeface="Cambria Math" panose="02040503050406030204" pitchFamily="18" charset="0"/>
                              </a:rPr>
                              <m:t>𝟐</m:t>
                            </m:r>
                          </m:sub>
                        </m:sSub>
                      </m:num>
                      <m:den>
                        <m:sSub>
                          <m:sSubPr>
                            <m:ctrlPr>
                              <a:rPr lang="en-US" b="1" i="1" smtClean="0">
                                <a:latin typeface="Cambria Math" panose="02040503050406030204" pitchFamily="18" charset="0"/>
                              </a:rPr>
                            </m:ctrlPr>
                          </m:sSubPr>
                          <m:e>
                            <m:r>
                              <a:rPr lang="en-US" b="1" i="1" smtClean="0">
                                <a:latin typeface="Cambria Math" panose="02040503050406030204" pitchFamily="18" charset="0"/>
                              </a:rPr>
                              <m:t>𝒖</m:t>
                            </m:r>
                          </m:e>
                          <m:sub>
                            <m:r>
                              <a:rPr lang="en-US" b="1" i="0" smtClean="0">
                                <a:latin typeface="Cambria Math" panose="02040503050406030204" pitchFamily="18" charset="0"/>
                              </a:rPr>
                              <m:t>𝟏</m:t>
                            </m:r>
                          </m:sub>
                        </m:sSub>
                        <m:r>
                          <a:rPr lang="en-US" b="1" i="0" smtClean="0">
                            <a:latin typeface="Cambria Math" panose="02040503050406030204" pitchFamily="18" charset="0"/>
                          </a:rPr>
                          <m:t> −</m:t>
                        </m:r>
                        <m:sSub>
                          <m:sSubPr>
                            <m:ctrlPr>
                              <a:rPr lang="en-US" b="1" i="1" smtClean="0">
                                <a:latin typeface="Cambria Math" panose="02040503050406030204" pitchFamily="18" charset="0"/>
                              </a:rPr>
                            </m:ctrlPr>
                          </m:sSubPr>
                          <m:e>
                            <m:r>
                              <a:rPr lang="en-US" b="1" i="1" smtClean="0">
                                <a:latin typeface="Cambria Math" panose="02040503050406030204" pitchFamily="18" charset="0"/>
                              </a:rPr>
                              <m:t>𝒖</m:t>
                            </m:r>
                          </m:e>
                          <m:sub>
                            <m:r>
                              <a:rPr lang="en-US" b="1" i="0" smtClean="0">
                                <a:latin typeface="Cambria Math" panose="02040503050406030204" pitchFamily="18" charset="0"/>
                              </a:rPr>
                              <m:t>𝟐</m:t>
                            </m:r>
                          </m:sub>
                        </m:sSub>
                      </m:den>
                    </m:f>
                  </m:oMath>
                </a14:m>
                <a:endParaRPr lang="en-US" dirty="0"/>
              </a:p>
              <a:p>
                <a:endParaRPr lang="en-US" dirty="0"/>
              </a:p>
              <a:p>
                <a:r>
                  <a:rPr lang="en-US" dirty="0"/>
                  <a:t>Value range: 0 ≤ </a:t>
                </a:r>
                <a:r>
                  <a:rPr lang="en-US" i="1" dirty="0"/>
                  <a:t>e</a:t>
                </a:r>
                <a:r>
                  <a:rPr lang="en-US" dirty="0"/>
                  <a:t> ≤ 1</a:t>
                </a:r>
              </a:p>
              <a:p>
                <a:endParaRPr lang="en-US" dirty="0"/>
              </a:p>
              <a:p>
                <a:r>
                  <a:rPr lang="en-US" dirty="0"/>
                  <a:t>Affected by materials and temperature of colliding objects</a:t>
                </a:r>
              </a:p>
              <a:p>
                <a:pPr marL="0" indent="0">
                  <a:buNone/>
                </a:pPr>
                <a:endParaRPr lang="en-US" dirty="0"/>
              </a:p>
              <a:p>
                <a:r>
                  <a:rPr lang="en-US" dirty="0"/>
                  <a:t>Sport rules specify e values for integrity of game and safety</a:t>
                </a:r>
              </a:p>
            </p:txBody>
          </p:sp>
        </mc:Choice>
        <mc:Fallback xmlns="">
          <p:sp>
            <p:nvSpPr>
              <p:cNvPr id="3" name="Content Placeholder 2">
                <a:extLst>
                  <a:ext uri="{FF2B5EF4-FFF2-40B4-BE49-F238E27FC236}">
                    <a16:creationId xmlns:a16="http://schemas.microsoft.com/office/drawing/2014/main" id="{5F5304C8-03E0-4E4A-ACD8-5EEC8750B3DA}"/>
                  </a:ext>
                </a:extLst>
              </p:cNvPr>
              <p:cNvSpPr>
                <a:spLocks noGrp="1" noRot="1" noChangeAspect="1" noMove="1" noResize="1" noEditPoints="1" noAdjustHandles="1" noChangeArrowheads="1" noChangeShapeType="1" noTextEdit="1"/>
              </p:cNvSpPr>
              <p:nvPr>
                <p:ph idx="1"/>
              </p:nvPr>
            </p:nvSpPr>
            <p:spPr>
              <a:blipFill>
                <a:blip r:embed="rId3"/>
                <a:stretch>
                  <a:fillRect l="-1043" b="-2489"/>
                </a:stretch>
              </a:blipFill>
            </p:spPr>
            <p:txBody>
              <a:bodyPr/>
              <a:lstStyle/>
              <a:p>
                <a:r>
                  <a:rPr lang="en-US">
                    <a:noFill/>
                  </a:rPr>
                  <a:t> </a:t>
                </a:r>
              </a:p>
            </p:txBody>
          </p:sp>
        </mc:Fallback>
      </mc:AlternateContent>
    </p:spTree>
    <p:extLst>
      <p:ext uri="{BB962C8B-B14F-4D97-AF65-F5344CB8AC3E}">
        <p14:creationId xmlns:p14="http://schemas.microsoft.com/office/powerpoint/2010/main" val="1737023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09D6D-5843-364E-8520-CFFE922D6C65}"/>
              </a:ext>
            </a:extLst>
          </p:cNvPr>
          <p:cNvSpPr>
            <a:spLocks noGrp="1"/>
          </p:cNvSpPr>
          <p:nvPr>
            <p:ph type="title"/>
          </p:nvPr>
        </p:nvSpPr>
        <p:spPr>
          <a:xfrm>
            <a:off x="838200" y="624816"/>
            <a:ext cx="5257800" cy="2804183"/>
          </a:xfrm>
        </p:spPr>
        <p:txBody>
          <a:bodyPr/>
          <a:lstStyle/>
          <a:p>
            <a:r>
              <a:rPr lang="en-US" dirty="0"/>
              <a:t>Determination</a:t>
            </a:r>
            <a:br>
              <a:rPr lang="en-US" dirty="0"/>
            </a:br>
            <a:r>
              <a:rPr lang="en-US" dirty="0"/>
              <a:t>of the Coefficient</a:t>
            </a:r>
            <a:br>
              <a:rPr lang="en-US" dirty="0"/>
            </a:br>
            <a:r>
              <a:rPr lang="en-US" dirty="0"/>
              <a:t>of Restitution From Drop and Bounce Heights</a:t>
            </a:r>
          </a:p>
        </p:txBody>
      </p:sp>
      <p:pic>
        <p:nvPicPr>
          <p:cNvPr id="5" name="Content Placeholder 4">
            <a:extLst>
              <a:ext uri="{FF2B5EF4-FFF2-40B4-BE49-F238E27FC236}">
                <a16:creationId xmlns:a16="http://schemas.microsoft.com/office/drawing/2014/main" id="{AA3E963E-FF1B-4056-BEE5-48EDC222D3E8}"/>
              </a:ext>
            </a:extLst>
          </p:cNvPr>
          <p:cNvPicPr>
            <a:picLocks noGrp="1" noChangeAspect="1"/>
          </p:cNvPicPr>
          <p:nvPr>
            <p:ph idx="1"/>
          </p:nvPr>
        </p:nvPicPr>
        <p:blipFill>
          <a:blip r:embed="rId2"/>
          <a:stretch>
            <a:fillRect/>
          </a:stretch>
        </p:blipFill>
        <p:spPr>
          <a:xfrm>
            <a:off x="7360024" y="624816"/>
            <a:ext cx="2931458" cy="5586764"/>
          </a:xfrm>
        </p:spPr>
      </p:pic>
    </p:spTree>
    <p:extLst>
      <p:ext uri="{BB962C8B-B14F-4D97-AF65-F5344CB8AC3E}">
        <p14:creationId xmlns:p14="http://schemas.microsoft.com/office/powerpoint/2010/main" val="137948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a:t>
            </a:r>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pPr marL="0" indent="0">
              <a:buNone/>
            </a:pPr>
            <a:r>
              <a:rPr lang="en-US" dirty="0"/>
              <a:t>Second Law: law of acceleration</a:t>
            </a:r>
          </a:p>
          <a:p>
            <a:pPr marL="0" indent="0">
              <a:buNone/>
            </a:pPr>
            <a:endParaRPr lang="en-US" dirty="0"/>
          </a:p>
          <a:p>
            <a:r>
              <a:rPr lang="en-US" dirty="0"/>
              <a:t>If a net external force is exerted on an object, the object will accelerate in the direction of the net external force, and its acceleration will be directly proportional to the net external force and inversely proportional to its mass</a:t>
            </a:r>
          </a:p>
        </p:txBody>
      </p:sp>
    </p:spTree>
    <p:extLst>
      <p:ext uri="{BB962C8B-B14F-4D97-AF65-F5344CB8AC3E}">
        <p14:creationId xmlns:p14="http://schemas.microsoft.com/office/powerpoint/2010/main" val="1287322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 Mathematically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14:m>
                  <m:oMath xmlns:m="http://schemas.openxmlformats.org/officeDocument/2006/math">
                    <m:r>
                      <a:rPr lang="en-US" sz="3600" i="1" smtClean="0">
                        <a:latin typeface="Cambria Math" panose="02040503050406030204" pitchFamily="18" charset="0"/>
                        <a:ea typeface="Cambria Math" panose="02040503050406030204" pitchFamily="18" charset="0"/>
                      </a:rPr>
                      <m:t>∑</m:t>
                    </m:r>
                    <m:acc>
                      <m:accPr>
                        <m:chr m:val="̅"/>
                        <m:ctrlPr>
                          <a:rPr lang="en-US" sz="3600" i="1" smtClean="0">
                            <a:latin typeface="Cambria Math" panose="02040503050406030204" pitchFamily="18" charset="0"/>
                            <a:ea typeface="Cambria Math" panose="02040503050406030204" pitchFamily="18" charset="0"/>
                          </a:rPr>
                        </m:ctrlPr>
                      </m:accPr>
                      <m:e>
                        <m:r>
                          <a:rPr lang="en-US" sz="3600" b="1" i="1" smtClean="0">
                            <a:latin typeface="Cambria Math" panose="02040503050406030204" pitchFamily="18" charset="0"/>
                            <a:ea typeface="Cambria Math" panose="02040503050406030204" pitchFamily="18" charset="0"/>
                          </a:rPr>
                          <m:t>𝑭</m:t>
                        </m:r>
                      </m:e>
                    </m:acc>
                  </m:oMath>
                </a14:m>
                <a:r>
                  <a:rPr lang="en-US" i="1" dirty="0"/>
                  <a:t> = m</a:t>
                </a:r>
                <a14:m>
                  <m:oMath xmlns:m="http://schemas.openxmlformats.org/officeDocument/2006/math">
                    <m:acc>
                      <m:accPr>
                        <m:chr m:val="̅"/>
                        <m:ctrlPr>
                          <a:rPr lang="en-US" i="1" dirty="0" smtClean="0">
                            <a:latin typeface="Cambria Math" panose="02040503050406030204" pitchFamily="18" charset="0"/>
                          </a:rPr>
                        </m:ctrlPr>
                      </m:accPr>
                      <m:e>
                        <m:r>
                          <a:rPr lang="en-US" b="1" i="1" dirty="0" smtClean="0">
                            <a:latin typeface="Cambria Math" panose="02040503050406030204" pitchFamily="18" charset="0"/>
                          </a:rPr>
                          <m:t>𝒂</m:t>
                        </m:r>
                      </m:e>
                    </m:acc>
                  </m:oMath>
                </a14:m>
                <a:endParaRPr lang="en-US" i="1" dirty="0"/>
              </a:p>
              <a:p>
                <a:endParaRPr lang="en-US" dirty="0"/>
              </a:p>
              <a:p>
                <a:r>
                  <a:rPr lang="en-US" dirty="0"/>
                  <a:t>Where</a:t>
                </a:r>
              </a:p>
              <a:p>
                <a:pPr lvl="1"/>
                <a14:m>
                  <m:oMath xmlns:m="http://schemas.openxmlformats.org/officeDocument/2006/math">
                    <m:r>
                      <a:rPr lang="en-US" i="1">
                        <a:latin typeface="Cambria Math" panose="02040503050406030204" pitchFamily="18" charset="0"/>
                        <a:ea typeface="Cambria Math" panose="02040503050406030204" pitchFamily="18" charset="0"/>
                      </a:rPr>
                      <m:t>∑</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𝑭</m:t>
                        </m:r>
                      </m:e>
                    </m:acc>
                  </m:oMath>
                </a14:m>
                <a:r>
                  <a:rPr lang="en-US" dirty="0"/>
                  <a:t> = average net force</a:t>
                </a:r>
              </a:p>
              <a:p>
                <a:pPr lvl="1"/>
                <a:r>
                  <a:rPr lang="en-US" i="1" dirty="0"/>
                  <a:t>m</a:t>
                </a:r>
                <a:r>
                  <a:rPr lang="en-US" dirty="0"/>
                  <a:t> = mass of the object</a:t>
                </a:r>
              </a:p>
              <a:p>
                <a:pPr lvl="1"/>
                <a14:m>
                  <m:oMath xmlns:m="http://schemas.openxmlformats.org/officeDocument/2006/math">
                    <m:acc>
                      <m:accPr>
                        <m:chr m:val="̅"/>
                        <m:ctrlPr>
                          <a:rPr lang="en-US" i="1" smtClean="0">
                            <a:latin typeface="Cambria Math" panose="02040503050406030204" pitchFamily="18" charset="0"/>
                          </a:rPr>
                        </m:ctrlPr>
                      </m:accPr>
                      <m:e>
                        <m:r>
                          <a:rPr lang="en-US" b="1" i="1" smtClean="0">
                            <a:latin typeface="Cambria Math" panose="02040503050406030204" pitchFamily="18" charset="0"/>
                          </a:rPr>
                          <m:t>𝒂</m:t>
                        </m:r>
                      </m:e>
                    </m:acc>
                  </m:oMath>
                </a14:m>
                <a:r>
                  <a:rPr lang="en-US" dirty="0"/>
                  <a:t> = average acceleration of the object</a:t>
                </a:r>
              </a:p>
            </p:txBody>
          </p:sp>
        </mc:Choice>
        <mc:Fallback xmlns="">
          <p:sp>
            <p:nvSpPr>
              <p:cNvPr id="3" name="Content Placeholder 2">
                <a:extLst>
                  <a:ext uri="{FF2B5EF4-FFF2-40B4-BE49-F238E27FC236}">
                    <a16:creationId xmlns:a16="http://schemas.microsoft.com/office/drawing/2014/main" id="{1733F90F-F0E5-AD43-B2AF-DD4E5DC1F5F7}"/>
                  </a:ext>
                </a:extLst>
              </p:cNvPr>
              <p:cNvSpPr>
                <a:spLocks noGrp="1" noRot="1" noChangeAspect="1" noMove="1" noResize="1" noEditPoints="1" noAdjustHandles="1" noChangeArrowheads="1" noChangeShapeType="1" noTextEdit="1"/>
              </p:cNvSpPr>
              <p:nvPr>
                <p:ph idx="1"/>
              </p:nvPr>
            </p:nvSpPr>
            <p:spPr>
              <a:blipFill>
                <a:blip r:embed="rId3"/>
                <a:stretch>
                  <a:fillRect l="-1043" t="-586"/>
                </a:stretch>
              </a:blipFill>
            </p:spPr>
            <p:txBody>
              <a:bodyPr/>
              <a:lstStyle/>
              <a:p>
                <a:r>
                  <a:rPr lang="en-US">
                    <a:noFill/>
                  </a:rPr>
                  <a:t> </a:t>
                </a:r>
              </a:p>
            </p:txBody>
          </p:sp>
        </mc:Fallback>
      </mc:AlternateContent>
    </p:spTree>
    <p:extLst>
      <p:ext uri="{BB962C8B-B14F-4D97-AF65-F5344CB8AC3E}">
        <p14:creationId xmlns:p14="http://schemas.microsoft.com/office/powerpoint/2010/main" val="2915121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 Interpretation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pPr>
                  <a:lnSpc>
                    <a:spcPct val="150000"/>
                  </a:lnSpc>
                </a:pPr>
                <a14:m>
                  <m:oMath xmlns:m="http://schemas.openxmlformats.org/officeDocument/2006/math">
                    <m:r>
                      <a:rPr lang="en-US" i="1" smtClean="0">
                        <a:latin typeface="Cambria Math" panose="02040503050406030204" pitchFamily="18" charset="0"/>
                        <a:ea typeface="Cambria Math" panose="02040503050406030204" pitchFamily="18" charset="0"/>
                      </a:rPr>
                      <m:t>∑</m:t>
                    </m:r>
                    <m:acc>
                      <m:accPr>
                        <m:chr m:val="̅"/>
                        <m:ctrlPr>
                          <a:rPr lang="en-US" i="1" smtClean="0">
                            <a:latin typeface="Cambria Math" panose="02040503050406030204" pitchFamily="18" charset="0"/>
                            <a:ea typeface="Cambria Math" panose="02040503050406030204" pitchFamily="18" charset="0"/>
                          </a:rPr>
                        </m:ctrlPr>
                      </m:accPr>
                      <m:e>
                        <m:r>
                          <a:rPr lang="en-US" b="1" i="1" smtClean="0">
                            <a:latin typeface="Cambria Math" panose="02040503050406030204" pitchFamily="18" charset="0"/>
                            <a:ea typeface="Cambria Math" panose="02040503050406030204" pitchFamily="18" charset="0"/>
                          </a:rPr>
                          <m:t>𝑭</m:t>
                        </m:r>
                      </m:e>
                    </m:acc>
                    <m:r>
                      <a:rPr lang="en-US"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𝒎</m:t>
                    </m:r>
                    <m:acc>
                      <m:accPr>
                        <m:chr m:val="̅"/>
                        <m:ctrlPr>
                          <a:rPr lang="en-US" b="1" i="1" smtClean="0">
                            <a:latin typeface="Cambria Math" panose="02040503050406030204" pitchFamily="18" charset="0"/>
                            <a:ea typeface="Cambria Math" panose="02040503050406030204" pitchFamily="18" charset="0"/>
                          </a:rPr>
                        </m:ctrlPr>
                      </m:accPr>
                      <m:e>
                        <m:r>
                          <a:rPr lang="en-US" b="1" i="1" smtClean="0">
                            <a:latin typeface="Cambria Math" panose="02040503050406030204" pitchFamily="18" charset="0"/>
                            <a:ea typeface="Cambria Math" panose="02040503050406030204" pitchFamily="18" charset="0"/>
                          </a:rPr>
                          <m:t>𝒂</m:t>
                        </m:r>
                      </m:e>
                    </m:acc>
                  </m:oMath>
                </a14:m>
                <a:r>
                  <a:rPr lang="en-US" i="1" dirty="0"/>
                  <a:t> </a:t>
                </a:r>
                <a:r>
                  <a:rPr lang="en-US" dirty="0"/>
                  <a:t>is a </a:t>
                </a:r>
                <a:r>
                  <a:rPr lang="en-US" i="1" dirty="0"/>
                  <a:t>cause</a:t>
                </a:r>
                <a:r>
                  <a:rPr lang="en-US" dirty="0"/>
                  <a:t> and </a:t>
                </a:r>
                <a:r>
                  <a:rPr lang="en-US" i="1" dirty="0"/>
                  <a:t>effect </a:t>
                </a:r>
                <a:r>
                  <a:rPr lang="en-US" dirty="0"/>
                  <a:t>relationship</a:t>
                </a:r>
              </a:p>
              <a:p>
                <a:pPr>
                  <a:lnSpc>
                    <a:spcPct val="150000"/>
                  </a:lnSpc>
                </a:pPr>
                <a:r>
                  <a:rPr lang="en-US" dirty="0"/>
                  <a:t>Forces cause acceleration </a:t>
                </a:r>
              </a:p>
              <a:p>
                <a:pPr>
                  <a:lnSpc>
                    <a:spcPct val="150000"/>
                  </a:lnSpc>
                </a:pPr>
                <a:r>
                  <a:rPr lang="en-US" dirty="0"/>
                  <a:t>Acceleration is the effect of forces</a:t>
                </a:r>
              </a:p>
              <a:p>
                <a:endParaRPr lang="en-US" dirty="0"/>
              </a:p>
              <a:p>
                <a:pPr marL="0" indent="0">
                  <a:buNone/>
                </a:pPr>
                <a:endParaRPr lang="en-US" dirty="0"/>
              </a:p>
              <a:p>
                <a:endParaRPr lang="en-US" dirty="0"/>
              </a:p>
              <a:p>
                <a:pPr marL="0" indent="0" algn="r">
                  <a:buNone/>
                </a:pPr>
                <a:r>
                  <a:rPr lang="en-US" sz="1400" i="1" dirty="0"/>
                  <a:t>(continued)</a:t>
                </a:r>
              </a:p>
            </p:txBody>
          </p:sp>
        </mc:Choice>
        <mc:Fallback xmlns="">
          <p:sp>
            <p:nvSpPr>
              <p:cNvPr id="3" name="Content Placeholder 2">
                <a:extLst>
                  <a:ext uri="{FF2B5EF4-FFF2-40B4-BE49-F238E27FC236}">
                    <a16:creationId xmlns:a16="http://schemas.microsoft.com/office/drawing/2014/main" id="{1733F90F-F0E5-AD43-B2AF-DD4E5DC1F5F7}"/>
                  </a:ext>
                </a:extLst>
              </p:cNvPr>
              <p:cNvSpPr>
                <a:spLocks noGrp="1" noRot="1" noChangeAspect="1" noMove="1" noResize="1" noEditPoints="1" noAdjustHandles="1" noChangeArrowheads="1" noChangeShapeType="1" noTextEdit="1"/>
              </p:cNvSpPr>
              <p:nvPr>
                <p:ph idx="1"/>
              </p:nvPr>
            </p:nvSpPr>
            <p:spPr>
              <a:blipFill>
                <a:blip r:embed="rId2"/>
                <a:stretch>
                  <a:fillRect l="-1043" r="-116" b="-439"/>
                </a:stretch>
              </a:blipFill>
            </p:spPr>
            <p:txBody>
              <a:bodyPr/>
              <a:lstStyle/>
              <a:p>
                <a:r>
                  <a:rPr lang="en-US">
                    <a:noFill/>
                  </a:rPr>
                  <a:t> </a:t>
                </a:r>
              </a:p>
            </p:txBody>
          </p:sp>
        </mc:Fallback>
      </mc:AlternateContent>
    </p:spTree>
    <p:extLst>
      <p:ext uri="{BB962C8B-B14F-4D97-AF65-F5344CB8AC3E}">
        <p14:creationId xmlns:p14="http://schemas.microsoft.com/office/powerpoint/2010/main" val="6255300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 Interpretation </a:t>
            </a:r>
            <a:r>
              <a:rPr lang="en-US" sz="2400" i="1" dirty="0"/>
              <a:t>(continued)</a:t>
            </a:r>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pPr>
              <a:lnSpc>
                <a:spcPct val="150000"/>
              </a:lnSpc>
            </a:pPr>
            <a:r>
              <a:rPr lang="en-US" dirty="0"/>
              <a:t>If a net external force acts on an object, the object accelerates</a:t>
            </a:r>
          </a:p>
          <a:p>
            <a:pPr>
              <a:lnSpc>
                <a:spcPct val="150000"/>
              </a:lnSpc>
            </a:pPr>
            <a:r>
              <a:rPr lang="en-US" dirty="0"/>
              <a:t>If an object accelerates, a net external force must be acting to cause the acceleration </a:t>
            </a:r>
          </a:p>
        </p:txBody>
      </p:sp>
    </p:spTree>
    <p:extLst>
      <p:ext uri="{BB962C8B-B14F-4D97-AF65-F5344CB8AC3E}">
        <p14:creationId xmlns:p14="http://schemas.microsoft.com/office/powerpoint/2010/main" val="2109817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 Application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pPr>
                  <a:lnSpc>
                    <a:spcPct val="150000"/>
                  </a:lnSpc>
                </a:pPr>
                <a:r>
                  <a:rPr lang="en-US" dirty="0"/>
                  <a:t>Lifting a 4.5-kilogram bar upward in your hand</a:t>
                </a:r>
              </a:p>
              <a:p>
                <a:pPr>
                  <a:lnSpc>
                    <a:spcPct val="150000"/>
                  </a:lnSpc>
                </a:pPr>
                <a:r>
                  <a:rPr lang="en-US" dirty="0"/>
                  <a:t>Bar weight = </a:t>
                </a:r>
                <a:r>
                  <a:rPr lang="en-US" i="1" dirty="0"/>
                  <a:t>m</a:t>
                </a:r>
                <a:r>
                  <a:rPr lang="en-US" dirty="0"/>
                  <a:t>g = −45 N</a:t>
                </a:r>
              </a:p>
              <a:p>
                <a:pPr>
                  <a:lnSpc>
                    <a:spcPct val="150000"/>
                  </a:lnSpc>
                </a:pPr>
                <a:r>
                  <a:rPr lang="en-US" dirty="0"/>
                  <a:t>Bar at rest (</a:t>
                </a:r>
                <a14:m>
                  <m:oMath xmlns:m="http://schemas.openxmlformats.org/officeDocument/2006/math">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𝒂</m:t>
                        </m:r>
                      </m:e>
                    </m:acc>
                  </m:oMath>
                </a14:m>
                <a:r>
                  <a:rPr lang="en-US" dirty="0"/>
                  <a:t> = 0), </a:t>
                </a:r>
                <a14:m>
                  <m:oMath xmlns:m="http://schemas.openxmlformats.org/officeDocument/2006/math">
                    <m:r>
                      <a:rPr lang="en-US" i="1">
                        <a:latin typeface="Cambria Math" panose="02040503050406030204" pitchFamily="18" charset="0"/>
                        <a:ea typeface="Cambria Math" panose="02040503050406030204" pitchFamily="18" charset="0"/>
                      </a:rPr>
                      <m:t>∑</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𝑭</m:t>
                        </m:r>
                      </m:e>
                    </m:acc>
                  </m:oMath>
                </a14:m>
                <a:r>
                  <a:rPr lang="en-US" dirty="0"/>
                  <a:t> = 0</a:t>
                </a:r>
              </a:p>
              <a:p>
                <a:pPr>
                  <a:lnSpc>
                    <a:spcPct val="150000"/>
                  </a:lnSpc>
                </a:pPr>
                <a:r>
                  <a:rPr lang="en-US" dirty="0"/>
                  <a:t>Your hand force on the bar </a:t>
                </a:r>
                <a:r>
                  <a:rPr lang="en-US" i="1" dirty="0"/>
                  <a:t>must</a:t>
                </a:r>
                <a:r>
                  <a:rPr lang="en-US" dirty="0"/>
                  <a:t> = +45 N (Why?)</a:t>
                </a:r>
              </a:p>
              <a:p>
                <a:pPr marL="0" indent="0">
                  <a:buNone/>
                </a:pPr>
                <a:endParaRPr lang="en-US" dirty="0"/>
              </a:p>
              <a:p>
                <a:pPr marL="0" indent="0">
                  <a:buNone/>
                </a:pPr>
                <a:endParaRPr lang="en-US" dirty="0"/>
              </a:p>
              <a:p>
                <a:pPr marL="0" indent="0" algn="r">
                  <a:buNone/>
                </a:pPr>
                <a:r>
                  <a:rPr lang="en-US" sz="1400" i="1" dirty="0"/>
                  <a:t>(continued)</a:t>
                </a:r>
              </a:p>
            </p:txBody>
          </p:sp>
        </mc:Choice>
        <mc:Fallback xmlns="">
          <p:sp>
            <p:nvSpPr>
              <p:cNvPr id="3" name="Content Placeholder 2">
                <a:extLst>
                  <a:ext uri="{FF2B5EF4-FFF2-40B4-BE49-F238E27FC236}">
                    <a16:creationId xmlns:a16="http://schemas.microsoft.com/office/drawing/2014/main" id="{1733F90F-F0E5-AD43-B2AF-DD4E5DC1F5F7}"/>
                  </a:ext>
                </a:extLst>
              </p:cNvPr>
              <p:cNvSpPr>
                <a:spLocks noGrp="1" noRot="1" noChangeAspect="1" noMove="1" noResize="1" noEditPoints="1" noAdjustHandles="1" noChangeArrowheads="1" noChangeShapeType="1" noTextEdit="1"/>
              </p:cNvSpPr>
              <p:nvPr>
                <p:ph idx="1"/>
              </p:nvPr>
            </p:nvSpPr>
            <p:spPr>
              <a:blipFill>
                <a:blip r:embed="rId2"/>
                <a:stretch>
                  <a:fillRect l="-1043" r="-116" b="-6589"/>
                </a:stretch>
              </a:blipFill>
            </p:spPr>
            <p:txBody>
              <a:bodyPr/>
              <a:lstStyle/>
              <a:p>
                <a:r>
                  <a:rPr lang="en-US">
                    <a:noFill/>
                  </a:rPr>
                  <a:t> </a:t>
                </a:r>
              </a:p>
            </p:txBody>
          </p:sp>
        </mc:Fallback>
      </mc:AlternateContent>
    </p:spTree>
    <p:extLst>
      <p:ext uri="{BB962C8B-B14F-4D97-AF65-F5344CB8AC3E}">
        <p14:creationId xmlns:p14="http://schemas.microsoft.com/office/powerpoint/2010/main" val="23094631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 Application </a:t>
            </a:r>
            <a:r>
              <a:rPr lang="en-US" sz="2400" i="1" dirty="0"/>
              <a:t>(continued)</a:t>
            </a:r>
            <a:endParaRPr lang="en-US" sz="2400" dirty="0"/>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pPr>
              <a:lnSpc>
                <a:spcPct val="150000"/>
              </a:lnSpc>
            </a:pPr>
            <a:r>
              <a:rPr lang="en-US" dirty="0"/>
              <a:t>Lifting a 4.5-kilogram bar in your hand</a:t>
            </a:r>
          </a:p>
          <a:p>
            <a:pPr>
              <a:lnSpc>
                <a:spcPct val="150000"/>
              </a:lnSpc>
            </a:pPr>
            <a:r>
              <a:rPr lang="en-US" dirty="0"/>
              <a:t>To start raising the bar, your hand force must be &gt; +45 N</a:t>
            </a:r>
          </a:p>
          <a:p>
            <a:pPr>
              <a:lnSpc>
                <a:spcPct val="150000"/>
              </a:lnSpc>
            </a:pPr>
            <a:r>
              <a:rPr lang="en-US" dirty="0"/>
              <a:t>To keep bar moving upward at a constant velocity, your hand force must be = +45 N</a:t>
            </a:r>
          </a:p>
          <a:p>
            <a:pPr marL="0" indent="0">
              <a:buNone/>
            </a:pPr>
            <a:endParaRPr lang="en-US" dirty="0"/>
          </a:p>
          <a:p>
            <a:endParaRPr lang="en-US" dirty="0"/>
          </a:p>
          <a:p>
            <a:pPr marL="0" indent="0" algn="r">
              <a:buNone/>
            </a:pPr>
            <a:r>
              <a:rPr lang="en-US" sz="1400" i="1" dirty="0"/>
              <a:t>(continued)</a:t>
            </a:r>
          </a:p>
        </p:txBody>
      </p:sp>
    </p:spTree>
    <p:extLst>
      <p:ext uri="{BB962C8B-B14F-4D97-AF65-F5344CB8AC3E}">
        <p14:creationId xmlns:p14="http://schemas.microsoft.com/office/powerpoint/2010/main" val="1002598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 Application </a:t>
            </a:r>
            <a:r>
              <a:rPr lang="en-US" sz="2400" i="1" dirty="0"/>
              <a:t>(continued)</a:t>
            </a:r>
            <a:endParaRPr lang="en-US" sz="2400" dirty="0"/>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pPr>
              <a:lnSpc>
                <a:spcPct val="150000"/>
              </a:lnSpc>
            </a:pPr>
            <a:r>
              <a:rPr lang="en-US" dirty="0"/>
              <a:t>Lifting a 4.5-kilogram bar in your hand</a:t>
            </a:r>
          </a:p>
          <a:p>
            <a:pPr>
              <a:lnSpc>
                <a:spcPct val="150000"/>
              </a:lnSpc>
            </a:pPr>
            <a:r>
              <a:rPr lang="en-US" dirty="0"/>
              <a:t>To bring bar to rest at the end of the lift, your hand force must be &lt; +45 N</a:t>
            </a:r>
          </a:p>
          <a:p>
            <a:pPr>
              <a:lnSpc>
                <a:spcPct val="150000"/>
              </a:lnSpc>
            </a:pPr>
            <a:r>
              <a:rPr lang="en-US" dirty="0"/>
              <a:t>To keep the bar at rest at the top of the lift, your hand force must be = +45 N</a:t>
            </a:r>
            <a:endParaRPr lang="en-US" sz="1400" i="1" dirty="0"/>
          </a:p>
          <a:p>
            <a:endParaRPr lang="en-US" sz="1400" i="1" dirty="0"/>
          </a:p>
          <a:p>
            <a:pPr marL="0" indent="0" algn="r">
              <a:buNone/>
            </a:pPr>
            <a:r>
              <a:rPr lang="en-US" sz="1400" i="1" dirty="0"/>
              <a:t>(continued)</a:t>
            </a:r>
          </a:p>
        </p:txBody>
      </p:sp>
    </p:spTree>
    <p:extLst>
      <p:ext uri="{BB962C8B-B14F-4D97-AF65-F5344CB8AC3E}">
        <p14:creationId xmlns:p14="http://schemas.microsoft.com/office/powerpoint/2010/main" val="4083430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 Application </a:t>
            </a:r>
            <a:r>
              <a:rPr lang="en-US" sz="2400" i="1" dirty="0"/>
              <a:t>(continued)</a:t>
            </a:r>
            <a:endParaRPr lang="en-US" sz="2400" dirty="0"/>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pPr>
              <a:lnSpc>
                <a:spcPct val="150000"/>
              </a:lnSpc>
            </a:pPr>
            <a:r>
              <a:rPr lang="en-US" dirty="0"/>
              <a:t>Rolling a 4.5-kilogram bar on the floor is a lot easier</a:t>
            </a:r>
          </a:p>
          <a:p>
            <a:pPr>
              <a:lnSpc>
                <a:spcPct val="150000"/>
              </a:lnSpc>
            </a:pPr>
            <a:r>
              <a:rPr lang="en-US" dirty="0"/>
              <a:t>To </a:t>
            </a:r>
            <a:r>
              <a:rPr lang="en-US" i="1" dirty="0"/>
              <a:t>start</a:t>
            </a:r>
            <a:r>
              <a:rPr lang="en-US" dirty="0"/>
              <a:t> rolling the bar, your hand force must be &gt; friction</a:t>
            </a:r>
          </a:p>
          <a:p>
            <a:pPr>
              <a:lnSpc>
                <a:spcPct val="150000"/>
              </a:lnSpc>
            </a:pPr>
            <a:r>
              <a:rPr lang="en-US" dirty="0"/>
              <a:t>To keep the bar rolling across the floor, your hand force must be = friction force</a:t>
            </a:r>
          </a:p>
          <a:p>
            <a:endParaRPr lang="en-US" sz="1400" i="1" dirty="0"/>
          </a:p>
          <a:p>
            <a:pPr marL="0" indent="0">
              <a:buNone/>
            </a:pPr>
            <a:endParaRPr lang="en-US" sz="1400" i="1" dirty="0"/>
          </a:p>
          <a:p>
            <a:endParaRPr lang="en-US" sz="1400" i="1" dirty="0"/>
          </a:p>
          <a:p>
            <a:pPr marL="0" indent="0" algn="r">
              <a:buNone/>
            </a:pPr>
            <a:r>
              <a:rPr lang="en-US" sz="1400" i="1" dirty="0"/>
              <a:t>(continued)</a:t>
            </a:r>
          </a:p>
        </p:txBody>
      </p:sp>
    </p:spTree>
    <p:extLst>
      <p:ext uri="{BB962C8B-B14F-4D97-AF65-F5344CB8AC3E}">
        <p14:creationId xmlns:p14="http://schemas.microsoft.com/office/powerpoint/2010/main" val="23364339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Second Law: Application </a:t>
            </a:r>
            <a:r>
              <a:rPr lang="en-US" sz="2400" i="1" dirty="0"/>
              <a:t>(continued)</a:t>
            </a:r>
            <a:endParaRPr lang="en-US" sz="2400" dirty="0"/>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pPr>
              <a:lnSpc>
                <a:spcPct val="150000"/>
              </a:lnSpc>
            </a:pPr>
            <a:r>
              <a:rPr lang="en-US" dirty="0"/>
              <a:t>To stop the bar rolling across the floor, your hand force must resist the motion of the bar </a:t>
            </a:r>
          </a:p>
          <a:p>
            <a:pPr>
              <a:lnSpc>
                <a:spcPct val="150000"/>
              </a:lnSpc>
            </a:pPr>
            <a:r>
              <a:rPr lang="en-US" dirty="0"/>
              <a:t>To keep the bar from rolling on the floor, your hand force can be 0 (no horizontal force acts on the bar)</a:t>
            </a:r>
            <a:endParaRPr lang="en-US" sz="1400" i="1" dirty="0"/>
          </a:p>
        </p:txBody>
      </p:sp>
    </p:spTree>
    <p:extLst>
      <p:ext uri="{BB962C8B-B14F-4D97-AF65-F5344CB8AC3E}">
        <p14:creationId xmlns:p14="http://schemas.microsoft.com/office/powerpoint/2010/main" val="798245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24ED-120F-004E-BC1F-DE8E7C13602A}"/>
              </a:ext>
            </a:extLst>
          </p:cNvPr>
          <p:cNvSpPr>
            <a:spLocks noGrp="1"/>
          </p:cNvSpPr>
          <p:nvPr>
            <p:ph type="title"/>
          </p:nvPr>
        </p:nvSpPr>
        <p:spPr/>
        <p:txBody>
          <a:bodyPr/>
          <a:lstStyle/>
          <a:p>
            <a:r>
              <a:rPr lang="en-US" dirty="0"/>
              <a:t>Impulse and Momentum</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89AE51F5-7718-2B47-BB5F-D713C9F0D4AC}"/>
                  </a:ext>
                </a:extLst>
              </p:cNvPr>
              <p:cNvSpPr>
                <a:spLocks noGrp="1"/>
              </p:cNvSpPr>
              <p:nvPr>
                <p:ph idx="1"/>
              </p:nvPr>
            </p:nvSpPr>
            <p:spPr/>
            <p:txBody>
              <a:bodyPr/>
              <a:lstStyle/>
              <a:p>
                <a14:m>
                  <m:oMath xmlns:m="http://schemas.openxmlformats.org/officeDocument/2006/math">
                    <m:r>
                      <a:rPr lang="en-US" i="1">
                        <a:latin typeface="Cambria Math" panose="02040503050406030204" pitchFamily="18" charset="0"/>
                        <a:ea typeface="Cambria Math" panose="02040503050406030204" pitchFamily="18" charset="0"/>
                      </a:rPr>
                      <m:t>∑</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𝑭</m:t>
                        </m:r>
                      </m:e>
                    </m:acc>
                    <m:r>
                      <a:rPr lang="en-US" i="1">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𝒎</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𝒂</m:t>
                        </m:r>
                      </m:e>
                    </m:acc>
                  </m:oMath>
                </a14:m>
                <a:r>
                  <a:rPr lang="en-US" i="1" dirty="0"/>
                  <a:t> </a:t>
                </a:r>
              </a:p>
              <a:p>
                <a:pPr marL="0" indent="0">
                  <a:buNone/>
                </a:pPr>
                <a:r>
                  <a:rPr lang="en-US" i="1" dirty="0"/>
                  <a:t> </a:t>
                </a:r>
                <a:r>
                  <a:rPr lang="en-US" dirty="0"/>
                  <a:t>Acceleration at an instant in time</a:t>
                </a:r>
              </a:p>
              <a:p>
                <a:pPr lvl="1"/>
                <a:endParaRPr lang="en-US" dirty="0"/>
              </a:p>
              <a:p>
                <a:r>
                  <a:rPr lang="en-US" dirty="0"/>
                  <a:t>Usually more concerned with final velocity after external forces act on the object for a period of time</a:t>
                </a:r>
              </a:p>
              <a:p>
                <a:endParaRPr lang="en-US" dirty="0"/>
              </a:p>
              <a:p>
                <a:r>
                  <a:rPr lang="en-US" dirty="0"/>
                  <a:t>Substitute</a:t>
                </a:r>
                <a14:m>
                  <m:oMath xmlns:m="http://schemas.openxmlformats.org/officeDocument/2006/math">
                    <m:r>
                      <a:rPr lang="en-US" i="1" dirty="0" smtClean="0">
                        <a:latin typeface="Cambria Math" panose="02040503050406030204" pitchFamily="18" charset="0"/>
                        <a:ea typeface="Cambria Math" panose="02040503050406030204" pitchFamily="18" charset="0"/>
                      </a:rPr>
                      <m:t> </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𝒂</m:t>
                        </m:r>
                      </m:e>
                    </m:acc>
                    <m:r>
                      <a:rPr lang="en-US" i="1">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US" i="1">
                                <a:latin typeface="Cambria Math" panose="02040503050406030204" pitchFamily="18" charset="0"/>
                              </a:rPr>
                              <m:t>𝒗</m:t>
                            </m:r>
                          </m:e>
                          <m:sub>
                            <m:r>
                              <a:rPr lang="en-US" i="1">
                                <a:latin typeface="Cambria Math" panose="02040503050406030204" pitchFamily="18" charset="0"/>
                              </a:rPr>
                              <m:t>𝒇</m:t>
                            </m:r>
                          </m:sub>
                        </m:sSub>
                        <m:r>
                          <a:rPr lang="en-US" i="1">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𝒗</m:t>
                            </m:r>
                          </m:e>
                          <m:sub>
                            <m:r>
                              <a:rPr lang="en-US" i="1">
                                <a:latin typeface="Cambria Math" panose="02040503050406030204" pitchFamily="18" charset="0"/>
                              </a:rPr>
                              <m:t>𝒊</m:t>
                            </m:r>
                          </m:sub>
                        </m:sSub>
                      </m:num>
                      <m:den>
                        <m:sSub>
                          <m:sSubPr>
                            <m:ctrlPr>
                              <a:rPr lang="en-US" i="1">
                                <a:latin typeface="Cambria Math" panose="02040503050406030204" pitchFamily="18" charset="0"/>
                              </a:rPr>
                            </m:ctrlPr>
                          </m:sSubPr>
                          <m:e>
                            <m:r>
                              <a:rPr lang="en-US" i="1">
                                <a:latin typeface="Cambria Math" panose="02040503050406030204" pitchFamily="18" charset="0"/>
                              </a:rPr>
                              <m:t>𝒕</m:t>
                            </m:r>
                          </m:e>
                          <m:sub>
                            <m:r>
                              <a:rPr lang="en-US" i="1">
                                <a:latin typeface="Cambria Math" panose="02040503050406030204" pitchFamily="18" charset="0"/>
                              </a:rPr>
                              <m:t>𝒇</m:t>
                            </m:r>
                          </m:sub>
                        </m:sSub>
                        <m:r>
                          <a:rPr lang="en-US" i="1">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𝒕</m:t>
                            </m:r>
                          </m:e>
                          <m:sub>
                            <m:r>
                              <a:rPr lang="en-US" i="1">
                                <a:latin typeface="Cambria Math" panose="02040503050406030204" pitchFamily="18" charset="0"/>
                              </a:rPr>
                              <m:t>𝒊</m:t>
                            </m:r>
                          </m:sub>
                        </m:sSub>
                      </m:den>
                    </m:f>
                  </m:oMath>
                </a14:m>
                <a:r>
                  <a:rPr lang="en-US" dirty="0"/>
                  <a:t> into </a:t>
                </a:r>
                <a14:m>
                  <m:oMath xmlns:m="http://schemas.openxmlformats.org/officeDocument/2006/math">
                    <m:r>
                      <a:rPr lang="en-US" i="1">
                        <a:latin typeface="Cambria Math" panose="02040503050406030204" pitchFamily="18" charset="0"/>
                        <a:ea typeface="Cambria Math" panose="02040503050406030204" pitchFamily="18" charset="0"/>
                      </a:rPr>
                      <m:t>∑</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𝑭</m:t>
                        </m:r>
                      </m:e>
                    </m:acc>
                    <m:r>
                      <a:rPr lang="en-US" i="1">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𝒎</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𝒂</m:t>
                        </m:r>
                      </m:e>
                    </m:acc>
                  </m:oMath>
                </a14:m>
                <a:r>
                  <a:rPr lang="en-US" i="1" dirty="0"/>
                  <a:t> </a:t>
                </a:r>
                <a:endParaRPr lang="en-US" dirty="0"/>
              </a:p>
              <a:p>
                <a:pPr marL="0" indent="0" algn="r">
                  <a:buNone/>
                </a:pPr>
                <a:r>
                  <a:rPr lang="en-US" sz="1400" i="1" dirty="0"/>
                  <a:t>(continued)</a:t>
                </a:r>
                <a:endParaRPr lang="en-US" dirty="0"/>
              </a:p>
            </p:txBody>
          </p:sp>
        </mc:Choice>
        <mc:Fallback xmlns="">
          <p:sp>
            <p:nvSpPr>
              <p:cNvPr id="3" name="Content Placeholder 2">
                <a:extLst>
                  <a:ext uri="{FF2B5EF4-FFF2-40B4-BE49-F238E27FC236}">
                    <a16:creationId xmlns:a16="http://schemas.microsoft.com/office/drawing/2014/main" id="{89AE51F5-7718-2B47-BB5F-D713C9F0D4AC}"/>
                  </a:ext>
                </a:extLst>
              </p:cNvPr>
              <p:cNvSpPr>
                <a:spLocks noGrp="1" noRot="1" noChangeAspect="1" noMove="1" noResize="1" noEditPoints="1" noAdjustHandles="1" noChangeArrowheads="1" noChangeShapeType="1" noTextEdit="1"/>
              </p:cNvSpPr>
              <p:nvPr>
                <p:ph idx="1"/>
              </p:nvPr>
            </p:nvSpPr>
            <p:spPr>
              <a:blipFill>
                <a:blip r:embed="rId2"/>
                <a:stretch>
                  <a:fillRect l="-1043" r="-116"/>
                </a:stretch>
              </a:blipFill>
            </p:spPr>
            <p:txBody>
              <a:bodyPr/>
              <a:lstStyle/>
              <a:p>
                <a:r>
                  <a:rPr lang="en-US">
                    <a:noFill/>
                  </a:rPr>
                  <a:t> </a:t>
                </a:r>
              </a:p>
            </p:txBody>
          </p:sp>
        </mc:Fallback>
      </mc:AlternateContent>
    </p:spTree>
    <p:extLst>
      <p:ext uri="{BB962C8B-B14F-4D97-AF65-F5344CB8AC3E}">
        <p14:creationId xmlns:p14="http://schemas.microsoft.com/office/powerpoint/2010/main" val="3947824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24ED-120F-004E-BC1F-DE8E7C13602A}"/>
              </a:ext>
            </a:extLst>
          </p:cNvPr>
          <p:cNvSpPr>
            <a:spLocks noGrp="1"/>
          </p:cNvSpPr>
          <p:nvPr>
            <p:ph type="title"/>
          </p:nvPr>
        </p:nvSpPr>
        <p:spPr/>
        <p:txBody>
          <a:bodyPr/>
          <a:lstStyle/>
          <a:p>
            <a:r>
              <a:rPr lang="en-US" dirty="0"/>
              <a:t>Impulse and Momentum </a:t>
            </a:r>
            <a:r>
              <a:rPr lang="en-US" sz="2400" i="1" dirty="0"/>
              <a:t>(continued)</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89AE51F5-7718-2B47-BB5F-D713C9F0D4AC}"/>
                  </a:ext>
                </a:extLst>
              </p:cNvPr>
              <p:cNvSpPr>
                <a:spLocks noGrp="1"/>
              </p:cNvSpPr>
              <p:nvPr>
                <p:ph idx="1"/>
              </p:nvPr>
            </p:nvSpPr>
            <p:spPr/>
            <p:txBody>
              <a:bodyPr/>
              <a:lstStyle/>
              <a:p>
                <a14:m>
                  <m:oMath xmlns:m="http://schemas.openxmlformats.org/officeDocument/2006/math">
                    <m:r>
                      <a:rPr lang="en-US" i="1" smtClean="0">
                        <a:latin typeface="Cambria Math" panose="02040503050406030204" pitchFamily="18" charset="0"/>
                        <a:ea typeface="Cambria Math" panose="02040503050406030204" pitchFamily="18" charset="0"/>
                      </a:rPr>
                      <m:t>∑</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𝑭</m:t>
                        </m:r>
                      </m:e>
                    </m:acc>
                    <m:r>
                      <a:rPr lang="en-US" i="1">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𝒎</m:t>
                    </m:r>
                    <m:d>
                      <m:dPr>
                        <m:ctrlPr>
                          <a:rPr lang="en-US" b="1" i="1" smtClean="0">
                            <a:latin typeface="Cambria Math" panose="02040503050406030204" pitchFamily="18" charset="0"/>
                            <a:ea typeface="Cambria Math" panose="02040503050406030204" pitchFamily="18" charset="0"/>
                          </a:rPr>
                        </m:ctrlPr>
                      </m:dPr>
                      <m:e>
                        <m:f>
                          <m:fPr>
                            <m:ctrlPr>
                              <a:rPr lang="en-US" b="1" i="1" smtClean="0">
                                <a:latin typeface="Cambria Math" panose="02040503050406030204" pitchFamily="18" charset="0"/>
                                <a:ea typeface="Cambria Math" panose="02040503050406030204" pitchFamily="18" charset="0"/>
                              </a:rPr>
                            </m:ctrlPr>
                          </m:fPr>
                          <m:num>
                            <m:sSub>
                              <m:sSubPr>
                                <m:ctrlPr>
                                  <a:rPr lang="en-US" b="1" i="1" smtClean="0">
                                    <a:latin typeface="Cambria Math" panose="02040503050406030204" pitchFamily="18" charset="0"/>
                                    <a:ea typeface="Cambria Math" panose="02040503050406030204" pitchFamily="18" charset="0"/>
                                  </a:rPr>
                                </m:ctrlPr>
                              </m:sSubPr>
                              <m:e>
                                <m:r>
                                  <a:rPr lang="en-US" b="1" i="1" smtClean="0">
                                    <a:latin typeface="Cambria Math" panose="02040503050406030204" pitchFamily="18" charset="0"/>
                                    <a:ea typeface="Cambria Math" panose="02040503050406030204" pitchFamily="18" charset="0"/>
                                  </a:rPr>
                                  <m:t>𝒗</m:t>
                                </m:r>
                              </m:e>
                              <m:sub>
                                <m:r>
                                  <a:rPr lang="en-US" b="1" i="1" smtClean="0">
                                    <a:latin typeface="Cambria Math" panose="02040503050406030204" pitchFamily="18" charset="0"/>
                                    <a:ea typeface="Cambria Math" panose="02040503050406030204" pitchFamily="18" charset="0"/>
                                  </a:rPr>
                                  <m:t>𝒇</m:t>
                                </m:r>
                              </m:sub>
                            </m:sSub>
                            <m:r>
                              <a:rPr lang="en-US" b="1" i="1" smtClean="0">
                                <a:latin typeface="Cambria Math" panose="02040503050406030204" pitchFamily="18" charset="0"/>
                                <a:ea typeface="Cambria Math" panose="02040503050406030204" pitchFamily="18" charset="0"/>
                              </a:rPr>
                              <m:t>−</m:t>
                            </m:r>
                            <m:sSub>
                              <m:sSubPr>
                                <m:ctrlPr>
                                  <a:rPr lang="en-US" b="1" i="1" smtClean="0">
                                    <a:latin typeface="Cambria Math" panose="02040503050406030204" pitchFamily="18" charset="0"/>
                                    <a:ea typeface="Cambria Math" panose="02040503050406030204" pitchFamily="18" charset="0"/>
                                  </a:rPr>
                                </m:ctrlPr>
                              </m:sSubPr>
                              <m:e>
                                <m:r>
                                  <a:rPr lang="en-US" b="1" i="1" smtClean="0">
                                    <a:latin typeface="Cambria Math" panose="02040503050406030204" pitchFamily="18" charset="0"/>
                                    <a:ea typeface="Cambria Math" panose="02040503050406030204" pitchFamily="18" charset="0"/>
                                  </a:rPr>
                                  <m:t>𝒗</m:t>
                                </m:r>
                              </m:e>
                              <m:sub>
                                <m:r>
                                  <a:rPr lang="en-US" b="1" i="1" smtClean="0">
                                    <a:latin typeface="Cambria Math" panose="02040503050406030204" pitchFamily="18" charset="0"/>
                                    <a:ea typeface="Cambria Math" panose="02040503050406030204" pitchFamily="18" charset="0"/>
                                  </a:rPr>
                                  <m:t>𝒊</m:t>
                                </m:r>
                              </m:sub>
                            </m:sSub>
                          </m:num>
                          <m:den>
                            <m:r>
                              <a:rPr lang="en-US" b="1" i="1" smtClean="0">
                                <a:latin typeface="Cambria Math" panose="02040503050406030204" pitchFamily="18" charset="0"/>
                                <a:ea typeface="Cambria Math" panose="02040503050406030204" pitchFamily="18" charset="0"/>
                              </a:rPr>
                              <m:t>𝚫</m:t>
                            </m:r>
                            <m:r>
                              <a:rPr lang="en-US" b="1" i="1" smtClean="0">
                                <a:latin typeface="Cambria Math" panose="02040503050406030204" pitchFamily="18" charset="0"/>
                                <a:ea typeface="Cambria Math" panose="02040503050406030204" pitchFamily="18" charset="0"/>
                              </a:rPr>
                              <m:t>𝒕</m:t>
                            </m:r>
                          </m:den>
                        </m:f>
                      </m:e>
                    </m:d>
                  </m:oMath>
                </a14:m>
                <a:endParaRPr lang="en-US" b="1" dirty="0">
                  <a:ea typeface="Cambria Math" panose="02040503050406030204" pitchFamily="18" charset="0"/>
                  <a:cs typeface="Helvetica" panose="020B0604020202020204" pitchFamily="34" charset="0"/>
                </a:endParaRPr>
              </a:p>
              <a:p>
                <a:pPr marL="0" indent="0">
                  <a:buNone/>
                </a:pPr>
                <a:endParaRPr lang="en-US" dirty="0">
                  <a:ea typeface="Cambria Math" panose="02040503050406030204" pitchFamily="18" charset="0"/>
                </a:endParaRPr>
              </a:p>
              <a:p>
                <a14:m>
                  <m:oMath xmlns:m="http://schemas.openxmlformats.org/officeDocument/2006/math">
                    <m:r>
                      <a:rPr lang="en-US" i="1">
                        <a:latin typeface="Cambria Math" panose="02040503050406030204" pitchFamily="18" charset="0"/>
                        <a:ea typeface="Cambria Math" panose="02040503050406030204" pitchFamily="18" charset="0"/>
                      </a:rPr>
                      <m:t>∑</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𝑭</m:t>
                        </m:r>
                      </m:e>
                    </m:acc>
                    <m:r>
                      <a:rPr lang="en-US" i="1">
                        <a:latin typeface="Cambria Math" panose="02040503050406030204" pitchFamily="18" charset="0"/>
                        <a:ea typeface="Cambria Math" panose="02040503050406030204" pitchFamily="18" charset="0"/>
                      </a:rPr>
                      <m:t>𝚫</m:t>
                    </m:r>
                    <m:r>
                      <a:rPr lang="en-US" i="1">
                        <a:latin typeface="Cambria Math" panose="02040503050406030204" pitchFamily="18" charset="0"/>
                        <a:ea typeface="Cambria Math" panose="02040503050406030204" pitchFamily="18" charset="0"/>
                      </a:rPr>
                      <m:t>𝒕</m:t>
                    </m:r>
                    <m:r>
                      <a:rPr lang="en-US" i="1">
                        <a:latin typeface="Cambria Math" panose="02040503050406030204" pitchFamily="18" charset="0"/>
                        <a:ea typeface="Cambria Math" panose="02040503050406030204" pitchFamily="18" charset="0"/>
                      </a:rPr>
                      <m:t>=</m:t>
                    </m:r>
                    <m:r>
                      <a:rPr lang="en-US" i="1">
                        <a:latin typeface="Cambria Math" panose="02040503050406030204" pitchFamily="18" charset="0"/>
                        <a:ea typeface="Cambria Math" panose="02040503050406030204" pitchFamily="18" charset="0"/>
                      </a:rPr>
                      <m:t>𝒎</m:t>
                    </m:r>
                    <m:sSub>
                      <m:sSubPr>
                        <m:ctrlPr>
                          <a:rPr lang="en-US" i="1">
                            <a:latin typeface="Cambria Math" panose="02040503050406030204" pitchFamily="18" charset="0"/>
                            <a:ea typeface="Cambria Math" panose="02040503050406030204" pitchFamily="18" charset="0"/>
                          </a:rPr>
                        </m:ctrlPr>
                      </m:sSubPr>
                      <m:e>
                        <m:r>
                          <a:rPr lang="en-US" i="1">
                            <a:latin typeface="Cambria Math" panose="02040503050406030204" pitchFamily="18" charset="0"/>
                            <a:ea typeface="Cambria Math" panose="02040503050406030204" pitchFamily="18" charset="0"/>
                          </a:rPr>
                          <m:t>𝒗</m:t>
                        </m:r>
                      </m:e>
                      <m:sub>
                        <m:r>
                          <a:rPr lang="en-US" i="1">
                            <a:latin typeface="Cambria Math" panose="02040503050406030204" pitchFamily="18" charset="0"/>
                            <a:ea typeface="Cambria Math" panose="02040503050406030204" pitchFamily="18" charset="0"/>
                          </a:rPr>
                          <m:t>𝒇</m:t>
                        </m:r>
                      </m:sub>
                    </m:sSub>
                    <m:r>
                      <a:rPr lang="en-US" i="1">
                        <a:latin typeface="Cambria Math" panose="02040503050406030204" pitchFamily="18" charset="0"/>
                        <a:ea typeface="Cambria Math" panose="02040503050406030204" pitchFamily="18" charset="0"/>
                      </a:rPr>
                      <m:t>−</m:t>
                    </m:r>
                    <m:sSub>
                      <m:sSubPr>
                        <m:ctrlPr>
                          <a:rPr lang="en-US" i="1">
                            <a:latin typeface="Cambria Math" panose="02040503050406030204" pitchFamily="18" charset="0"/>
                            <a:ea typeface="Cambria Math" panose="02040503050406030204" pitchFamily="18" charset="0"/>
                          </a:rPr>
                        </m:ctrlPr>
                      </m:sSubPr>
                      <m:e>
                        <m:r>
                          <a:rPr lang="en-US" b="1" i="1" smtClean="0">
                            <a:latin typeface="Cambria Math" panose="02040503050406030204" pitchFamily="18" charset="0"/>
                            <a:ea typeface="Cambria Math" panose="02040503050406030204" pitchFamily="18" charset="0"/>
                          </a:rPr>
                          <m:t>𝒎</m:t>
                        </m:r>
                        <m:r>
                          <a:rPr lang="en-US" i="1">
                            <a:latin typeface="Cambria Math" panose="02040503050406030204" pitchFamily="18" charset="0"/>
                            <a:ea typeface="Cambria Math" panose="02040503050406030204" pitchFamily="18" charset="0"/>
                          </a:rPr>
                          <m:t>𝒗</m:t>
                        </m:r>
                      </m:e>
                      <m:sub>
                        <m:r>
                          <a:rPr lang="en-US" i="1">
                            <a:latin typeface="Cambria Math" panose="02040503050406030204" pitchFamily="18" charset="0"/>
                            <a:ea typeface="Cambria Math" panose="02040503050406030204" pitchFamily="18" charset="0"/>
                          </a:rPr>
                          <m:t>𝒊</m:t>
                        </m:r>
                      </m:sub>
                    </m:sSub>
                  </m:oMath>
                </a14:m>
                <a:endParaRPr lang="en-US" dirty="0"/>
              </a:p>
              <a:p>
                <a:pPr marL="0" indent="0">
                  <a:buNone/>
                </a:pPr>
                <a:endParaRPr lang="en-US" b="1" dirty="0">
                  <a:ea typeface="Cambria Math" panose="02040503050406030204" pitchFamily="18" charset="0"/>
                </a:endParaRPr>
              </a:p>
              <a:p>
                <a14:m>
                  <m:oMath xmlns:m="http://schemas.openxmlformats.org/officeDocument/2006/math">
                    <m:r>
                      <a:rPr lang="en-US" i="1">
                        <a:latin typeface="Cambria Math" panose="02040503050406030204" pitchFamily="18" charset="0"/>
                        <a:ea typeface="Cambria Math" panose="02040503050406030204" pitchFamily="18" charset="0"/>
                      </a:rPr>
                      <m:t>∑</m:t>
                    </m:r>
                    <m:acc>
                      <m:accPr>
                        <m:chr m:val="̅"/>
                        <m:ctrlPr>
                          <a:rPr lang="en-US" i="1">
                            <a:latin typeface="Cambria Math" panose="02040503050406030204" pitchFamily="18" charset="0"/>
                            <a:ea typeface="Cambria Math" panose="02040503050406030204" pitchFamily="18" charset="0"/>
                          </a:rPr>
                        </m:ctrlPr>
                      </m:accPr>
                      <m:e>
                        <m:r>
                          <a:rPr lang="en-US" i="1">
                            <a:latin typeface="Cambria Math" panose="02040503050406030204" pitchFamily="18" charset="0"/>
                            <a:ea typeface="Cambria Math" panose="02040503050406030204" pitchFamily="18" charset="0"/>
                          </a:rPr>
                          <m:t>𝑭</m:t>
                        </m:r>
                      </m:e>
                    </m:acc>
                    <m:r>
                      <a:rPr lang="en-US" b="1" i="1" smtClean="0">
                        <a:latin typeface="Cambria Math" panose="02040503050406030204" pitchFamily="18" charset="0"/>
                        <a:ea typeface="Cambria Math" panose="02040503050406030204" pitchFamily="18" charset="0"/>
                      </a:rPr>
                      <m:t>𝚫</m:t>
                    </m:r>
                    <m:r>
                      <a:rPr lang="en-US" b="1" i="1" smtClean="0">
                        <a:latin typeface="Cambria Math" panose="02040503050406030204" pitchFamily="18" charset="0"/>
                        <a:ea typeface="Cambria Math" panose="02040503050406030204" pitchFamily="18" charset="0"/>
                      </a:rPr>
                      <m:t>𝒕</m:t>
                    </m:r>
                    <m:r>
                      <a:rPr lang="en-US" b="1" i="1" smtClean="0">
                        <a:latin typeface="Cambria Math" panose="02040503050406030204" pitchFamily="18" charset="0"/>
                        <a:ea typeface="Cambria Math" panose="02040503050406030204" pitchFamily="18" charset="0"/>
                      </a:rPr>
                      <m:t>=</m:t>
                    </m:r>
                    <m:r>
                      <a:rPr lang="en-US" b="1" i="1" smtClean="0">
                        <a:latin typeface="Cambria Math" panose="02040503050406030204" pitchFamily="18" charset="0"/>
                        <a:ea typeface="Cambria Math" panose="02040503050406030204" pitchFamily="18" charset="0"/>
                      </a:rPr>
                      <m:t>𝒎</m:t>
                    </m:r>
                    <m:r>
                      <a:rPr lang="en-US" b="1" i="1" smtClean="0">
                        <a:latin typeface="Cambria Math" panose="02040503050406030204" pitchFamily="18" charset="0"/>
                        <a:ea typeface="Cambria Math" panose="02040503050406030204" pitchFamily="18" charset="0"/>
                      </a:rPr>
                      <m:t>(</m:t>
                    </m:r>
                    <m:sSub>
                      <m:sSubPr>
                        <m:ctrlPr>
                          <a:rPr lang="en-US" b="1" i="1" smtClean="0">
                            <a:latin typeface="Cambria Math" panose="02040503050406030204" pitchFamily="18" charset="0"/>
                            <a:ea typeface="Cambria Math" panose="02040503050406030204" pitchFamily="18" charset="0"/>
                          </a:rPr>
                        </m:ctrlPr>
                      </m:sSubPr>
                      <m:e>
                        <m:r>
                          <a:rPr lang="en-US" b="1" i="1" smtClean="0">
                            <a:latin typeface="Cambria Math" panose="02040503050406030204" pitchFamily="18" charset="0"/>
                            <a:ea typeface="Cambria Math" panose="02040503050406030204" pitchFamily="18" charset="0"/>
                          </a:rPr>
                          <m:t>𝒗</m:t>
                        </m:r>
                      </m:e>
                      <m:sub>
                        <m:r>
                          <a:rPr lang="en-US" b="1" i="1" smtClean="0">
                            <a:latin typeface="Cambria Math" panose="02040503050406030204" pitchFamily="18" charset="0"/>
                            <a:ea typeface="Cambria Math" panose="02040503050406030204" pitchFamily="18" charset="0"/>
                          </a:rPr>
                          <m:t>𝒇</m:t>
                        </m:r>
                      </m:sub>
                    </m:sSub>
                    <m:r>
                      <a:rPr lang="en-US" b="1" i="1" smtClean="0">
                        <a:latin typeface="Cambria Math" panose="02040503050406030204" pitchFamily="18" charset="0"/>
                        <a:ea typeface="Cambria Math" panose="02040503050406030204" pitchFamily="18" charset="0"/>
                      </a:rPr>
                      <m:t>−</m:t>
                    </m:r>
                    <m:sSub>
                      <m:sSubPr>
                        <m:ctrlPr>
                          <a:rPr lang="en-US" b="1" i="1" smtClean="0">
                            <a:latin typeface="Cambria Math" panose="02040503050406030204" pitchFamily="18" charset="0"/>
                            <a:ea typeface="Cambria Math" panose="02040503050406030204" pitchFamily="18" charset="0"/>
                          </a:rPr>
                        </m:ctrlPr>
                      </m:sSubPr>
                      <m:e>
                        <m:r>
                          <a:rPr lang="en-US" b="1" i="1" smtClean="0">
                            <a:latin typeface="Cambria Math" panose="02040503050406030204" pitchFamily="18" charset="0"/>
                            <a:ea typeface="Cambria Math" panose="02040503050406030204" pitchFamily="18" charset="0"/>
                          </a:rPr>
                          <m:t>𝒗</m:t>
                        </m:r>
                      </m:e>
                      <m:sub>
                        <m:r>
                          <a:rPr lang="en-US" b="1" i="1" smtClean="0">
                            <a:latin typeface="Cambria Math" panose="02040503050406030204" pitchFamily="18" charset="0"/>
                            <a:ea typeface="Cambria Math" panose="02040503050406030204" pitchFamily="18" charset="0"/>
                          </a:rPr>
                          <m:t>𝒊</m:t>
                        </m:r>
                      </m:sub>
                    </m:sSub>
                    <m:r>
                      <a:rPr lang="en-US" b="1" i="1" smtClean="0">
                        <a:latin typeface="Cambria Math" panose="02040503050406030204" pitchFamily="18" charset="0"/>
                        <a:ea typeface="Cambria Math" panose="02040503050406030204" pitchFamily="18" charset="0"/>
                      </a:rPr>
                      <m:t>)</m:t>
                    </m:r>
                  </m:oMath>
                </a14:m>
                <a:endParaRPr lang="en-US" dirty="0"/>
              </a:p>
              <a:p>
                <a:endParaRPr lang="en-US" dirty="0"/>
              </a:p>
              <a:p>
                <a:r>
                  <a:rPr lang="en-US" dirty="0"/>
                  <a:t>The impulse–momentum relationship</a:t>
                </a:r>
              </a:p>
              <a:p>
                <a:pPr marL="0" indent="0" algn="r">
                  <a:buNone/>
                </a:pPr>
                <a:r>
                  <a:rPr lang="en-US" sz="1400" i="1" dirty="0"/>
                  <a:t>(continued)</a:t>
                </a:r>
              </a:p>
            </p:txBody>
          </p:sp>
        </mc:Choice>
        <mc:Fallback xmlns="">
          <p:sp>
            <p:nvSpPr>
              <p:cNvPr id="3" name="Content Placeholder 2">
                <a:extLst>
                  <a:ext uri="{FF2B5EF4-FFF2-40B4-BE49-F238E27FC236}">
                    <a16:creationId xmlns:a16="http://schemas.microsoft.com/office/drawing/2014/main" id="{89AE51F5-7718-2B47-BB5F-D713C9F0D4AC}"/>
                  </a:ext>
                </a:extLst>
              </p:cNvPr>
              <p:cNvSpPr>
                <a:spLocks noGrp="1" noRot="1" noChangeAspect="1" noMove="1" noResize="1" noEditPoints="1" noAdjustHandles="1" noChangeArrowheads="1" noChangeShapeType="1" noTextEdit="1"/>
              </p:cNvSpPr>
              <p:nvPr>
                <p:ph idx="1"/>
              </p:nvPr>
            </p:nvSpPr>
            <p:spPr>
              <a:blipFill>
                <a:blip r:embed="rId2"/>
                <a:stretch>
                  <a:fillRect l="-1043" r="-116" b="-878"/>
                </a:stretch>
              </a:blipFill>
            </p:spPr>
            <p:txBody>
              <a:bodyPr/>
              <a:lstStyle/>
              <a:p>
                <a:r>
                  <a:rPr lang="en-US">
                    <a:noFill/>
                  </a:rPr>
                  <a:t> </a:t>
                </a:r>
              </a:p>
            </p:txBody>
          </p:sp>
        </mc:Fallback>
      </mc:AlternateContent>
    </p:spTree>
    <p:extLst>
      <p:ext uri="{BB962C8B-B14F-4D97-AF65-F5344CB8AC3E}">
        <p14:creationId xmlns:p14="http://schemas.microsoft.com/office/powerpoint/2010/main" val="28339558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24ED-120F-004E-BC1F-DE8E7C13602A}"/>
              </a:ext>
            </a:extLst>
          </p:cNvPr>
          <p:cNvSpPr>
            <a:spLocks noGrp="1"/>
          </p:cNvSpPr>
          <p:nvPr>
            <p:ph type="title"/>
          </p:nvPr>
        </p:nvSpPr>
        <p:spPr/>
        <p:txBody>
          <a:bodyPr/>
          <a:lstStyle/>
          <a:p>
            <a:r>
              <a:rPr lang="en-US" dirty="0"/>
              <a:t>Impulse and Momentum </a:t>
            </a:r>
            <a:r>
              <a:rPr lang="en-US" sz="2400" i="1" dirty="0"/>
              <a:t>(continued)</a:t>
            </a:r>
          </a:p>
        </p:txBody>
      </p:sp>
      <p:sp>
        <p:nvSpPr>
          <p:cNvPr id="3" name="Content Placeholder 2">
            <a:extLst>
              <a:ext uri="{FF2B5EF4-FFF2-40B4-BE49-F238E27FC236}">
                <a16:creationId xmlns:a16="http://schemas.microsoft.com/office/drawing/2014/main" id="{89AE51F5-7718-2B47-BB5F-D713C9F0D4AC}"/>
              </a:ext>
            </a:extLst>
          </p:cNvPr>
          <p:cNvSpPr>
            <a:spLocks noGrp="1"/>
          </p:cNvSpPr>
          <p:nvPr>
            <p:ph idx="1"/>
          </p:nvPr>
        </p:nvSpPr>
        <p:spPr/>
        <p:txBody>
          <a:bodyPr/>
          <a:lstStyle/>
          <a:p>
            <a:r>
              <a:rPr lang="en-US" dirty="0"/>
              <a:t>Impulse: product of average force and duration of force application</a:t>
            </a:r>
          </a:p>
          <a:p>
            <a:endParaRPr lang="en-US" dirty="0"/>
          </a:p>
          <a:p>
            <a:r>
              <a:rPr lang="en-US" dirty="0"/>
              <a:t>Impulse causes change in momentum of a body it acts on</a:t>
            </a:r>
            <a:br>
              <a:rPr lang="en-US" dirty="0"/>
            </a:br>
            <a:endParaRPr lang="en-US" dirty="0"/>
          </a:p>
          <a:p>
            <a:r>
              <a:rPr lang="en-US" dirty="0"/>
              <a:t>Mass usually constant, impulse changes velocity</a:t>
            </a:r>
          </a:p>
          <a:p>
            <a:endParaRPr lang="en-US" dirty="0"/>
          </a:p>
          <a:p>
            <a:pPr marL="0" indent="0" algn="r">
              <a:buNone/>
            </a:pPr>
            <a:r>
              <a:rPr lang="en-US" sz="1400" i="1" dirty="0"/>
              <a:t>(continued)</a:t>
            </a:r>
          </a:p>
        </p:txBody>
      </p:sp>
    </p:spTree>
    <p:extLst>
      <p:ext uri="{BB962C8B-B14F-4D97-AF65-F5344CB8AC3E}">
        <p14:creationId xmlns:p14="http://schemas.microsoft.com/office/powerpoint/2010/main" val="2513731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24ED-120F-004E-BC1F-DE8E7C13602A}"/>
              </a:ext>
            </a:extLst>
          </p:cNvPr>
          <p:cNvSpPr>
            <a:spLocks noGrp="1"/>
          </p:cNvSpPr>
          <p:nvPr>
            <p:ph type="title"/>
          </p:nvPr>
        </p:nvSpPr>
        <p:spPr/>
        <p:txBody>
          <a:bodyPr/>
          <a:lstStyle/>
          <a:p>
            <a:r>
              <a:rPr lang="en-US" dirty="0"/>
              <a:t>Impulse and Momentum </a:t>
            </a:r>
            <a:r>
              <a:rPr lang="en-US" sz="2400" i="1" dirty="0"/>
              <a:t>(continued)</a:t>
            </a:r>
          </a:p>
        </p:txBody>
      </p:sp>
      <p:sp>
        <p:nvSpPr>
          <p:cNvPr id="3" name="Content Placeholder 2">
            <a:extLst>
              <a:ext uri="{FF2B5EF4-FFF2-40B4-BE49-F238E27FC236}">
                <a16:creationId xmlns:a16="http://schemas.microsoft.com/office/drawing/2014/main" id="{89AE51F5-7718-2B47-BB5F-D713C9F0D4AC}"/>
              </a:ext>
            </a:extLst>
          </p:cNvPr>
          <p:cNvSpPr>
            <a:spLocks noGrp="1"/>
          </p:cNvSpPr>
          <p:nvPr>
            <p:ph idx="1"/>
          </p:nvPr>
        </p:nvSpPr>
        <p:spPr/>
        <p:txBody>
          <a:bodyPr/>
          <a:lstStyle/>
          <a:p>
            <a:pPr marL="0" indent="0">
              <a:buNone/>
            </a:pPr>
            <a:r>
              <a:rPr lang="en-US" dirty="0"/>
              <a:t>Equal change in momentum from:</a:t>
            </a:r>
          </a:p>
          <a:p>
            <a:pPr marL="0" indent="0">
              <a:buNone/>
            </a:pPr>
            <a:endParaRPr lang="en-US" dirty="0"/>
          </a:p>
          <a:p>
            <a:pPr lvl="1"/>
            <a:r>
              <a:rPr lang="en-US" sz="2800" dirty="0"/>
              <a:t>Large force over a short time</a:t>
            </a:r>
          </a:p>
          <a:p>
            <a:pPr lvl="1"/>
            <a:endParaRPr lang="en-US" sz="2800" dirty="0"/>
          </a:p>
          <a:p>
            <a:pPr lvl="1"/>
            <a:r>
              <a:rPr lang="en-US" sz="2800" dirty="0"/>
              <a:t>Small force over a long time </a:t>
            </a:r>
          </a:p>
          <a:p>
            <a:pPr lvl="1"/>
            <a:endParaRPr lang="en-US" sz="2800" dirty="0"/>
          </a:p>
          <a:p>
            <a:pPr lvl="1"/>
            <a:r>
              <a:rPr lang="en-US" sz="2800" dirty="0"/>
              <a:t>Any combination of force and time with the same product</a:t>
            </a:r>
            <a:endParaRPr lang="en-US" sz="1400" i="1" dirty="0"/>
          </a:p>
          <a:p>
            <a:pPr marL="0" indent="0" algn="r">
              <a:buNone/>
            </a:pPr>
            <a:endParaRPr lang="en-US" sz="1400" i="1" dirty="0"/>
          </a:p>
          <a:p>
            <a:pPr marL="0" indent="0" algn="r">
              <a:buNone/>
            </a:pPr>
            <a:r>
              <a:rPr lang="en-US" sz="1400" i="1" dirty="0"/>
              <a:t>(continued)</a:t>
            </a:r>
          </a:p>
        </p:txBody>
      </p:sp>
    </p:spTree>
    <p:extLst>
      <p:ext uri="{BB962C8B-B14F-4D97-AF65-F5344CB8AC3E}">
        <p14:creationId xmlns:p14="http://schemas.microsoft.com/office/powerpoint/2010/main" val="37375745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24ED-120F-004E-BC1F-DE8E7C13602A}"/>
              </a:ext>
            </a:extLst>
          </p:cNvPr>
          <p:cNvSpPr>
            <a:spLocks noGrp="1"/>
          </p:cNvSpPr>
          <p:nvPr>
            <p:ph type="title"/>
          </p:nvPr>
        </p:nvSpPr>
        <p:spPr/>
        <p:txBody>
          <a:bodyPr/>
          <a:lstStyle/>
          <a:p>
            <a:r>
              <a:rPr lang="en-US" dirty="0"/>
              <a:t>Impulse and Momentum </a:t>
            </a:r>
            <a:r>
              <a:rPr lang="en-US" sz="2400" i="1" dirty="0"/>
              <a:t>(continued)</a:t>
            </a:r>
          </a:p>
        </p:txBody>
      </p:sp>
      <p:sp>
        <p:nvSpPr>
          <p:cNvPr id="3" name="Content Placeholder 2">
            <a:extLst>
              <a:ext uri="{FF2B5EF4-FFF2-40B4-BE49-F238E27FC236}">
                <a16:creationId xmlns:a16="http://schemas.microsoft.com/office/drawing/2014/main" id="{89AE51F5-7718-2B47-BB5F-D713C9F0D4AC}"/>
              </a:ext>
            </a:extLst>
          </p:cNvPr>
          <p:cNvSpPr>
            <a:spLocks noGrp="1"/>
          </p:cNvSpPr>
          <p:nvPr>
            <p:ph idx="1"/>
          </p:nvPr>
        </p:nvSpPr>
        <p:spPr/>
        <p:txBody>
          <a:bodyPr/>
          <a:lstStyle/>
          <a:p>
            <a:r>
              <a:rPr lang="en-US" dirty="0"/>
              <a:t>Impulse to increase momentum</a:t>
            </a:r>
          </a:p>
          <a:p>
            <a:pPr lvl="1"/>
            <a:r>
              <a:rPr lang="en-US" dirty="0"/>
              <a:t>Throwing</a:t>
            </a:r>
          </a:p>
          <a:p>
            <a:pPr lvl="1"/>
            <a:r>
              <a:rPr lang="en-US" dirty="0"/>
              <a:t>Hitting</a:t>
            </a:r>
          </a:p>
          <a:p>
            <a:pPr lvl="1"/>
            <a:r>
              <a:rPr lang="en-US" dirty="0"/>
              <a:t>Push-off</a:t>
            </a:r>
          </a:p>
          <a:p>
            <a:pPr lvl="1"/>
            <a:r>
              <a:rPr lang="en-US" dirty="0"/>
              <a:t>Thrust</a:t>
            </a:r>
          </a:p>
          <a:p>
            <a:pPr lvl="1"/>
            <a:endParaRPr lang="en-US" dirty="0"/>
          </a:p>
          <a:p>
            <a:r>
              <a:rPr lang="en-US" dirty="0"/>
              <a:t>Technique involves increasing duration of force application in a specific direction</a:t>
            </a:r>
          </a:p>
          <a:p>
            <a:endParaRPr lang="en-US" sz="1400" i="1" dirty="0"/>
          </a:p>
          <a:p>
            <a:pPr marL="0" indent="0" algn="r">
              <a:buNone/>
            </a:pPr>
            <a:endParaRPr lang="en-US" sz="1400" i="1" dirty="0"/>
          </a:p>
          <a:p>
            <a:pPr marL="0" indent="0" algn="r">
              <a:buNone/>
            </a:pPr>
            <a:r>
              <a:rPr lang="en-US" sz="1400" i="1" dirty="0"/>
              <a:t>(continued)</a:t>
            </a:r>
          </a:p>
        </p:txBody>
      </p:sp>
    </p:spTree>
    <p:extLst>
      <p:ext uri="{BB962C8B-B14F-4D97-AF65-F5344CB8AC3E}">
        <p14:creationId xmlns:p14="http://schemas.microsoft.com/office/powerpoint/2010/main" val="32750617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24ED-120F-004E-BC1F-DE8E7C13602A}"/>
              </a:ext>
            </a:extLst>
          </p:cNvPr>
          <p:cNvSpPr>
            <a:spLocks noGrp="1"/>
          </p:cNvSpPr>
          <p:nvPr>
            <p:ph type="title"/>
          </p:nvPr>
        </p:nvSpPr>
        <p:spPr/>
        <p:txBody>
          <a:bodyPr/>
          <a:lstStyle/>
          <a:p>
            <a:r>
              <a:rPr lang="en-US" dirty="0"/>
              <a:t>Impulse and Momentum </a:t>
            </a:r>
            <a:r>
              <a:rPr lang="en-US" sz="2400" i="1" dirty="0"/>
              <a:t>(continued)</a:t>
            </a:r>
          </a:p>
        </p:txBody>
      </p:sp>
      <p:sp>
        <p:nvSpPr>
          <p:cNvPr id="3" name="Content Placeholder 2">
            <a:extLst>
              <a:ext uri="{FF2B5EF4-FFF2-40B4-BE49-F238E27FC236}">
                <a16:creationId xmlns:a16="http://schemas.microsoft.com/office/drawing/2014/main" id="{89AE51F5-7718-2B47-BB5F-D713C9F0D4AC}"/>
              </a:ext>
            </a:extLst>
          </p:cNvPr>
          <p:cNvSpPr>
            <a:spLocks noGrp="1"/>
          </p:cNvSpPr>
          <p:nvPr>
            <p:ph idx="1"/>
          </p:nvPr>
        </p:nvSpPr>
        <p:spPr/>
        <p:txBody>
          <a:bodyPr/>
          <a:lstStyle/>
          <a:p>
            <a:r>
              <a:rPr lang="en-US" dirty="0"/>
              <a:t>Impulse to decrease momentum</a:t>
            </a:r>
          </a:p>
          <a:p>
            <a:pPr lvl="1"/>
            <a:r>
              <a:rPr lang="en-US" dirty="0"/>
              <a:t>Catching</a:t>
            </a:r>
          </a:p>
          <a:p>
            <a:pPr lvl="1"/>
            <a:r>
              <a:rPr lang="en-US" dirty="0"/>
              <a:t>Landing</a:t>
            </a:r>
          </a:p>
          <a:p>
            <a:pPr lvl="1"/>
            <a:r>
              <a:rPr lang="en-US" dirty="0"/>
              <a:t>Giving</a:t>
            </a:r>
          </a:p>
          <a:p>
            <a:pPr lvl="1"/>
            <a:endParaRPr lang="en-US" sz="1400" i="1" dirty="0"/>
          </a:p>
          <a:p>
            <a:r>
              <a:rPr lang="en-US" dirty="0"/>
              <a:t>Safe performance involves increasing duration of force application to reduce the force magnitude</a:t>
            </a:r>
          </a:p>
          <a:p>
            <a:pPr lvl="1"/>
            <a:r>
              <a:rPr lang="en-US" dirty="0"/>
              <a:t>Landing mats</a:t>
            </a:r>
          </a:p>
          <a:p>
            <a:pPr lvl="1"/>
            <a:r>
              <a:rPr lang="en-US" dirty="0"/>
              <a:t>Helmets</a:t>
            </a:r>
          </a:p>
          <a:p>
            <a:pPr lvl="1"/>
            <a:r>
              <a:rPr lang="en-US" dirty="0"/>
              <a:t>Footwear</a:t>
            </a:r>
          </a:p>
        </p:txBody>
      </p:sp>
    </p:spTree>
    <p:extLst>
      <p:ext uri="{BB962C8B-B14F-4D97-AF65-F5344CB8AC3E}">
        <p14:creationId xmlns:p14="http://schemas.microsoft.com/office/powerpoint/2010/main" val="22810939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Third Law</a:t>
            </a:r>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r>
              <a:rPr lang="en-US" dirty="0"/>
              <a:t>Third law: law of action-reaction</a:t>
            </a:r>
          </a:p>
          <a:p>
            <a:pPr marL="0" indent="0">
              <a:buNone/>
            </a:pPr>
            <a:endParaRPr lang="en-US" dirty="0"/>
          </a:p>
          <a:p>
            <a:r>
              <a:rPr lang="en-US" dirty="0"/>
              <a:t>If an object exerts a force on another object, the other object exerts the same force on the first object but in the opposite direction</a:t>
            </a:r>
          </a:p>
          <a:p>
            <a:endParaRPr lang="en-US" dirty="0"/>
          </a:p>
          <a:p>
            <a:r>
              <a:rPr lang="en-US" dirty="0"/>
              <a:t>Think of the third law as the law of equal and opposite</a:t>
            </a:r>
          </a:p>
        </p:txBody>
      </p:sp>
    </p:spTree>
    <p:extLst>
      <p:ext uri="{BB962C8B-B14F-4D97-AF65-F5344CB8AC3E}">
        <p14:creationId xmlns:p14="http://schemas.microsoft.com/office/powerpoint/2010/main" val="30670315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Third Law: Interpretation</a:t>
            </a:r>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r>
              <a:rPr lang="en-US" dirty="0"/>
              <a:t>Law of action–reaction: for every action, there is an equal and opposite reaction</a:t>
            </a:r>
          </a:p>
          <a:p>
            <a:endParaRPr lang="en-US" dirty="0"/>
          </a:p>
          <a:p>
            <a:r>
              <a:rPr lang="en-US" dirty="0"/>
              <a:t>There are two bodies involved when force is exerted</a:t>
            </a:r>
          </a:p>
          <a:p>
            <a:endParaRPr lang="en-US" dirty="0"/>
          </a:p>
          <a:p>
            <a:endParaRPr lang="en-US" dirty="0"/>
          </a:p>
          <a:p>
            <a:endParaRPr lang="en-US" dirty="0"/>
          </a:p>
          <a:p>
            <a:endParaRPr lang="en-US" dirty="0"/>
          </a:p>
          <a:p>
            <a:pPr marL="0" indent="0" algn="r">
              <a:buNone/>
            </a:pPr>
            <a:r>
              <a:rPr lang="en-US" sz="1400" i="1" dirty="0"/>
              <a:t>(continued)</a:t>
            </a:r>
          </a:p>
        </p:txBody>
      </p:sp>
    </p:spTree>
    <p:extLst>
      <p:ext uri="{BB962C8B-B14F-4D97-AF65-F5344CB8AC3E}">
        <p14:creationId xmlns:p14="http://schemas.microsoft.com/office/powerpoint/2010/main" val="40867440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4833-A925-BB44-AD65-01FB1816126C}"/>
              </a:ext>
            </a:extLst>
          </p:cNvPr>
          <p:cNvSpPr>
            <a:spLocks noGrp="1"/>
          </p:cNvSpPr>
          <p:nvPr>
            <p:ph type="title"/>
          </p:nvPr>
        </p:nvSpPr>
        <p:spPr/>
        <p:txBody>
          <a:bodyPr/>
          <a:lstStyle/>
          <a:p>
            <a:r>
              <a:rPr lang="en-US" dirty="0"/>
              <a:t>Newton’s Third Law: Interpretation</a:t>
            </a:r>
            <a:r>
              <a:rPr lang="en-US" sz="2400" i="1" dirty="0"/>
              <a:t> (continued)</a:t>
            </a:r>
          </a:p>
        </p:txBody>
      </p:sp>
      <p:sp>
        <p:nvSpPr>
          <p:cNvPr id="3" name="Content Placeholder 2">
            <a:extLst>
              <a:ext uri="{FF2B5EF4-FFF2-40B4-BE49-F238E27FC236}">
                <a16:creationId xmlns:a16="http://schemas.microsoft.com/office/drawing/2014/main" id="{1733F90F-F0E5-AD43-B2AF-DD4E5DC1F5F7}"/>
              </a:ext>
            </a:extLst>
          </p:cNvPr>
          <p:cNvSpPr>
            <a:spLocks noGrp="1"/>
          </p:cNvSpPr>
          <p:nvPr>
            <p:ph idx="1"/>
          </p:nvPr>
        </p:nvSpPr>
        <p:spPr/>
        <p:txBody>
          <a:bodyPr/>
          <a:lstStyle/>
          <a:p>
            <a:r>
              <a:rPr lang="en-US" dirty="0"/>
              <a:t>The force on each body is the same size but in opposite directions (mirrored pairs)</a:t>
            </a:r>
          </a:p>
          <a:p>
            <a:endParaRPr lang="en-US" dirty="0"/>
          </a:p>
          <a:p>
            <a:r>
              <a:rPr lang="en-US" dirty="0"/>
              <a:t>Holds true even when the bodies are of significantly different mass</a:t>
            </a:r>
          </a:p>
          <a:p>
            <a:pPr marL="457200" lvl="1" indent="0">
              <a:buNone/>
            </a:pPr>
            <a:r>
              <a:rPr lang="en-US" dirty="0"/>
              <a:t>	Effect on each body is explained by Newton’s second law</a:t>
            </a:r>
          </a:p>
        </p:txBody>
      </p:sp>
    </p:spTree>
    <p:extLst>
      <p:ext uri="{BB962C8B-B14F-4D97-AF65-F5344CB8AC3E}">
        <p14:creationId xmlns:p14="http://schemas.microsoft.com/office/powerpoint/2010/main" val="11264593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2AA0F-2DC5-6B48-A642-4B2AEA5D8EEF}"/>
              </a:ext>
            </a:extLst>
          </p:cNvPr>
          <p:cNvSpPr>
            <a:spLocks noGrp="1"/>
          </p:cNvSpPr>
          <p:nvPr>
            <p:ph type="title"/>
          </p:nvPr>
        </p:nvSpPr>
        <p:spPr/>
        <p:txBody>
          <a:bodyPr/>
          <a:lstStyle/>
          <a:p>
            <a:r>
              <a:rPr lang="en-US" dirty="0"/>
              <a:t>Law of Universal Gravitation</a:t>
            </a:r>
          </a:p>
        </p:txBody>
      </p:sp>
      <p:sp>
        <p:nvSpPr>
          <p:cNvPr id="3" name="Content Placeholder 2">
            <a:extLst>
              <a:ext uri="{FF2B5EF4-FFF2-40B4-BE49-F238E27FC236}">
                <a16:creationId xmlns:a16="http://schemas.microsoft.com/office/drawing/2014/main" id="{B58BF004-6051-924D-9706-CB468419591F}"/>
              </a:ext>
            </a:extLst>
          </p:cNvPr>
          <p:cNvSpPr>
            <a:spLocks noGrp="1"/>
          </p:cNvSpPr>
          <p:nvPr>
            <p:ph idx="1"/>
          </p:nvPr>
        </p:nvSpPr>
        <p:spPr/>
        <p:txBody>
          <a:bodyPr/>
          <a:lstStyle/>
          <a:p>
            <a:r>
              <a:rPr lang="en-US" dirty="0"/>
              <a:t>All bodies are attracted to one another with a force proportional to the product of their masses and inversely proportional to the square of the distance between them.</a:t>
            </a:r>
          </a:p>
          <a:p>
            <a:endParaRPr lang="en-US" dirty="0"/>
          </a:p>
          <a:p>
            <a:r>
              <a:rPr lang="en-US" dirty="0"/>
              <a:t>For our consideration, performance on earth (a large mass)</a:t>
            </a:r>
          </a:p>
        </p:txBody>
      </p:sp>
    </p:spTree>
    <p:extLst>
      <p:ext uri="{BB962C8B-B14F-4D97-AF65-F5344CB8AC3E}">
        <p14:creationId xmlns:p14="http://schemas.microsoft.com/office/powerpoint/2010/main" val="1466212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2AA0F-2DC5-6B48-A642-4B2AEA5D8EEF}"/>
              </a:ext>
            </a:extLst>
          </p:cNvPr>
          <p:cNvSpPr>
            <a:spLocks noGrp="1"/>
          </p:cNvSpPr>
          <p:nvPr>
            <p:ph type="title"/>
          </p:nvPr>
        </p:nvSpPr>
        <p:spPr/>
        <p:txBody>
          <a:bodyPr/>
          <a:lstStyle/>
          <a:p>
            <a:r>
              <a:rPr lang="en-US" dirty="0"/>
              <a:t>Law of Universal Gravitation: Mathematically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58BF004-6051-924D-9706-CB468419591F}"/>
                  </a:ext>
                </a:extLst>
              </p:cNvPr>
              <p:cNvSpPr>
                <a:spLocks noGrp="1"/>
              </p:cNvSpPr>
              <p:nvPr>
                <p:ph idx="1"/>
              </p:nvPr>
            </p:nvSpPr>
            <p:spPr/>
            <p:txBody>
              <a:bodyPr/>
              <a:lstStyle/>
              <a:p>
                <a14:m>
                  <m:oMath xmlns:m="http://schemas.openxmlformats.org/officeDocument/2006/math">
                    <m:r>
                      <a:rPr lang="en-US" b="1" i="1" smtClean="0">
                        <a:latin typeface="Cambria Math" panose="02040503050406030204" pitchFamily="18" charset="0"/>
                      </a:rPr>
                      <m:t>𝑭</m:t>
                    </m:r>
                    <m:r>
                      <a:rPr lang="en-US" b="1" i="1" smtClean="0">
                        <a:latin typeface="Cambria Math" panose="02040503050406030204" pitchFamily="18" charset="0"/>
                      </a:rPr>
                      <m:t>=</m:t>
                    </m:r>
                    <m:r>
                      <a:rPr lang="en-US" b="1" i="0" smtClean="0">
                        <a:latin typeface="Cambria Math" panose="02040503050406030204" pitchFamily="18" charset="0"/>
                      </a:rPr>
                      <m:t>𝐆</m:t>
                    </m:r>
                    <m:r>
                      <a:rPr lang="en-US" b="1" i="0" smtClean="0">
                        <a:latin typeface="Cambria Math" panose="02040503050406030204" pitchFamily="18" charset="0"/>
                      </a:rPr>
                      <m:t> </m:t>
                    </m:r>
                    <m:d>
                      <m:dPr>
                        <m:ctrlPr>
                          <a:rPr lang="en-US" b="1" i="1" smtClean="0">
                            <a:latin typeface="Cambria Math" panose="02040503050406030204" pitchFamily="18" charset="0"/>
                          </a:rPr>
                        </m:ctrlPr>
                      </m:dPr>
                      <m:e>
                        <m:f>
                          <m:fPr>
                            <m:ctrlPr>
                              <a:rPr lang="en-US" b="1" i="1" smtClean="0">
                                <a:latin typeface="Cambria Math" panose="02040503050406030204" pitchFamily="18" charset="0"/>
                              </a:rPr>
                            </m:ctrlPr>
                          </m:fPr>
                          <m:num>
                            <m:sSub>
                              <m:sSubPr>
                                <m:ctrlPr>
                                  <a:rPr lang="en-US" b="1" i="1" smtClean="0">
                                    <a:latin typeface="Cambria Math" panose="02040503050406030204" pitchFamily="18" charset="0"/>
                                  </a:rPr>
                                </m:ctrlPr>
                              </m:sSubPr>
                              <m:e>
                                <m:r>
                                  <a:rPr lang="en-US" b="1" i="1" smtClean="0">
                                    <a:latin typeface="Cambria Math" panose="02040503050406030204" pitchFamily="18" charset="0"/>
                                  </a:rPr>
                                  <m:t>𝒎</m:t>
                                </m:r>
                              </m:e>
                              <m:sub>
                                <m:r>
                                  <a:rPr lang="en-US" b="1" i="1" smtClean="0">
                                    <a:latin typeface="Cambria Math" panose="02040503050406030204" pitchFamily="18" charset="0"/>
                                  </a:rPr>
                                  <m:t>𝟏</m:t>
                                </m:r>
                              </m:sub>
                            </m:sSub>
                            <m:r>
                              <a:rPr lang="en-US" b="1" i="1" smtClean="0">
                                <a:latin typeface="Cambria Math" panose="02040503050406030204" pitchFamily="18" charset="0"/>
                              </a:rPr>
                              <m:t>+</m:t>
                            </m:r>
                            <m:sSub>
                              <m:sSubPr>
                                <m:ctrlPr>
                                  <a:rPr lang="en-US" b="1" i="1" smtClean="0">
                                    <a:latin typeface="Cambria Math" panose="02040503050406030204" pitchFamily="18" charset="0"/>
                                  </a:rPr>
                                </m:ctrlPr>
                              </m:sSubPr>
                              <m:e>
                                <m:r>
                                  <a:rPr lang="en-US" b="1" i="1" smtClean="0">
                                    <a:latin typeface="Cambria Math" panose="02040503050406030204" pitchFamily="18" charset="0"/>
                                  </a:rPr>
                                  <m:t>𝒎</m:t>
                                </m:r>
                              </m:e>
                              <m:sub>
                                <m:r>
                                  <a:rPr lang="en-US" b="1" i="1" smtClean="0">
                                    <a:latin typeface="Cambria Math" panose="02040503050406030204" pitchFamily="18" charset="0"/>
                                  </a:rPr>
                                  <m:t>𝟐</m:t>
                                </m:r>
                              </m:sub>
                            </m:sSub>
                          </m:num>
                          <m:den>
                            <m:sSup>
                              <m:sSupPr>
                                <m:ctrlPr>
                                  <a:rPr lang="en-US" b="1" i="1" smtClean="0">
                                    <a:latin typeface="Cambria Math" panose="02040503050406030204" pitchFamily="18" charset="0"/>
                                  </a:rPr>
                                </m:ctrlPr>
                              </m:sSupPr>
                              <m:e>
                                <m:r>
                                  <a:rPr lang="en-US" b="1" i="1" smtClean="0">
                                    <a:latin typeface="Cambria Math" panose="02040503050406030204" pitchFamily="18" charset="0"/>
                                  </a:rPr>
                                  <m:t>𝒓</m:t>
                                </m:r>
                              </m:e>
                              <m:sup>
                                <m:r>
                                  <a:rPr lang="en-US" b="1" i="1" smtClean="0">
                                    <a:latin typeface="Cambria Math" panose="02040503050406030204" pitchFamily="18" charset="0"/>
                                  </a:rPr>
                                  <m:t>𝟐</m:t>
                                </m:r>
                              </m:sup>
                            </m:sSup>
                          </m:den>
                        </m:f>
                      </m:e>
                    </m:d>
                  </m:oMath>
                </a14:m>
                <a:endParaRPr lang="en-US" b="1" dirty="0"/>
              </a:p>
              <a:p>
                <a:endParaRPr lang="en-US" dirty="0"/>
              </a:p>
              <a:p>
                <a:pPr marL="0" indent="0">
                  <a:buNone/>
                </a:pPr>
                <a:r>
                  <a:rPr lang="en-US" dirty="0"/>
                  <a:t>Where (for our consideration)</a:t>
                </a:r>
              </a:p>
              <a:p>
                <a:pPr marL="457200" lvl="1" indent="0">
                  <a:buNone/>
                </a:pPr>
                <a:r>
                  <a:rPr lang="en-US" i="1" dirty="0"/>
                  <a:t>F</a:t>
                </a:r>
                <a:r>
                  <a:rPr lang="en-US" dirty="0"/>
                  <a:t> = force of gravity</a:t>
                </a:r>
              </a:p>
              <a:p>
                <a:pPr marL="457200" lvl="1" indent="0">
                  <a:buNone/>
                </a:pPr>
                <a:r>
                  <a:rPr lang="en-US" dirty="0"/>
                  <a:t>G = gravitational constant</a:t>
                </a:r>
              </a:p>
              <a:p>
                <a:pPr marL="457200" lvl="1" indent="0">
                  <a:buNone/>
                </a:pPr>
                <a:r>
                  <a:rPr lang="en-US" i="1" dirty="0"/>
                  <a:t>m</a:t>
                </a:r>
                <a:r>
                  <a:rPr lang="en-US" i="1" baseline="-25000" dirty="0"/>
                  <a:t>1</a:t>
                </a:r>
                <a:r>
                  <a:rPr lang="en-US" dirty="0"/>
                  <a:t> = mass of body 1 (object of analysis)</a:t>
                </a:r>
              </a:p>
              <a:p>
                <a:pPr marL="457200" lvl="1" indent="0">
                  <a:buNone/>
                </a:pPr>
                <a:r>
                  <a:rPr lang="en-US" i="1" dirty="0"/>
                  <a:t>m</a:t>
                </a:r>
                <a:r>
                  <a:rPr lang="en-US" i="1" baseline="-25000" dirty="0"/>
                  <a:t>2</a:t>
                </a:r>
                <a:r>
                  <a:rPr lang="en-US" baseline="-25000" dirty="0"/>
                  <a:t> </a:t>
                </a:r>
                <a:r>
                  <a:rPr lang="en-US" dirty="0"/>
                  <a:t>= mass of body 2 (mass of earth)</a:t>
                </a:r>
              </a:p>
              <a:p>
                <a:pPr marL="457200" lvl="1" indent="0">
                  <a:buNone/>
                </a:pPr>
                <a:r>
                  <a:rPr lang="en-US" i="1" dirty="0"/>
                  <a:t>r</a:t>
                </a:r>
                <a:r>
                  <a:rPr lang="en-US" dirty="0"/>
                  <a:t> = distance between the bodies (radius of earth)</a:t>
                </a:r>
              </a:p>
            </p:txBody>
          </p:sp>
        </mc:Choice>
        <mc:Fallback xmlns="">
          <p:sp>
            <p:nvSpPr>
              <p:cNvPr id="3" name="Content Placeholder 2">
                <a:extLst>
                  <a:ext uri="{FF2B5EF4-FFF2-40B4-BE49-F238E27FC236}">
                    <a16:creationId xmlns:a16="http://schemas.microsoft.com/office/drawing/2014/main" id="{B58BF004-6051-924D-9706-CB468419591F}"/>
                  </a:ext>
                </a:extLst>
              </p:cNvPr>
              <p:cNvSpPr>
                <a:spLocks noGrp="1" noRot="1" noChangeAspect="1" noMove="1" noResize="1" noEditPoints="1" noAdjustHandles="1" noChangeArrowheads="1" noChangeShapeType="1" noTextEdit="1"/>
              </p:cNvSpPr>
              <p:nvPr>
                <p:ph idx="1"/>
              </p:nvPr>
            </p:nvSpPr>
            <p:spPr>
              <a:blipFill>
                <a:blip r:embed="rId3"/>
                <a:stretch>
                  <a:fillRect l="-1217"/>
                </a:stretch>
              </a:blipFill>
            </p:spPr>
            <p:txBody>
              <a:bodyPr/>
              <a:lstStyle/>
              <a:p>
                <a:r>
                  <a:rPr lang="en-US">
                    <a:noFill/>
                  </a:rPr>
                  <a:t> </a:t>
                </a:r>
              </a:p>
            </p:txBody>
          </p:sp>
        </mc:Fallback>
      </mc:AlternateContent>
    </p:spTree>
    <p:extLst>
      <p:ext uri="{BB962C8B-B14F-4D97-AF65-F5344CB8AC3E}">
        <p14:creationId xmlns:p14="http://schemas.microsoft.com/office/powerpoint/2010/main" val="25618255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2AA0F-2DC5-6B48-A642-4B2AEA5D8EEF}"/>
              </a:ext>
            </a:extLst>
          </p:cNvPr>
          <p:cNvSpPr>
            <a:spLocks noGrp="1"/>
          </p:cNvSpPr>
          <p:nvPr>
            <p:ph type="title"/>
          </p:nvPr>
        </p:nvSpPr>
        <p:spPr/>
        <p:txBody>
          <a:bodyPr/>
          <a:lstStyle/>
          <a:p>
            <a:r>
              <a:rPr lang="en-US" dirty="0"/>
              <a:t>Law of Universal Gravitation: Interpretation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58BF004-6051-924D-9706-CB468419591F}"/>
                  </a:ext>
                </a:extLst>
              </p:cNvPr>
              <p:cNvSpPr>
                <a:spLocks noGrp="1"/>
              </p:cNvSpPr>
              <p:nvPr>
                <p:ph idx="1"/>
              </p:nvPr>
            </p:nvSpPr>
            <p:spPr/>
            <p:txBody>
              <a:bodyPr/>
              <a:lstStyle/>
              <a:p>
                <a14:m>
                  <m:oMath xmlns:m="http://schemas.openxmlformats.org/officeDocument/2006/math">
                    <m:acc>
                      <m:accPr>
                        <m:chr m:val="̅"/>
                        <m:ctrlPr>
                          <a:rPr lang="en-US" i="1">
                            <a:latin typeface="Cambria Math" panose="02040503050406030204" pitchFamily="18" charset="0"/>
                          </a:rPr>
                        </m:ctrlPr>
                      </m:accPr>
                      <m:e>
                        <m:r>
                          <a:rPr lang="en-US" i="1">
                            <a:latin typeface="Cambria Math" panose="02040503050406030204" pitchFamily="18" charset="0"/>
                          </a:rPr>
                          <m:t>𝑭</m:t>
                        </m:r>
                      </m:e>
                    </m:acc>
                    <m:r>
                      <a:rPr lang="en-US" b="1" i="1" smtClean="0">
                        <a:latin typeface="Cambria Math" panose="02040503050406030204" pitchFamily="18" charset="0"/>
                      </a:rPr>
                      <m:t>=</m:t>
                    </m:r>
                    <m:r>
                      <a:rPr lang="en-US" b="1" i="0" smtClean="0">
                        <a:latin typeface="Cambria Math" panose="02040503050406030204" pitchFamily="18" charset="0"/>
                      </a:rPr>
                      <m:t>𝐆</m:t>
                    </m:r>
                    <m:d>
                      <m:dPr>
                        <m:ctrlPr>
                          <a:rPr lang="en-US" b="1" i="1" smtClean="0">
                            <a:latin typeface="Cambria Math" panose="02040503050406030204" pitchFamily="18" charset="0"/>
                          </a:rPr>
                        </m:ctrlPr>
                      </m:dPr>
                      <m:e>
                        <m:f>
                          <m:fPr>
                            <m:ctrlPr>
                              <a:rPr lang="en-US" b="1" i="1" smtClean="0">
                                <a:latin typeface="Cambria Math" panose="02040503050406030204" pitchFamily="18" charset="0"/>
                              </a:rPr>
                            </m:ctrlPr>
                          </m:fPr>
                          <m:num>
                            <m:sSub>
                              <m:sSubPr>
                                <m:ctrlPr>
                                  <a:rPr lang="en-US" b="1" i="1" smtClean="0">
                                    <a:latin typeface="Cambria Math" panose="02040503050406030204" pitchFamily="18" charset="0"/>
                                  </a:rPr>
                                </m:ctrlPr>
                              </m:sSubPr>
                              <m:e>
                                <m:r>
                                  <a:rPr lang="en-US" b="1" i="1" smtClean="0">
                                    <a:latin typeface="Cambria Math" panose="02040503050406030204" pitchFamily="18" charset="0"/>
                                  </a:rPr>
                                  <m:t>𝒎</m:t>
                                </m:r>
                              </m:e>
                              <m:sub>
                                <m:r>
                                  <a:rPr lang="en-US" b="1" i="1" smtClean="0">
                                    <a:latin typeface="Cambria Math" panose="02040503050406030204" pitchFamily="18" charset="0"/>
                                  </a:rPr>
                                  <m:t>𝟏</m:t>
                                </m:r>
                              </m:sub>
                            </m:sSub>
                            <m:r>
                              <a:rPr lang="en-US" b="1" i="1" smtClean="0">
                                <a:latin typeface="Cambria Math" panose="02040503050406030204" pitchFamily="18" charset="0"/>
                              </a:rPr>
                              <m:t>+</m:t>
                            </m:r>
                            <m:sSub>
                              <m:sSubPr>
                                <m:ctrlPr>
                                  <a:rPr lang="en-US" b="1" i="1" smtClean="0">
                                    <a:latin typeface="Cambria Math" panose="02040503050406030204" pitchFamily="18" charset="0"/>
                                  </a:rPr>
                                </m:ctrlPr>
                              </m:sSubPr>
                              <m:e>
                                <m:r>
                                  <a:rPr lang="en-US" b="1" i="1" smtClean="0">
                                    <a:latin typeface="Cambria Math" panose="02040503050406030204" pitchFamily="18" charset="0"/>
                                  </a:rPr>
                                  <m:t>𝒎</m:t>
                                </m:r>
                              </m:e>
                              <m:sub>
                                <m:r>
                                  <a:rPr lang="en-US" b="1" i="1" smtClean="0">
                                    <a:latin typeface="Cambria Math" panose="02040503050406030204" pitchFamily="18" charset="0"/>
                                  </a:rPr>
                                  <m:t>𝟐</m:t>
                                </m:r>
                              </m:sub>
                            </m:sSub>
                          </m:num>
                          <m:den>
                            <m:sSup>
                              <m:sSupPr>
                                <m:ctrlPr>
                                  <a:rPr lang="en-US" b="1" i="1" smtClean="0">
                                    <a:latin typeface="Cambria Math" panose="02040503050406030204" pitchFamily="18" charset="0"/>
                                  </a:rPr>
                                </m:ctrlPr>
                              </m:sSupPr>
                              <m:e>
                                <m:r>
                                  <a:rPr lang="en-US" b="1" i="1" smtClean="0">
                                    <a:latin typeface="Cambria Math" panose="02040503050406030204" pitchFamily="18" charset="0"/>
                                  </a:rPr>
                                  <m:t>𝒓</m:t>
                                </m:r>
                              </m:e>
                              <m:sup>
                                <m:r>
                                  <a:rPr lang="en-US" b="1" i="1" smtClean="0">
                                    <a:latin typeface="Cambria Math" panose="02040503050406030204" pitchFamily="18" charset="0"/>
                                  </a:rPr>
                                  <m:t>𝟐</m:t>
                                </m:r>
                              </m:sup>
                            </m:sSup>
                          </m:den>
                        </m:f>
                      </m:e>
                    </m:d>
                  </m:oMath>
                </a14:m>
                <a:endParaRPr lang="en-US" b="1" dirty="0"/>
              </a:p>
              <a:p>
                <a:endParaRPr lang="en-US" dirty="0"/>
              </a:p>
              <a:p>
                <a:r>
                  <a:rPr lang="en-US" dirty="0"/>
                  <a:t>For earth-bound skill situations, G, </a:t>
                </a:r>
                <a:r>
                  <a:rPr lang="en-US" i="1" dirty="0" err="1"/>
                  <a:t>m</a:t>
                </a:r>
                <a:r>
                  <a:rPr lang="en-US" i="1" baseline="-25000" dirty="0" err="1"/>
                  <a:t>s</a:t>
                </a:r>
                <a:r>
                  <a:rPr lang="en-US" i="1" dirty="0"/>
                  <a:t>,</a:t>
                </a:r>
                <a:r>
                  <a:rPr lang="en-US" dirty="0"/>
                  <a:t> and </a:t>
                </a:r>
                <a:r>
                  <a:rPr lang="en-US" i="1" dirty="0"/>
                  <a:t>r</a:t>
                </a:r>
                <a:r>
                  <a:rPr lang="en-US" dirty="0"/>
                  <a:t> are constants</a:t>
                </a:r>
              </a:p>
              <a:p>
                <a:endParaRPr lang="en-US" dirty="0"/>
              </a:p>
              <a:p>
                <a:r>
                  <a:rPr lang="en-US" dirty="0"/>
                  <a:t>Gravitational force is proportional to object’s mass</a:t>
                </a:r>
              </a:p>
              <a:p>
                <a:pPr lvl="1"/>
                <a:r>
                  <a:rPr lang="en-US" dirty="0"/>
                  <a:t>Weight of the object</a:t>
                </a:r>
              </a:p>
              <a:p>
                <a:pPr lvl="1"/>
                <a:r>
                  <a:rPr lang="en-US" i="1" dirty="0"/>
                  <a:t>W</a:t>
                </a:r>
                <a:r>
                  <a:rPr lang="en-US" dirty="0"/>
                  <a:t> = </a:t>
                </a:r>
                <a:r>
                  <a:rPr lang="en-US" i="1" dirty="0"/>
                  <a:t>m</a:t>
                </a:r>
                <a:r>
                  <a:rPr lang="en-US" dirty="0"/>
                  <a:t>g</a:t>
                </a:r>
              </a:p>
              <a:p>
                <a:pPr lvl="1"/>
                <a:r>
                  <a:rPr lang="en-US" dirty="0"/>
                  <a:t>g = 9.81 m/s</a:t>
                </a:r>
                <a:r>
                  <a:rPr lang="en-US" baseline="30000" dirty="0"/>
                  <a:t>2 </a:t>
                </a:r>
                <a:r>
                  <a:rPr lang="en-US" dirty="0"/>
                  <a:t>to the center of the earth (downward)</a:t>
                </a:r>
              </a:p>
            </p:txBody>
          </p:sp>
        </mc:Choice>
        <mc:Fallback xmlns="">
          <p:sp>
            <p:nvSpPr>
              <p:cNvPr id="3" name="Content Placeholder 2">
                <a:extLst>
                  <a:ext uri="{FF2B5EF4-FFF2-40B4-BE49-F238E27FC236}">
                    <a16:creationId xmlns:a16="http://schemas.microsoft.com/office/drawing/2014/main" id="{B58BF004-6051-924D-9706-CB468419591F}"/>
                  </a:ext>
                </a:extLst>
              </p:cNvPr>
              <p:cNvSpPr>
                <a:spLocks noGrp="1" noRot="1" noChangeAspect="1" noMove="1" noResize="1" noEditPoints="1" noAdjustHandles="1" noChangeArrowheads="1" noChangeShapeType="1" noTextEdit="1"/>
              </p:cNvSpPr>
              <p:nvPr>
                <p:ph idx="1"/>
              </p:nvPr>
            </p:nvSpPr>
            <p:spPr>
              <a:blipFill>
                <a:blip r:embed="rId3"/>
                <a:stretch>
                  <a:fillRect l="-1043"/>
                </a:stretch>
              </a:blipFill>
            </p:spPr>
            <p:txBody>
              <a:bodyPr/>
              <a:lstStyle/>
              <a:p>
                <a:r>
                  <a:rPr lang="en-US">
                    <a:noFill/>
                  </a:rPr>
                  <a:t> </a:t>
                </a:r>
              </a:p>
            </p:txBody>
          </p:sp>
        </mc:Fallback>
      </mc:AlternateContent>
    </p:spTree>
    <p:extLst>
      <p:ext uri="{BB962C8B-B14F-4D97-AF65-F5344CB8AC3E}">
        <p14:creationId xmlns:p14="http://schemas.microsoft.com/office/powerpoint/2010/main" val="15391911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1229</TotalTime>
  <Words>1624</Words>
  <Application>Microsoft Office PowerPoint</Application>
  <PresentationFormat>Widescreen</PresentationFormat>
  <Paragraphs>278</Paragraphs>
  <Slides>39</Slides>
  <Notes>10</Notes>
  <HiddenSlides>8</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39</vt:i4>
      </vt:variant>
    </vt:vector>
  </HeadingPairs>
  <TitlesOfParts>
    <vt:vector size="51" baseType="lpstr">
      <vt:lpstr>Helvetica Neue</vt:lpstr>
      <vt:lpstr>Helvetica Neue Condensed</vt:lpstr>
      <vt:lpstr>Arial</vt:lpstr>
      <vt:lpstr>Calibri</vt:lpstr>
      <vt:lpstr>Calibri Light</vt:lpstr>
      <vt:lpstr>Cambria Math</vt:lpstr>
      <vt:lpstr>Franklin Gothic Book</vt:lpstr>
      <vt:lpstr>Franklin Gothic Medium</vt:lpstr>
      <vt:lpstr>Helvetica</vt:lpstr>
      <vt:lpstr>Times New Roman</vt:lpstr>
      <vt:lpstr>Office Theme</vt:lpstr>
      <vt:lpstr>Custom Design</vt:lpstr>
      <vt:lpstr>Linear Kinetics: Explaining the Causes of Linear Motion</vt:lpstr>
      <vt:lpstr>Objectives</vt:lpstr>
      <vt:lpstr>Objectives (continued)</vt:lpstr>
      <vt:lpstr>Sir Isaac Newton</vt:lpstr>
      <vt:lpstr>Newton’s First Law</vt:lpstr>
      <vt:lpstr>Newton’s First Law: Mathematically</vt:lpstr>
      <vt:lpstr>Free-Body Diagram of a Dumbbell When Held Still in the Hand</vt:lpstr>
      <vt:lpstr>Newton’s First Law: Interpretation</vt:lpstr>
      <vt:lpstr>Newton’s First Law: Interpretation (continued)</vt:lpstr>
      <vt:lpstr>Linear Momentum</vt:lpstr>
      <vt:lpstr>Conservation of Momentum</vt:lpstr>
      <vt:lpstr>Conservation of Momentum (continued)</vt:lpstr>
      <vt:lpstr>Elastic Collisions</vt:lpstr>
      <vt:lpstr>Inelastic (Plastic) Collisions</vt:lpstr>
      <vt:lpstr>Coefficient of Restitution</vt:lpstr>
      <vt:lpstr>Coefficient of Restitution (continued)</vt:lpstr>
      <vt:lpstr>Coefficient of Restitution (continued)</vt:lpstr>
      <vt:lpstr>Determination of the Coefficient of Restitution From Drop and Bounce Heights</vt:lpstr>
      <vt:lpstr>Newton’s Second Law</vt:lpstr>
      <vt:lpstr>Newton’s Second Law: Mathematically</vt:lpstr>
      <vt:lpstr>Newton’s Second Law: Interpretation</vt:lpstr>
      <vt:lpstr>Newton’s Second Law: Interpretation (continued)</vt:lpstr>
      <vt:lpstr>Newton’s Second Law: Application</vt:lpstr>
      <vt:lpstr>Newton’s Second Law: Application (continued)</vt:lpstr>
      <vt:lpstr>Newton’s Second Law: Application (continued)</vt:lpstr>
      <vt:lpstr>Newton’s Second Law: Application (continued)</vt:lpstr>
      <vt:lpstr>Newton’s Second Law: Application (continued)</vt:lpstr>
      <vt:lpstr>Impulse and Momentum</vt:lpstr>
      <vt:lpstr>Impulse and Momentum (continued)</vt:lpstr>
      <vt:lpstr>Impulse and Momentum (continued)</vt:lpstr>
      <vt:lpstr>Impulse and Momentum (continued)</vt:lpstr>
      <vt:lpstr>Impulse and Momentum (continued)</vt:lpstr>
      <vt:lpstr>Impulse and Momentum (continued)</vt:lpstr>
      <vt:lpstr>Newton’s Third Law</vt:lpstr>
      <vt:lpstr>Newton’s Third Law: Interpretation</vt:lpstr>
      <vt:lpstr>Newton’s Third Law: Interpretation (continued)</vt:lpstr>
      <vt:lpstr>Law of Universal Gravitation</vt:lpstr>
      <vt:lpstr>Law of Universal Gravitation: Mathematically</vt:lpstr>
      <vt:lpstr>Law of Universal Gravitation: Interpretation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Dylan Blain</cp:lastModifiedBy>
  <cp:revision>75</cp:revision>
  <cp:lastPrinted>2017-03-14T16:50:08Z</cp:lastPrinted>
  <dcterms:created xsi:type="dcterms:W3CDTF">2017-03-14T15:11:25Z</dcterms:created>
  <dcterms:modified xsi:type="dcterms:W3CDTF">2025-11-10T15:45:46Z</dcterms:modified>
</cp:coreProperties>
</file>