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72" r:id="rId2"/>
    <p:sldId id="259" r:id="rId3"/>
    <p:sldId id="278" r:id="rId4"/>
    <p:sldId id="261" r:id="rId5"/>
    <p:sldId id="262" r:id="rId6"/>
    <p:sldId id="263" r:id="rId7"/>
    <p:sldId id="264" r:id="rId8"/>
    <p:sldId id="266" r:id="rId9"/>
    <p:sldId id="280" r:id="rId10"/>
    <p:sldId id="281" r:id="rId1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112" d="100"/>
          <a:sy n="112" d="100"/>
        </p:scale>
        <p:origin x="552" y="78"/>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16/11/2025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16/11/2025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2</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8</a:t>
            </a:fld>
            <a:endParaRPr lang="en-GB" dirty="0"/>
          </a:p>
        </p:txBody>
      </p:sp>
    </p:spTree>
    <p:extLst>
      <p:ext uri="{BB962C8B-B14F-4D97-AF65-F5344CB8AC3E}">
        <p14:creationId xmlns:p14="http://schemas.microsoft.com/office/powerpoint/2010/main" val="140274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Green haven florists </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Gabriela Goranova</a:t>
            </a:r>
          </a:p>
          <a:p>
            <a:pPr rtl="0"/>
            <a:r>
              <a:rPr lang="en-GB" dirty="0"/>
              <a:t>2437122</a:t>
            </a:r>
          </a:p>
        </p:txBody>
      </p:sp>
      <p:pic>
        <p:nvPicPr>
          <p:cNvPr id="4" name="Picture 3">
            <a:extLst>
              <a:ext uri="{FF2B5EF4-FFF2-40B4-BE49-F238E27FC236}">
                <a16:creationId xmlns:a16="http://schemas.microsoft.com/office/drawing/2014/main" id="{EB60F37B-A126-4951-1635-F85DB32EA183}"/>
              </a:ext>
            </a:extLst>
          </p:cNvPr>
          <p:cNvPicPr>
            <a:picLocks noChangeAspect="1"/>
          </p:cNvPicPr>
          <p:nvPr/>
        </p:nvPicPr>
        <p:blipFill>
          <a:blip r:embed="rId3"/>
          <a:stretch>
            <a:fillRect/>
          </a:stretch>
        </p:blipFill>
        <p:spPr>
          <a:xfrm>
            <a:off x="4103228" y="445182"/>
            <a:ext cx="3340160" cy="1870981"/>
          </a:xfrm>
          <a:prstGeom prst="rect">
            <a:avLst/>
          </a:prstGeom>
        </p:spPr>
      </p:pic>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rtl="0"/>
            <a:r>
              <a:rPr lang="en-GB"/>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p:txBody>
          <a:bodyPr rtlCol="0"/>
          <a:lstStyle>
            <a:defPPr>
              <a:defRPr lang="en-GB"/>
            </a:defPPr>
          </a:lstStyle>
          <a:p>
            <a:r>
              <a:rPr lang="en-GB" b="1" dirty="0"/>
              <a:t>Green Haven Florists – Problem Analysis &amp; Strategic Insights</a:t>
            </a:r>
          </a:p>
          <a:p>
            <a:r>
              <a:rPr lang="en-GB" b="1" dirty="0"/>
              <a:t>Slide 1 – Introduction</a:t>
            </a:r>
          </a:p>
          <a:p>
            <a:r>
              <a:rPr lang="en-GB" dirty="0"/>
              <a:t>Good afternoon.</a:t>
            </a:r>
            <a:br>
              <a:rPr lang="en-GB" dirty="0"/>
            </a:br>
            <a:r>
              <a:rPr lang="en-GB" dirty="0"/>
              <a:t>Today, I will analyse the challenges facing </a:t>
            </a:r>
            <a:r>
              <a:rPr lang="en-GB" i="1" dirty="0"/>
              <a:t>Green Haven Florists</a:t>
            </a:r>
            <a:r>
              <a:rPr lang="en-GB" dirty="0"/>
              <a:t>, a small independent flower shop in Norwich, and explain the underlying causes of its declining performance. I will use three tools:</a:t>
            </a:r>
          </a:p>
          <a:p>
            <a:r>
              <a:rPr lang="en-GB" b="1" dirty="0"/>
              <a:t>5W2H</a:t>
            </a:r>
            <a:r>
              <a:rPr lang="en-GB" dirty="0"/>
              <a:t> to define the problem</a:t>
            </a:r>
          </a:p>
          <a:p>
            <a:r>
              <a:rPr lang="en-GB" b="1" dirty="0"/>
              <a:t>PESTEL</a:t>
            </a:r>
            <a:r>
              <a:rPr lang="en-GB" dirty="0"/>
              <a:t> to examine external factors</a:t>
            </a:r>
          </a:p>
          <a:p>
            <a:r>
              <a:rPr lang="en-GB" b="1" dirty="0"/>
              <a:t>Cause-and-effect (fishbone) analysis</a:t>
            </a:r>
            <a:r>
              <a:rPr lang="en-GB" dirty="0"/>
              <a:t> to identify root causes </a:t>
            </a:r>
          </a:p>
          <a:p>
            <a:r>
              <a:rPr lang="en-GB" dirty="0"/>
              <a:t>ENJOY!!</a:t>
            </a:r>
          </a:p>
          <a:p>
            <a:pPr rtl="0"/>
            <a:endParaRPr lang="en-GB" dirty="0"/>
          </a:p>
        </p:txBody>
      </p:sp>
      <p:pic>
        <p:nvPicPr>
          <p:cNvPr id="22" name="Picture Placeholder 21" descr="Person in black skirt and white shirt holding some dandelions">
            <a:extLst>
              <a:ext uri="{FF2B5EF4-FFF2-40B4-BE49-F238E27FC236}">
                <a16:creationId xmlns:a16="http://schemas.microsoft.com/office/drawing/2014/main" id="{07415596-3C86-E792-A622-F817DB08D587}"/>
              </a:ext>
            </a:extLst>
          </p:cNvPr>
          <p:cNvPicPr>
            <a:picLocks noGrp="1" noChangeAspect="1"/>
          </p:cNvPicPr>
          <p:nvPr>
            <p:ph type="pic" idx="1"/>
          </p:nvPr>
        </p:nvPicPr>
        <p:blipFill rotWithShape="1">
          <a:blip r:embed="rId3" cstate="screen">
            <a:extLst>
              <a:ext uri="{28A0092B-C50C-407E-A947-70E740481C1C}">
                <a14:useLocalDpi xmlns:a14="http://schemas.microsoft.com/office/drawing/2010/main"/>
              </a:ext>
            </a:extLst>
          </a:blip>
          <a:srcRect t="24" b="24"/>
          <a:stretch/>
        </p:blipFill>
        <p:spPr/>
      </p:pic>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2</a:t>
            </a:fld>
            <a:endParaRPr lang="en-GB" dirty="0"/>
          </a:p>
        </p:txBody>
      </p:sp>
    </p:spTree>
    <p:extLst>
      <p:ext uri="{BB962C8B-B14F-4D97-AF65-F5344CB8AC3E}">
        <p14:creationId xmlns:p14="http://schemas.microsoft.com/office/powerpoint/2010/main" val="3435077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287139" y="4992737"/>
            <a:ext cx="4840641" cy="1773555"/>
          </a:xfrm>
        </p:spPr>
        <p:txBody>
          <a:bodyPr rtlCol="0"/>
          <a:lstStyle>
            <a:defPPr>
              <a:defRPr lang="en-GB"/>
            </a:defPPr>
          </a:lstStyle>
          <a:p>
            <a:r>
              <a:rPr lang="en-GB" sz="2800" b="1" dirty="0"/>
              <a:t>Identifying the Nature &amp; Scope of the Problem</a:t>
            </a:r>
            <a:br>
              <a:rPr lang="en-GB" sz="2800" b="1" dirty="0"/>
            </a:br>
            <a:r>
              <a:rPr lang="en-GB" sz="2800" b="1" dirty="0"/>
              <a:t>1. What is happening?</a:t>
            </a:r>
            <a:br>
              <a:rPr lang="en-GB" sz="2800" b="1" dirty="0"/>
            </a:br>
            <a:r>
              <a:rPr lang="en-GB" sz="2800" dirty="0"/>
              <a:t>30% decline in in-store sales over the past 12 months</a:t>
            </a:r>
            <a:br>
              <a:rPr lang="en-GB" sz="2800" dirty="0"/>
            </a:br>
            <a:r>
              <a:rPr lang="en-GB" sz="2800" dirty="0"/>
              <a:t>Slight increase in online sales, but not enough to offset losses</a:t>
            </a:r>
            <a:br>
              <a:rPr lang="en-GB" sz="2800" dirty="0"/>
            </a:br>
            <a:r>
              <a:rPr lang="en-GB" sz="2800" dirty="0"/>
              <a:t>Reduced foot traffic due to area decline and stronger online competition</a:t>
            </a:r>
            <a:br>
              <a:rPr lang="en-GB" sz="2800" dirty="0"/>
            </a:br>
            <a:r>
              <a:rPr lang="en-GB" sz="2800" dirty="0"/>
              <a:t>Rising operational costs (flowers, packaging, sustainability materials)</a:t>
            </a:r>
            <a:br>
              <a:rPr lang="en-GB" sz="2800" dirty="0"/>
            </a:br>
            <a:endParaRPr lang="en-GB" sz="2800" dirty="0"/>
          </a:p>
        </p:txBody>
      </p:sp>
    </p:spTree>
    <p:extLst>
      <p:ext uri="{BB962C8B-B14F-4D97-AF65-F5344CB8AC3E}">
        <p14:creationId xmlns:p14="http://schemas.microsoft.com/office/powerpoint/2010/main" val="520000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flipH="1">
            <a:off x="13176845" y="3429000"/>
            <a:ext cx="316963" cy="2262498"/>
          </a:xfrm>
        </p:spPr>
        <p:txBody>
          <a:bodyPr rtlCol="0"/>
          <a:lstStyle>
            <a:defPPr>
              <a:defRPr lang="en-GB"/>
            </a:defPPr>
          </a:lstStyle>
          <a:p>
            <a:endParaRPr lang="en-GB" sz="1800" dirty="0"/>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4</a:t>
            </a:fld>
            <a:endParaRPr lang="en-GB" dirty="0"/>
          </a:p>
        </p:txBody>
      </p:sp>
      <p:sp>
        <p:nvSpPr>
          <p:cNvPr id="3" name="Content Placeholder 2">
            <a:extLst>
              <a:ext uri="{FF2B5EF4-FFF2-40B4-BE49-F238E27FC236}">
                <a16:creationId xmlns:a16="http://schemas.microsoft.com/office/drawing/2014/main" id="{74D4FE95-B848-5AE2-8CAD-B2431B29F592}"/>
              </a:ext>
            </a:extLst>
          </p:cNvPr>
          <p:cNvSpPr>
            <a:spLocks noGrp="1"/>
          </p:cNvSpPr>
          <p:nvPr>
            <p:ph idx="1"/>
          </p:nvPr>
        </p:nvSpPr>
        <p:spPr>
          <a:xfrm>
            <a:off x="365760" y="900042"/>
            <a:ext cx="9363456" cy="3877056"/>
          </a:xfrm>
        </p:spPr>
        <p:txBody>
          <a:bodyPr>
            <a:noAutofit/>
          </a:bodyPr>
          <a:lstStyle/>
          <a:p>
            <a:r>
              <a:rPr lang="en-GB" sz="2000" b="1" dirty="0"/>
              <a:t>Why is it happening?</a:t>
            </a:r>
          </a:p>
          <a:p>
            <a:r>
              <a:rPr lang="en-GB" sz="2000" dirty="0"/>
              <a:t>Customers prefer convenient, cheaper online alternatives</a:t>
            </a:r>
          </a:p>
          <a:p>
            <a:r>
              <a:rPr lang="en-GB" sz="2000" dirty="0"/>
              <a:t>Shop website is outdated and not user-friendly</a:t>
            </a:r>
          </a:p>
          <a:p>
            <a:r>
              <a:rPr lang="en-GB" sz="2000" dirty="0"/>
              <a:t>Lack of strong digital marketing</a:t>
            </a:r>
          </a:p>
          <a:p>
            <a:r>
              <a:rPr lang="en-GB" sz="2000" dirty="0"/>
              <a:t>Local high street decline reducing walk-ins</a:t>
            </a:r>
          </a:p>
          <a:p>
            <a:r>
              <a:rPr lang="en-GB" sz="2000" dirty="0"/>
              <a:t>New competitors: a boutique Instagram-savvy florist and a national chain with low prices</a:t>
            </a:r>
          </a:p>
          <a:p>
            <a:r>
              <a:rPr lang="en-GB" sz="2000" b="1" dirty="0"/>
              <a:t>3. Where is the problem occurring?</a:t>
            </a:r>
          </a:p>
          <a:p>
            <a:r>
              <a:rPr lang="en-GB" sz="2000" dirty="0"/>
              <a:t>Primarily at the </a:t>
            </a:r>
            <a:r>
              <a:rPr lang="en-GB" sz="2000" i="1" dirty="0"/>
              <a:t>physical store</a:t>
            </a:r>
            <a:endParaRPr lang="en-GB" sz="2000" dirty="0"/>
          </a:p>
          <a:p>
            <a:r>
              <a:rPr lang="en-GB" sz="2000" dirty="0"/>
              <a:t>Also in </a:t>
            </a:r>
            <a:r>
              <a:rPr lang="en-GB" sz="2000" i="1" dirty="0"/>
              <a:t>digital channels</a:t>
            </a:r>
            <a:r>
              <a:rPr lang="en-GB" sz="2000" dirty="0"/>
              <a:t>, due to weak online presence</a:t>
            </a:r>
          </a:p>
          <a:p>
            <a:r>
              <a:rPr lang="en-GB" sz="2000" b="1" dirty="0"/>
              <a:t>4. When did it start?</a:t>
            </a:r>
          </a:p>
          <a:p>
            <a:r>
              <a:rPr lang="en-GB" sz="2000" dirty="0"/>
              <a:t>Over the last 12 months, coinciding with:</a:t>
            </a:r>
          </a:p>
          <a:p>
            <a:pPr lvl="1"/>
            <a:r>
              <a:rPr lang="en-GB" sz="2000" dirty="0"/>
              <a:t>Increased inflation</a:t>
            </a:r>
          </a:p>
          <a:p>
            <a:pPr lvl="1"/>
            <a:r>
              <a:rPr lang="en-GB" sz="2000" dirty="0"/>
              <a:t>Intensified competition</a:t>
            </a:r>
          </a:p>
          <a:p>
            <a:pPr lvl="1"/>
            <a:r>
              <a:rPr lang="en-GB" sz="2000" dirty="0"/>
              <a:t>Post-pandemic shifts towards online shopping</a:t>
            </a:r>
          </a:p>
          <a:p>
            <a:endParaRPr lang="en-GB" sz="2000" dirty="0"/>
          </a:p>
        </p:txBody>
      </p:sp>
    </p:spTree>
    <p:extLst>
      <p:ext uri="{BB962C8B-B14F-4D97-AF65-F5344CB8AC3E}">
        <p14:creationId xmlns:p14="http://schemas.microsoft.com/office/powerpoint/2010/main" val="1699088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1182823" y="2960178"/>
            <a:ext cx="10515600" cy="676656"/>
          </a:xfrm>
        </p:spPr>
        <p:txBody>
          <a:bodyPr rtlCol="0"/>
          <a:lstStyle>
            <a:defPPr>
              <a:defRPr lang="en-GB"/>
            </a:defPPr>
          </a:lstStyle>
          <a:p>
            <a:r>
              <a:rPr lang="en-GB" sz="2400" b="1" dirty="0"/>
              <a:t>Who is affected?</a:t>
            </a:r>
            <a:br>
              <a:rPr lang="en-GB" sz="2400" b="1" dirty="0"/>
            </a:br>
            <a:r>
              <a:rPr lang="en-GB" sz="2400" dirty="0"/>
              <a:t>Owners Liam and Priya</a:t>
            </a:r>
            <a:br>
              <a:rPr lang="en-GB" sz="2400" dirty="0"/>
            </a:br>
            <a:r>
              <a:rPr lang="en-GB" sz="2400" dirty="0"/>
              <a:t>Existing customers experiencing reduced convenience</a:t>
            </a:r>
            <a:br>
              <a:rPr lang="en-GB" sz="2400" dirty="0"/>
            </a:br>
            <a:r>
              <a:rPr lang="en-GB" sz="2400" dirty="0"/>
              <a:t>Long-term loyal clients shifting online</a:t>
            </a:r>
            <a:br>
              <a:rPr lang="en-GB" sz="2400" dirty="0"/>
            </a:br>
            <a:r>
              <a:rPr lang="en-GB" sz="2400" dirty="0"/>
              <a:t>The business’s profitability and sustainability</a:t>
            </a:r>
            <a:br>
              <a:rPr lang="en-GB" sz="2400" dirty="0"/>
            </a:br>
            <a:r>
              <a:rPr lang="en-GB" sz="2400" b="1" dirty="0"/>
              <a:t>6. How is the problem impacting the business?</a:t>
            </a:r>
            <a:br>
              <a:rPr lang="en-GB" sz="2400" b="1" dirty="0"/>
            </a:br>
            <a:r>
              <a:rPr lang="en-GB" sz="2400" dirty="0"/>
              <a:t>Falling revenue</a:t>
            </a:r>
            <a:br>
              <a:rPr lang="en-GB" sz="2400" dirty="0"/>
            </a:br>
            <a:r>
              <a:rPr lang="en-GB" sz="2400" dirty="0"/>
              <a:t>Higher cost pressures</a:t>
            </a:r>
            <a:br>
              <a:rPr lang="en-GB" sz="2400" dirty="0"/>
            </a:br>
            <a:r>
              <a:rPr lang="en-GB" sz="2400" dirty="0"/>
              <a:t>Reduced competitive advantage</a:t>
            </a:r>
            <a:br>
              <a:rPr lang="en-GB" sz="2400" dirty="0"/>
            </a:br>
            <a:r>
              <a:rPr lang="en-GB" sz="2400" dirty="0"/>
              <a:t>Risk of long-term financial instability</a:t>
            </a:r>
            <a:br>
              <a:rPr lang="en-GB" sz="2400" dirty="0"/>
            </a:br>
            <a:r>
              <a:rPr lang="en-GB" sz="2400" b="1" dirty="0"/>
              <a:t>7. How much? (extent of the problem)</a:t>
            </a:r>
            <a:br>
              <a:rPr lang="en-GB" sz="2400" b="1" dirty="0"/>
            </a:br>
            <a:r>
              <a:rPr lang="en-GB" sz="2400" dirty="0"/>
              <a:t>30% sales decline</a:t>
            </a:r>
            <a:br>
              <a:rPr lang="en-GB" sz="2400" dirty="0"/>
            </a:br>
            <a:r>
              <a:rPr lang="en-GB" sz="2400" dirty="0"/>
              <a:t>Rising costs of imported flowers</a:t>
            </a:r>
            <a:br>
              <a:rPr lang="en-GB" sz="2400" dirty="0"/>
            </a:br>
            <a:r>
              <a:rPr lang="en-GB" sz="2400" dirty="0"/>
              <a:t>Sustainability materials becoming more expensive</a:t>
            </a:r>
            <a:br>
              <a:rPr lang="en-GB" sz="2400" dirty="0"/>
            </a:br>
            <a:r>
              <a:rPr lang="en-GB" sz="2400" dirty="0"/>
              <a:t>Two significant new competitors</a:t>
            </a:r>
            <a:br>
              <a:rPr lang="en-GB" dirty="0"/>
            </a:br>
            <a:endParaRPr lang="en-GB" dirty="0"/>
          </a:p>
        </p:txBody>
      </p:sp>
      <p:graphicFrame>
        <p:nvGraphicFramePr>
          <p:cNvPr id="9" name="Table 4">
            <a:extLst>
              <a:ext uri="{FF2B5EF4-FFF2-40B4-BE49-F238E27FC236}">
                <a16:creationId xmlns:a16="http://schemas.microsoft.com/office/drawing/2014/main" id="{599C0C9D-9A88-B612-EE50-DB2991538472}"/>
              </a:ext>
            </a:extLst>
          </p:cNvPr>
          <p:cNvGraphicFramePr>
            <a:graphicFrameLocks noGrp="1"/>
          </p:cNvGraphicFramePr>
          <p:nvPr>
            <p:ph idx="1"/>
            <p:extLst>
              <p:ext uri="{D42A27DB-BD31-4B8C-83A1-F6EECF244321}">
                <p14:modId xmlns:p14="http://schemas.microsoft.com/office/powerpoint/2010/main" val="3258689218"/>
              </p:ext>
            </p:extLst>
          </p:nvPr>
        </p:nvGraphicFramePr>
        <p:xfrm>
          <a:off x="-96458" y="1781255"/>
          <a:ext cx="2071267" cy="3984115"/>
        </p:xfrm>
        <a:graphic>
          <a:graphicData uri="http://schemas.openxmlformats.org/drawingml/2006/table">
            <a:tbl>
              <a:tblPr firstRow="1" bandRow="1">
                <a:tableStyleId>{5940675A-B579-460E-94D1-54222C63F5DA}</a:tableStyleId>
              </a:tblPr>
              <a:tblGrid>
                <a:gridCol w="2071267">
                  <a:extLst>
                    <a:ext uri="{9D8B030D-6E8A-4147-A177-3AD203B41FA5}">
                      <a16:colId xmlns:a16="http://schemas.microsoft.com/office/drawing/2014/main" val="1689330750"/>
                    </a:ext>
                  </a:extLst>
                </a:gridCol>
              </a:tblGrid>
              <a:tr h="796823">
                <a:tc>
                  <a:txBody>
                    <a:bodyPr/>
                    <a:lstStyle>
                      <a:defPPr>
                        <a:defRPr lang="en-GB"/>
                      </a:defPPr>
                    </a:lstStyle>
                    <a:p>
                      <a:pPr algn="ctr" rtl="0"/>
                      <a:endParaRPr lang="en-GB" dirty="0"/>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479928716"/>
                  </a:ext>
                </a:extLst>
              </a:tr>
              <a:tr h="796823">
                <a:tc>
                  <a:txBody>
                    <a:bodyPr/>
                    <a:lstStyle>
                      <a:defPPr>
                        <a:defRPr lang="en-GB"/>
                      </a:defPPr>
                    </a:lstStyle>
                    <a:p>
                      <a:pPr algn="ctr" rtl="0"/>
                      <a:endParaRPr lang="en-GB" b="0" i="0" dirty="0">
                        <a:solidFill>
                          <a:schemeClr val="tx1"/>
                        </a:solidFill>
                        <a:latin typeface="Gill Sans Nova" panose="020B0602020104020203" pitchFamily="34" charset="0"/>
                        <a:cs typeface="Gill Sans SemiBold" panose="020B0502020104020203" pitchFamily="34" charset="-79"/>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760208656"/>
                  </a:ext>
                </a:extLst>
              </a:tr>
              <a:tr h="796823">
                <a:tc>
                  <a:txBody>
                    <a:bodyPr/>
                    <a:lstStyle>
                      <a:defPPr>
                        <a:defRPr lang="en-GB"/>
                      </a:defPPr>
                    </a:lstStyle>
                    <a:p>
                      <a:pPr algn="ctr" rtl="0"/>
                      <a:endParaRPr lang="en-GB" b="0" i="0" dirty="0">
                        <a:solidFill>
                          <a:schemeClr val="tx1"/>
                        </a:solidFill>
                        <a:latin typeface="Gill Sans Nova" panose="020B0602020104020203" pitchFamily="34" charset="0"/>
                        <a:cs typeface="Gill Sans SemiBold" panose="020B0502020104020203" pitchFamily="34" charset="-79"/>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634243071"/>
                  </a:ext>
                </a:extLst>
              </a:tr>
              <a:tr h="796823">
                <a:tc>
                  <a:txBody>
                    <a:bodyPr/>
                    <a:lstStyle>
                      <a:defPPr>
                        <a:defRPr lang="en-GB"/>
                      </a:defPPr>
                    </a:lstStyle>
                    <a:p>
                      <a:pPr algn="ctr" rtl="0"/>
                      <a:endParaRPr lang="en-GB" b="0" i="0">
                        <a:solidFill>
                          <a:schemeClr val="tx1"/>
                        </a:solidFill>
                        <a:latin typeface="Gill Sans Nova" panose="020B0602020104020203" pitchFamily="34" charset="0"/>
                        <a:cs typeface="Gill Sans SemiBold" panose="020B0502020104020203" pitchFamily="34" charset="-79"/>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415808797"/>
                  </a:ext>
                </a:extLst>
              </a:tr>
              <a:tr h="796823">
                <a:tc>
                  <a:txBody>
                    <a:bodyPr/>
                    <a:lstStyle>
                      <a:defPPr>
                        <a:defRPr lang="en-GB"/>
                      </a:defPPr>
                    </a:lstStyle>
                    <a:p>
                      <a:pPr algn="ctr" rtl="0"/>
                      <a:endParaRPr lang="en-GB" b="0" i="0" dirty="0">
                        <a:solidFill>
                          <a:schemeClr val="tx1"/>
                        </a:solidFill>
                        <a:latin typeface="Gill Sans Nova" panose="020B0602020104020203" pitchFamily="34" charset="0"/>
                        <a:cs typeface="Gill Sans SemiBold" panose="020B0502020104020203" pitchFamily="34" charset="-79"/>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80950325"/>
                  </a:ext>
                </a:extLst>
              </a:tr>
            </a:tbl>
          </a:graphicData>
        </a:graphic>
      </p:graphicFrame>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p:txBody>
          <a:bodyPr rtlCol="0"/>
          <a:lstStyle>
            <a:defPPr>
              <a:defRPr lang="en-GB"/>
            </a:defPPr>
          </a:lstStyle>
          <a:p>
            <a:pPr rtl="0"/>
            <a:r>
              <a:rPr lang="en-GB"/>
              <a:t>presentation title</a:t>
            </a:r>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5</a:t>
            </a:fld>
            <a:endParaRPr lang="en-GB" dirty="0"/>
          </a:p>
        </p:txBody>
      </p:sp>
    </p:spTree>
    <p:extLst>
      <p:ext uri="{BB962C8B-B14F-4D97-AF65-F5344CB8AC3E}">
        <p14:creationId xmlns:p14="http://schemas.microsoft.com/office/powerpoint/2010/main" val="2752853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6</a:t>
            </a:fld>
            <a:endParaRPr lang="en-GB" dirty="0"/>
          </a:p>
        </p:txBody>
      </p:sp>
      <p:sp>
        <p:nvSpPr>
          <p:cNvPr id="6" name="Text Placeholder 5">
            <a:extLst>
              <a:ext uri="{FF2B5EF4-FFF2-40B4-BE49-F238E27FC236}">
                <a16:creationId xmlns:a16="http://schemas.microsoft.com/office/drawing/2014/main" id="{1B0B956C-E413-E94B-EF75-24B48F8C1C52}"/>
              </a:ext>
            </a:extLst>
          </p:cNvPr>
          <p:cNvSpPr>
            <a:spLocks noGrp="1"/>
          </p:cNvSpPr>
          <p:nvPr>
            <p:ph type="body" sz="quarter" idx="13"/>
          </p:nvPr>
        </p:nvSpPr>
        <p:spPr>
          <a:xfrm>
            <a:off x="666571" y="495656"/>
            <a:ext cx="10801885" cy="5682953"/>
          </a:xfrm>
        </p:spPr>
        <p:txBody>
          <a:bodyPr>
            <a:normAutofit fontScale="92500" lnSpcReduction="10000"/>
          </a:bodyPr>
          <a:lstStyle/>
          <a:p>
            <a:r>
              <a:rPr lang="en-GB" sz="1800" b="1" dirty="0"/>
              <a:t>PESTEL Analysis: External Factors Affecting Green Haven</a:t>
            </a:r>
          </a:p>
          <a:p>
            <a:r>
              <a:rPr lang="en-GB" sz="1800" b="1" dirty="0"/>
              <a:t>Political</a:t>
            </a:r>
          </a:p>
          <a:p>
            <a:r>
              <a:rPr lang="en-GB" sz="1800" dirty="0"/>
              <a:t>Import/export uncertainties affecting flower prices</a:t>
            </a:r>
          </a:p>
          <a:p>
            <a:r>
              <a:rPr lang="en-GB" sz="1800" dirty="0"/>
              <a:t>Government sustainability regulations increasing material costs</a:t>
            </a:r>
          </a:p>
          <a:p>
            <a:r>
              <a:rPr lang="en-GB" sz="1800" b="1" dirty="0"/>
              <a:t>Economic</a:t>
            </a:r>
          </a:p>
          <a:p>
            <a:r>
              <a:rPr lang="en-GB" sz="1800" dirty="0"/>
              <a:t>Inflation raising costs of fresh flowers and packaging</a:t>
            </a:r>
          </a:p>
          <a:p>
            <a:r>
              <a:rPr lang="en-GB" sz="1800" dirty="0"/>
              <a:t>Customers more price-sensitive, shifting to cheaper online options</a:t>
            </a:r>
          </a:p>
          <a:p>
            <a:r>
              <a:rPr lang="en-GB" sz="1800" dirty="0"/>
              <a:t>Local high-street decline reducing footfall</a:t>
            </a:r>
          </a:p>
          <a:p>
            <a:r>
              <a:rPr lang="en-GB" sz="1800" b="1" dirty="0"/>
              <a:t>Social</a:t>
            </a:r>
          </a:p>
          <a:p>
            <a:r>
              <a:rPr lang="en-GB" sz="1800" dirty="0"/>
              <a:t>Growing interest in sustainability (a </a:t>
            </a:r>
            <a:r>
              <a:rPr lang="en-GB" sz="1600" dirty="0"/>
              <a:t>strength</a:t>
            </a:r>
            <a:r>
              <a:rPr lang="en-GB" sz="1800" dirty="0"/>
              <a:t> for Green Haven)</a:t>
            </a:r>
          </a:p>
          <a:p>
            <a:r>
              <a:rPr lang="en-GB" sz="1800" dirty="0"/>
              <a:t>Shift toward convenience and subscription-based purchases</a:t>
            </a:r>
          </a:p>
          <a:p>
            <a:r>
              <a:rPr lang="en-GB" sz="1800" dirty="0"/>
              <a:t>Younger consumers heavily influenced by digital and Instagram trends</a:t>
            </a:r>
          </a:p>
          <a:p>
            <a:r>
              <a:rPr lang="en-GB" sz="1800" b="1" dirty="0"/>
              <a:t>Technological</a:t>
            </a:r>
          </a:p>
          <a:p>
            <a:r>
              <a:rPr lang="en-GB" sz="1800" dirty="0"/>
              <a:t>Rise of online flower delivery platforms with same-day delivery</a:t>
            </a:r>
          </a:p>
          <a:p>
            <a:r>
              <a:rPr lang="en-GB" sz="1800" dirty="0"/>
              <a:t>Competitors using influencer marketing and digital advertising</a:t>
            </a:r>
          </a:p>
          <a:p>
            <a:r>
              <a:rPr lang="en-GB" sz="1800" dirty="0"/>
              <a:t>Green Haven’s outdated website limits online growth</a:t>
            </a:r>
          </a:p>
          <a:p>
            <a:r>
              <a:rPr lang="en-GB" sz="1800" b="1" dirty="0"/>
              <a:t>Environmental</a:t>
            </a:r>
          </a:p>
          <a:p>
            <a:r>
              <a:rPr lang="en-GB" sz="1800" dirty="0"/>
              <a:t>Cost of eco-friendly materials rising</a:t>
            </a:r>
          </a:p>
          <a:p>
            <a:r>
              <a:rPr lang="en-GB" sz="1800" dirty="0"/>
              <a:t>Dependence on imported flowers vulnerable to climate-related shortages</a:t>
            </a:r>
          </a:p>
          <a:p>
            <a:r>
              <a:rPr lang="en-GB" sz="1800" dirty="0"/>
              <a:t>Customers expect environmentally responsible packaging</a:t>
            </a:r>
          </a:p>
          <a:p>
            <a:r>
              <a:rPr lang="en-GB" sz="1800" b="1" dirty="0"/>
              <a:t>Legal</a:t>
            </a:r>
          </a:p>
          <a:p>
            <a:r>
              <a:rPr lang="en-GB" sz="1800" dirty="0"/>
              <a:t>Increasing regulations on waste, packaging, and imports</a:t>
            </a:r>
          </a:p>
          <a:p>
            <a:r>
              <a:rPr lang="en-GB" sz="1800" dirty="0"/>
              <a:t>Compliance adds operational costs</a:t>
            </a:r>
          </a:p>
          <a:p>
            <a:endParaRPr lang="en-GB" sz="1800" dirty="0"/>
          </a:p>
        </p:txBody>
      </p:sp>
    </p:spTree>
    <p:extLst>
      <p:ext uri="{BB962C8B-B14F-4D97-AF65-F5344CB8AC3E}">
        <p14:creationId xmlns:p14="http://schemas.microsoft.com/office/powerpoint/2010/main" val="1096717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0" name="Text Placeholder 29">
            <a:extLst>
              <a:ext uri="{FF2B5EF4-FFF2-40B4-BE49-F238E27FC236}">
                <a16:creationId xmlns:a16="http://schemas.microsoft.com/office/drawing/2014/main" id="{7E1DA776-AFFE-AE39-7F7B-59EB501D7E5F}"/>
              </a:ext>
            </a:extLst>
          </p:cNvPr>
          <p:cNvSpPr>
            <a:spLocks noGrp="1"/>
          </p:cNvSpPr>
          <p:nvPr>
            <p:ph type="body" sz="quarter" idx="21"/>
          </p:nvPr>
        </p:nvSpPr>
        <p:spPr/>
        <p:txBody>
          <a:bodyPr rtlCol="0"/>
          <a:lstStyle>
            <a:defPPr>
              <a:defRPr lang="en-GB"/>
            </a:defPPr>
          </a:lstStyle>
          <a:p>
            <a:pPr rtl="0"/>
            <a:endParaRPr lang="en-GB" dirty="0"/>
          </a:p>
          <a:p>
            <a:pPr rtl="0"/>
            <a:endParaRPr lang="en-GB" dirty="0"/>
          </a:p>
        </p:txBody>
      </p:sp>
      <p:sp>
        <p:nvSpPr>
          <p:cNvPr id="2" name="Date Placeholder 1">
            <a:extLst>
              <a:ext uri="{FF2B5EF4-FFF2-40B4-BE49-F238E27FC236}">
                <a16:creationId xmlns:a16="http://schemas.microsoft.com/office/drawing/2014/main" id="{EB170A85-84B6-5E89-7F16-4811AE5FD44B}"/>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A29B6800-D0C2-8D9D-7F2C-5D0E41F51909}"/>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
        <p:nvSpPr>
          <p:cNvPr id="6" name="Title 5">
            <a:extLst>
              <a:ext uri="{FF2B5EF4-FFF2-40B4-BE49-F238E27FC236}">
                <a16:creationId xmlns:a16="http://schemas.microsoft.com/office/drawing/2014/main" id="{AECED4E3-7FCE-8245-7E6E-589D10012630}"/>
              </a:ext>
            </a:extLst>
          </p:cNvPr>
          <p:cNvSpPr>
            <a:spLocks noGrp="1"/>
          </p:cNvSpPr>
          <p:nvPr>
            <p:ph type="title"/>
          </p:nvPr>
        </p:nvSpPr>
        <p:spPr>
          <a:xfrm>
            <a:off x="302606" y="3090672"/>
            <a:ext cx="10515600" cy="676656"/>
          </a:xfrm>
        </p:spPr>
        <p:txBody>
          <a:bodyPr/>
          <a:lstStyle/>
          <a:p>
            <a:r>
              <a:rPr lang="en-GB" sz="1600" b="1" dirty="0"/>
              <a:t>PESTEL Analysis: External Factors Affecting Green Haven</a:t>
            </a:r>
            <a:br>
              <a:rPr lang="en-GB" sz="1600" b="1" dirty="0"/>
            </a:br>
            <a:r>
              <a:rPr lang="en-GB" sz="1600" b="1" dirty="0">
                <a:highlight>
                  <a:srgbClr val="FFFF00"/>
                </a:highlight>
              </a:rPr>
              <a:t>Political</a:t>
            </a:r>
            <a:br>
              <a:rPr lang="en-GB" sz="1600" b="1" dirty="0"/>
            </a:br>
            <a:r>
              <a:rPr lang="en-GB" sz="1600" dirty="0"/>
              <a:t>Import/export uncertainties affecting flower prices</a:t>
            </a:r>
            <a:br>
              <a:rPr lang="en-GB" sz="1600" dirty="0"/>
            </a:br>
            <a:r>
              <a:rPr lang="en-GB" sz="1600" dirty="0"/>
              <a:t>Government sustainability regulations increasing material costs</a:t>
            </a:r>
            <a:br>
              <a:rPr lang="en-GB" sz="1600" dirty="0"/>
            </a:br>
            <a:r>
              <a:rPr lang="en-GB" sz="1600" b="1" dirty="0">
                <a:highlight>
                  <a:srgbClr val="FFFF00"/>
                </a:highlight>
              </a:rPr>
              <a:t>Economic</a:t>
            </a:r>
            <a:br>
              <a:rPr lang="en-GB" sz="1600" b="1" dirty="0"/>
            </a:br>
            <a:r>
              <a:rPr lang="en-GB" sz="1600" dirty="0"/>
              <a:t>Inflation raising costs of fresh flowers and packaging</a:t>
            </a:r>
            <a:br>
              <a:rPr lang="en-GB" sz="1600" dirty="0"/>
            </a:br>
            <a:r>
              <a:rPr lang="en-GB" sz="1600" dirty="0"/>
              <a:t>Customers more price-sensitive, shifting to cheaper online options</a:t>
            </a:r>
            <a:br>
              <a:rPr lang="en-GB" sz="1600" dirty="0"/>
            </a:br>
            <a:r>
              <a:rPr lang="en-GB" sz="1600" dirty="0"/>
              <a:t>Local high-street decline reducing footfall</a:t>
            </a:r>
            <a:br>
              <a:rPr lang="en-GB" sz="1600" dirty="0"/>
            </a:br>
            <a:r>
              <a:rPr lang="en-GB" sz="1600" b="1" dirty="0">
                <a:highlight>
                  <a:srgbClr val="FFFF00"/>
                </a:highlight>
              </a:rPr>
              <a:t>Social</a:t>
            </a:r>
            <a:br>
              <a:rPr lang="en-GB" sz="1600" b="1" dirty="0"/>
            </a:br>
            <a:r>
              <a:rPr lang="en-GB" sz="1600" dirty="0"/>
              <a:t>Growing interest in sustainability (a strength for Green Haven)</a:t>
            </a:r>
            <a:br>
              <a:rPr lang="en-GB" sz="1600" dirty="0"/>
            </a:br>
            <a:r>
              <a:rPr lang="en-GB" sz="1600" dirty="0"/>
              <a:t>Shift toward convenience and subscription-based purchases</a:t>
            </a:r>
            <a:br>
              <a:rPr lang="en-GB" sz="1600" dirty="0"/>
            </a:br>
            <a:r>
              <a:rPr lang="en-GB" sz="1600" dirty="0"/>
              <a:t>Younger consumers heavily influenced by digital and Instagram trends</a:t>
            </a:r>
            <a:br>
              <a:rPr lang="en-GB" sz="1600" dirty="0"/>
            </a:br>
            <a:r>
              <a:rPr lang="en-GB" sz="1600" b="1" dirty="0">
                <a:highlight>
                  <a:srgbClr val="FFFF00"/>
                </a:highlight>
              </a:rPr>
              <a:t>Technological</a:t>
            </a:r>
            <a:br>
              <a:rPr lang="en-GB" sz="1600" b="1" dirty="0"/>
            </a:br>
            <a:r>
              <a:rPr lang="en-GB" sz="1600" dirty="0"/>
              <a:t>Rise of online flower delivery platforms with same-day delivery</a:t>
            </a:r>
            <a:br>
              <a:rPr lang="en-GB" sz="1600" dirty="0"/>
            </a:br>
            <a:r>
              <a:rPr lang="en-GB" sz="1600" dirty="0"/>
              <a:t>Competitors using influencer marketing and digital advertising</a:t>
            </a:r>
            <a:br>
              <a:rPr lang="en-GB" sz="1600" dirty="0"/>
            </a:br>
            <a:r>
              <a:rPr lang="en-GB" sz="1600" dirty="0"/>
              <a:t>Green Haven’s outdated website limits online growth</a:t>
            </a:r>
            <a:br>
              <a:rPr lang="en-GB" sz="1600" dirty="0"/>
            </a:br>
            <a:r>
              <a:rPr lang="en-GB" sz="1600" b="1" dirty="0">
                <a:highlight>
                  <a:srgbClr val="FFFF00"/>
                </a:highlight>
              </a:rPr>
              <a:t>Environmental</a:t>
            </a:r>
            <a:br>
              <a:rPr lang="en-GB" sz="1600" b="1" dirty="0"/>
            </a:br>
            <a:r>
              <a:rPr lang="en-GB" sz="1600" dirty="0"/>
              <a:t>Cost of eco-friendly materials rising</a:t>
            </a:r>
            <a:br>
              <a:rPr lang="en-GB" sz="1600" dirty="0"/>
            </a:br>
            <a:r>
              <a:rPr lang="en-GB" sz="1600" dirty="0"/>
              <a:t>Dependence on imported flowers vulnerable to climate-related shortages</a:t>
            </a:r>
            <a:br>
              <a:rPr lang="en-GB" sz="1600" dirty="0"/>
            </a:br>
            <a:r>
              <a:rPr lang="en-GB" sz="1600" dirty="0"/>
              <a:t>Customers expect environmentally responsible packaging</a:t>
            </a:r>
            <a:br>
              <a:rPr lang="en-GB" sz="1600" dirty="0"/>
            </a:br>
            <a:r>
              <a:rPr lang="en-GB" sz="1600" b="1" dirty="0">
                <a:highlight>
                  <a:srgbClr val="FFFF00"/>
                </a:highlight>
              </a:rPr>
              <a:t>Legal</a:t>
            </a:r>
            <a:br>
              <a:rPr lang="en-GB" sz="1600" b="1" dirty="0"/>
            </a:br>
            <a:r>
              <a:rPr lang="en-GB" sz="1600" dirty="0"/>
              <a:t>Increasing regulations on waste, packaging, and imports</a:t>
            </a:r>
            <a:br>
              <a:rPr lang="en-GB" sz="1600" dirty="0"/>
            </a:br>
            <a:r>
              <a:rPr lang="en-GB" sz="1600" dirty="0"/>
              <a:t>Compliance adds operational costs</a:t>
            </a:r>
            <a:br>
              <a:rPr lang="en-GB" dirty="0"/>
            </a:br>
            <a:endParaRPr lang="en-GB" dirty="0"/>
          </a:p>
        </p:txBody>
      </p:sp>
      <p:sp>
        <p:nvSpPr>
          <p:cNvPr id="24" name="Text Placeholder 23">
            <a:extLst>
              <a:ext uri="{FF2B5EF4-FFF2-40B4-BE49-F238E27FC236}">
                <a16:creationId xmlns:a16="http://schemas.microsoft.com/office/drawing/2014/main" id="{32AC48E9-1CB6-3385-6F81-FD010BECB5B5}"/>
              </a:ext>
            </a:extLst>
          </p:cNvPr>
          <p:cNvSpPr>
            <a:spLocks noGrp="1"/>
          </p:cNvSpPr>
          <p:nvPr>
            <p:ph type="body" sz="quarter" idx="24"/>
          </p:nvPr>
        </p:nvSpPr>
        <p:spPr/>
        <p:txBody>
          <a:bodyPr/>
          <a:lstStyle/>
          <a:p>
            <a:endParaRPr lang="en-GB" dirty="0"/>
          </a:p>
        </p:txBody>
      </p:sp>
    </p:spTree>
    <p:extLst>
      <p:ext uri="{BB962C8B-B14F-4D97-AF65-F5344CB8AC3E}">
        <p14:creationId xmlns:p14="http://schemas.microsoft.com/office/powerpoint/2010/main" val="1002104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461112-1314-1F15-2239-5EFCF120CB67}"/>
              </a:ext>
            </a:extLst>
          </p:cNvPr>
          <p:cNvSpPr>
            <a:spLocks noGrp="1"/>
          </p:cNvSpPr>
          <p:nvPr>
            <p:ph type="dt" sz="half" idx="10"/>
          </p:nvPr>
        </p:nvSpPr>
        <p:spPr/>
        <p:txBody>
          <a:bodyPr rtlCol="0"/>
          <a:lstStyle>
            <a:defPPr>
              <a:defRPr lang="en-GB"/>
            </a:defPPr>
          </a:lstStyle>
          <a:p>
            <a:pPr rtl="0"/>
            <a:r>
              <a:rPr lang="en-GB"/>
              <a:t>20XX</a:t>
            </a:r>
          </a:p>
        </p:txBody>
      </p:sp>
      <p:sp>
        <p:nvSpPr>
          <p:cNvPr id="4" name="Footer Placeholder 3">
            <a:extLst>
              <a:ext uri="{FF2B5EF4-FFF2-40B4-BE49-F238E27FC236}">
                <a16:creationId xmlns:a16="http://schemas.microsoft.com/office/drawing/2014/main" id="{33D4406C-089C-C2FF-4CED-A1744760FE3A}"/>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8</a:t>
            </a:fld>
            <a:endParaRPr lang="en-GB" dirty="0"/>
          </a:p>
        </p:txBody>
      </p:sp>
      <p:sp>
        <p:nvSpPr>
          <p:cNvPr id="5" name="Content Placeholder 4">
            <a:extLst>
              <a:ext uri="{FF2B5EF4-FFF2-40B4-BE49-F238E27FC236}">
                <a16:creationId xmlns:a16="http://schemas.microsoft.com/office/drawing/2014/main" id="{1FC6CCE9-C34B-5CE9-5A38-5C678269DFB2}"/>
              </a:ext>
            </a:extLst>
          </p:cNvPr>
          <p:cNvSpPr>
            <a:spLocks noGrp="1"/>
          </p:cNvSpPr>
          <p:nvPr>
            <p:ph idx="1"/>
          </p:nvPr>
        </p:nvSpPr>
        <p:spPr>
          <a:xfrm>
            <a:off x="512064" y="517619"/>
            <a:ext cx="10515600" cy="3877056"/>
          </a:xfrm>
        </p:spPr>
        <p:txBody>
          <a:bodyPr>
            <a:normAutofit fontScale="25000" lnSpcReduction="20000"/>
          </a:bodyPr>
          <a:lstStyle/>
          <a:p>
            <a:r>
              <a:rPr lang="en-GB" sz="6400" b="1" dirty="0"/>
              <a:t>Cause-and-Effect Analysis (Fishbone Diagram Summary)</a:t>
            </a:r>
          </a:p>
          <a:p>
            <a:r>
              <a:rPr lang="en-GB" sz="6400" b="1" dirty="0"/>
              <a:t>1. Market &amp; Competition</a:t>
            </a:r>
          </a:p>
          <a:p>
            <a:r>
              <a:rPr lang="en-GB" sz="6400" dirty="0"/>
              <a:t>Entry of boutique Instagram florist</a:t>
            </a:r>
          </a:p>
          <a:p>
            <a:r>
              <a:rPr lang="en-GB" sz="6400" dirty="0"/>
              <a:t>Entry of national discount chain</a:t>
            </a:r>
          </a:p>
          <a:p>
            <a:r>
              <a:rPr lang="en-GB" sz="6400" dirty="0"/>
              <a:t>Strong online competitors offering faster delivery and discounts</a:t>
            </a:r>
          </a:p>
          <a:p>
            <a:r>
              <a:rPr lang="en-GB" sz="6400" b="1" dirty="0"/>
              <a:t>2. Customers</a:t>
            </a:r>
          </a:p>
          <a:p>
            <a:r>
              <a:rPr lang="en-GB" sz="6400" dirty="0"/>
              <a:t>Shift to online shopping</a:t>
            </a:r>
          </a:p>
          <a:p>
            <a:r>
              <a:rPr lang="en-GB" sz="6400" dirty="0"/>
              <a:t>Expectation for convenience: delivery tracking, subscriptions</a:t>
            </a:r>
          </a:p>
          <a:p>
            <a:r>
              <a:rPr lang="en-GB" sz="6400" dirty="0"/>
              <a:t>Perceived high prices due to sustainability focus</a:t>
            </a:r>
          </a:p>
          <a:p>
            <a:r>
              <a:rPr lang="en-GB" sz="6400" b="1" dirty="0"/>
              <a:t>3. Marketing &amp; Digital Presence</a:t>
            </a:r>
          </a:p>
          <a:p>
            <a:r>
              <a:rPr lang="en-GB" sz="6400" dirty="0"/>
              <a:t>Outdated website, not mobile-friendly</a:t>
            </a:r>
          </a:p>
          <a:p>
            <a:r>
              <a:rPr lang="en-GB" sz="6400" dirty="0"/>
              <a:t>Limited promotion and online engagement</a:t>
            </a:r>
          </a:p>
          <a:p>
            <a:r>
              <a:rPr lang="en-GB" sz="6400" dirty="0"/>
              <a:t>Relying on word-of-mouth, not targeted advertising</a:t>
            </a:r>
          </a:p>
          <a:p>
            <a:endParaRPr lang="en-GB" dirty="0"/>
          </a:p>
        </p:txBody>
      </p:sp>
      <p:sp>
        <p:nvSpPr>
          <p:cNvPr id="7" name="TextBox 6">
            <a:extLst>
              <a:ext uri="{FF2B5EF4-FFF2-40B4-BE49-F238E27FC236}">
                <a16:creationId xmlns:a16="http://schemas.microsoft.com/office/drawing/2014/main" id="{5B520914-E681-1130-2D9B-8EC65EB17292}"/>
              </a:ext>
            </a:extLst>
          </p:cNvPr>
          <p:cNvSpPr txBox="1"/>
          <p:nvPr/>
        </p:nvSpPr>
        <p:spPr>
          <a:xfrm>
            <a:off x="6340980" y="709301"/>
            <a:ext cx="6674266" cy="3416320"/>
          </a:xfrm>
          <a:prstGeom prst="rect">
            <a:avLst/>
          </a:prstGeom>
          <a:noFill/>
        </p:spPr>
        <p:txBody>
          <a:bodyPr wrap="square" rtlCol="0">
            <a:spAutoFit/>
          </a:bodyPr>
          <a:lstStyle/>
          <a:p>
            <a:r>
              <a:rPr lang="en-GB" b="1" dirty="0"/>
              <a:t>4. Operations &amp; Costs</a:t>
            </a:r>
          </a:p>
          <a:p>
            <a:r>
              <a:rPr lang="en-GB" dirty="0"/>
              <a:t>Rising cost of imported flowers</a:t>
            </a:r>
          </a:p>
          <a:p>
            <a:r>
              <a:rPr lang="en-GB" dirty="0"/>
              <a:t>More expensive sustainable materials</a:t>
            </a:r>
          </a:p>
          <a:p>
            <a:r>
              <a:rPr lang="en-GB" dirty="0"/>
              <a:t>Higher delivery costs affecting margins</a:t>
            </a:r>
          </a:p>
          <a:p>
            <a:r>
              <a:rPr lang="en-GB" b="1" dirty="0"/>
              <a:t>**5. Location</a:t>
            </a:r>
          </a:p>
          <a:p>
            <a:r>
              <a:rPr lang="en-GB" dirty="0"/>
              <a:t>Declining high street</a:t>
            </a:r>
          </a:p>
          <a:p>
            <a:r>
              <a:rPr lang="en-GB" dirty="0"/>
              <a:t>Closure of nearby businesses reduces natural foot traffic</a:t>
            </a:r>
          </a:p>
          <a:p>
            <a:r>
              <a:rPr lang="en-GB" b="1" dirty="0"/>
              <a:t>6. Internal Factors</a:t>
            </a:r>
          </a:p>
          <a:p>
            <a:r>
              <a:rPr lang="en-GB" dirty="0"/>
              <a:t>Owners lack digital marketing expertise</a:t>
            </a:r>
          </a:p>
          <a:p>
            <a:r>
              <a:rPr lang="en-GB" dirty="0"/>
              <a:t>No automated or modern online ordering system</a:t>
            </a:r>
          </a:p>
          <a:p>
            <a:r>
              <a:rPr lang="en-GB" dirty="0"/>
              <a:t>Limited capacity to manage rapid fulfilment</a:t>
            </a:r>
          </a:p>
          <a:p>
            <a:endParaRPr lang="en-GB" dirty="0"/>
          </a:p>
        </p:txBody>
      </p:sp>
    </p:spTree>
    <p:extLst>
      <p:ext uri="{BB962C8B-B14F-4D97-AF65-F5344CB8AC3E}">
        <p14:creationId xmlns:p14="http://schemas.microsoft.com/office/powerpoint/2010/main" val="1234133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9</a:t>
            </a:fld>
            <a:endParaRPr lang="en-GB" dirty="0"/>
          </a:p>
        </p:txBody>
      </p:sp>
      <p:sp>
        <p:nvSpPr>
          <p:cNvPr id="7" name="Rectangle 1">
            <a:extLst>
              <a:ext uri="{FF2B5EF4-FFF2-40B4-BE49-F238E27FC236}">
                <a16:creationId xmlns:a16="http://schemas.microsoft.com/office/drawing/2014/main" id="{FC29EC64-7B75-FD3C-3375-3BA0826A9A43}"/>
              </a:ext>
            </a:extLst>
          </p:cNvPr>
          <p:cNvSpPr>
            <a:spLocks noGrp="1" noChangeArrowheads="1"/>
          </p:cNvSpPr>
          <p:nvPr>
            <p:ph type="body" sz="half" idx="2"/>
          </p:nvPr>
        </p:nvSpPr>
        <p:spPr bwMode="auto">
          <a:xfrm>
            <a:off x="243744" y="1443841"/>
            <a:ext cx="5852256"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Green Haven Florists is facing a </a:t>
            </a:r>
            <a:r>
              <a:rPr kumimoji="0" lang="en-US" altLang="en-US" b="1" i="0" u="none" strike="noStrike" cap="none" normalizeH="0" baseline="0" dirty="0">
                <a:ln>
                  <a:noFill/>
                </a:ln>
                <a:solidFill>
                  <a:schemeClr val="tx1"/>
                </a:solidFill>
                <a:effectLst/>
                <a:latin typeface="Arial" panose="020B0604020202020204" pitchFamily="34" charset="0"/>
              </a:rPr>
              <a:t>multi-layered problem</a:t>
            </a:r>
            <a:r>
              <a:rPr kumimoji="0" lang="en-US" altLang="en-US" b="0" i="0" u="none" strike="noStrike" cap="none" normalizeH="0" baseline="0" dirty="0">
                <a:ln>
                  <a:noFill/>
                </a:ln>
                <a:solidFill>
                  <a:schemeClr val="tx1"/>
                </a:solidFill>
                <a:effectLst/>
                <a:latin typeface="Arial" panose="020B0604020202020204" pitchFamily="34" charset="0"/>
              </a:rPr>
              <a:t> combining declining foot traffic, rising costs, and digital competition.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The </a:t>
            </a:r>
            <a:r>
              <a:rPr kumimoji="0" lang="en-US" altLang="en-US" b="1" i="0" u="none" strike="noStrike" cap="none" normalizeH="0" baseline="0" dirty="0">
                <a:ln>
                  <a:noFill/>
                </a:ln>
                <a:solidFill>
                  <a:schemeClr val="tx1"/>
                </a:solidFill>
                <a:effectLst/>
                <a:latin typeface="Arial" panose="020B0604020202020204" pitchFamily="34" charset="0"/>
              </a:rPr>
              <a:t>root causes</a:t>
            </a:r>
            <a:r>
              <a:rPr kumimoji="0" lang="en-US" altLang="en-US" b="0" i="0" u="none" strike="noStrike" cap="none" normalizeH="0" baseline="0" dirty="0">
                <a:ln>
                  <a:noFill/>
                </a:ln>
                <a:solidFill>
                  <a:schemeClr val="tx1"/>
                </a:solidFill>
                <a:effectLst/>
                <a:latin typeface="Arial" panose="020B0604020202020204" pitchFamily="34" charset="0"/>
              </a:rPr>
              <a:t> include:</a:t>
            </a: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 Weak online presence</a:t>
            </a: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 High operational costs</a:t>
            </a: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 Increased competitive pressure</a:t>
            </a: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 Changing consumer </a:t>
            </a:r>
            <a:r>
              <a:rPr kumimoji="0" lang="en-US" altLang="en-US" b="0" i="0" u="none" strike="noStrike" cap="none" normalizeH="0" baseline="0" dirty="0" err="1">
                <a:ln>
                  <a:noFill/>
                </a:ln>
                <a:solidFill>
                  <a:schemeClr val="tx1"/>
                </a:solidFill>
                <a:effectLst/>
                <a:latin typeface="Arial" panose="020B0604020202020204" pitchFamily="34" charset="0"/>
              </a:rPr>
              <a:t>behaviour</a:t>
            </a: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 Declining local environment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To recover, the business must </a:t>
            </a:r>
            <a:r>
              <a:rPr kumimoji="0" lang="en-US" altLang="en-US" b="1" i="0" u="none" strike="noStrike" cap="none" normalizeH="0" baseline="0" dirty="0" err="1">
                <a:ln>
                  <a:noFill/>
                </a:ln>
                <a:solidFill>
                  <a:schemeClr val="tx1"/>
                </a:solidFill>
                <a:effectLst/>
                <a:latin typeface="Arial" panose="020B0604020202020204" pitchFamily="34" charset="0"/>
              </a:rPr>
              <a:t>modernise</a:t>
            </a:r>
            <a:r>
              <a:rPr kumimoji="0" lang="en-US" altLang="en-US" b="1" i="0" u="none" strike="noStrike" cap="none" normalizeH="0" baseline="0" dirty="0">
                <a:ln>
                  <a:noFill/>
                </a:ln>
                <a:solidFill>
                  <a:schemeClr val="tx1"/>
                </a:solidFill>
                <a:effectLst/>
                <a:latin typeface="Arial" panose="020B0604020202020204" pitchFamily="34" charset="0"/>
              </a:rPr>
              <a:t> its digital strategy</a:t>
            </a:r>
            <a:r>
              <a:rPr kumimoji="0" lang="en-US" altLang="en-US" b="0" i="0" u="none" strike="noStrike" cap="none" normalizeH="0" baseline="0" dirty="0">
                <a:ln>
                  <a:noFill/>
                </a:ln>
                <a:solidFill>
                  <a:schemeClr val="tx1"/>
                </a:solidFill>
                <a:effectLst/>
                <a:latin typeface="Arial" panose="020B0604020202020204" pitchFamily="34" charset="0"/>
              </a:rPr>
              <a:t>, improve its website, introduce subscription services, and leverage its sustainability strengths as a unique selling point.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12" name="Title 11">
            <a:extLst>
              <a:ext uri="{FF2B5EF4-FFF2-40B4-BE49-F238E27FC236}">
                <a16:creationId xmlns:a16="http://schemas.microsoft.com/office/drawing/2014/main" id="{7A70AB1E-83A1-ADC2-185E-68BA6262CA9D}"/>
              </a:ext>
            </a:extLst>
          </p:cNvPr>
          <p:cNvSpPr>
            <a:spLocks noGrp="1"/>
          </p:cNvSpPr>
          <p:nvPr>
            <p:ph type="title"/>
          </p:nvPr>
        </p:nvSpPr>
        <p:spPr/>
        <p:txBody>
          <a:bodyPr/>
          <a:lstStyle/>
          <a:p>
            <a:r>
              <a:rPr lang="en-GB" dirty="0"/>
              <a:t>CONCLUSION </a:t>
            </a:r>
          </a:p>
        </p:txBody>
      </p:sp>
      <p:sp>
        <p:nvSpPr>
          <p:cNvPr id="13" name="AutoShape 3" descr="Image result for green haven florists">
            <a:extLst>
              <a:ext uri="{FF2B5EF4-FFF2-40B4-BE49-F238E27FC236}">
                <a16:creationId xmlns:a16="http://schemas.microsoft.com/office/drawing/2014/main" id="{43C73B62-ED9D-D27F-578E-2440A798713F}"/>
              </a:ext>
            </a:extLst>
          </p:cNvPr>
          <p:cNvSpPr>
            <a:spLocks noChangeAspect="1" noChangeArrowheads="1"/>
          </p:cNvSpPr>
          <p:nvPr/>
        </p:nvSpPr>
        <p:spPr bwMode="auto">
          <a:xfrm>
            <a:off x="5943599" y="3276600"/>
            <a:ext cx="5747047"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 name="Picture 13">
            <a:extLst>
              <a:ext uri="{FF2B5EF4-FFF2-40B4-BE49-F238E27FC236}">
                <a16:creationId xmlns:a16="http://schemas.microsoft.com/office/drawing/2014/main" id="{4B1F0C63-DFC4-B361-AC79-773B81D54921}"/>
              </a:ext>
            </a:extLst>
          </p:cNvPr>
          <p:cNvPicPr>
            <a:picLocks noChangeAspect="1"/>
          </p:cNvPicPr>
          <p:nvPr/>
        </p:nvPicPr>
        <p:blipFill>
          <a:blip r:embed="rId3"/>
          <a:stretch>
            <a:fillRect/>
          </a:stretch>
        </p:blipFill>
        <p:spPr>
          <a:xfrm>
            <a:off x="7538178" y="771848"/>
            <a:ext cx="4363785" cy="4514260"/>
          </a:xfrm>
          <a:prstGeom prst="rect">
            <a:avLst/>
          </a:prstGeom>
        </p:spPr>
      </p:pic>
    </p:spTree>
    <p:extLst>
      <p:ext uri="{BB962C8B-B14F-4D97-AF65-F5344CB8AC3E}">
        <p14:creationId xmlns:p14="http://schemas.microsoft.com/office/powerpoint/2010/main" val="3418206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dirty="0"/>
              <a:t>thank you </a:t>
            </a:r>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{385E1425-5B11-4B54-893D-6EF02483F421}TF1ed9553b-00c4-4092-846a-c8f7f2908f3be0eeb089_win32-2e31fd388d0f</Template>
  <TotalTime>17</TotalTime>
  <Words>861</Words>
  <Application>Microsoft Office PowerPoint</Application>
  <PresentationFormat>Widescreen</PresentationFormat>
  <Paragraphs>111</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Courier New</vt:lpstr>
      <vt:lpstr>Gill Sans Nova</vt:lpstr>
      <vt:lpstr>Gill Sans Nova Light</vt:lpstr>
      <vt:lpstr>Sagona Book</vt:lpstr>
      <vt:lpstr>Office Theme</vt:lpstr>
      <vt:lpstr>Green haven florists </vt:lpstr>
      <vt:lpstr>introduction</vt:lpstr>
      <vt:lpstr>Identifying the Nature &amp; Scope of the Problem 1. What is happening? 30% decline in in-store sales over the past 12 months Slight increase in online sales, but not enough to offset losses Reduced foot traffic due to area decline and stronger online competition Rising operational costs (flowers, packaging, sustainability materials) </vt:lpstr>
      <vt:lpstr>PowerPoint Presentation</vt:lpstr>
      <vt:lpstr>Who is affected? Owners Liam and Priya Existing customers experiencing reduced convenience Long-term loyal clients shifting online The business’s profitability and sustainability 6. How is the problem impacting the business? Falling revenue Higher cost pressures Reduced competitive advantage Risk of long-term financial instability 7. How much? (extent of the problem) 30% sales decline Rising costs of imported flowers Sustainability materials becoming more expensive Two significant new competitors </vt:lpstr>
      <vt:lpstr>PowerPoint Presentation</vt:lpstr>
      <vt:lpstr>PESTEL Analysis: External Factors Affecting Green Haven Political Import/export uncertainties affecting flower prices Government sustainability regulations increasing material costs Economic Inflation raising costs of fresh flowers and packaging Customers more price-sensitive, shifting to cheaper online options Local high-street decline reducing footfall Social Growing interest in sustainability (a strength for Green Haven) Shift toward convenience and subscription-based purchases Younger consumers heavily influenced by digital and Instagram trends Technological Rise of online flower delivery platforms with same-day delivery Competitors using influencer marketing and digital advertising Green Haven’s outdated website limits online growth Environmental Cost of eco-friendly materials rising Dependence on imported flowers vulnerable to climate-related shortages Customers expect environmentally responsible packaging Legal Increasing regulations on waste, packaging, and imports Compliance adds operational costs </vt:lpstr>
      <vt:lpstr>PowerPoint Presentation</vt:lpstr>
      <vt:lpstr>CONCLUSION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 Dinchova Goranova (2437122)</dc:creator>
  <cp:lastModifiedBy>Gabriela Dinchova Goranova (2437122)</cp:lastModifiedBy>
  <cp:revision>1</cp:revision>
  <dcterms:created xsi:type="dcterms:W3CDTF">2025-11-16T14:49:35Z</dcterms:created>
  <dcterms:modified xsi:type="dcterms:W3CDTF">2025-11-16T15:07:29Z</dcterms:modified>
</cp:coreProperties>
</file>