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varScale="1">
        <p:scale>
          <a:sx n="37" d="100"/>
          <a:sy n="37" d="100"/>
        </p:scale>
        <p:origin x="440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12/2/2020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Euro emission regulations and why they have been implemented</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Calum Campbell</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of </a:t>
            </a:r>
            <a:r>
              <a:rPr lang="en-GB" altLang="en-US" sz="3600" b="1" dirty="0">
                <a:solidFill>
                  <a:srgbClr val="002060"/>
                </a:solidFill>
                <a:latin typeface="Calibri" charset="0"/>
                <a:ea typeface="Calibri" charset="0"/>
                <a:cs typeface="Calibri" charset="0"/>
              </a:rPr>
              <a:t>Science &amp; Art</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11429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US" altLang="en-US" sz="2800" dirty="0"/>
              <a:t>This poster will help to inform the reader on what euro emission regulations are and why they have been put into place.</a:t>
            </a:r>
          </a:p>
          <a:p>
            <a:pPr>
              <a:spcBef>
                <a:spcPct val="50000"/>
              </a:spcBef>
            </a:pPr>
            <a:r>
              <a:rPr lang="en-US" altLang="en-US" sz="2800" dirty="0"/>
              <a:t>Euro emission standards were passed in 1992 to start the reduction of pollution caused by the internal combustion engine exhaust gases. They have continued to become stricter with each passing of the regulations over the years. </a:t>
            </a:r>
          </a:p>
          <a:p>
            <a:pPr>
              <a:spcBef>
                <a:spcPct val="50000"/>
              </a:spcBef>
            </a:pPr>
            <a:r>
              <a:rPr lang="en-US" altLang="en-US" sz="2800" dirty="0"/>
              <a:t>These regulations are:</a:t>
            </a:r>
          </a:p>
          <a:p>
            <a:pPr>
              <a:spcBef>
                <a:spcPct val="50000"/>
              </a:spcBef>
            </a:pPr>
            <a:r>
              <a:rPr lang="en-US" altLang="en-US" sz="2800" dirty="0"/>
              <a:t>Euro 1 – 1992</a:t>
            </a:r>
          </a:p>
          <a:p>
            <a:pPr>
              <a:spcBef>
                <a:spcPct val="50000"/>
              </a:spcBef>
            </a:pPr>
            <a:r>
              <a:rPr lang="en-US" altLang="en-US" sz="2800" dirty="0"/>
              <a:t>Euro 2 – 1996</a:t>
            </a:r>
          </a:p>
          <a:p>
            <a:pPr>
              <a:spcBef>
                <a:spcPct val="50000"/>
              </a:spcBef>
            </a:pPr>
            <a:r>
              <a:rPr lang="en-US" altLang="en-US" sz="2800" dirty="0"/>
              <a:t>Euro 3 – 2000</a:t>
            </a:r>
          </a:p>
          <a:p>
            <a:pPr>
              <a:spcBef>
                <a:spcPct val="50000"/>
              </a:spcBef>
            </a:pPr>
            <a:r>
              <a:rPr lang="en-US" altLang="en-US" sz="2800" dirty="0"/>
              <a:t>Euro 4 – 2005</a:t>
            </a:r>
          </a:p>
          <a:p>
            <a:pPr>
              <a:spcBef>
                <a:spcPct val="50000"/>
              </a:spcBef>
            </a:pPr>
            <a:r>
              <a:rPr lang="en-US" altLang="en-US" sz="2800" dirty="0"/>
              <a:t>Euro 5 – 2009</a:t>
            </a:r>
          </a:p>
          <a:p>
            <a:pPr>
              <a:spcBef>
                <a:spcPct val="50000"/>
              </a:spcBef>
            </a:pPr>
            <a:r>
              <a:rPr lang="en-US" altLang="en-US" sz="2800" dirty="0"/>
              <a:t>Euro 6 – 2014</a:t>
            </a:r>
          </a:p>
          <a:p>
            <a:pPr>
              <a:spcBef>
                <a:spcPct val="50000"/>
              </a:spcBef>
            </a:pPr>
            <a:endParaRPr lang="en-US" altLang="en-US" sz="2800" dirty="0"/>
          </a:p>
        </p:txBody>
      </p:sp>
      <p:sp>
        <p:nvSpPr>
          <p:cNvPr id="12" name="Text Box 8"/>
          <p:cNvSpPr txBox="1">
            <a:spLocks noChangeArrowheads="1"/>
          </p:cNvSpPr>
          <p:nvPr/>
        </p:nvSpPr>
        <p:spPr bwMode="auto">
          <a:xfrm>
            <a:off x="301995" y="16904466"/>
            <a:ext cx="6415087" cy="9189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Why the regulations?</a:t>
            </a:r>
          </a:p>
          <a:p>
            <a:pPr>
              <a:spcBef>
                <a:spcPct val="40000"/>
              </a:spcBef>
            </a:pPr>
            <a:r>
              <a:rPr lang="en-AU" altLang="en-US" sz="2800" dirty="0"/>
              <a:t>The regulations were passed so to help combat the increasing amount of greenhouse gases causing issues to our planet and our own health</a:t>
            </a:r>
          </a:p>
          <a:p>
            <a:pPr>
              <a:spcBef>
                <a:spcPct val="40000"/>
              </a:spcBef>
            </a:pPr>
            <a:r>
              <a:rPr lang="en-AU" altLang="en-US" sz="2800" dirty="0"/>
              <a:t>With each new regulation, manufactures have developed new technology to help reduce these emissions and greenhouse gases..</a:t>
            </a:r>
          </a:p>
          <a:p>
            <a:pPr>
              <a:spcBef>
                <a:spcPct val="40000"/>
              </a:spcBef>
            </a:pPr>
            <a:r>
              <a:rPr lang="en-AU" altLang="en-US" sz="2800" dirty="0"/>
              <a:t>Focusing primarily on: </a:t>
            </a:r>
          </a:p>
          <a:p>
            <a:pPr marL="457200" indent="-457200">
              <a:spcBef>
                <a:spcPct val="40000"/>
              </a:spcBef>
              <a:buFont typeface="Arial" panose="020B0604020202020204" pitchFamily="34" charset="0"/>
              <a:buChar char="•"/>
            </a:pPr>
            <a:r>
              <a:rPr lang="en-AU" altLang="en-US" sz="2800" dirty="0" err="1"/>
              <a:t>Nox</a:t>
            </a:r>
            <a:r>
              <a:rPr lang="en-AU" altLang="en-US" sz="2800" dirty="0"/>
              <a:t> – Nitrogens of oxide</a:t>
            </a:r>
          </a:p>
          <a:p>
            <a:pPr marL="457200" indent="-457200">
              <a:spcBef>
                <a:spcPct val="40000"/>
              </a:spcBef>
              <a:buFont typeface="Arial" panose="020B0604020202020204" pitchFamily="34" charset="0"/>
              <a:buChar char="•"/>
            </a:pPr>
            <a:r>
              <a:rPr lang="en-AU" altLang="en-US" sz="2800" dirty="0"/>
              <a:t>Co – Carbon Monoxide</a:t>
            </a:r>
          </a:p>
          <a:p>
            <a:pPr marL="457200" indent="-457200">
              <a:spcBef>
                <a:spcPct val="40000"/>
              </a:spcBef>
              <a:buFont typeface="Arial" panose="020B0604020202020204" pitchFamily="34" charset="0"/>
              <a:buChar char="•"/>
            </a:pPr>
            <a:r>
              <a:rPr lang="en-AU" altLang="en-US" sz="2800" dirty="0"/>
              <a:t>PM – Particulate matter </a:t>
            </a:r>
          </a:p>
          <a:p>
            <a:pPr>
              <a:spcBef>
                <a:spcPct val="40000"/>
              </a:spcBef>
            </a:pPr>
            <a:r>
              <a:rPr lang="en-AU" altLang="en-US" sz="2800" dirty="0"/>
              <a:t>This is due to the toxic nature of these deposited gases from a vehicle causing damage to the environment and health to anything living.</a:t>
            </a:r>
          </a:p>
        </p:txBody>
      </p:sp>
      <p:sp>
        <p:nvSpPr>
          <p:cNvPr id="23" name="Text Box 11"/>
          <p:cNvSpPr txBox="1">
            <a:spLocks noChangeArrowheads="1"/>
          </p:cNvSpPr>
          <p:nvPr/>
        </p:nvSpPr>
        <p:spPr bwMode="auto">
          <a:xfrm>
            <a:off x="14704210" y="23986716"/>
            <a:ext cx="6415087" cy="2196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a:spcBef>
                <a:spcPct val="50000"/>
              </a:spcBef>
            </a:pPr>
            <a:endParaRPr lang="en-AU" altLang="en-US" sz="1200" b="1" dirty="0">
              <a:ea typeface="Arial" charset="0"/>
              <a:cs typeface="Arial" charset="0"/>
            </a:endParaRPr>
          </a:p>
          <a:p>
            <a:pPr>
              <a:spcBef>
                <a:spcPct val="50000"/>
              </a:spcBef>
            </a:pPr>
            <a:endParaRPr lang="en-AU" altLang="en-US" sz="3600" b="1" dirty="0">
              <a:ea typeface="Arial" charset="0"/>
              <a:cs typeface="Arial" charset="0"/>
            </a:endParaRPr>
          </a:p>
        </p:txBody>
      </p:sp>
      <p:sp>
        <p:nvSpPr>
          <p:cNvPr id="24" name="Text Box 22"/>
          <p:cNvSpPr txBox="1">
            <a:spLocks noChangeArrowheads="1"/>
          </p:cNvSpPr>
          <p:nvPr/>
        </p:nvSpPr>
        <p:spPr bwMode="auto">
          <a:xfrm>
            <a:off x="14711488" y="5615881"/>
            <a:ext cx="6415087" cy="6690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spcBef>
                <a:spcPct val="50000"/>
              </a:spcBef>
            </a:pPr>
            <a:r>
              <a:rPr lang="en-AU" altLang="en-US" sz="2800" dirty="0"/>
              <a:t> The data collected shows that with the improved Euro Emission standards that vehicles are becoming more efficient in the way they recycle their exhaust gases to be more environmentally friendly.</a:t>
            </a:r>
          </a:p>
          <a:p>
            <a:pPr>
              <a:spcBef>
                <a:spcPct val="50000"/>
              </a:spcBef>
            </a:pPr>
            <a:r>
              <a:rPr lang="en-AU" altLang="en-US" sz="2800" dirty="0"/>
              <a:t>However, studies are showing that due to the increase in public transport and more vehicles being on the road, the megatons of Co2 emissions per year are still increasing as shown below.</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pic>
        <p:nvPicPr>
          <p:cNvPr id="2050" name="Picture 2" descr="Blank Face Png Photo - Self Portrait Coloring Pages , Free Transparent  Clipart - ClipartKey">
            <a:extLst>
              <a:ext uri="{FF2B5EF4-FFF2-40B4-BE49-F238E27FC236}">
                <a16:creationId xmlns:a16="http://schemas.microsoft.com/office/drawing/2014/main" id="{3B8E54AC-DEF5-4F19-AEFC-E5319CBC807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999" y="2302721"/>
            <a:ext cx="2876550"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588767" y="3486803"/>
            <a:ext cx="2237294" cy="2554545"/>
          </a:xfrm>
          <a:prstGeom prst="rect">
            <a:avLst/>
          </a:prstGeom>
          <a:noFill/>
        </p:spPr>
        <p:txBody>
          <a:bodyPr wrap="square" rtlCol="0">
            <a:spAutoFit/>
          </a:bodyPr>
          <a:lstStyle/>
          <a:p>
            <a:pPr algn="ctr"/>
            <a:r>
              <a:rPr lang="en-US" sz="8000" b="1" dirty="0">
                <a:solidFill>
                  <a:srgbClr val="FF0000"/>
                </a:solidFill>
              </a:rPr>
              <a:t>Your Pic</a:t>
            </a:r>
          </a:p>
        </p:txBody>
      </p:sp>
      <p:pic>
        <p:nvPicPr>
          <p:cNvPr id="2056" name="Picture 8" descr="EURO Emission standards and their meanings">
            <a:extLst>
              <a:ext uri="{FF2B5EF4-FFF2-40B4-BE49-F238E27FC236}">
                <a16:creationId xmlns:a16="http://schemas.microsoft.com/office/drawing/2014/main" id="{887DD660-73EA-4616-9F32-D57AB272C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30521" y="7189024"/>
            <a:ext cx="5810250" cy="36480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5F57C0B-EAD7-48DF-BD1C-6DF98ED88DBF}"/>
              </a:ext>
            </a:extLst>
          </p:cNvPr>
          <p:cNvSpPr txBox="1"/>
          <p:nvPr/>
        </p:nvSpPr>
        <p:spPr>
          <a:xfrm>
            <a:off x="7673371" y="6013350"/>
            <a:ext cx="5122360" cy="923330"/>
          </a:xfrm>
          <a:prstGeom prst="rect">
            <a:avLst/>
          </a:prstGeom>
          <a:noFill/>
        </p:spPr>
        <p:txBody>
          <a:bodyPr wrap="square" rtlCol="0">
            <a:spAutoFit/>
          </a:bodyPr>
          <a:lstStyle/>
          <a:p>
            <a:r>
              <a:rPr lang="en-GB" sz="1800" dirty="0">
                <a:latin typeface="Times New Roman" panose="02020603050405020304" pitchFamily="18" charset="0"/>
                <a:cs typeface="Times New Roman" panose="02020603050405020304" pitchFamily="18" charset="0"/>
              </a:rPr>
              <a:t>Table showing the limit for greenhouse gases that can be emitted by a vehicle during each period of regulation changes</a:t>
            </a:r>
          </a:p>
        </p:txBody>
      </p:sp>
      <p:pic>
        <p:nvPicPr>
          <p:cNvPr id="2058" name="Picture 10">
            <a:extLst>
              <a:ext uri="{FF2B5EF4-FFF2-40B4-BE49-F238E27FC236}">
                <a16:creationId xmlns:a16="http://schemas.microsoft.com/office/drawing/2014/main" id="{099A13E1-2FB1-4D65-8110-0D89418D7D3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30521" y="13031300"/>
            <a:ext cx="6829425" cy="3962400"/>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279EE182-AE51-4E70-99DF-F554BA4D782F}"/>
              </a:ext>
            </a:extLst>
          </p:cNvPr>
          <p:cNvSpPr txBox="1"/>
          <p:nvPr/>
        </p:nvSpPr>
        <p:spPr>
          <a:xfrm>
            <a:off x="7751737" y="17117868"/>
            <a:ext cx="5855709" cy="646331"/>
          </a:xfrm>
          <a:prstGeom prst="rect">
            <a:avLst/>
          </a:prstGeom>
          <a:noFill/>
        </p:spPr>
        <p:txBody>
          <a:bodyPr wrap="square">
            <a:spAutoFit/>
          </a:bodyPr>
          <a:lstStyle/>
          <a:p>
            <a:r>
              <a:rPr lang="en-GB" sz="1200" b="0" i="0" dirty="0">
                <a:solidFill>
                  <a:srgbClr val="000000"/>
                </a:solidFill>
                <a:effectLst/>
                <a:latin typeface="Open Sans"/>
              </a:rPr>
              <a:t>CLM. 2015. </a:t>
            </a:r>
            <a:r>
              <a:rPr lang="en-GB" sz="1200" b="0" i="1" dirty="0">
                <a:solidFill>
                  <a:srgbClr val="000000"/>
                </a:solidFill>
                <a:effectLst/>
                <a:latin typeface="Open Sans"/>
              </a:rPr>
              <a:t>New Euro6 Emissions Standards Set To Clean Up Diesel</a:t>
            </a:r>
            <a:r>
              <a:rPr lang="en-GB" sz="1200" b="0" i="0" dirty="0">
                <a:solidFill>
                  <a:srgbClr val="000000"/>
                </a:solidFill>
                <a:effectLst/>
                <a:latin typeface="Open Sans"/>
              </a:rPr>
              <a:t>. [online] Available at: &lt;https://www.clm.co.uk/blog/euro6-emissions-ad-blue/&gt; [Accessed 24 November 2020].</a:t>
            </a:r>
            <a:endParaRPr lang="en-GB" sz="1200" dirty="0"/>
          </a:p>
        </p:txBody>
      </p:sp>
      <p:sp>
        <p:nvSpPr>
          <p:cNvPr id="44" name="TextBox 43">
            <a:extLst>
              <a:ext uri="{FF2B5EF4-FFF2-40B4-BE49-F238E27FC236}">
                <a16:creationId xmlns:a16="http://schemas.microsoft.com/office/drawing/2014/main" id="{FB047844-58F0-41DF-8E60-B320FD3C5126}"/>
              </a:ext>
            </a:extLst>
          </p:cNvPr>
          <p:cNvSpPr txBox="1"/>
          <p:nvPr/>
        </p:nvSpPr>
        <p:spPr>
          <a:xfrm>
            <a:off x="7673371" y="10845333"/>
            <a:ext cx="5867400" cy="646331"/>
          </a:xfrm>
          <a:prstGeom prst="rect">
            <a:avLst/>
          </a:prstGeom>
          <a:noFill/>
        </p:spPr>
        <p:txBody>
          <a:bodyPr wrap="square">
            <a:spAutoFit/>
          </a:bodyPr>
          <a:lstStyle/>
          <a:p>
            <a:r>
              <a:rPr lang="en-GB" sz="1200" b="0" i="0" dirty="0">
                <a:solidFill>
                  <a:srgbClr val="000000"/>
                </a:solidFill>
                <a:effectLst/>
                <a:latin typeface="Open Sans"/>
              </a:rPr>
              <a:t>Motoreu.com. 2016. </a:t>
            </a:r>
            <a:r>
              <a:rPr lang="en-GB" sz="1200" b="0" i="1" dirty="0">
                <a:solidFill>
                  <a:srgbClr val="000000"/>
                </a:solidFill>
                <a:effectLst/>
                <a:latin typeface="Open Sans"/>
              </a:rPr>
              <a:t>EURO Emission Standards And Their Meanings</a:t>
            </a:r>
            <a:r>
              <a:rPr lang="en-GB" sz="1200" b="0" i="0" dirty="0">
                <a:solidFill>
                  <a:srgbClr val="000000"/>
                </a:solidFill>
                <a:effectLst/>
                <a:latin typeface="Open Sans"/>
              </a:rPr>
              <a:t>. [online] Available at: &lt;https://motoreu.com/euro-emission-standards-and-their-meanings-blog&gt; [Accessed 24 November 2020].</a:t>
            </a:r>
            <a:endParaRPr lang="en-GB" sz="1200" dirty="0"/>
          </a:p>
        </p:txBody>
      </p:sp>
      <p:sp>
        <p:nvSpPr>
          <p:cNvPr id="33" name="TextBox 32">
            <a:extLst>
              <a:ext uri="{FF2B5EF4-FFF2-40B4-BE49-F238E27FC236}">
                <a16:creationId xmlns:a16="http://schemas.microsoft.com/office/drawing/2014/main" id="{CB83D629-A3BE-48E5-94BE-2F3E573DD1AF}"/>
              </a:ext>
            </a:extLst>
          </p:cNvPr>
          <p:cNvSpPr txBox="1"/>
          <p:nvPr/>
        </p:nvSpPr>
        <p:spPr>
          <a:xfrm>
            <a:off x="7730521" y="12432057"/>
            <a:ext cx="5251268" cy="646331"/>
          </a:xfrm>
          <a:prstGeom prst="rect">
            <a:avLst/>
          </a:prstGeom>
          <a:noFill/>
        </p:spPr>
        <p:txBody>
          <a:bodyPr wrap="square" rtlCol="0">
            <a:spAutoFit/>
          </a:bodyPr>
          <a:lstStyle/>
          <a:p>
            <a:r>
              <a:rPr lang="en-GB" sz="1800" dirty="0"/>
              <a:t>Graph shows diesel PM changes over the 6 Euro regulations since 1992 to 2014 </a:t>
            </a:r>
          </a:p>
        </p:txBody>
      </p:sp>
      <p:pic>
        <p:nvPicPr>
          <p:cNvPr id="2062" name="Picture 14">
            <a:extLst>
              <a:ext uri="{FF2B5EF4-FFF2-40B4-BE49-F238E27FC236}">
                <a16:creationId xmlns:a16="http://schemas.microsoft.com/office/drawing/2014/main" id="{26ECA68C-A91C-4947-AAA7-16933CA82B7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73371" y="19661486"/>
            <a:ext cx="6480782" cy="5417529"/>
          </a:xfrm>
          <a:prstGeom prst="rect">
            <a:avLst/>
          </a:prstGeom>
          <a:noFill/>
          <a:extLst>
            <a:ext uri="{909E8E84-426E-40DD-AFC4-6F175D3DCCD1}">
              <a14:hiddenFill xmlns:a14="http://schemas.microsoft.com/office/drawing/2010/main">
                <a:solidFill>
                  <a:srgbClr val="FFFFFF"/>
                </a:solidFill>
              </a14:hiddenFill>
            </a:ext>
          </a:extLst>
        </p:spPr>
      </p:pic>
      <p:sp>
        <p:nvSpPr>
          <p:cNvPr id="47" name="TextBox 46">
            <a:extLst>
              <a:ext uri="{FF2B5EF4-FFF2-40B4-BE49-F238E27FC236}">
                <a16:creationId xmlns:a16="http://schemas.microsoft.com/office/drawing/2014/main" id="{786B58D6-E15E-4780-ACC6-FC8256B5D1EE}"/>
              </a:ext>
            </a:extLst>
          </p:cNvPr>
          <p:cNvSpPr txBox="1"/>
          <p:nvPr/>
        </p:nvSpPr>
        <p:spPr>
          <a:xfrm>
            <a:off x="7730521" y="25079015"/>
            <a:ext cx="5855709" cy="830997"/>
          </a:xfrm>
          <a:prstGeom prst="rect">
            <a:avLst/>
          </a:prstGeom>
          <a:noFill/>
        </p:spPr>
        <p:txBody>
          <a:bodyPr wrap="square">
            <a:spAutoFit/>
          </a:bodyPr>
          <a:lstStyle/>
          <a:p>
            <a:r>
              <a:rPr lang="en-GB" sz="1200" b="0" i="0" dirty="0">
                <a:solidFill>
                  <a:srgbClr val="000000"/>
                </a:solidFill>
                <a:effectLst/>
                <a:latin typeface="Open Sans"/>
              </a:rPr>
              <a:t>European Environment Agency. 2012. </a:t>
            </a:r>
            <a:r>
              <a:rPr lang="en-GB" sz="1200" b="0" i="1" dirty="0">
                <a:solidFill>
                  <a:srgbClr val="000000"/>
                </a:solidFill>
                <a:effectLst/>
                <a:latin typeface="Open Sans"/>
              </a:rPr>
              <a:t>Trends In Diesel NOX Emission Factors And Type Approval Emission Standards</a:t>
            </a:r>
            <a:r>
              <a:rPr lang="en-GB" sz="1200" b="0" i="0" dirty="0">
                <a:solidFill>
                  <a:srgbClr val="000000"/>
                </a:solidFill>
                <a:effectLst/>
                <a:latin typeface="Open Sans"/>
              </a:rPr>
              <a:t>. [online] Available at: &lt;https://www.eea.europa.eu/data-and-maps/figures/trends-in-diesel-nox-emission&gt; [Accessed 24 November 2020].</a:t>
            </a:r>
            <a:endParaRPr lang="en-GB" sz="1200" dirty="0"/>
          </a:p>
        </p:txBody>
      </p:sp>
      <p:sp>
        <p:nvSpPr>
          <p:cNvPr id="35" name="TextBox 34">
            <a:extLst>
              <a:ext uri="{FF2B5EF4-FFF2-40B4-BE49-F238E27FC236}">
                <a16:creationId xmlns:a16="http://schemas.microsoft.com/office/drawing/2014/main" id="{0C85A65B-5058-491A-A04C-B5B9F407D6D6}"/>
              </a:ext>
            </a:extLst>
          </p:cNvPr>
          <p:cNvSpPr txBox="1"/>
          <p:nvPr/>
        </p:nvSpPr>
        <p:spPr>
          <a:xfrm>
            <a:off x="7584356" y="19151305"/>
            <a:ext cx="5855709" cy="369332"/>
          </a:xfrm>
          <a:prstGeom prst="rect">
            <a:avLst/>
          </a:prstGeom>
          <a:noFill/>
        </p:spPr>
        <p:txBody>
          <a:bodyPr wrap="square" rtlCol="0">
            <a:spAutoFit/>
          </a:bodyPr>
          <a:lstStyle/>
          <a:p>
            <a:r>
              <a:rPr lang="en-GB" sz="1800" dirty="0"/>
              <a:t>Graph shows NOX Emissions </a:t>
            </a:r>
            <a:r>
              <a:rPr lang="en-GB" sz="1800"/>
              <a:t>from Euro 1 to Euro 6</a:t>
            </a:r>
            <a:endParaRPr lang="en-GB" sz="1800" dirty="0"/>
          </a:p>
        </p:txBody>
      </p:sp>
      <p:pic>
        <p:nvPicPr>
          <p:cNvPr id="2064" name="Picture 16" descr="Australia Climate Factsheets - Vehicle Emissions / Climate Analytics">
            <a:extLst>
              <a:ext uri="{FF2B5EF4-FFF2-40B4-BE49-F238E27FC236}">
                <a16:creationId xmlns:a16="http://schemas.microsoft.com/office/drawing/2014/main" id="{E1A29FFF-7DA9-47A3-8FF4-C4D8C0DCD4E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882094" y="12743506"/>
            <a:ext cx="6059318" cy="3962401"/>
          </a:xfrm>
          <a:prstGeom prst="rect">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EC521B12-EF03-43F2-8070-D14DA94E4B47}"/>
              </a:ext>
            </a:extLst>
          </p:cNvPr>
          <p:cNvSpPr txBox="1"/>
          <p:nvPr/>
        </p:nvSpPr>
        <p:spPr>
          <a:xfrm>
            <a:off x="14788539" y="12257099"/>
            <a:ext cx="5251268" cy="369332"/>
          </a:xfrm>
          <a:prstGeom prst="rect">
            <a:avLst/>
          </a:prstGeom>
          <a:noFill/>
        </p:spPr>
        <p:txBody>
          <a:bodyPr wrap="square" rtlCol="0">
            <a:spAutoFit/>
          </a:bodyPr>
          <a:lstStyle/>
          <a:p>
            <a:r>
              <a:rPr lang="en-GB" sz="1800" dirty="0"/>
              <a:t>Graph showing projected Co2/year increase </a:t>
            </a:r>
          </a:p>
        </p:txBody>
      </p:sp>
      <p:sp>
        <p:nvSpPr>
          <p:cNvPr id="52" name="TextBox 51">
            <a:extLst>
              <a:ext uri="{FF2B5EF4-FFF2-40B4-BE49-F238E27FC236}">
                <a16:creationId xmlns:a16="http://schemas.microsoft.com/office/drawing/2014/main" id="{C732C3DD-BED9-4E8A-AEEB-C7D7BA862601}"/>
              </a:ext>
            </a:extLst>
          </p:cNvPr>
          <p:cNvSpPr txBox="1"/>
          <p:nvPr/>
        </p:nvSpPr>
        <p:spPr>
          <a:xfrm>
            <a:off x="14882094" y="16791019"/>
            <a:ext cx="6059318" cy="830997"/>
          </a:xfrm>
          <a:prstGeom prst="rect">
            <a:avLst/>
          </a:prstGeom>
          <a:noFill/>
        </p:spPr>
        <p:txBody>
          <a:bodyPr wrap="square">
            <a:spAutoFit/>
          </a:bodyPr>
          <a:lstStyle/>
          <a:p>
            <a:r>
              <a:rPr lang="en-GB" sz="1200" b="0" i="0" dirty="0" err="1">
                <a:solidFill>
                  <a:srgbClr val="000000"/>
                </a:solidFill>
                <a:effectLst/>
                <a:latin typeface="Open Sans"/>
              </a:rPr>
              <a:t>hutfilter</a:t>
            </a:r>
            <a:r>
              <a:rPr lang="en-GB" sz="1200" b="0" i="0" dirty="0">
                <a:solidFill>
                  <a:srgbClr val="000000"/>
                </a:solidFill>
                <a:effectLst/>
                <a:latin typeface="Open Sans"/>
              </a:rPr>
              <a:t>, u., </a:t>
            </a:r>
            <a:r>
              <a:rPr lang="en-GB" sz="1200" b="0" i="0" dirty="0" err="1">
                <a:solidFill>
                  <a:srgbClr val="000000"/>
                </a:solidFill>
                <a:effectLst/>
                <a:latin typeface="Open Sans"/>
              </a:rPr>
              <a:t>cantzler</a:t>
            </a:r>
            <a:r>
              <a:rPr lang="en-GB" sz="1200" b="0" i="0" dirty="0">
                <a:solidFill>
                  <a:srgbClr val="000000"/>
                </a:solidFill>
                <a:effectLst/>
                <a:latin typeface="Open Sans"/>
              </a:rPr>
              <a:t>, j., </a:t>
            </a:r>
            <a:r>
              <a:rPr lang="en-GB" sz="1200" b="0" i="0" dirty="0" err="1">
                <a:solidFill>
                  <a:srgbClr val="000000"/>
                </a:solidFill>
                <a:effectLst/>
                <a:latin typeface="Open Sans"/>
              </a:rPr>
              <a:t>sferra</a:t>
            </a:r>
            <a:r>
              <a:rPr lang="en-GB" sz="1200" b="0" i="0" dirty="0">
                <a:solidFill>
                  <a:srgbClr val="000000"/>
                </a:solidFill>
                <a:effectLst/>
                <a:latin typeface="Open Sans"/>
              </a:rPr>
              <a:t>, f., hare, b., </a:t>
            </a:r>
            <a:r>
              <a:rPr lang="en-GB" sz="1200" b="0" i="0" dirty="0" err="1">
                <a:solidFill>
                  <a:srgbClr val="000000"/>
                </a:solidFill>
                <a:effectLst/>
                <a:latin typeface="Open Sans"/>
              </a:rPr>
              <a:t>Ganti</a:t>
            </a:r>
            <a:r>
              <a:rPr lang="en-GB" sz="1200" b="0" i="0" dirty="0">
                <a:solidFill>
                  <a:srgbClr val="000000"/>
                </a:solidFill>
                <a:effectLst/>
                <a:latin typeface="Open Sans"/>
              </a:rPr>
              <a:t>, G. and beer, m., 2019. </a:t>
            </a:r>
            <a:r>
              <a:rPr lang="en-GB" sz="1200" b="0" i="1" dirty="0" err="1">
                <a:solidFill>
                  <a:srgbClr val="000000"/>
                </a:solidFill>
                <a:effectLst/>
                <a:latin typeface="Open Sans"/>
              </a:rPr>
              <a:t>Australia’S</a:t>
            </a:r>
            <a:r>
              <a:rPr lang="en-GB" sz="1200" b="0" i="1" dirty="0">
                <a:solidFill>
                  <a:srgbClr val="000000"/>
                </a:solidFill>
                <a:effectLst/>
                <a:latin typeface="Open Sans"/>
              </a:rPr>
              <a:t> Vehicle Fleet - Dirty And Falling Further Behind</a:t>
            </a:r>
            <a:r>
              <a:rPr lang="en-GB" sz="1200" b="0" i="0" dirty="0">
                <a:solidFill>
                  <a:srgbClr val="000000"/>
                </a:solidFill>
                <a:effectLst/>
                <a:latin typeface="Open Sans"/>
              </a:rPr>
              <a:t>. [online] Climateanalytics.org. Available at: &lt;https://climateanalytics.org/publications/2019/australia-climate-factsheets-vehicle-emissions/&gt; [Accessed 24 November 2020].</a:t>
            </a:r>
            <a:endParaRPr lang="en-GB" sz="1200" dirty="0"/>
          </a:p>
        </p:txBody>
      </p:sp>
      <p:sp>
        <p:nvSpPr>
          <p:cNvPr id="39" name="TextBox 38">
            <a:extLst>
              <a:ext uri="{FF2B5EF4-FFF2-40B4-BE49-F238E27FC236}">
                <a16:creationId xmlns:a16="http://schemas.microsoft.com/office/drawing/2014/main" id="{ACD4915F-3D4A-4054-AA3B-391338EDF3DA}"/>
              </a:ext>
            </a:extLst>
          </p:cNvPr>
          <p:cNvSpPr txBox="1"/>
          <p:nvPr/>
        </p:nvSpPr>
        <p:spPr>
          <a:xfrm>
            <a:off x="14882094" y="17764199"/>
            <a:ext cx="4907751" cy="4321376"/>
          </a:xfrm>
          <a:prstGeom prst="rect">
            <a:avLst/>
          </a:prstGeom>
          <a:noFill/>
        </p:spPr>
        <p:txBody>
          <a:bodyPr wrap="square" rtlCol="0">
            <a:spAutoFit/>
          </a:bodyPr>
          <a:lstStyle/>
          <a:p>
            <a:pPr eaLnBrk="1" hangingPunct="1">
              <a:lnSpc>
                <a:spcPct val="110000"/>
              </a:lnSpc>
              <a:spcBef>
                <a:spcPct val="0"/>
              </a:spcBef>
              <a:buFontTx/>
              <a:buNone/>
            </a:pPr>
            <a:r>
              <a:rPr lang="en-GB" altLang="en-US" sz="2800" dirty="0">
                <a:latin typeface="Arial" panose="020B0604020202020204" pitchFamily="34" charset="0"/>
                <a:ea typeface="Calibri" charset="0"/>
                <a:cs typeface="Arial" panose="020B0604020202020204" pitchFamily="34" charset="0"/>
              </a:rPr>
              <a:t>With the fast growing development of hybrid and electric vehicle technology we are endearing to prevent this predicted figure of emissions rising to occur, so although the regulations have helped steady the increase in them, they are not the solution</a:t>
            </a:r>
            <a:r>
              <a:rPr lang="en-GB" altLang="en-US" sz="2800" dirty="0">
                <a:solidFill>
                  <a:srgbClr val="002060"/>
                </a:solidFill>
                <a:latin typeface="Arial" panose="020B0604020202020204" pitchFamily="34" charset="0"/>
                <a:ea typeface="Calibri" charset="0"/>
                <a:cs typeface="Arial" panose="020B0604020202020204" pitchFamily="34" charset="0"/>
              </a:rPr>
              <a:t>. </a:t>
            </a:r>
          </a:p>
        </p:txBody>
      </p:sp>
      <p:sp>
        <p:nvSpPr>
          <p:cNvPr id="55" name="TextBox 54">
            <a:extLst>
              <a:ext uri="{FF2B5EF4-FFF2-40B4-BE49-F238E27FC236}">
                <a16:creationId xmlns:a16="http://schemas.microsoft.com/office/drawing/2014/main" id="{31B8AF29-9AE3-4BC0-942F-2178E49C16A8}"/>
              </a:ext>
            </a:extLst>
          </p:cNvPr>
          <p:cNvSpPr txBox="1"/>
          <p:nvPr/>
        </p:nvSpPr>
        <p:spPr>
          <a:xfrm>
            <a:off x="14704210" y="24923099"/>
            <a:ext cx="5889062" cy="830997"/>
          </a:xfrm>
          <a:prstGeom prst="rect">
            <a:avLst/>
          </a:prstGeom>
          <a:noFill/>
        </p:spPr>
        <p:txBody>
          <a:bodyPr wrap="square">
            <a:spAutoFit/>
          </a:bodyPr>
          <a:lstStyle/>
          <a:p>
            <a:r>
              <a:rPr lang="en-GB" sz="1200" b="0" i="0" dirty="0">
                <a:solidFill>
                  <a:srgbClr val="000000"/>
                </a:solidFill>
                <a:effectLst/>
                <a:latin typeface="Open Sans"/>
              </a:rPr>
              <a:t>Healy, J., 2017. </a:t>
            </a:r>
            <a:r>
              <a:rPr lang="en-GB" sz="1200" b="0" i="1" dirty="0">
                <a:solidFill>
                  <a:srgbClr val="000000"/>
                </a:solidFill>
                <a:effectLst/>
                <a:latin typeface="Open Sans"/>
              </a:rPr>
              <a:t>Euro Emission Standards Explained - Car Keys</a:t>
            </a:r>
            <a:r>
              <a:rPr lang="en-GB" sz="1200" b="0" i="0" dirty="0">
                <a:solidFill>
                  <a:srgbClr val="000000"/>
                </a:solidFill>
                <a:effectLst/>
                <a:latin typeface="Open Sans"/>
              </a:rPr>
              <a:t>. [online] Car Keys. Available at: &lt;https://www.carkeys.co.uk/guides/euro-emission-standards-explained#:~:text=What%20are%20Euro%20Emissions%20Standards,nitrous%20oxide%20and%20particulate%20matter.&gt; [Accessed 24 November 2020].</a:t>
            </a:r>
            <a:endParaRPr lang="en-GB" sz="1200" dirty="0"/>
          </a:p>
        </p:txBody>
      </p:sp>
      <p:sp>
        <p:nvSpPr>
          <p:cNvPr id="57" name="TextBox 56">
            <a:extLst>
              <a:ext uri="{FF2B5EF4-FFF2-40B4-BE49-F238E27FC236}">
                <a16:creationId xmlns:a16="http://schemas.microsoft.com/office/drawing/2014/main" id="{A4069DF1-5636-48F9-9B89-2787122B09E0}"/>
              </a:ext>
            </a:extLst>
          </p:cNvPr>
          <p:cNvSpPr txBox="1"/>
          <p:nvPr/>
        </p:nvSpPr>
        <p:spPr>
          <a:xfrm>
            <a:off x="14704210" y="25770636"/>
            <a:ext cx="5968174" cy="646331"/>
          </a:xfrm>
          <a:prstGeom prst="rect">
            <a:avLst/>
          </a:prstGeom>
          <a:noFill/>
        </p:spPr>
        <p:txBody>
          <a:bodyPr wrap="square">
            <a:spAutoFit/>
          </a:bodyPr>
          <a:lstStyle/>
          <a:p>
            <a:r>
              <a:rPr lang="en-GB" sz="1200" b="0" i="0" dirty="0">
                <a:solidFill>
                  <a:srgbClr val="000000"/>
                </a:solidFill>
                <a:effectLst/>
                <a:latin typeface="Open Sans"/>
              </a:rPr>
              <a:t>European Environment Agency. 2012. </a:t>
            </a:r>
            <a:r>
              <a:rPr lang="en-GB" sz="1200" b="0" i="1" dirty="0">
                <a:solidFill>
                  <a:srgbClr val="000000"/>
                </a:solidFill>
                <a:effectLst/>
                <a:latin typeface="Open Sans"/>
              </a:rPr>
              <a:t>Trends In Diesel NOX Emission Factors And Type Approval Emission Standards</a:t>
            </a:r>
            <a:r>
              <a:rPr lang="en-GB" sz="1200" b="0" i="0" dirty="0">
                <a:solidFill>
                  <a:srgbClr val="000000"/>
                </a:solidFill>
                <a:effectLst/>
                <a:latin typeface="Open Sans"/>
              </a:rPr>
              <a:t>. [online] Available at: &lt;https://www.eea.europa.eu/data-and-maps/figures/trends-in-diesel-nox-emission&gt; [Accessed 24 November 2020].</a:t>
            </a:r>
            <a:endParaRPr lang="en-GB" sz="1200" dirty="0"/>
          </a:p>
        </p:txBody>
      </p:sp>
      <p:sp>
        <p:nvSpPr>
          <p:cNvPr id="59" name="TextBox 58">
            <a:extLst>
              <a:ext uri="{FF2B5EF4-FFF2-40B4-BE49-F238E27FC236}">
                <a16:creationId xmlns:a16="http://schemas.microsoft.com/office/drawing/2014/main" id="{EDFCDD65-DCDC-46F3-90CF-2D7C6C882C3E}"/>
              </a:ext>
            </a:extLst>
          </p:cNvPr>
          <p:cNvSpPr txBox="1"/>
          <p:nvPr/>
        </p:nvSpPr>
        <p:spPr>
          <a:xfrm>
            <a:off x="14711488" y="27277768"/>
            <a:ext cx="6033326" cy="646331"/>
          </a:xfrm>
          <a:prstGeom prst="rect">
            <a:avLst/>
          </a:prstGeom>
          <a:noFill/>
        </p:spPr>
        <p:txBody>
          <a:bodyPr wrap="square">
            <a:spAutoFit/>
          </a:bodyPr>
          <a:lstStyle/>
          <a:p>
            <a:pPr marL="0" marR="0" lvl="0" indent="0" algn="l" defTabSz="2771345"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Open Sans"/>
                <a:ea typeface="+mn-ea"/>
                <a:cs typeface="+mn-cs"/>
              </a:rPr>
              <a:t>Motoreu.com. 2016. </a:t>
            </a:r>
            <a:r>
              <a:rPr kumimoji="0" lang="en-GB" sz="1200" b="0" i="1" u="none" strike="noStrike" kern="1200" cap="none" spc="0" normalizeH="0" baseline="0" noProof="0" dirty="0">
                <a:ln>
                  <a:noFill/>
                </a:ln>
                <a:solidFill>
                  <a:srgbClr val="000000"/>
                </a:solidFill>
                <a:effectLst/>
                <a:uLnTx/>
                <a:uFillTx/>
                <a:latin typeface="Open Sans"/>
                <a:ea typeface="+mn-ea"/>
                <a:cs typeface="+mn-cs"/>
              </a:rPr>
              <a:t>EURO Emission Standards And Their Meanings</a:t>
            </a:r>
            <a:r>
              <a:rPr kumimoji="0" lang="en-GB" sz="1200" b="0" i="0" u="none" strike="noStrike" kern="1200" cap="none" spc="0" normalizeH="0" baseline="0" noProof="0" dirty="0">
                <a:ln>
                  <a:noFill/>
                </a:ln>
                <a:solidFill>
                  <a:srgbClr val="000000"/>
                </a:solidFill>
                <a:effectLst/>
                <a:uLnTx/>
                <a:uFillTx/>
                <a:latin typeface="Open Sans"/>
                <a:ea typeface="+mn-ea"/>
                <a:cs typeface="+mn-cs"/>
              </a:rPr>
              <a:t>. [online] Available at: &lt;https://motoreu.com/euro-emission-standards-and-their-meanings-blog&gt; [Accessed 24 November 2020].</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 name="TextBox 60">
            <a:extLst>
              <a:ext uri="{FF2B5EF4-FFF2-40B4-BE49-F238E27FC236}">
                <a16:creationId xmlns:a16="http://schemas.microsoft.com/office/drawing/2014/main" id="{D4A9C954-BF95-4960-A12F-AD14EB822479}"/>
              </a:ext>
            </a:extLst>
          </p:cNvPr>
          <p:cNvSpPr txBox="1"/>
          <p:nvPr/>
        </p:nvSpPr>
        <p:spPr>
          <a:xfrm>
            <a:off x="14757146" y="26492171"/>
            <a:ext cx="5836126" cy="646331"/>
          </a:xfrm>
          <a:prstGeom prst="rect">
            <a:avLst/>
          </a:prstGeom>
          <a:noFill/>
        </p:spPr>
        <p:txBody>
          <a:bodyPr wrap="square">
            <a:spAutoFit/>
          </a:bodyPr>
          <a:lstStyle/>
          <a:p>
            <a:pPr marL="0" marR="0" lvl="0" indent="0" algn="l" defTabSz="2771345"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srgbClr val="000000"/>
                </a:solidFill>
                <a:effectLst/>
                <a:uLnTx/>
                <a:uFillTx/>
                <a:latin typeface="Open Sans"/>
                <a:ea typeface="+mn-ea"/>
                <a:cs typeface="+mn-cs"/>
              </a:rPr>
              <a:t>CLM. 2015. </a:t>
            </a:r>
            <a:r>
              <a:rPr kumimoji="0" lang="en-GB" sz="1200" b="0" i="1" u="none" strike="noStrike" kern="1200" cap="none" spc="0" normalizeH="0" baseline="0" noProof="0" dirty="0">
                <a:ln>
                  <a:noFill/>
                </a:ln>
                <a:solidFill>
                  <a:srgbClr val="000000"/>
                </a:solidFill>
                <a:effectLst/>
                <a:uLnTx/>
                <a:uFillTx/>
                <a:latin typeface="Open Sans"/>
                <a:ea typeface="+mn-ea"/>
                <a:cs typeface="+mn-cs"/>
              </a:rPr>
              <a:t>New Euro6 Emissions Standards Set To Clean Up Diesel</a:t>
            </a:r>
            <a:r>
              <a:rPr kumimoji="0" lang="en-GB" sz="1200" b="0" i="0" u="none" strike="noStrike" kern="1200" cap="none" spc="0" normalizeH="0" baseline="0" noProof="0" dirty="0">
                <a:ln>
                  <a:noFill/>
                </a:ln>
                <a:solidFill>
                  <a:srgbClr val="000000"/>
                </a:solidFill>
                <a:effectLst/>
                <a:uLnTx/>
                <a:uFillTx/>
                <a:latin typeface="Open Sans"/>
                <a:ea typeface="+mn-ea"/>
                <a:cs typeface="+mn-cs"/>
              </a:rPr>
              <a:t>. [online] Available at: &lt;https://www.clm.co.uk/blog/euro6-emissions-ad-blue/&gt; [Accessed 24 November 2020].</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01F09228-2FA8-4CAC-B168-87DDB6AE03C3}"/>
              </a:ext>
            </a:extLst>
          </p:cNvPr>
          <p:cNvSpPr txBox="1"/>
          <p:nvPr/>
        </p:nvSpPr>
        <p:spPr>
          <a:xfrm>
            <a:off x="14912168" y="22589138"/>
            <a:ext cx="6059318" cy="107721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Acknowledgements</a:t>
            </a:r>
          </a:p>
          <a:p>
            <a:r>
              <a:rPr lang="en-GB" sz="2800" dirty="0">
                <a:latin typeface="Arial" panose="020B0604020202020204" pitchFamily="34" charset="0"/>
                <a:cs typeface="Arial" panose="020B0604020202020204" pitchFamily="34" charset="0"/>
              </a:rPr>
              <a:t>Abi Summerfield</a:t>
            </a:r>
          </a:p>
        </p:txBody>
      </p:sp>
      <p:pic>
        <p:nvPicPr>
          <p:cNvPr id="13" name="Picture 12" descr="A person taking a selfie&#10;&#10;Description automatically generated">
            <a:extLst>
              <a:ext uri="{FF2B5EF4-FFF2-40B4-BE49-F238E27FC236}">
                <a16:creationId xmlns:a16="http://schemas.microsoft.com/office/drawing/2014/main" id="{39500E7B-3DBE-4FB7-989E-4BC515C162F2}"/>
              </a:ext>
            </a:extLst>
          </p:cNvPr>
          <p:cNvPicPr>
            <a:picLocks noChangeAspect="1"/>
          </p:cNvPicPr>
          <p:nvPr/>
        </p:nvPicPr>
        <p:blipFill>
          <a:blip r:embed="rId9"/>
          <a:stretch>
            <a:fillRect/>
          </a:stretch>
        </p:blipFill>
        <p:spPr>
          <a:xfrm rot="5400000">
            <a:off x="-83789" y="2623733"/>
            <a:ext cx="3459094" cy="2594321"/>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Props1.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377FD30C-AD50-4D03-81AB-F75D65DA10BF}">
  <ds:schemaRefs>
    <ds:schemaRef ds:uri="http://schemas.microsoft.com/office/infopath/2007/PartnerControls"/>
    <ds:schemaRef ds:uri="http://schemas.microsoft.com/office/2006/documentManagement/types"/>
    <ds:schemaRef ds:uri="http://purl.org/dc/terms/"/>
    <ds:schemaRef ds:uri="http://schemas.openxmlformats.org/package/2006/metadata/core-properties"/>
    <ds:schemaRef ds:uri="http://www.w3.org/XML/1998/namespace"/>
    <ds:schemaRef ds:uri="0777963d-7f3d-4727-9e72-4d6490188740"/>
    <ds:schemaRef ds:uri="http://schemas.microsoft.com/office/2006/metadata/properties"/>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Office Theme</Template>
  <TotalTime>466</TotalTime>
  <Words>753</Words>
  <Application>Microsoft Office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Open Sans</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Calum Campbell (2001090)</cp:lastModifiedBy>
  <cp:revision>40</cp:revision>
  <dcterms:created xsi:type="dcterms:W3CDTF">2016-02-25T08:27:32Z</dcterms:created>
  <dcterms:modified xsi:type="dcterms:W3CDTF">2020-12-02T15:30:12Z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