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03" r:id="rId4"/>
  </p:sldMasterIdLst>
  <p:notesMasterIdLst>
    <p:notesMasterId r:id="rId38"/>
  </p:notesMasterIdLst>
  <p:sldIdLst>
    <p:sldId id="256" r:id="rId5"/>
    <p:sldId id="260" r:id="rId6"/>
    <p:sldId id="264" r:id="rId7"/>
    <p:sldId id="347" r:id="rId8"/>
    <p:sldId id="348" r:id="rId9"/>
    <p:sldId id="262" r:id="rId10"/>
    <p:sldId id="352" r:id="rId11"/>
    <p:sldId id="265" r:id="rId12"/>
    <p:sldId id="261" r:id="rId13"/>
    <p:sldId id="351" r:id="rId14"/>
    <p:sldId id="353" r:id="rId15"/>
    <p:sldId id="354" r:id="rId16"/>
    <p:sldId id="350" r:id="rId17"/>
    <p:sldId id="349" r:id="rId18"/>
    <p:sldId id="355" r:id="rId19"/>
    <p:sldId id="357" r:id="rId20"/>
    <p:sldId id="361" r:id="rId21"/>
    <p:sldId id="371" r:id="rId22"/>
    <p:sldId id="372" r:id="rId23"/>
    <p:sldId id="374" r:id="rId24"/>
    <p:sldId id="373" r:id="rId25"/>
    <p:sldId id="358" r:id="rId26"/>
    <p:sldId id="370" r:id="rId27"/>
    <p:sldId id="375" r:id="rId28"/>
    <p:sldId id="377" r:id="rId29"/>
    <p:sldId id="376" r:id="rId30"/>
    <p:sldId id="378" r:id="rId31"/>
    <p:sldId id="363" r:id="rId32"/>
    <p:sldId id="362" r:id="rId33"/>
    <p:sldId id="320" r:id="rId34"/>
    <p:sldId id="326" r:id="rId35"/>
    <p:sldId id="327" r:id="rId36"/>
    <p:sldId id="328" r:id="rId3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F30E73C-76E4-41A9-8BCF-05B693E8D93D}">
  <a:tblStyle styleId="{1F30E73C-76E4-41A9-8BCF-05B693E8D93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33" autoAdjust="0"/>
  </p:normalViewPr>
  <p:slideViewPr>
    <p:cSldViewPr snapToGrid="0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cd8a80d6bc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cd8a80d6bc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>
          <a:extLst>
            <a:ext uri="{FF2B5EF4-FFF2-40B4-BE49-F238E27FC236}">
              <a16:creationId xmlns:a16="http://schemas.microsoft.com/office/drawing/2014/main" id="{B373C168-EC46-259E-A11F-9D192D7FF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>
            <a:extLst>
              <a:ext uri="{FF2B5EF4-FFF2-40B4-BE49-F238E27FC236}">
                <a16:creationId xmlns:a16="http://schemas.microsoft.com/office/drawing/2014/main" id="{BD82D7FD-F3BC-EE91-BB1D-EF800D403D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>
            <a:extLst>
              <a:ext uri="{FF2B5EF4-FFF2-40B4-BE49-F238E27FC236}">
                <a16:creationId xmlns:a16="http://schemas.microsoft.com/office/drawing/2014/main" id="{13148182-127C-1DF0-6BDD-7EE7971961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6674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5">
          <a:extLst>
            <a:ext uri="{FF2B5EF4-FFF2-40B4-BE49-F238E27FC236}">
              <a16:creationId xmlns:a16="http://schemas.microsoft.com/office/drawing/2014/main" id="{9E420110-E0FF-B4C1-A1F2-C5B000738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gcc7554a049_0_363:notes">
            <a:extLst>
              <a:ext uri="{FF2B5EF4-FFF2-40B4-BE49-F238E27FC236}">
                <a16:creationId xmlns:a16="http://schemas.microsoft.com/office/drawing/2014/main" id="{C99827A2-3B87-5509-3DAE-975E7F80E6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7" name="Google Shape;557;gcc7554a049_0_363:notes">
            <a:extLst>
              <a:ext uri="{FF2B5EF4-FFF2-40B4-BE49-F238E27FC236}">
                <a16:creationId xmlns:a16="http://schemas.microsoft.com/office/drawing/2014/main" id="{7010C39D-44EB-7DD2-346C-1B638E5C06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83056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cd8a80d6b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cd8a80d6b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A9398397-6D25-0E20-52EF-C67767B00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F73FAF2B-57AC-25DD-8F65-3EEFC675CFB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A0D5BB61-425D-390E-CB86-7F219389F6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27706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g105aad17dc0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3" name="Google Shape;563;g105aad17dc0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2376F7C7-4BD6-B33C-36F9-CE13F2E72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0D081D1E-2EDB-6B06-81AF-EFE52AE336F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BD539405-8C6B-6177-D427-4D226880AC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07349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5C0880EE-4DBD-960D-31DF-D818F800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BD3C7405-DD9D-5B8F-E64C-00FFB1F4C6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21607769-341F-4F7F-175D-7FAFE6A36E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28890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1BB458F7-B55B-6B6A-089B-8D0ED20F9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3ECC02A8-6D9A-4EA9-914C-DDFB289C86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5F9738B7-50F5-C30A-6155-FCD3BFB72D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52250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4C39118A-70EC-E3E0-02BA-C224CE554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8577010C-B197-F856-A200-EE226938E5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A4FB86DA-E477-F029-5295-AEFB8221617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14834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124C472F-FD1A-E31D-839D-E0F2231B3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7E3F22EE-192B-7A86-0B1D-BB85FFC9BC1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E6FBBF05-6179-D17E-304E-6A3ABE219C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5442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D145096C-80E4-B54B-3479-DDAE5208ED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4296B5F1-8E9E-46A9-6E32-59BDB4283FF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8F551C30-D446-B666-216A-649D56989E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9304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7E6F7B21-96F0-FC19-A03F-C8CE9932A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57EA0B11-C899-3330-581B-980E74DD53E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908F6A93-4583-04DE-1C4A-ECC810E8D7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733175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0CD0B928-2358-460C-501A-4A7AF7839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96E9D02-B53E-5AB2-2EF2-946151DACEC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1C8CA022-A947-1598-8BAF-090B467954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64295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786B3364-47CF-9D3D-5365-B8A5378F5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ED6C9BC-1F7C-1372-45D6-19BF1E0FC1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E29E8F18-25B9-9022-8202-A37D965D80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238066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DEB14D51-58A9-1024-DE7E-75EEFA8BA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8E0AC276-C342-0ECD-8F85-5F1C38D8EE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F8B6B2DB-D1D5-735E-5BD9-94F935213D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53869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2A705060-F81F-09C9-8CA6-2A9AC572B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90BFA8AE-369C-68A4-AE98-5333301AD4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D22968C9-CC7C-C8A6-0B6D-AC945F71955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61354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209C3100-044F-E699-C5D1-A8A41FBFE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B952644-B5D8-AF72-0815-44C466D4BA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CFE9A784-8FED-15F8-9863-84DB9144C2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960356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6">
          <a:extLst>
            <a:ext uri="{FF2B5EF4-FFF2-40B4-BE49-F238E27FC236}">
              <a16:creationId xmlns:a16="http://schemas.microsoft.com/office/drawing/2014/main" id="{B7E437EB-DF19-532B-9776-4144A48D7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05aad17dc0_0_89:notes">
            <a:extLst>
              <a:ext uri="{FF2B5EF4-FFF2-40B4-BE49-F238E27FC236}">
                <a16:creationId xmlns:a16="http://schemas.microsoft.com/office/drawing/2014/main" id="{77C4ED2E-E2B2-D1DD-6E1C-28FEC534551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" name="Google Shape;538;g105aad17dc0_0_89:notes">
            <a:extLst>
              <a:ext uri="{FF2B5EF4-FFF2-40B4-BE49-F238E27FC236}">
                <a16:creationId xmlns:a16="http://schemas.microsoft.com/office/drawing/2014/main" id="{3211DC98-E2EB-3349-5A50-3894FEF6BF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491403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ECFC8514-E154-B80F-D239-9B6A78360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F2D60DF8-A963-F713-14F8-C53E89D8F71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8F7BA617-8685-C6C5-761E-9AE2D2EDBA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4571605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484C4F25-5E7D-5AEE-3256-CD6F50D0B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65B9690C-A744-D519-9B2F-E5BC22D23C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33FB532-96F0-5DD1-A711-259E18A2CC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692925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ABBC8BCF-9303-F374-FA72-1615D275F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507A63E-8D62-4ACC-187F-1BEDF0FA778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AFFBCA6D-ADE9-3387-110C-A00A7A766AF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862120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5931D86F-3CCB-4190-9ADA-71406957C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53D94CE4-2AE8-AB57-F35C-4D855A0540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4B0C0958-3BB7-5133-1756-DD4E9585CA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0846477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EAEFFEE0-40B0-A377-C7FA-1FC357665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E976572B-DD8A-5FF8-BF6D-B8EECAC4EC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9821A79-37B8-C4BB-1253-9823CC47DE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8009715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671D5F49-066E-D7FE-1DC0-0A9475703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C06E30CE-BDC8-4E57-5B61-1C0A67444A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D9BDA622-6404-EA49-1BBA-9AD3739566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4758717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8">
          <a:extLst>
            <a:ext uri="{FF2B5EF4-FFF2-40B4-BE49-F238E27FC236}">
              <a16:creationId xmlns:a16="http://schemas.microsoft.com/office/drawing/2014/main" id="{A9C2B31B-9285-7AD6-7E2B-448F4085B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gcf7a3c503a_0_5:notes">
            <a:extLst>
              <a:ext uri="{FF2B5EF4-FFF2-40B4-BE49-F238E27FC236}">
                <a16:creationId xmlns:a16="http://schemas.microsoft.com/office/drawing/2014/main" id="{3A742B6E-601F-1DB9-8352-27F627DC18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0" name="Google Shape;570;gcf7a3c503a_0_5:notes">
            <a:extLst>
              <a:ext uri="{FF2B5EF4-FFF2-40B4-BE49-F238E27FC236}">
                <a16:creationId xmlns:a16="http://schemas.microsoft.com/office/drawing/2014/main" id="{0717A7E7-0126-C8F0-E961-338026E957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4751978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Google Shape;1565;gcf7a3c503a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6" name="Google Shape;1566;gcf7a3c503a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2" name="Google Shape;1882;gcc7554a049_0_9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3" name="Google Shape;1883;gcc7554a049_0_9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9" name="Google Shape;1889;g1083f33e91c_2_5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0" name="Google Shape;1890;g1083f33e91c_2_5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6" name="Google Shape;1896;g1083f33e91c_2_5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7" name="Google Shape;1897;g1083f33e91c_2_5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www.freepik.com/" TargetMode="Externa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039975" y="1324500"/>
            <a:ext cx="70641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040000" y="3377100"/>
            <a:ext cx="7064100" cy="44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" name="Google Shape;12;p2"/>
          <p:cNvCxnSpPr/>
          <p:nvPr/>
        </p:nvCxnSpPr>
        <p:spPr>
          <a:xfrm flipH="1">
            <a:off x="-257975" y="-72550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" name="Google Shape;13;p2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" name="Google Shape;14;p2"/>
          <p:cNvCxnSpPr/>
          <p:nvPr/>
        </p:nvCxnSpPr>
        <p:spPr>
          <a:xfrm flipH="1">
            <a:off x="6467450" y="3935375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2714550" y="2366272"/>
            <a:ext cx="3714900" cy="818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3746550" y="1339163"/>
            <a:ext cx="1650900" cy="9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 b="1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2291400" y="3076675"/>
            <a:ext cx="4561200" cy="39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9" name="Google Shape;19;p3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0" name="Google Shape;20;p3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1" name="Google Shape;21;p3"/>
          <p:cNvCxnSpPr/>
          <p:nvPr/>
        </p:nvCxnSpPr>
        <p:spPr>
          <a:xfrm flipH="1">
            <a:off x="7948925" y="3979775"/>
            <a:ext cx="1378500" cy="12363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2" name="Google Shape;22;p3"/>
          <p:cNvCxnSpPr/>
          <p:nvPr/>
        </p:nvCxnSpPr>
        <p:spPr>
          <a:xfrm flipH="1">
            <a:off x="-112875" y="-88700"/>
            <a:ext cx="1418700" cy="1064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7"/>
          <p:cNvSpPr txBox="1">
            <a:spLocks noGrp="1"/>
          </p:cNvSpPr>
          <p:nvPr>
            <p:ph type="subTitle" idx="1"/>
          </p:nvPr>
        </p:nvSpPr>
        <p:spPr>
          <a:xfrm>
            <a:off x="2247500" y="1433050"/>
            <a:ext cx="18381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idaloka"/>
              <a:buNone/>
              <a:defRPr sz="2400" b="1">
                <a:solidFill>
                  <a:schemeClr val="accent1"/>
                </a:solidFill>
                <a:latin typeface="Vidaloka"/>
                <a:ea typeface="Vidaloka"/>
                <a:cs typeface="Vidaloka"/>
                <a:sym typeface="Vidaloka"/>
              </a:defRPr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subTitle" idx="2"/>
          </p:nvPr>
        </p:nvSpPr>
        <p:spPr>
          <a:xfrm>
            <a:off x="2247500" y="1790050"/>
            <a:ext cx="5160300" cy="27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R="50800" lvl="0" rtl="0">
              <a:lnSpc>
                <a:spcPct val="166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>
                <a:solidFill>
                  <a:srgbClr val="374957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cxnSp>
        <p:nvCxnSpPr>
          <p:cNvPr id="46" name="Google Shape;46;p7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7" name="Google Shape;47;p7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subTitle" idx="1"/>
          </p:nvPr>
        </p:nvSpPr>
        <p:spPr>
          <a:xfrm>
            <a:off x="895950" y="1682000"/>
            <a:ext cx="3847200" cy="23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567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cxnSp>
        <p:nvCxnSpPr>
          <p:cNvPr id="57" name="Google Shape;57;p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" name="Google Shape;58;p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9" name="Google Shape;59;p9"/>
          <p:cNvCxnSpPr/>
          <p:nvPr/>
        </p:nvCxnSpPr>
        <p:spPr>
          <a:xfrm flipH="1">
            <a:off x="5925450" y="2797500"/>
            <a:ext cx="3378000" cy="24669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2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5"/>
          <p:cNvSpPr txBox="1">
            <a:spLocks noGrp="1"/>
          </p:cNvSpPr>
          <p:nvPr>
            <p:ph type="title"/>
          </p:nvPr>
        </p:nvSpPr>
        <p:spPr>
          <a:xfrm>
            <a:off x="2410500" y="2808253"/>
            <a:ext cx="4323000" cy="4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9pPr>
          </a:lstStyle>
          <a:p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subTitle" idx="1"/>
          </p:nvPr>
        </p:nvSpPr>
        <p:spPr>
          <a:xfrm>
            <a:off x="1842900" y="1661963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16" name="Google Shape;116;p15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7" name="Google Shape;117;p15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CUSTOM_12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>
            <a:spLocks noGrp="1"/>
          </p:cNvSpPr>
          <p:nvPr>
            <p:ph type="title"/>
          </p:nvPr>
        </p:nvSpPr>
        <p:spPr>
          <a:xfrm>
            <a:off x="699900" y="2821263"/>
            <a:ext cx="4323000" cy="4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Font typeface="Crimson Text"/>
              <a:buNone/>
              <a:defRPr sz="4800">
                <a:latin typeface="Crimson Text"/>
                <a:ea typeface="Crimson Text"/>
                <a:cs typeface="Crimson Text"/>
                <a:sym typeface="Crimson Text"/>
              </a:defRPr>
            </a:lvl9pPr>
          </a:lstStyle>
          <a:p>
            <a:endParaRPr/>
          </a:p>
        </p:txBody>
      </p:sp>
      <p:sp>
        <p:nvSpPr>
          <p:cNvPr id="120" name="Google Shape;120;p16"/>
          <p:cNvSpPr txBox="1">
            <a:spLocks noGrp="1"/>
          </p:cNvSpPr>
          <p:nvPr>
            <p:ph type="subTitle" idx="1"/>
          </p:nvPr>
        </p:nvSpPr>
        <p:spPr>
          <a:xfrm>
            <a:off x="699900" y="167590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121" name="Google Shape;121;p16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2" name="Google Shape;122;p16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3" name="Google Shape;123;p16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24" name="Google Shape;124;p16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3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8"/>
          <p:cNvSpPr txBox="1">
            <a:spLocks noGrp="1"/>
          </p:cNvSpPr>
          <p:nvPr>
            <p:ph type="title"/>
          </p:nvPr>
        </p:nvSpPr>
        <p:spPr>
          <a:xfrm>
            <a:off x="1994850" y="1482825"/>
            <a:ext cx="5154300" cy="129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9pPr>
          </a:lstStyle>
          <a:p>
            <a:endParaRPr/>
          </a:p>
        </p:txBody>
      </p:sp>
      <p:sp>
        <p:nvSpPr>
          <p:cNvPr id="134" name="Google Shape;134;p18"/>
          <p:cNvSpPr txBox="1">
            <a:spLocks noGrp="1"/>
          </p:cNvSpPr>
          <p:nvPr>
            <p:ph type="subTitle" idx="1"/>
          </p:nvPr>
        </p:nvSpPr>
        <p:spPr>
          <a:xfrm>
            <a:off x="2299500" y="2972150"/>
            <a:ext cx="4545000" cy="5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cxnSp>
        <p:nvCxnSpPr>
          <p:cNvPr id="135" name="Google Shape;135;p18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6" name="Google Shape;136;p18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4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 txBox="1">
            <a:spLocks noGrp="1"/>
          </p:cNvSpPr>
          <p:nvPr>
            <p:ph type="title"/>
          </p:nvPr>
        </p:nvSpPr>
        <p:spPr>
          <a:xfrm>
            <a:off x="3742850" y="1549875"/>
            <a:ext cx="4545000" cy="129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1pPr>
            <a:lvl2pPr lvl="1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2pPr>
            <a:lvl3pPr lvl="2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3pPr>
            <a:lvl4pPr lvl="3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4pPr>
            <a:lvl5pPr lvl="4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5pPr>
            <a:lvl6pPr lvl="5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6pPr>
            <a:lvl7pPr lvl="6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7pPr>
            <a:lvl8pPr lvl="7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8pPr>
            <a:lvl9pPr lvl="8" rtl="0">
              <a:spcBef>
                <a:spcPts val="0"/>
              </a:spcBef>
              <a:spcAft>
                <a:spcPts val="0"/>
              </a:spcAft>
              <a:buSzPts val="9000"/>
              <a:buNone/>
              <a:defRPr sz="9000"/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subTitle" idx="1"/>
          </p:nvPr>
        </p:nvSpPr>
        <p:spPr>
          <a:xfrm>
            <a:off x="3742850" y="3039213"/>
            <a:ext cx="4545000" cy="5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cxnSp>
        <p:nvCxnSpPr>
          <p:cNvPr id="140" name="Google Shape;140;p1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1" name="Google Shape;141;p1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2" name="Google Shape;142;p19"/>
          <p:cNvCxnSpPr/>
          <p:nvPr/>
        </p:nvCxnSpPr>
        <p:spPr>
          <a:xfrm>
            <a:off x="-250225" y="4076450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3" name="Google Shape;143;p19"/>
          <p:cNvCxnSpPr/>
          <p:nvPr/>
        </p:nvCxnSpPr>
        <p:spPr>
          <a:xfrm>
            <a:off x="7441150" y="-48375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4" name="Google Shape;144;p19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5" name="Google Shape;145;p19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1"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49"/>
          <p:cNvSpPr txBox="1">
            <a:spLocks noGrp="1"/>
          </p:cNvSpPr>
          <p:nvPr>
            <p:ph type="title"/>
          </p:nvPr>
        </p:nvSpPr>
        <p:spPr>
          <a:xfrm>
            <a:off x="2832900" y="791200"/>
            <a:ext cx="3478200" cy="92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3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443" name="Google Shape;443;p49"/>
          <p:cNvSpPr txBox="1">
            <a:spLocks noGrp="1"/>
          </p:cNvSpPr>
          <p:nvPr>
            <p:ph type="subTitle" idx="1"/>
          </p:nvPr>
        </p:nvSpPr>
        <p:spPr>
          <a:xfrm>
            <a:off x="2983350" y="1749425"/>
            <a:ext cx="3177300" cy="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4" name="Google Shape;444;p49"/>
          <p:cNvSpPr txBox="1"/>
          <p:nvPr/>
        </p:nvSpPr>
        <p:spPr>
          <a:xfrm>
            <a:off x="2900450" y="3438275"/>
            <a:ext cx="3343200" cy="71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CREDITS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: This presentation template was created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, including icons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1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, infographics &amp; images by </a:t>
            </a:r>
            <a:r>
              <a:rPr lang="en" sz="1100" b="1">
                <a:solidFill>
                  <a:schemeClr val="dk2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1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445" name="Google Shape;445;p49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49"/>
          <p:cNvCxnSpPr/>
          <p:nvPr/>
        </p:nvCxnSpPr>
        <p:spPr>
          <a:xfrm>
            <a:off x="-257975" y="3935375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7" name="Google Shape;447;p49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8" name="Google Shape;448;p49"/>
          <p:cNvCxnSpPr/>
          <p:nvPr/>
        </p:nvCxnSpPr>
        <p:spPr>
          <a:xfrm>
            <a:off x="6467450" y="-72550"/>
            <a:ext cx="3047400" cy="13464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0"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" name="Google Shape;450;p50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1" name="Google Shape;451;p50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_1"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3" name="Google Shape;453;p51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4" name="Google Shape;454;p51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5" name="Google Shape;455;p51"/>
          <p:cNvCxnSpPr/>
          <p:nvPr/>
        </p:nvCxnSpPr>
        <p:spPr>
          <a:xfrm>
            <a:off x="7434175" y="-125600"/>
            <a:ext cx="1993200" cy="1330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6" name="Google Shape;456;p51"/>
          <p:cNvCxnSpPr/>
          <p:nvPr/>
        </p:nvCxnSpPr>
        <p:spPr>
          <a:xfrm>
            <a:off x="-147275" y="3943475"/>
            <a:ext cx="1993200" cy="1330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0_1_1"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8" name="Google Shape;458;p52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9" name="Google Shape;459;p52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0" name="Google Shape;460;p52"/>
          <p:cNvCxnSpPr/>
          <p:nvPr/>
        </p:nvCxnSpPr>
        <p:spPr>
          <a:xfrm flipH="1">
            <a:off x="6772150" y="3663450"/>
            <a:ext cx="2823300" cy="16332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30"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2" name="Google Shape;462;p53"/>
          <p:cNvCxnSpPr/>
          <p:nvPr/>
        </p:nvCxnSpPr>
        <p:spPr>
          <a:xfrm>
            <a:off x="-72550" y="27410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3" name="Google Shape;463;p53"/>
          <p:cNvCxnSpPr/>
          <p:nvPr/>
        </p:nvCxnSpPr>
        <p:spPr>
          <a:xfrm>
            <a:off x="-72550" y="4877450"/>
            <a:ext cx="92874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4" name="Google Shape;464;p53"/>
          <p:cNvCxnSpPr/>
          <p:nvPr/>
        </p:nvCxnSpPr>
        <p:spPr>
          <a:xfrm>
            <a:off x="-250225" y="4076450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5" name="Google Shape;465;p53"/>
          <p:cNvCxnSpPr/>
          <p:nvPr/>
        </p:nvCxnSpPr>
        <p:spPr>
          <a:xfrm>
            <a:off x="7441150" y="-48375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6" name="Google Shape;466;p53"/>
          <p:cNvCxnSpPr/>
          <p:nvPr/>
        </p:nvCxnSpPr>
        <p:spPr>
          <a:xfrm flipH="1">
            <a:off x="7454238" y="4053663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7" name="Google Shape;467;p53"/>
          <p:cNvCxnSpPr/>
          <p:nvPr/>
        </p:nvCxnSpPr>
        <p:spPr>
          <a:xfrm flipH="1">
            <a:off x="-237137" y="-71162"/>
            <a:ext cx="1926900" cy="1161000"/>
          </a:xfrm>
          <a:prstGeom prst="curvedConnector3">
            <a:avLst>
              <a:gd name="adj1" fmla="val 50000"/>
            </a:avLst>
          </a:prstGeom>
          <a:noFill/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Vidaloka"/>
              <a:buNone/>
              <a:defRPr sz="3000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 i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50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Char char="●"/>
              <a:defRPr sz="18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5" r:id="rId4"/>
    <p:sldLayoutId id="2147483658" r:id="rId5"/>
    <p:sldLayoutId id="2147483661" r:id="rId6"/>
    <p:sldLayoutId id="2147483662" r:id="rId7"/>
    <p:sldLayoutId id="2147483664" r:id="rId8"/>
    <p:sldLayoutId id="2147483665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uemath.com/learn/teaching-styles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educationlibrary.org/wp-content/uploads/2022/11/Jean-Piaget-2.jpg" TargetMode="External"/><Relationship Id="rId5" Type="http://schemas.openxmlformats.org/officeDocument/2006/relationships/hyperlink" Target="https://helpfulprofessor.com/blooms-taxonomy-examples/" TargetMode="External"/><Relationship Id="rId4" Type="http://schemas.openxmlformats.org/officeDocument/2006/relationships/hyperlink" Target="https://www.llyw.cymru/sites/default/files/publications/2018-03/dyfodol-llwyddiannus-crynodeb-o-adroddiad-yr-athro-graham-donaldson.pdf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.uk/INSIDE-BLACK-BOX-Standards-Assessment/dp/0708713815" TargetMode="External"/><Relationship Id="rId3" Type="http://schemas.openxmlformats.org/officeDocument/2006/relationships/hyperlink" Target="https://www.newenglandssc.org/wp-content/uploads/2019/02/Inside-Black-Box-Marshall-Memo-Summary.pdf" TargetMode="External"/><Relationship Id="rId7" Type="http://schemas.openxmlformats.org/officeDocument/2006/relationships/hyperlink" Target="https://www.twinkl.co.uk/resource/wl-t-h-054-grid-ged-yr-ail-ryfel-byd-grid-ged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theeducationhub.org.nz/piagets-theory-of-education/" TargetMode="External"/><Relationship Id="rId5" Type="http://schemas.openxmlformats.org/officeDocument/2006/relationships/hyperlink" Target="https://www.structural-learning.com/post/cognitive-load-theory-a-teachers-guide" TargetMode="External"/><Relationship Id="rId4" Type="http://schemas.openxmlformats.org/officeDocument/2006/relationships/hyperlink" Target="https://www.simplypsychology.org/multiple-intelligences.html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odroseacademy.org/single-post/2017/03/30/Mini-whiteboards-increase-learning-engagement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verywellmind.com/lev-vygotsky-biography-2795533" TargetMode="External"/><Relationship Id="rId4" Type="http://schemas.openxmlformats.org/officeDocument/2006/relationships/hyperlink" Target="https://www.icasassessments.com/blog/formative-assessments-the-ultimate-guide-for-teach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59"/>
          <p:cNvSpPr txBox="1">
            <a:spLocks noGrp="1"/>
          </p:cNvSpPr>
          <p:nvPr>
            <p:ph type="ctrTitle"/>
          </p:nvPr>
        </p:nvSpPr>
        <p:spPr>
          <a:xfrm>
            <a:off x="1039950" y="1545450"/>
            <a:ext cx="70641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CYFLWYNIAD AR LAFAR SY’N GWERTHUSO’N FERINIADOL SUT Y GELLIR DEFNYDDIO ASESU AR GYFER DYSGU MEWN CYFLE DYSGU I HYBU CYNNYDD AR DRAWS Y MAES DYSGUA PHROFIAD A DDEWISWYD. (30 MUNUD)</a:t>
            </a:r>
            <a:endParaRPr sz="2400" dirty="0"/>
          </a:p>
        </p:txBody>
      </p:sp>
      <p:sp>
        <p:nvSpPr>
          <p:cNvPr id="483" name="Google Shape;483;p59"/>
          <p:cNvSpPr txBox="1">
            <a:spLocks noGrp="1"/>
          </p:cNvSpPr>
          <p:nvPr>
            <p:ph type="subTitle" idx="1"/>
          </p:nvPr>
        </p:nvSpPr>
        <p:spPr>
          <a:xfrm>
            <a:off x="1039950" y="3864780"/>
            <a:ext cx="7064100" cy="44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Cyflwyniad AaGD </a:t>
            </a:r>
            <a:r>
              <a:rPr lang="en" dirty="0">
                <a:solidFill>
                  <a:schemeClr val="dk1"/>
                </a:solidFill>
              </a:rPr>
              <a:t>gan Fflur Griffiths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63"/>
          <p:cNvSpPr txBox="1">
            <a:spLocks noGrp="1"/>
          </p:cNvSpPr>
          <p:nvPr>
            <p:ph type="title"/>
          </p:nvPr>
        </p:nvSpPr>
        <p:spPr>
          <a:xfrm>
            <a:off x="4458756" y="3922621"/>
            <a:ext cx="4323000" cy="49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— Bloom, 1956</a:t>
            </a:r>
            <a:endParaRPr dirty="0"/>
          </a:p>
        </p:txBody>
      </p:sp>
      <p:sp>
        <p:nvSpPr>
          <p:cNvPr id="535" name="Google Shape;535;p63"/>
          <p:cNvSpPr txBox="1">
            <a:spLocks noGrp="1"/>
          </p:cNvSpPr>
          <p:nvPr>
            <p:ph type="subTitle" idx="1"/>
          </p:nvPr>
        </p:nvSpPr>
        <p:spPr>
          <a:xfrm>
            <a:off x="609600" y="723178"/>
            <a:ext cx="7924800" cy="304110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2400" dirty="0"/>
              <a:t>“Bloom’s taxonomy is a system of hierarchial models (arranged in a rank with some elements at the bottom and some at the top) used to categorize learning objectives into varying levels of complexity”</a:t>
            </a:r>
            <a:endParaRPr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A diagram of a diagram&#10;&#10;Description automatically generated">
            <a:extLst>
              <a:ext uri="{FF2B5EF4-FFF2-40B4-BE49-F238E27FC236}">
                <a16:creationId xmlns:a16="http://schemas.microsoft.com/office/drawing/2014/main" id="{B836CF12-C5D9-2E64-9612-A243B5F47B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04" y="432902"/>
            <a:ext cx="6790944" cy="409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890A7E-3552-5080-54B7-C0C257EC19C9}"/>
              </a:ext>
            </a:extLst>
          </p:cNvPr>
          <p:cNvSpPr txBox="1"/>
          <p:nvPr/>
        </p:nvSpPr>
        <p:spPr>
          <a:xfrm>
            <a:off x="7043627" y="4572098"/>
            <a:ext cx="61746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dirty="0">
                <a:solidFill>
                  <a:schemeClr val="bg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Helpful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Professor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cy-GB" sz="1200" dirty="0" err="1">
                <a:solidFill>
                  <a:schemeClr val="tx1"/>
                </a:solidFill>
              </a:rPr>
              <a:t>n.d</a:t>
            </a:r>
            <a:r>
              <a:rPr lang="cy-GB" sz="1200" dirty="0">
                <a:solidFill>
                  <a:schemeClr val="tx1"/>
                </a:solidFill>
              </a:rPr>
              <a:t>.)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>
          <a:extLst>
            <a:ext uri="{FF2B5EF4-FFF2-40B4-BE49-F238E27FC236}">
              <a16:creationId xmlns:a16="http://schemas.microsoft.com/office/drawing/2014/main" id="{1C2703A1-183E-06DB-770E-C18C6205B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A diagram of a diagram&#10;&#10;Description automatically generated">
            <a:extLst>
              <a:ext uri="{FF2B5EF4-FFF2-40B4-BE49-F238E27FC236}">
                <a16:creationId xmlns:a16="http://schemas.microsoft.com/office/drawing/2014/main" id="{84E4BDDB-B681-FFAA-D784-114381BFB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04" y="432902"/>
            <a:ext cx="6790944" cy="409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812D71-3EE0-BA0B-A5E7-3E4757C164EC}"/>
              </a:ext>
            </a:extLst>
          </p:cNvPr>
          <p:cNvSpPr txBox="1"/>
          <p:nvPr/>
        </p:nvSpPr>
        <p:spPr>
          <a:xfrm>
            <a:off x="7043627" y="4572098"/>
            <a:ext cx="61746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dirty="0">
                <a:solidFill>
                  <a:schemeClr val="bg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Helpful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Professor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cy-GB" sz="1200" dirty="0" err="1">
                <a:solidFill>
                  <a:schemeClr val="tx1"/>
                </a:solidFill>
              </a:rPr>
              <a:t>n.d</a:t>
            </a:r>
            <a:r>
              <a:rPr lang="cy-GB" sz="1200" dirty="0">
                <a:solidFill>
                  <a:schemeClr val="tx1"/>
                </a:solidFill>
              </a:rPr>
              <a:t>.)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AF7E36D-A329-3134-6C7B-1E1DB6F7C146}"/>
              </a:ext>
            </a:extLst>
          </p:cNvPr>
          <p:cNvSpPr/>
          <p:nvPr/>
        </p:nvSpPr>
        <p:spPr>
          <a:xfrm>
            <a:off x="1322439" y="1535956"/>
            <a:ext cx="6499122" cy="94389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192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8">
          <a:extLst>
            <a:ext uri="{FF2B5EF4-FFF2-40B4-BE49-F238E27FC236}">
              <a16:creationId xmlns:a16="http://schemas.microsoft.com/office/drawing/2014/main" id="{212D9A51-C312-EF59-7374-F32F52FAB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B35FDB-5045-6818-2090-CB7DDBF52A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6110" y="424604"/>
            <a:ext cx="5871779" cy="40620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2919D0-5EA3-3291-5BC3-F0DF93BAAE94}"/>
              </a:ext>
            </a:extLst>
          </p:cNvPr>
          <p:cNvSpPr txBox="1"/>
          <p:nvPr/>
        </p:nvSpPr>
        <p:spPr>
          <a:xfrm>
            <a:off x="1636110" y="4486656"/>
            <a:ext cx="61746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dirty="0"/>
              <a:t>(</a:t>
            </a:r>
            <a:r>
              <a:rPr lang="cy-GB" sz="1400" dirty="0" err="1"/>
              <a:t>Twinkl</a:t>
            </a:r>
            <a:r>
              <a:rPr lang="cy-GB" sz="1400" dirty="0"/>
              <a:t>, </a:t>
            </a:r>
            <a:r>
              <a:rPr lang="cy-GB" sz="1400" dirty="0" err="1"/>
              <a:t>n.d</a:t>
            </a:r>
            <a:r>
              <a:rPr lang="cy-GB" sz="1400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118375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65"/>
          <p:cNvSpPr txBox="1">
            <a:spLocks noGrp="1"/>
          </p:cNvSpPr>
          <p:nvPr>
            <p:ph type="subTitle" idx="1"/>
          </p:nvPr>
        </p:nvSpPr>
        <p:spPr>
          <a:xfrm>
            <a:off x="713225" y="1017725"/>
            <a:ext cx="3557126" cy="23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GB" sz="1600" dirty="0" err="1"/>
              <a:t>Blwyddyn</a:t>
            </a:r>
            <a:r>
              <a:rPr lang="en-GB" sz="1600" dirty="0"/>
              <a:t> 3</a:t>
            </a:r>
          </a:p>
          <a:p>
            <a:pPr marL="285750" indent="-285750">
              <a:lnSpc>
                <a:spcPct val="150000"/>
              </a:lnSpc>
            </a:pPr>
            <a:r>
              <a:rPr lang="en-GB" sz="1600" dirty="0"/>
              <a:t>32 o </a:t>
            </a:r>
            <a:r>
              <a:rPr lang="en-GB" sz="1600" dirty="0" err="1"/>
              <a:t>ddisgyblion</a:t>
            </a:r>
            <a:endParaRPr lang="en-GB" sz="1600" dirty="0"/>
          </a:p>
          <a:p>
            <a:pPr marL="285750" indent="-285750">
              <a:lnSpc>
                <a:spcPct val="150000"/>
              </a:lnSpc>
            </a:pP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Blaenorol</a:t>
            </a:r>
            <a:r>
              <a:rPr lang="en-GB" sz="1600" dirty="0"/>
              <a:t>:</a:t>
            </a:r>
          </a:p>
          <a:p>
            <a:pPr marL="742950" lvl="1" indent="-285750">
              <a:lnSpc>
                <a:spcPct val="150000"/>
              </a:lnSpc>
            </a:pPr>
            <a:r>
              <a:rPr lang="en-GB" sz="1600" dirty="0" err="1"/>
              <a:t>Adio</a:t>
            </a:r>
            <a:r>
              <a:rPr lang="en-GB" sz="1600" dirty="0"/>
              <a:t> a </a:t>
            </a:r>
            <a:r>
              <a:rPr lang="en-GB" sz="1600" dirty="0" err="1"/>
              <a:t>thynnu</a:t>
            </a:r>
            <a:r>
              <a:rPr lang="en-GB" sz="1600" dirty="0"/>
              <a:t> </a:t>
            </a:r>
            <a:r>
              <a:rPr lang="en-GB" sz="1600" dirty="0" err="1"/>
              <a:t>rhifau</a:t>
            </a:r>
            <a:r>
              <a:rPr lang="en-GB" sz="1600" dirty="0"/>
              <a:t> un a </a:t>
            </a:r>
            <a:r>
              <a:rPr lang="en-GB" sz="1600" dirty="0" err="1"/>
              <a:t>dau</a:t>
            </a:r>
            <a:r>
              <a:rPr lang="en-GB" sz="1600" dirty="0"/>
              <a:t> </a:t>
            </a:r>
            <a:r>
              <a:rPr lang="en-GB" sz="1600" dirty="0" err="1"/>
              <a:t>digid</a:t>
            </a:r>
            <a:endParaRPr lang="en-GB" sz="1600" dirty="0"/>
          </a:p>
          <a:p>
            <a:pPr marL="742950" lvl="1" indent="-285750">
              <a:lnSpc>
                <a:spcPct val="150000"/>
              </a:lnSpc>
            </a:pPr>
            <a:r>
              <a:rPr lang="en-GB" sz="1600" dirty="0"/>
              <a:t>Gwaith </a:t>
            </a:r>
            <a:r>
              <a:rPr lang="en-GB" sz="1600" dirty="0" err="1"/>
              <a:t>gwerth</a:t>
            </a:r>
            <a:r>
              <a:rPr lang="en-GB" sz="1600" dirty="0"/>
              <a:t> </a:t>
            </a:r>
            <a:r>
              <a:rPr lang="en-GB" sz="1600" dirty="0" err="1"/>
              <a:t>lle</a:t>
            </a:r>
            <a:r>
              <a:rPr lang="en-GB" sz="1600" dirty="0"/>
              <a:t> (</a:t>
            </a:r>
            <a:r>
              <a:rPr lang="en-GB" sz="1600" dirty="0" err="1"/>
              <a:t>Cannoedd</a:t>
            </a:r>
            <a:r>
              <a:rPr lang="en-GB" sz="1600" dirty="0"/>
              <a:t>, </a:t>
            </a:r>
            <a:r>
              <a:rPr lang="en-GB" sz="1600" dirty="0" err="1"/>
              <a:t>Degau</a:t>
            </a:r>
            <a:r>
              <a:rPr lang="en-GB" sz="1600" dirty="0"/>
              <a:t> ac </a:t>
            </a:r>
            <a:r>
              <a:rPr lang="en-GB" sz="1600" dirty="0" err="1"/>
              <a:t>Unedau</a:t>
            </a:r>
            <a:r>
              <a:rPr lang="en-GB" sz="1600" dirty="0"/>
              <a:t>)</a:t>
            </a:r>
          </a:p>
          <a:p>
            <a:pPr marL="742950" lvl="1" indent="-285750">
              <a:lnSpc>
                <a:spcPct val="150000"/>
              </a:lnSpc>
            </a:pPr>
            <a:r>
              <a:rPr lang="en-GB" sz="1600" dirty="0" err="1"/>
              <a:t>Ystod</a:t>
            </a:r>
            <a:r>
              <a:rPr lang="en-GB" sz="1600" dirty="0"/>
              <a:t> </a:t>
            </a:r>
            <a:r>
              <a:rPr lang="en-GB" sz="1600" dirty="0" err="1"/>
              <a:t>eang</a:t>
            </a:r>
            <a:r>
              <a:rPr lang="en-GB" sz="1600" dirty="0"/>
              <a:t> o </a:t>
            </a:r>
            <a:r>
              <a:rPr lang="en-GB" sz="1600" dirty="0" err="1"/>
              <a:t>alluoedd</a:t>
            </a:r>
            <a:endParaRPr lang="en-GB" sz="1600" dirty="0"/>
          </a:p>
        </p:txBody>
      </p:sp>
      <p:sp>
        <p:nvSpPr>
          <p:cNvPr id="547" name="Google Shape;547;p65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567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FY NOSBARTH I</a:t>
            </a:r>
            <a:endParaRPr dirty="0"/>
          </a:p>
        </p:txBody>
      </p:sp>
      <p:pic>
        <p:nvPicPr>
          <p:cNvPr id="1026" name="Picture 2" descr="How to become a teacher – &amp; why you’ll love it | Victoria University">
            <a:extLst>
              <a:ext uri="{FF2B5EF4-FFF2-40B4-BE49-F238E27FC236}">
                <a16:creationId xmlns:a16="http://schemas.microsoft.com/office/drawing/2014/main" id="{D8AA3605-BD48-44EA-79BF-0AEBCA4B6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063" y="1285875"/>
            <a:ext cx="38576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8F0CA3-A59B-0194-4865-832E56313C55}"/>
              </a:ext>
            </a:extLst>
          </p:cNvPr>
          <p:cNvSpPr txBox="1"/>
          <p:nvPr/>
        </p:nvSpPr>
        <p:spPr>
          <a:xfrm>
            <a:off x="7551365" y="3857625"/>
            <a:ext cx="1592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</a:t>
            </a:r>
            <a:r>
              <a:rPr lang="cy-GB" dirty="0" err="1"/>
              <a:t>Cuemath</a:t>
            </a:r>
            <a:r>
              <a:rPr lang="cy-GB" dirty="0"/>
              <a:t>, 2020)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E4179E07-4BBD-5319-A272-06A4D698B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BE0628B2-C914-E3FA-06D1-AE1F8DF3CF1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82780" y="25858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b="1" dirty="0" err="1"/>
              <a:t>Cefndir</a:t>
            </a:r>
            <a:r>
              <a:rPr lang="en-GB" b="1" dirty="0"/>
              <a:t> </a:t>
            </a:r>
            <a:r>
              <a:rPr lang="en-GB" b="1" dirty="0" err="1"/>
              <a:t>Asesu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endParaRPr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581F13-6DFA-7D93-A1DC-30F3D8AE1469}"/>
              </a:ext>
            </a:extLst>
          </p:cNvPr>
          <p:cNvSpPr txBox="1"/>
          <p:nvPr/>
        </p:nvSpPr>
        <p:spPr>
          <a:xfrm>
            <a:off x="144780" y="1255782"/>
            <a:ext cx="4030980" cy="32840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b="1" u="sng" dirty="0"/>
              <a:t>PWYSIGRWYDD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Darparu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Rhoi mwy o reolaeth i ddysgwyr dros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Athrawon yn cael mewnwelediad i lefel o ddeallusrwydd y dysgwyr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Helpu athrawon i gefnogi unigolion i symud ymlaen y 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Hybu </a:t>
            </a:r>
            <a:r>
              <a:rPr lang="cy-GB" dirty="0" err="1"/>
              <a:t>metawybyddiaeth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Cefnogi gwahaniaethu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0DBECB-C78B-0157-96B2-1E48D99EE52F}"/>
              </a:ext>
            </a:extLst>
          </p:cNvPr>
          <p:cNvSpPr txBox="1"/>
          <p:nvPr/>
        </p:nvSpPr>
        <p:spPr>
          <a:xfrm>
            <a:off x="4640580" y="1255782"/>
            <a:ext cx="4152900" cy="26377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b="1" u="sng" dirty="0"/>
              <a:t>CAMSYNIADAU / GWENDIDAU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Diffyg hyfforddiant i athrawon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Mae defnyddio </a:t>
            </a:r>
            <a:r>
              <a:rPr lang="cy-GB" dirty="0" err="1"/>
              <a:t>AaGD</a:t>
            </a:r>
            <a:r>
              <a:rPr lang="cy-GB" dirty="0"/>
              <a:t> yn effeithio yn galw am lawer o amser cynllunio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Gormod o bwyslais ar adborth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Anodd mesur gwir effaith </a:t>
            </a:r>
            <a:r>
              <a:rPr lang="cy-GB" dirty="0" err="1"/>
              <a:t>AaGD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bydd anghysondeb wrth weithredu strategaethau </a:t>
            </a:r>
            <a:r>
              <a:rPr lang="cy-GB" dirty="0" err="1"/>
              <a:t>AaGD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73745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68"/>
          <p:cNvSpPr txBox="1">
            <a:spLocks noGrp="1"/>
          </p:cNvSpPr>
          <p:nvPr>
            <p:ph type="title"/>
          </p:nvPr>
        </p:nvSpPr>
        <p:spPr>
          <a:xfrm>
            <a:off x="3742850" y="1549880"/>
            <a:ext cx="5315806" cy="144935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 err="1"/>
              <a:t>Cyflwynodd</a:t>
            </a:r>
            <a:r>
              <a:rPr lang="en-GB" sz="2800" dirty="0"/>
              <a:t> Vygotsky (1978) y </a:t>
            </a:r>
            <a:r>
              <a:rPr lang="en-GB" sz="2800" dirty="0" err="1"/>
              <a:t>syniad</a:t>
            </a:r>
            <a:r>
              <a:rPr lang="en-GB" sz="2800" dirty="0"/>
              <a:t> o ZPD neu Parth </a:t>
            </a:r>
            <a:r>
              <a:rPr lang="en-GB" sz="2800" dirty="0" err="1"/>
              <a:t>Datblygiad</a:t>
            </a:r>
            <a:r>
              <a:rPr lang="en-GB" sz="2800" dirty="0"/>
              <a:t> </a:t>
            </a:r>
            <a:r>
              <a:rPr lang="en-GB" sz="2800" dirty="0" err="1"/>
              <a:t>Procsimol</a:t>
            </a:r>
            <a:r>
              <a:rPr lang="en-GB" sz="2800" dirty="0"/>
              <a:t>.</a:t>
            </a:r>
            <a:endParaRPr sz="2800" dirty="0"/>
          </a:p>
        </p:txBody>
      </p:sp>
      <p:pic>
        <p:nvPicPr>
          <p:cNvPr id="2050" name="Picture 2" descr="Vygotsky: Life, Theories, and Influence of Lev Vygotsky">
            <a:extLst>
              <a:ext uri="{FF2B5EF4-FFF2-40B4-BE49-F238E27FC236}">
                <a16:creationId xmlns:a16="http://schemas.microsoft.com/office/drawing/2014/main" id="{014E9137-032E-E4F2-A93D-F60348FD7D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50" y="1182624"/>
            <a:ext cx="3214688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C2763C-4548-E465-351D-084FF1810031}"/>
              </a:ext>
            </a:extLst>
          </p:cNvPr>
          <p:cNvSpPr txBox="1"/>
          <p:nvPr/>
        </p:nvSpPr>
        <p:spPr>
          <a:xfrm>
            <a:off x="235650" y="3806987"/>
            <a:ext cx="48219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(</a:t>
            </a:r>
            <a:r>
              <a:rPr lang="cy-GB" sz="1200" dirty="0" err="1"/>
              <a:t>Verywell</a:t>
            </a:r>
            <a:r>
              <a:rPr lang="cy-GB" sz="1200" dirty="0"/>
              <a:t> </a:t>
            </a:r>
            <a:r>
              <a:rPr lang="cy-GB" sz="1200" dirty="0" err="1"/>
              <a:t>Mind</a:t>
            </a:r>
            <a:r>
              <a:rPr lang="cy-GB" sz="1200" dirty="0"/>
              <a:t>, 2023)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D8DAF7-3E7B-E914-A608-BAB1EB3BB3BE}"/>
              </a:ext>
            </a:extLst>
          </p:cNvPr>
          <p:cNvSpPr txBox="1"/>
          <p:nvPr/>
        </p:nvSpPr>
        <p:spPr>
          <a:xfrm>
            <a:off x="4291584" y="388181"/>
            <a:ext cx="4852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 err="1"/>
              <a:t>Lev</a:t>
            </a:r>
            <a:r>
              <a:rPr lang="cy-GB" sz="4000" b="1" dirty="0"/>
              <a:t> </a:t>
            </a:r>
            <a:r>
              <a:rPr lang="cy-GB" sz="4000" b="1" dirty="0" err="1"/>
              <a:t>Vygotsky</a:t>
            </a:r>
            <a:endParaRPr lang="cy-GB" sz="4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/>
          <p:cNvSpPr txBox="1">
            <a:spLocks noGrp="1"/>
          </p:cNvSpPr>
          <p:nvPr>
            <p:ph type="subTitle" idx="1"/>
          </p:nvPr>
        </p:nvSpPr>
        <p:spPr>
          <a:xfrm>
            <a:off x="512064" y="1188222"/>
            <a:ext cx="8461248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dirty="0"/>
              <a:t>Y </a:t>
            </a:r>
            <a:r>
              <a:rPr lang="en-GB" sz="2800" dirty="0" err="1"/>
              <a:t>bwlch</a:t>
            </a:r>
            <a:r>
              <a:rPr lang="en-GB" sz="2800" dirty="0"/>
              <a:t> </a:t>
            </a:r>
            <a:r>
              <a:rPr lang="en-GB" sz="2800" dirty="0" err="1"/>
              <a:t>rhwng</a:t>
            </a:r>
            <a:r>
              <a:rPr lang="en-GB" sz="2800" dirty="0"/>
              <a:t> yr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dysgwyr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gwybod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barod</a:t>
            </a:r>
            <a:r>
              <a:rPr lang="en-GB" sz="2800" dirty="0"/>
              <a:t> neu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gallu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unigol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ddysgwyr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chymorth</a:t>
            </a:r>
            <a:r>
              <a:rPr lang="en-GB" sz="2800" dirty="0"/>
              <a:t> </a:t>
            </a:r>
            <a:r>
              <a:rPr lang="en-GB" sz="2800" dirty="0" err="1"/>
              <a:t>oedolyn</a:t>
            </a:r>
            <a:r>
              <a:rPr lang="en-GB" sz="2800" dirty="0"/>
              <a:t> neu </a:t>
            </a:r>
            <a:r>
              <a:rPr lang="en-GB" sz="2800" dirty="0" err="1"/>
              <a:t>athrawes</a:t>
            </a:r>
            <a:endParaRPr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19B7F688-F830-D1FA-F2E3-71AA3B64D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A4147B91-345B-1876-49F7-EFFB10561D7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38940" y="1749054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 err="1"/>
              <a:t>Awgrymu</a:t>
            </a:r>
            <a:r>
              <a:rPr lang="en-GB" sz="1600" dirty="0"/>
              <a:t> bod </a:t>
            </a:r>
            <a:r>
              <a:rPr lang="en-GB" sz="1600" dirty="0" err="1"/>
              <a:t>rôl</a:t>
            </a:r>
            <a:r>
              <a:rPr lang="cy-GB" sz="1600" dirty="0"/>
              <a:t> yr addysgwr yn cynnwys darparu profiadau addysgol ac adnoddau sydd yn sbarduno dysgwyr i symud ymlaen yn eu dysgu.</a:t>
            </a:r>
          </a:p>
          <a:p>
            <a:pPr marL="342900" lvl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cy-GB" sz="1600" dirty="0"/>
              <a:t>Wedi dylanwadu’r cysyniad o ddysgu annibynnol, asesu ffurfiannol, dysgu gweithredol a rhyngweithio gyda chyfoedion.</a:t>
            </a:r>
            <a:endParaRPr sz="1600" dirty="0"/>
          </a:p>
        </p:txBody>
      </p:sp>
      <p:pic>
        <p:nvPicPr>
          <p:cNvPr id="3074" name="Picture 2" descr="Jean Piaget: Biography, Theory and Cognitive Development - Education ...">
            <a:extLst>
              <a:ext uri="{FF2B5EF4-FFF2-40B4-BE49-F238E27FC236}">
                <a16:creationId xmlns:a16="http://schemas.microsoft.com/office/drawing/2014/main" id="{39C9E1DB-B60B-DAD3-97A7-8867993BC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477" y="780288"/>
            <a:ext cx="237490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9C675-D299-6F06-52C9-EA5BD0DF5DAE}"/>
              </a:ext>
            </a:extLst>
          </p:cNvPr>
          <p:cNvSpPr txBox="1"/>
          <p:nvPr/>
        </p:nvSpPr>
        <p:spPr>
          <a:xfrm>
            <a:off x="6499476" y="4176278"/>
            <a:ext cx="2022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(Educationlibrary.org)</a:t>
            </a:r>
          </a:p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F9649B-8EE9-0E07-D637-2BF1045BD813}"/>
              </a:ext>
            </a:extLst>
          </p:cNvPr>
          <p:cNvSpPr txBox="1"/>
          <p:nvPr/>
        </p:nvSpPr>
        <p:spPr>
          <a:xfrm>
            <a:off x="987552" y="573024"/>
            <a:ext cx="4925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dirty="0"/>
              <a:t>Jean </a:t>
            </a:r>
            <a:r>
              <a:rPr lang="cy-GB" sz="4400" b="1" dirty="0" err="1"/>
              <a:t>Piaget</a:t>
            </a:r>
            <a:endParaRPr lang="cy-GB" sz="4400" b="1" dirty="0"/>
          </a:p>
        </p:txBody>
      </p:sp>
    </p:spTree>
    <p:extLst>
      <p:ext uri="{BB962C8B-B14F-4D97-AF65-F5344CB8AC3E}">
        <p14:creationId xmlns:p14="http://schemas.microsoft.com/office/powerpoint/2010/main" val="1340377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D3554CAB-E489-511A-F1BA-C7C7224CD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2C2525A5-64E4-820C-06C2-AE3FFF5F5CD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72000" y="45670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400" b="1" dirty="0"/>
              <a:t>Paul Black a Dylan Wiliam</a:t>
            </a:r>
            <a:endParaRPr sz="2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A8B582-B019-ECDA-E92C-D69CFC7FB0B5}"/>
              </a:ext>
            </a:extLst>
          </p:cNvPr>
          <p:cNvSpPr txBox="1"/>
          <p:nvPr/>
        </p:nvSpPr>
        <p:spPr>
          <a:xfrm>
            <a:off x="1475820" y="2834902"/>
            <a:ext cx="4625340" cy="166821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bod athrawon yn dueddol o orddefnyddio asesu yn eu gwersi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Amharu ar lif eu haddysgu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Ffordd syml ac effeithiol o gasglu adborth ffurfiannol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4098" name="Picture 2" descr="Inside the Black Box: v. 1: Raising Standards Through Classroom ...">
            <a:extLst>
              <a:ext uri="{FF2B5EF4-FFF2-40B4-BE49-F238E27FC236}">
                <a16:creationId xmlns:a16="http://schemas.microsoft.com/office/drawing/2014/main" id="{FC9796A8-FB73-0B8D-94A9-2D2077E30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833" y="1075372"/>
            <a:ext cx="2138600" cy="299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F99EDA-8486-365E-F260-02166756FE08}"/>
              </a:ext>
            </a:extLst>
          </p:cNvPr>
          <p:cNvSpPr txBox="1"/>
          <p:nvPr/>
        </p:nvSpPr>
        <p:spPr>
          <a:xfrm>
            <a:off x="6782833" y="4068127"/>
            <a:ext cx="14569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00" dirty="0"/>
              <a:t>(Amazon.com)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A049CF-B48B-22A1-C4E8-0D803F3C4D43}"/>
              </a:ext>
            </a:extLst>
          </p:cNvPr>
          <p:cNvSpPr txBox="1"/>
          <p:nvPr/>
        </p:nvSpPr>
        <p:spPr>
          <a:xfrm>
            <a:off x="732195" y="1301502"/>
            <a:ext cx="4276685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dirty="0"/>
              <a:t>Black a Wiliam yn gwneud llawer o waith ar Asesu ar gyfer Dysgu</a:t>
            </a:r>
          </a:p>
        </p:txBody>
      </p:sp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06DED610-DEBB-9F01-2BE8-7CC5BE5C47D6}"/>
              </a:ext>
            </a:extLst>
          </p:cNvPr>
          <p:cNvCxnSpPr/>
          <p:nvPr/>
        </p:nvCxnSpPr>
        <p:spPr>
          <a:xfrm>
            <a:off x="5252720" y="1605280"/>
            <a:ext cx="1239520" cy="966469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3874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CC0ED4FA-284C-9B65-6D4B-845442679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6DAA532B-CF84-CD2E-F066-FEC373F3DF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8396" y="290078"/>
            <a:ext cx="7749156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/>
              <a:t>John </a:t>
            </a:r>
            <a:r>
              <a:rPr lang="en-GB" sz="2800" b="1" dirty="0" err="1"/>
              <a:t>Sweller</a:t>
            </a:r>
            <a:endParaRPr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2884D0-7ECF-BE23-E367-339267C34E01}"/>
              </a:ext>
            </a:extLst>
          </p:cNvPr>
          <p:cNvSpPr txBox="1"/>
          <p:nvPr/>
        </p:nvSpPr>
        <p:spPr>
          <a:xfrm>
            <a:off x="150368" y="1158240"/>
            <a:ext cx="4734560" cy="3370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Anghytuno a’r defnydd o </a:t>
            </a:r>
            <a:r>
              <a:rPr lang="cy-GB" sz="1600" dirty="0" err="1"/>
              <a:t>AaGD</a:t>
            </a:r>
            <a:r>
              <a:rPr lang="cy-GB" sz="1600" dirty="0"/>
              <a:t> / asesu ffurfiannol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Cyflwyno’r ‘</a:t>
            </a:r>
            <a:r>
              <a:rPr lang="cy-GB" sz="1600" dirty="0" err="1"/>
              <a:t>Cognitive</a:t>
            </a:r>
            <a:r>
              <a:rPr lang="cy-GB" sz="1600" dirty="0"/>
              <a:t> </a:t>
            </a:r>
            <a:r>
              <a:rPr lang="cy-GB" sz="1600" dirty="0" err="1"/>
              <a:t>Load</a:t>
            </a:r>
            <a:r>
              <a:rPr lang="cy-GB" sz="1600" dirty="0"/>
              <a:t> </a:t>
            </a:r>
            <a:r>
              <a:rPr lang="cy-GB" sz="1600" dirty="0" err="1"/>
              <a:t>Theory</a:t>
            </a:r>
            <a:r>
              <a:rPr lang="cy-GB" sz="1600" dirty="0"/>
              <a:t>’ yn yr 1980au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Gan yr ymennydd cynhwysedd cyfyngedig felly mae angen i athrawon defnyddio strategaethau cyfarwyddiadol wrth ddysgu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Cyfarwyddiadau clir ac asesu crynodol yn fwy effeithiol wrth hybu datblygiad dysgwyr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8A1CE2-C3FC-E857-51B3-0F7A21CAF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008" y="1158240"/>
            <a:ext cx="3976624" cy="22368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C38108-017E-3972-DF54-CECBE87C4334}"/>
              </a:ext>
            </a:extLst>
          </p:cNvPr>
          <p:cNvSpPr txBox="1"/>
          <p:nvPr/>
        </p:nvSpPr>
        <p:spPr>
          <a:xfrm>
            <a:off x="7733792" y="3447088"/>
            <a:ext cx="1259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/>
              <a:t>(theaustralain.com)</a:t>
            </a:r>
          </a:p>
        </p:txBody>
      </p:sp>
    </p:spTree>
    <p:extLst>
      <p:ext uri="{BB962C8B-B14F-4D97-AF65-F5344CB8AC3E}">
        <p14:creationId xmlns:p14="http://schemas.microsoft.com/office/powerpoint/2010/main" val="3444936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3E4E193C-3B1C-1E3E-A33B-C8E1AF169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64">
            <a:extLst>
              <a:ext uri="{FF2B5EF4-FFF2-40B4-BE49-F238E27FC236}">
                <a16:creationId xmlns:a16="http://schemas.microsoft.com/office/drawing/2014/main" id="{A7482AFB-1E9B-CF05-3D6C-25271CF1A6E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1980" y="314462"/>
            <a:ext cx="5458200" cy="9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/>
              <a:t>Graham Donaldson </a:t>
            </a:r>
            <a:endParaRPr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883806-A20D-0183-BBEC-B7EFA5683232}"/>
              </a:ext>
            </a:extLst>
          </p:cNvPr>
          <p:cNvSpPr txBox="1"/>
          <p:nvPr/>
        </p:nvSpPr>
        <p:spPr>
          <a:xfrm>
            <a:off x="170180" y="1089405"/>
            <a:ext cx="5163820" cy="189333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Cytuno gyda </a:t>
            </a:r>
            <a:r>
              <a:rPr lang="cy-GB" sz="1600" dirty="0" err="1"/>
              <a:t>AaGD</a:t>
            </a:r>
            <a:endParaRPr lang="cy-GB" sz="16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Asesu wedi nodi yn glir yn ei cwricwlwm newydd yn 2015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600" dirty="0"/>
              <a:t>Clymu datblygiad </a:t>
            </a:r>
            <a:r>
              <a:rPr lang="cy-GB" sz="1600" dirty="0" err="1"/>
              <a:t>metawybyddol</a:t>
            </a:r>
            <a:r>
              <a:rPr lang="cy-GB" sz="1600" dirty="0"/>
              <a:t>, dealltwriaeth a giliau dysgwyr gydag asesu trwy’r cwricwlwm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AA608D-14EF-259E-880C-7A237CD31A48}"/>
              </a:ext>
            </a:extLst>
          </p:cNvPr>
          <p:cNvSpPr txBox="1"/>
          <p:nvPr/>
        </p:nvSpPr>
        <p:spPr>
          <a:xfrm>
            <a:off x="170180" y="3100538"/>
            <a:ext cx="5163820" cy="17030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800" dirty="0"/>
              <a:t>‘Bydd cynnwys plant a phobl ifanc mewn asesu’n eu hannog nhw i gymryd mwy o gyfrifoldeb am eu dysgu eu hunain.’  (Adroddiad Dyfodol Llwyddiannus, 2015)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EE6C63-4A3F-0E35-CB9F-41B80BA75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328" y="721659"/>
            <a:ext cx="3379492" cy="2378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90F752-7D93-3359-ED8B-7FF10C9400DD}"/>
              </a:ext>
            </a:extLst>
          </p:cNvPr>
          <p:cNvSpPr txBox="1"/>
          <p:nvPr/>
        </p:nvSpPr>
        <p:spPr>
          <a:xfrm>
            <a:off x="6386808" y="3100538"/>
            <a:ext cx="33794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(</a:t>
            </a:r>
            <a:r>
              <a:rPr lang="cy-GB" sz="1100" dirty="0"/>
              <a:t>Adroddiad Dyfodol Llwyddiannus, 2015</a:t>
            </a:r>
            <a:r>
              <a:rPr lang="cy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96350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4B5CC598-B1BD-495B-FC61-21DA58330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7BF77F-9F79-C92A-233A-21425CBE7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899" y="304800"/>
            <a:ext cx="6417009" cy="453389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2C7C6F4-1D9C-64CD-51B6-28C21B0F368D}"/>
              </a:ext>
            </a:extLst>
          </p:cNvPr>
          <p:cNvCxnSpPr>
            <a:cxnSpLocks/>
          </p:cNvCxnSpPr>
          <p:nvPr/>
        </p:nvCxnSpPr>
        <p:spPr>
          <a:xfrm>
            <a:off x="891540" y="57912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1064FC1-CEE3-E2F8-29C5-110EA2012943}"/>
              </a:ext>
            </a:extLst>
          </p:cNvPr>
          <p:cNvCxnSpPr>
            <a:cxnSpLocks/>
          </p:cNvCxnSpPr>
          <p:nvPr/>
        </p:nvCxnSpPr>
        <p:spPr>
          <a:xfrm flipH="1">
            <a:off x="6918960" y="66294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975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B16B45AA-B589-CB47-BB1C-0C7303BE6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0FD5ED-C18C-0A48-AA5B-C55DFBADA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899" y="304800"/>
            <a:ext cx="6417009" cy="453389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47C2869-EC11-8C24-259D-ACA29646A470}"/>
              </a:ext>
            </a:extLst>
          </p:cNvPr>
          <p:cNvCxnSpPr>
            <a:cxnSpLocks/>
          </p:cNvCxnSpPr>
          <p:nvPr/>
        </p:nvCxnSpPr>
        <p:spPr>
          <a:xfrm flipV="1">
            <a:off x="990600" y="3543300"/>
            <a:ext cx="854407" cy="3810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D0F0046-3E48-39F0-2491-A1540DE20823}"/>
              </a:ext>
            </a:extLst>
          </p:cNvPr>
          <p:cNvCxnSpPr>
            <a:cxnSpLocks/>
          </p:cNvCxnSpPr>
          <p:nvPr/>
        </p:nvCxnSpPr>
        <p:spPr>
          <a:xfrm flipH="1">
            <a:off x="6918960" y="66294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495B7A7-73A8-D8E8-599B-115E5E56A283}"/>
              </a:ext>
            </a:extLst>
          </p:cNvPr>
          <p:cNvSpPr txBox="1"/>
          <p:nvPr/>
        </p:nvSpPr>
        <p:spPr>
          <a:xfrm>
            <a:off x="293370" y="3984009"/>
            <a:ext cx="13944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Meini Prawf Llwyddiant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4AE41E5-DBBD-AD81-D39C-838CDEFCC439}"/>
              </a:ext>
            </a:extLst>
          </p:cNvPr>
          <p:cNvCxnSpPr>
            <a:cxnSpLocks/>
          </p:cNvCxnSpPr>
          <p:nvPr/>
        </p:nvCxnSpPr>
        <p:spPr>
          <a:xfrm>
            <a:off x="809655" y="1891039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189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5A467B06-EAE5-D9B0-E427-DDC675691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AA09CAD-8541-D8F2-FA8B-84F4B966C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7578" y="362690"/>
            <a:ext cx="6308844" cy="441812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3FCD32D-FED0-1187-7A7A-B746E2BDFC98}"/>
              </a:ext>
            </a:extLst>
          </p:cNvPr>
          <p:cNvCxnSpPr>
            <a:cxnSpLocks/>
          </p:cNvCxnSpPr>
          <p:nvPr/>
        </p:nvCxnSpPr>
        <p:spPr>
          <a:xfrm>
            <a:off x="1334467" y="2682239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7C0606C-2906-BB67-415F-A4B92B49F753}"/>
              </a:ext>
            </a:extLst>
          </p:cNvPr>
          <p:cNvCxnSpPr>
            <a:cxnSpLocks/>
          </p:cNvCxnSpPr>
          <p:nvPr/>
        </p:nvCxnSpPr>
        <p:spPr>
          <a:xfrm flipH="1">
            <a:off x="7264703" y="163449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2152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ABA3FCF9-B3EC-CBA9-1BC4-EBD4C5400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D7C4D35F-6842-448A-EC02-43F68430BF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9235" y="263152"/>
            <a:ext cx="5545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Byrddau Gwyn Bach</a:t>
            </a:r>
            <a:endParaRPr dirty="0"/>
          </a:p>
        </p:txBody>
      </p:sp>
      <p:pic>
        <p:nvPicPr>
          <p:cNvPr id="5122" name="Picture 2" descr="Mini-whiteboards increase learning &amp; engagement">
            <a:extLst>
              <a:ext uri="{FF2B5EF4-FFF2-40B4-BE49-F238E27FC236}">
                <a16:creationId xmlns:a16="http://schemas.microsoft.com/office/drawing/2014/main" id="{09471A9F-4115-2F2A-47C8-8EAD48C12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17" y="1202378"/>
            <a:ext cx="5917565" cy="333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60F54D-4B91-C834-1C93-14F080D39685}"/>
              </a:ext>
            </a:extLst>
          </p:cNvPr>
          <p:cNvSpPr txBox="1"/>
          <p:nvPr/>
        </p:nvSpPr>
        <p:spPr>
          <a:xfrm>
            <a:off x="5943600" y="4533900"/>
            <a:ext cx="18821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(Woodroseacademy.org)</a:t>
            </a:r>
          </a:p>
        </p:txBody>
      </p:sp>
    </p:spTree>
    <p:extLst>
      <p:ext uri="{BB962C8B-B14F-4D97-AF65-F5344CB8AC3E}">
        <p14:creationId xmlns:p14="http://schemas.microsoft.com/office/powerpoint/2010/main" val="937250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7AD2BB46-315D-2C84-385B-2237CEAA9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572;p69">
            <a:extLst>
              <a:ext uri="{FF2B5EF4-FFF2-40B4-BE49-F238E27FC236}">
                <a16:creationId xmlns:a16="http://schemas.microsoft.com/office/drawing/2014/main" id="{D4D70417-3E81-98FE-F3CE-44DE4313C539}"/>
              </a:ext>
            </a:extLst>
          </p:cNvPr>
          <p:cNvSpPr txBox="1">
            <a:spLocks/>
          </p:cNvSpPr>
          <p:nvPr/>
        </p:nvSpPr>
        <p:spPr>
          <a:xfrm>
            <a:off x="5013960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2800" dirty="0"/>
              <a:t>Pam?</a:t>
            </a:r>
          </a:p>
        </p:txBody>
      </p:sp>
      <p:sp>
        <p:nvSpPr>
          <p:cNvPr id="5" name="Google Shape;572;p69">
            <a:extLst>
              <a:ext uri="{FF2B5EF4-FFF2-40B4-BE49-F238E27FC236}">
                <a16:creationId xmlns:a16="http://schemas.microsoft.com/office/drawing/2014/main" id="{379AB271-89EB-743A-DC83-75DD618AAB38}"/>
              </a:ext>
            </a:extLst>
          </p:cNvPr>
          <p:cNvSpPr txBox="1">
            <a:spLocks/>
          </p:cNvSpPr>
          <p:nvPr/>
        </p:nvSpPr>
        <p:spPr>
          <a:xfrm>
            <a:off x="841861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3200" dirty="0"/>
              <a:t>Beth?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B261D1-502E-17E4-2260-498935C880F2}"/>
              </a:ext>
            </a:extLst>
          </p:cNvPr>
          <p:cNvCxnSpPr>
            <a:cxnSpLocks/>
          </p:cNvCxnSpPr>
          <p:nvPr/>
        </p:nvCxnSpPr>
        <p:spPr>
          <a:xfrm>
            <a:off x="4587240" y="243840"/>
            <a:ext cx="0" cy="46558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0698717-032F-C80D-AFC5-A0B859852ABB}"/>
              </a:ext>
            </a:extLst>
          </p:cNvPr>
          <p:cNvSpPr txBox="1"/>
          <p:nvPr/>
        </p:nvSpPr>
        <p:spPr>
          <a:xfrm>
            <a:off x="144786" y="1065678"/>
            <a:ext cx="4246305" cy="315522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Strategaeth Asesu ar gyfer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Gallu defnyddio fel gem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Dysgwyr yn ateb y cwestiwn yn unigol ar eu byrddau gwyn.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Modd hwylus i gael dysgwyr i ymuno i mewn gyda’r dosbarth cyfan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A740ED-E64A-F24D-2C06-FDE30F836856}"/>
              </a:ext>
            </a:extLst>
          </p:cNvPr>
          <p:cNvSpPr txBox="1"/>
          <p:nvPr/>
        </p:nvSpPr>
        <p:spPr>
          <a:xfrm>
            <a:off x="4817823" y="1039569"/>
            <a:ext cx="4107174" cy="31051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Nifer o ddysgwyr yn chwarae ac yn siarad ar y mat wrth i mi esbonio ac wrth i’w cyfoedion ateb cwestiynau ar y bwrdd gwyn mawr.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Defnyddio i asesu pwy sydd yn deall a phwy sydd yn gweld hi’n anodd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Darparu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Gwybod pwy sydd angen cymorth i fod ar y trywydd iawn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Sicrhau bod pawb yn gwneud rhywbeth, yn gwrando ac yn cymryd sylw o’r hyn sydd angen iddynt wneud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25190560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DD3B92AF-88AB-AB37-5D21-4DD734D7E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31E6C2DA-AF71-305F-E529-CC493FB97E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1310" y="293632"/>
            <a:ext cx="568269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Effaith ar y dysgwr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FB8DB455-16E1-080D-7B1C-5C50E3DF1D2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7820" y="1385034"/>
            <a:ext cx="3591240" cy="30650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Nifer o ddysgwyr y grwpiau gallu is ac uwch yn deall y dull yn well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y grwpiau gallu is yn symud ymlaen i symiau tynnu 2 digid wrth 2 digid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y grwpiau gallu uwch yn ceisio symiau tynnu 3 digid wrth 3 digid 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A63311-48B2-F526-DDD2-83000655E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12" y="1567914"/>
            <a:ext cx="2103147" cy="26161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5874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A035D972-F6C4-99EF-0419-B05DB260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2B680982-5F0B-A614-8EC3-A2BC0BDBED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9090" y="53747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Gwendidau</a:t>
            </a:r>
            <a:endParaRPr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EBC993-E4C2-08E5-ADD6-414F7C20F590}"/>
              </a:ext>
            </a:extLst>
          </p:cNvPr>
          <p:cNvSpPr txBox="1"/>
          <p:nvPr/>
        </p:nvSpPr>
        <p:spPr>
          <a:xfrm>
            <a:off x="237810" y="1638300"/>
            <a:ext cx="8235629" cy="231454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Byddai rhai dysgwyr yn chwarae gyda’r byrddau gwyn yn hytrach na gwneud gwaith er enghraifft tynnu lluniau, ysgrifennu nodiadau </a:t>
            </a:r>
            <a:r>
              <a:rPr lang="cy-GB" dirty="0" err="1"/>
              <a:t>a.y.yb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bod rhai dysgwyr sydd a chyflwr niwrolegol megis awtistiaeth neu ddyslecsia yn gweld hi’n anodd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Nid oes llawer o le ar gyfer atebion dwys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Bosib nid yw’n gweddu i bob arddull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59462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77CB9D1B-3FB7-CA89-9008-FE81B06AF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58E0D7ED-0DF0-6148-5E6C-593AD47428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630" y="27839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Damcaniaethwyr</a:t>
            </a:r>
            <a:endParaRPr sz="4000"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1C8FC246-94C9-A043-A068-5A9FED5EA7E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2240" y="1096792"/>
            <a:ext cx="4370700" cy="39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dk1"/>
                </a:solidFill>
              </a:rPr>
              <a:t>Cytuno</a:t>
            </a:r>
            <a:endParaRPr sz="1800" dirty="0"/>
          </a:p>
        </p:txBody>
      </p:sp>
      <p:sp>
        <p:nvSpPr>
          <p:cNvPr id="4" name="Google Shape;574;p69">
            <a:extLst>
              <a:ext uri="{FF2B5EF4-FFF2-40B4-BE49-F238E27FC236}">
                <a16:creationId xmlns:a16="http://schemas.microsoft.com/office/drawing/2014/main" id="{262AF112-0419-2809-8E86-CEBA71EF2629}"/>
              </a:ext>
            </a:extLst>
          </p:cNvPr>
          <p:cNvSpPr txBox="1">
            <a:spLocks/>
          </p:cNvSpPr>
          <p:nvPr/>
        </p:nvSpPr>
        <p:spPr>
          <a:xfrm>
            <a:off x="4732020" y="1096792"/>
            <a:ext cx="4172579" cy="3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>
              <a:buClr>
                <a:schemeClr val="dk1"/>
              </a:buClr>
              <a:buSzPts val="1100"/>
              <a:buFont typeface="Arial"/>
              <a:buNone/>
            </a:pPr>
            <a:r>
              <a:rPr lang="cy-GB" sz="1800" dirty="0">
                <a:solidFill>
                  <a:schemeClr val="dk1"/>
                </a:solidFill>
              </a:rPr>
              <a:t>Anghytuno</a:t>
            </a:r>
            <a:endParaRPr lang="cy-GB" sz="18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99602A3-65EC-9FE4-3417-5131524D4394}"/>
              </a:ext>
            </a:extLst>
          </p:cNvPr>
          <p:cNvCxnSpPr>
            <a:cxnSpLocks/>
          </p:cNvCxnSpPr>
          <p:nvPr/>
        </p:nvCxnSpPr>
        <p:spPr>
          <a:xfrm>
            <a:off x="4572000" y="278392"/>
            <a:ext cx="0" cy="46517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E886D7B-C6AE-9A19-F7E5-1C8D1F5CEFF5}"/>
              </a:ext>
            </a:extLst>
          </p:cNvPr>
          <p:cNvSpPr txBox="1"/>
          <p:nvPr/>
        </p:nvSpPr>
        <p:spPr>
          <a:xfrm>
            <a:off x="237811" y="1638300"/>
            <a:ext cx="4099558" cy="231454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Jean </a:t>
            </a:r>
            <a:r>
              <a:rPr lang="cy-GB" dirty="0" err="1"/>
              <a:t>Piaget</a:t>
            </a:r>
            <a:r>
              <a:rPr lang="cy-GB" dirty="0"/>
              <a:t> – Dysgu rhyngweithiol sydd yn annog dygwyr i gyfrannu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 err="1"/>
              <a:t>Lev</a:t>
            </a:r>
            <a:r>
              <a:rPr lang="cy-GB" dirty="0"/>
              <a:t> </a:t>
            </a:r>
            <a:r>
              <a:rPr lang="cy-GB" dirty="0" err="1"/>
              <a:t>Vygotsky</a:t>
            </a:r>
            <a:r>
              <a:rPr lang="cy-GB" dirty="0"/>
              <a:t> – Ymatebion yn syth ac yn cysylltu gyda Pharth Datblygiad Procsimol a </a:t>
            </a:r>
            <a:r>
              <a:rPr lang="cy-GB" dirty="0" err="1"/>
              <a:t>scaffaldio</a:t>
            </a:r>
            <a:endParaRPr lang="cy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Dylan Wiliam – Cyd-fynd gydag egwyddorion </a:t>
            </a:r>
            <a:r>
              <a:rPr lang="cy-GB" dirty="0" err="1"/>
              <a:t>AagD</a:t>
            </a:r>
            <a:r>
              <a:rPr lang="cy-GB" dirty="0"/>
              <a:t> ac yn darparu adborth yn syth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BD4A8E-DB62-3ABF-E9F8-3F9C4A8192D6}"/>
              </a:ext>
            </a:extLst>
          </p:cNvPr>
          <p:cNvSpPr txBox="1"/>
          <p:nvPr/>
        </p:nvSpPr>
        <p:spPr>
          <a:xfrm>
            <a:off x="4732020" y="1638300"/>
            <a:ext cx="4290054" cy="69871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Howard Gardner – Ddim wir yn effeithiol ar gyfer dysgwyr gweledol ac ieithyddol</a:t>
            </a:r>
          </a:p>
        </p:txBody>
      </p:sp>
    </p:spTree>
    <p:extLst>
      <p:ext uri="{BB962C8B-B14F-4D97-AF65-F5344CB8AC3E}">
        <p14:creationId xmlns:p14="http://schemas.microsoft.com/office/powerpoint/2010/main" val="1244923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9">
          <a:extLst>
            <a:ext uri="{FF2B5EF4-FFF2-40B4-BE49-F238E27FC236}">
              <a16:creationId xmlns:a16="http://schemas.microsoft.com/office/drawing/2014/main" id="{640030ED-5691-E736-52DC-C0DC66AF5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310AEAE-6F02-0758-AE08-15DBE1D8E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082" y="342900"/>
            <a:ext cx="6046162" cy="428244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8DE248-7AD4-D506-8B3F-20E58896088C}"/>
              </a:ext>
            </a:extLst>
          </p:cNvPr>
          <p:cNvCxnSpPr>
            <a:cxnSpLocks/>
          </p:cNvCxnSpPr>
          <p:nvPr/>
        </p:nvCxnSpPr>
        <p:spPr>
          <a:xfrm flipH="1">
            <a:off x="7048500" y="342900"/>
            <a:ext cx="1089660" cy="9372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715653A-FD5B-A3AB-16B0-17A677182002}"/>
              </a:ext>
            </a:extLst>
          </p:cNvPr>
          <p:cNvCxnSpPr>
            <a:cxnSpLocks/>
          </p:cNvCxnSpPr>
          <p:nvPr/>
        </p:nvCxnSpPr>
        <p:spPr>
          <a:xfrm>
            <a:off x="1037287" y="1600200"/>
            <a:ext cx="929640" cy="8839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499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19707A59-62C6-584A-E541-CC25D1791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E9F6975C-89BD-51F8-7876-000CFF8CB2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5375" y="476512"/>
            <a:ext cx="635325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Bodiau lan, bodiau lawr</a:t>
            </a:r>
            <a:endParaRPr dirty="0"/>
          </a:p>
        </p:txBody>
      </p:sp>
      <p:pic>
        <p:nvPicPr>
          <p:cNvPr id="6146" name="Picture 2" descr="students thumbs up or thumbs down">
            <a:extLst>
              <a:ext uri="{FF2B5EF4-FFF2-40B4-BE49-F238E27FC236}">
                <a16:creationId xmlns:a16="http://schemas.microsoft.com/office/drawing/2014/main" id="{81CFB514-A625-7384-F772-B958C0C1D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365" y="1576408"/>
            <a:ext cx="4319270" cy="288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58C7BA-FFC4-805F-64EA-DD1703B92C02}"/>
              </a:ext>
            </a:extLst>
          </p:cNvPr>
          <p:cNvSpPr txBox="1"/>
          <p:nvPr/>
        </p:nvSpPr>
        <p:spPr>
          <a:xfrm>
            <a:off x="5516880" y="4465320"/>
            <a:ext cx="1333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/>
              <a:t>(icaassessments.com)</a:t>
            </a:r>
          </a:p>
        </p:txBody>
      </p:sp>
    </p:spTree>
    <p:extLst>
      <p:ext uri="{BB962C8B-B14F-4D97-AF65-F5344CB8AC3E}">
        <p14:creationId xmlns:p14="http://schemas.microsoft.com/office/powerpoint/2010/main" val="46057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C7809F62-7AE6-AB36-F819-CCF8DB3EB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572;p69">
            <a:extLst>
              <a:ext uri="{FF2B5EF4-FFF2-40B4-BE49-F238E27FC236}">
                <a16:creationId xmlns:a16="http://schemas.microsoft.com/office/drawing/2014/main" id="{2E95DCA5-02FC-CEA0-584F-A8ABD15C73FF}"/>
              </a:ext>
            </a:extLst>
          </p:cNvPr>
          <p:cNvSpPr txBox="1">
            <a:spLocks/>
          </p:cNvSpPr>
          <p:nvPr/>
        </p:nvSpPr>
        <p:spPr>
          <a:xfrm>
            <a:off x="5013960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2800" dirty="0"/>
              <a:t>Pam?</a:t>
            </a:r>
          </a:p>
        </p:txBody>
      </p:sp>
      <p:sp>
        <p:nvSpPr>
          <p:cNvPr id="5" name="Google Shape;572;p69">
            <a:extLst>
              <a:ext uri="{FF2B5EF4-FFF2-40B4-BE49-F238E27FC236}">
                <a16:creationId xmlns:a16="http://schemas.microsoft.com/office/drawing/2014/main" id="{0408E40A-47A4-4D08-7310-22D1D3AEDD10}"/>
              </a:ext>
            </a:extLst>
          </p:cNvPr>
          <p:cNvSpPr txBox="1">
            <a:spLocks/>
          </p:cNvSpPr>
          <p:nvPr/>
        </p:nvSpPr>
        <p:spPr>
          <a:xfrm>
            <a:off x="841861" y="394710"/>
            <a:ext cx="3714900" cy="8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Font typeface="Vidaloka"/>
              <a:buNone/>
              <a:defRPr sz="5000" b="0" i="0" u="none" strike="noStrike" cap="none">
                <a:solidFill>
                  <a:schemeClr val="dk1"/>
                </a:solidFill>
                <a:latin typeface="Vidaloka"/>
                <a:ea typeface="Vidaloka"/>
                <a:cs typeface="Vidaloka"/>
                <a:sym typeface="Vidalok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cy-GB" sz="3200" dirty="0"/>
              <a:t>Beth?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00622CA-2D41-7FC8-2A81-321A40F2572E}"/>
              </a:ext>
            </a:extLst>
          </p:cNvPr>
          <p:cNvCxnSpPr>
            <a:cxnSpLocks/>
          </p:cNvCxnSpPr>
          <p:nvPr/>
        </p:nvCxnSpPr>
        <p:spPr>
          <a:xfrm>
            <a:off x="4587240" y="243840"/>
            <a:ext cx="0" cy="46558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0042D61-9A1C-0B8E-8355-D024064F94D4}"/>
              </a:ext>
            </a:extLst>
          </p:cNvPr>
          <p:cNvSpPr txBox="1"/>
          <p:nvPr/>
        </p:nvSpPr>
        <p:spPr>
          <a:xfrm>
            <a:off x="415140" y="1039569"/>
            <a:ext cx="3779812" cy="343222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Strategaeth Asesu ar gyfer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Dysgwyr yn ymateb trwy roi eu bodiau lan os ydynt yn deall a bodiau lawr os nad ydynt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Bodiau ar eu hochr os ydynt yn deall i raddau ond eisiau ychydig o gymorth ychwanegol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y-GB" sz="12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cy-GB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B91406-0024-B5DC-207D-107195BE69B4}"/>
              </a:ext>
            </a:extLst>
          </p:cNvPr>
          <p:cNvSpPr txBox="1"/>
          <p:nvPr/>
        </p:nvSpPr>
        <p:spPr>
          <a:xfrm>
            <a:off x="4817823" y="1039569"/>
            <a:ext cx="4107174" cy="116615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Modd syml a rhwydd o gael adborth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Annog dysgwyr i adlewyrchu ar eu dysgu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1200" dirty="0"/>
              <a:t>Nid yw’n fygythiol i ddysgwyr</a:t>
            </a:r>
          </a:p>
          <a:p>
            <a:pPr>
              <a:lnSpc>
                <a:spcPct val="150000"/>
              </a:lnSpc>
            </a:pPr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39371354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B21FDC2D-B660-2753-B79F-519503F97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CB457232-AA45-1BC1-E269-8B8A539C71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9090" y="53747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Gwendidau</a:t>
            </a:r>
            <a:endParaRPr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EF4FC-1394-CFD8-BC30-D52E61D262F3}"/>
              </a:ext>
            </a:extLst>
          </p:cNvPr>
          <p:cNvSpPr txBox="1"/>
          <p:nvPr/>
        </p:nvSpPr>
        <p:spPr>
          <a:xfrm>
            <a:off x="237810" y="1638300"/>
            <a:ext cx="8235629" cy="199137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Diffyg dyfnder yn eu hatebion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Risg o ddysgwyr yn camarwain yr athrawes gyda’u hadborth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Atebion rhy syml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Anodd gwireddu atebion y dysgwyr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Dibynnu ar onestrwydd y dysgwyr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Cysgodi dysgwyr sydd yn fwy tawel a swil </a:t>
            </a:r>
          </a:p>
        </p:txBody>
      </p:sp>
    </p:spTree>
    <p:extLst>
      <p:ext uri="{BB962C8B-B14F-4D97-AF65-F5344CB8AC3E}">
        <p14:creationId xmlns:p14="http://schemas.microsoft.com/office/powerpoint/2010/main" val="2083088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E8660794-657E-2931-2550-15B5AC060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168FF1B0-4503-9D4C-B0B2-430A8ABFFE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1310" y="293632"/>
            <a:ext cx="568269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Effaith ar y dysgwr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AD23CB06-E874-C502-4CBA-3F9F7E1F1EE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7820" y="1385034"/>
            <a:ext cx="8041320" cy="30650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Dim pwysau ar unigolion wrth ymateb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Helpu’r athrawes darganfod unrhyw dueddiadau neu broblemau er mwyn darparu ymyrraeth/ cymorth ychwanegol os oes angen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cy-GB" dirty="0"/>
              <a:t>Dysgwyr  yn datblygu’r gallu i asesu eu dealltwriaeth eu hun</a:t>
            </a:r>
          </a:p>
        </p:txBody>
      </p:sp>
    </p:spTree>
    <p:extLst>
      <p:ext uri="{BB962C8B-B14F-4D97-AF65-F5344CB8AC3E}">
        <p14:creationId xmlns:p14="http://schemas.microsoft.com/office/powerpoint/2010/main" val="32287686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E8AD8574-7035-BD40-F8AE-C3D5376CFB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D6733B3A-FC7E-3795-A1BB-0AAE41F91E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630" y="278392"/>
            <a:ext cx="47835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Damcaniaethwyr</a:t>
            </a:r>
            <a:endParaRPr sz="4000"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AE5409BF-C396-7AD3-5BAD-86DFC730B5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2240" y="1096792"/>
            <a:ext cx="4370700" cy="393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 dirty="0">
                <a:solidFill>
                  <a:schemeClr val="dk1"/>
                </a:solidFill>
              </a:rPr>
              <a:t>Cytuno</a:t>
            </a:r>
            <a:endParaRPr sz="1800" dirty="0"/>
          </a:p>
        </p:txBody>
      </p:sp>
      <p:sp>
        <p:nvSpPr>
          <p:cNvPr id="4" name="Google Shape;574;p69">
            <a:extLst>
              <a:ext uri="{FF2B5EF4-FFF2-40B4-BE49-F238E27FC236}">
                <a16:creationId xmlns:a16="http://schemas.microsoft.com/office/drawing/2014/main" id="{24232781-554C-0FD1-F5AB-2DAABA408736}"/>
              </a:ext>
            </a:extLst>
          </p:cNvPr>
          <p:cNvSpPr txBox="1">
            <a:spLocks/>
          </p:cNvSpPr>
          <p:nvPr/>
        </p:nvSpPr>
        <p:spPr>
          <a:xfrm>
            <a:off x="4732020" y="1096792"/>
            <a:ext cx="4172579" cy="3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None/>
              <a:defRPr sz="14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>
              <a:buClr>
                <a:schemeClr val="dk1"/>
              </a:buClr>
              <a:buSzPts val="1100"/>
              <a:buFont typeface="Arial"/>
              <a:buNone/>
            </a:pPr>
            <a:r>
              <a:rPr lang="cy-GB" sz="1800" dirty="0">
                <a:solidFill>
                  <a:schemeClr val="dk1"/>
                </a:solidFill>
              </a:rPr>
              <a:t>Anghytuno</a:t>
            </a:r>
            <a:endParaRPr lang="cy-GB" sz="18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3C0B5D-B055-E7CB-5D4D-468D9DD430B9}"/>
              </a:ext>
            </a:extLst>
          </p:cNvPr>
          <p:cNvCxnSpPr>
            <a:cxnSpLocks/>
          </p:cNvCxnSpPr>
          <p:nvPr/>
        </p:nvCxnSpPr>
        <p:spPr>
          <a:xfrm>
            <a:off x="4572000" y="278392"/>
            <a:ext cx="0" cy="46517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0A1FA31-8120-32C6-A219-E8BE14E1C376}"/>
              </a:ext>
            </a:extLst>
          </p:cNvPr>
          <p:cNvSpPr txBox="1"/>
          <p:nvPr/>
        </p:nvSpPr>
        <p:spPr>
          <a:xfrm>
            <a:off x="237811" y="1638300"/>
            <a:ext cx="4099558" cy="1345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Dylan Wiliam – Ffordd syml i gasglu adborth ffurfiannol yn syth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 err="1"/>
              <a:t>Lev</a:t>
            </a:r>
            <a:r>
              <a:rPr lang="cy-GB" dirty="0"/>
              <a:t> </a:t>
            </a:r>
            <a:r>
              <a:rPr lang="cy-GB" dirty="0" err="1"/>
              <a:t>Vygotsky</a:t>
            </a:r>
            <a:r>
              <a:rPr lang="cy-GB" dirty="0"/>
              <a:t> – Helpu athrawon deall ble mae dysgwyr yn eu dysgu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2148DC-D3E4-307C-E82D-0DBA922CE355}"/>
              </a:ext>
            </a:extLst>
          </p:cNvPr>
          <p:cNvSpPr txBox="1"/>
          <p:nvPr/>
        </p:nvSpPr>
        <p:spPr>
          <a:xfrm>
            <a:off x="4732020" y="1638300"/>
            <a:ext cx="4290054" cy="69871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/>
              <a:t>Jean </a:t>
            </a:r>
            <a:r>
              <a:rPr lang="cy-GB" dirty="0" err="1"/>
              <a:t>Piaget</a:t>
            </a:r>
            <a:r>
              <a:rPr lang="cy-GB" dirty="0"/>
              <a:t> – Dibynnu ar gallu dysgwyr i hunan-asesu </a:t>
            </a:r>
          </a:p>
        </p:txBody>
      </p:sp>
    </p:spTree>
    <p:extLst>
      <p:ext uri="{BB962C8B-B14F-4D97-AF65-F5344CB8AC3E}">
        <p14:creationId xmlns:p14="http://schemas.microsoft.com/office/powerpoint/2010/main" val="32002852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6F310EA3-7708-05C1-B6DD-C5EE7901C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70EF0561-F041-D2E0-61C0-30625C1E14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26970" y="232672"/>
            <a:ext cx="611703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Polisi Asesu yr ysgol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55359432-3314-64D9-6B49-351D855EEC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6860" y="2571750"/>
            <a:ext cx="4561200" cy="134292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Pinc</a:t>
            </a:r>
            <a:r>
              <a:rPr lang="en-GB" dirty="0"/>
              <a:t> </a:t>
            </a:r>
            <a:r>
              <a:rPr lang="en-GB" dirty="0" err="1"/>
              <a:t>Perffaith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Gwyrdd</a:t>
            </a:r>
            <a:r>
              <a:rPr lang="en-GB" dirty="0"/>
              <a:t> </a:t>
            </a:r>
            <a:r>
              <a:rPr lang="en-GB" dirty="0" err="1"/>
              <a:t>gwelliant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dirty="0" err="1"/>
              <a:t>Sticeri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– Fi, </a:t>
            </a:r>
            <a:r>
              <a:rPr lang="en-GB" dirty="0" err="1"/>
              <a:t>Ffrind</a:t>
            </a:r>
            <a:r>
              <a:rPr lang="en-GB" dirty="0"/>
              <a:t> ac </a:t>
            </a:r>
            <a:r>
              <a:rPr lang="en-GB" dirty="0" err="1"/>
              <a:t>Athrawes</a:t>
            </a:r>
            <a:endParaRPr lang="en-GB" dirty="0"/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dirty="0"/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71F1025F-B3AC-B0AC-F72F-FFBCAE2507AA}"/>
              </a:ext>
            </a:extLst>
          </p:cNvPr>
          <p:cNvCxnSpPr>
            <a:cxnSpLocks/>
          </p:cNvCxnSpPr>
          <p:nvPr/>
        </p:nvCxnSpPr>
        <p:spPr>
          <a:xfrm rot="10800000" flipV="1">
            <a:off x="5166360" y="1234440"/>
            <a:ext cx="2087880" cy="1889760"/>
          </a:xfrm>
          <a:prstGeom prst="curvedConnector3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9160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1">
          <a:extLst>
            <a:ext uri="{FF2B5EF4-FFF2-40B4-BE49-F238E27FC236}">
              <a16:creationId xmlns:a16="http://schemas.microsoft.com/office/drawing/2014/main" id="{6828888B-6FE5-CA5D-126F-CE830C514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69">
            <a:extLst>
              <a:ext uri="{FF2B5EF4-FFF2-40B4-BE49-F238E27FC236}">
                <a16:creationId xmlns:a16="http://schemas.microsoft.com/office/drawing/2014/main" id="{F75F4AA1-A056-55E4-7849-CD0B47F115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8590" y="293632"/>
            <a:ext cx="3714900" cy="81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Casgliad</a:t>
            </a:r>
            <a:endParaRPr dirty="0"/>
          </a:p>
        </p:txBody>
      </p:sp>
      <p:sp>
        <p:nvSpPr>
          <p:cNvPr id="574" name="Google Shape;574;p69">
            <a:extLst>
              <a:ext uri="{FF2B5EF4-FFF2-40B4-BE49-F238E27FC236}">
                <a16:creationId xmlns:a16="http://schemas.microsoft.com/office/drawing/2014/main" id="{EE90B706-755F-DAD6-54C5-B3E731D958B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8800" y="1255494"/>
            <a:ext cx="7462200" cy="325554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Cytunaf yn gryf gyda’r defnydd o AaGD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Hybu datblygiad dysgwyr ym mhob maes dysgu a phrofiad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Wedi profi effaith strategaethau AaGD gyda nifer o ddysgwyr gwahanol sydd ag ystod eang o gymeriadau a ffyrdd o ddygsu 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Gallu defnyddio’r strategaethau er mwyn asesu dysgwyr yn effeithiol yn unigol neu fel dosbarth cyfan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Gallu defnyddio fel gem ar gyfer tasg neu fel ffordd o ymarfer pynciau mewn grwpiau bach</a:t>
            </a:r>
          </a:p>
          <a:p>
            <a:pPr marL="28575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dirty="0">
                <a:solidFill>
                  <a:schemeClr val="dk1"/>
                </a:solidFill>
              </a:rPr>
              <a:t>Effeithiol iawn wrth ddefnyddio nhw mewn cyfle dysgu </a:t>
            </a:r>
            <a:r>
              <a:rPr lang="cy-GB" dirty="0">
                <a:solidFill>
                  <a:schemeClr val="dk1"/>
                </a:solidFill>
              </a:rPr>
              <a:t>i</a:t>
            </a:r>
            <a:r>
              <a:rPr lang="en" dirty="0">
                <a:solidFill>
                  <a:schemeClr val="dk1"/>
                </a:solidFill>
              </a:rPr>
              <a:t> hybu cynnydd dysgwyr ar draws maes dysgu a phrofiad fel Mathemateg a Rhifedd.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55072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8" name="Google Shape;1568;p123"/>
          <p:cNvSpPr txBox="1">
            <a:spLocks noGrp="1"/>
          </p:cNvSpPr>
          <p:nvPr>
            <p:ph type="title"/>
          </p:nvPr>
        </p:nvSpPr>
        <p:spPr>
          <a:xfrm>
            <a:off x="2832900" y="791200"/>
            <a:ext cx="3478200" cy="92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Diolch</a:t>
            </a:r>
            <a:endParaRPr dirty="0"/>
          </a:p>
        </p:txBody>
      </p:sp>
      <p:sp>
        <p:nvSpPr>
          <p:cNvPr id="1569" name="Google Shape;1569;p123"/>
          <p:cNvSpPr txBox="1">
            <a:spLocks noGrp="1"/>
          </p:cNvSpPr>
          <p:nvPr>
            <p:ph type="subTitle" idx="1"/>
          </p:nvPr>
        </p:nvSpPr>
        <p:spPr>
          <a:xfrm>
            <a:off x="2562145" y="2221865"/>
            <a:ext cx="4034670" cy="92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 oes gennych unrhyw gwestiynau?</a:t>
            </a:r>
            <a:endParaRPr dirty="0"/>
          </a:p>
        </p:txBody>
      </p:sp>
      <p:sp>
        <p:nvSpPr>
          <p:cNvPr id="1582" name="Google Shape;1582;p123"/>
          <p:cNvSpPr txBox="1">
            <a:spLocks noGrp="1"/>
          </p:cNvSpPr>
          <p:nvPr>
            <p:ph type="subTitle" idx="4294967295"/>
          </p:nvPr>
        </p:nvSpPr>
        <p:spPr>
          <a:xfrm>
            <a:off x="2684380" y="4088550"/>
            <a:ext cx="3790200" cy="27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100"/>
              <a:t>Please keep this slide for attribution</a:t>
            </a:r>
            <a:endParaRPr sz="11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6" name="Google Shape;1886;p129"/>
          <p:cNvSpPr txBox="1">
            <a:spLocks noGrp="1"/>
          </p:cNvSpPr>
          <p:nvPr>
            <p:ph type="subTitle" idx="2"/>
          </p:nvPr>
        </p:nvSpPr>
        <p:spPr>
          <a:xfrm>
            <a:off x="0" y="1017725"/>
            <a:ext cx="9144000" cy="380573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Bloom, B. S. (1956). Taxonomy of educational objectives. Vol. 1: Cognitive domain. 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New York: McKay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, 20, 24</a:t>
            </a:r>
          </a:p>
          <a:p>
            <a:pPr indent="-330200">
              <a:buSzPts val="1600"/>
            </a:pPr>
            <a:r>
              <a:rPr lang="en-US" sz="1200" dirty="0" err="1">
                <a:solidFill>
                  <a:schemeClr val="tx1"/>
                </a:solidFill>
                <a:latin typeface="Vidaloka"/>
              </a:rPr>
              <a:t>Cuemath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(2020)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Effective Teaching Styles: 5 Ways To Be A Great Teacher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https://www.cuemath.com/learn/teaching-styles/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indent="-330200">
              <a:buSzPts val="1600"/>
            </a:pP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Donaldson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, G. (2015) </a:t>
            </a:r>
            <a:r>
              <a:rPr lang="cy-GB" sz="1200" i="1" dirty="0">
                <a:solidFill>
                  <a:schemeClr val="tx1"/>
                </a:solidFill>
                <a:effectLst/>
                <a:latin typeface="Vidaloka"/>
              </a:rPr>
              <a:t>Dyfodol Llwyddiannus: Crynodeb o Adroddiad yr Athro Graham </a:t>
            </a:r>
            <a:r>
              <a:rPr lang="cy-GB" sz="1200" i="1" dirty="0" err="1">
                <a:solidFill>
                  <a:schemeClr val="tx1"/>
                </a:solidFill>
                <a:effectLst/>
                <a:latin typeface="Vidaloka"/>
              </a:rPr>
              <a:t>Donaldson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. [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Online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]. 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Available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at: 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https://www.llyw.cymru/sites/default/files/publications/2018-03/dyfodol-llwyddiannus-crynodeb-o-adroddiad-yr-athro-graham-donaldson.pdf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Accessed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: 9 </a:t>
            </a:r>
            <a:r>
              <a:rPr lang="cy-GB" sz="1200" dirty="0" err="1">
                <a:solidFill>
                  <a:schemeClr val="tx1"/>
                </a:solidFill>
                <a:effectLst/>
                <a:latin typeface="Vidaloka"/>
              </a:rPr>
              <a:t>January</a:t>
            </a:r>
            <a:r>
              <a:rPr lang="cy-GB" sz="1200" dirty="0">
                <a:solidFill>
                  <a:schemeClr val="tx1"/>
                </a:solidFill>
                <a:effectLst/>
                <a:latin typeface="Vidaloka"/>
              </a:rPr>
              <a:t> 2025)  </a:t>
            </a:r>
          </a:p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Grigg, R. (2014)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Becoming an Outstanding Primary School Teacher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2nd </a:t>
            </a:r>
            <a:r>
              <a:rPr lang="en-US" sz="1200" dirty="0" err="1">
                <a:solidFill>
                  <a:schemeClr val="tx1"/>
                </a:solidFill>
                <a:effectLst/>
                <a:latin typeface="Vidaloka"/>
              </a:rPr>
              <a:t>edn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Abingdon: Routledge</a:t>
            </a:r>
          </a:p>
          <a:p>
            <a:pPr indent="-330200">
              <a:buSzPts val="1600"/>
            </a:pPr>
            <a:r>
              <a:rPr lang="en-US" sz="1200" dirty="0">
                <a:solidFill>
                  <a:schemeClr val="tx1"/>
                </a:solidFill>
                <a:latin typeface="Vidaloka"/>
              </a:rPr>
              <a:t>Helpful Professor (n.d.)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Bloom’s Taxonomy examples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https://helpfulprofessor.com/blooms-taxonomy-examples/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9 January 2025).</a:t>
            </a:r>
          </a:p>
          <a:p>
            <a:pPr indent="-330200">
              <a:buSzPts val="1600"/>
            </a:pPr>
            <a:r>
              <a:rPr lang="en-US" sz="1200" i="1" dirty="0">
                <a:solidFill>
                  <a:schemeClr val="tx1"/>
                </a:solidFill>
                <a:latin typeface="Vidaloka"/>
              </a:rPr>
              <a:t>Jean Piaget portrait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https://educationlibrary.org/wp-content/uploads/2022/11/Jean-Piaget-2.jpg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indent="-330200">
              <a:buSzPts val="1600"/>
            </a:pPr>
            <a:endParaRPr lang="en-US" sz="1050" dirty="0">
              <a:solidFill>
                <a:schemeClr val="tx1"/>
              </a:solidFill>
              <a:latin typeface="Vidaloka"/>
            </a:endParaRPr>
          </a:p>
          <a:p>
            <a:pPr indent="-330200">
              <a:buSzPts val="1600"/>
            </a:pPr>
            <a:endParaRPr lang="cy-GB" sz="1050" dirty="0">
              <a:solidFill>
                <a:schemeClr val="tx1"/>
              </a:solidFill>
            </a:endParaRPr>
          </a:p>
          <a:p>
            <a:pPr indent="-330200">
              <a:buSzPts val="1600"/>
            </a:pPr>
            <a:endParaRPr lang="en-US" sz="1200" dirty="0">
              <a:solidFill>
                <a:schemeClr val="tx1"/>
              </a:solidFill>
            </a:endParaRPr>
          </a:p>
          <a:p>
            <a:pPr indent="-330200">
              <a:buSzPts val="1600"/>
            </a:pPr>
            <a:endParaRPr lang="en-US" sz="1200" dirty="0">
              <a:effectLst/>
              <a:latin typeface="Segoe UI" panose="020B0502040204020203" pitchFamily="34" charset="0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endParaRPr dirty="0"/>
          </a:p>
        </p:txBody>
      </p:sp>
      <p:sp>
        <p:nvSpPr>
          <p:cNvPr id="1887" name="Google Shape;1887;p129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" name="Google Shape;1894;p130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3963D1B-410B-93AB-7781-FC7FE4FECC5C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0" y="1017725"/>
            <a:ext cx="9144000" cy="3828595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Marshall Memo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Inside the Black Box: Marshall Memo Summary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https://www.newenglandssc.org/wp-content/uploads/2019/02/Inside-Black-Box-Marshall-Memo-Summary.pdf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2025).</a:t>
            </a:r>
          </a:p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McLeod, S. (2018)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Multiple Intelligences Theory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https://www.simplypsychology.org/multiple-intelligences.html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14 January 2025).Structural Learning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Cognitive Load Theory: A Teacher's Guide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https://www.structural-learning.com/post/cognitive-load-theory-a-teachers-guide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</a:t>
            </a:r>
          </a:p>
          <a:p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The Education Hub (n.d.) </a:t>
            </a:r>
            <a:r>
              <a:rPr lang="en-US" sz="1200" i="1" dirty="0">
                <a:solidFill>
                  <a:schemeClr val="tx1"/>
                </a:solidFill>
                <a:effectLst/>
                <a:latin typeface="Vidaloka"/>
              </a:rPr>
              <a:t>Piaget’s theory of education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. [Online]. Available at: 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https://theeducationhub.org.nz/piagets-theory-of-education/</a:t>
            </a:r>
            <a:r>
              <a:rPr lang="en-US" sz="1200" dirty="0">
                <a:solidFill>
                  <a:schemeClr val="tx1"/>
                </a:solidFill>
                <a:effectLst/>
                <a:latin typeface="Vidaloka"/>
              </a:rPr>
              <a:t> (Accessed: 9 January 2025). </a:t>
            </a:r>
          </a:p>
          <a:p>
            <a:r>
              <a:rPr lang="cy-GB" sz="1200" dirty="0" err="1">
                <a:solidFill>
                  <a:schemeClr val="tx1"/>
                </a:solidFill>
                <a:latin typeface="Vidaloka"/>
              </a:rPr>
              <a:t>Twinkl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n.d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.) </a:t>
            </a:r>
            <a:r>
              <a:rPr lang="cy-GB" sz="1200" i="1" dirty="0">
                <a:solidFill>
                  <a:schemeClr val="tx1"/>
                </a:solidFill>
                <a:latin typeface="Vidaloka"/>
              </a:rPr>
              <a:t>Grid GÊD: Yr Ail Ryfel Byd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. [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Online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]. 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Available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at: </a:t>
            </a:r>
            <a:r>
              <a:rPr lang="cy-GB" sz="1200" dirty="0">
                <a:solidFill>
                  <a:schemeClr val="tx1"/>
                </a:solidFill>
                <a:latin typeface="Vidaloka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https://www.twinkl.co.uk/resource/wl-t-h-054-grid-ged-yr-ail-ryfel-byd-grid-ged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(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Accessed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: 9 </a:t>
            </a:r>
            <a:r>
              <a:rPr lang="cy-GB" sz="1200" dirty="0" err="1">
                <a:solidFill>
                  <a:schemeClr val="tx1"/>
                </a:solidFill>
                <a:latin typeface="Vidaloka"/>
              </a:rPr>
              <a:t>January</a:t>
            </a:r>
            <a:r>
              <a:rPr lang="cy-GB" sz="1200" dirty="0">
                <a:solidFill>
                  <a:schemeClr val="tx1"/>
                </a:solidFill>
                <a:latin typeface="Vidaloka"/>
              </a:rPr>
              <a:t> 2025).</a:t>
            </a:r>
          </a:p>
          <a:p>
            <a:r>
              <a:rPr lang="en-US" sz="1200" b="1" dirty="0">
                <a:solidFill>
                  <a:schemeClr val="tx1"/>
                </a:solidFill>
                <a:latin typeface="Vidaloka"/>
              </a:rPr>
              <a:t>Unknown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(n.d.) </a:t>
            </a:r>
            <a:r>
              <a:rPr lang="en-US" sz="1200" i="1" dirty="0">
                <a:solidFill>
                  <a:schemeClr val="tx1"/>
                </a:solidFill>
                <a:latin typeface="Vidaloka"/>
              </a:rPr>
              <a:t>Inside the Black Box: Raising Standards Through Classroom Assessment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sz="1200" dirty="0">
                <a:solidFill>
                  <a:schemeClr val="tx1"/>
                </a:solidFill>
                <a:latin typeface="Vidalok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https://www.amazon.co.uk/INSIDE-BLACK-BOX-Standards-Assessment/dp/0708713815</a:t>
            </a:r>
            <a:r>
              <a:rPr lang="en-US" sz="1200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endParaRPr lang="cy-GB" sz="1050" dirty="0">
              <a:solidFill>
                <a:schemeClr val="tx1"/>
              </a:solidFill>
              <a:latin typeface="Vidaloka"/>
            </a:endParaRPr>
          </a:p>
          <a:p>
            <a:endParaRPr lang="en-US" sz="1050" dirty="0">
              <a:solidFill>
                <a:schemeClr val="tx1"/>
              </a:solidFill>
              <a:effectLst/>
              <a:latin typeface="Vidaloka"/>
            </a:endParaRPr>
          </a:p>
          <a:p>
            <a:endParaRPr lang="en-US" sz="1050" dirty="0">
              <a:solidFill>
                <a:schemeClr val="tx1"/>
              </a:solidFill>
              <a:effectLst/>
              <a:latin typeface="Vidaloka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0" name="Google Shape;1900;p131"/>
          <p:cNvSpPr txBox="1">
            <a:spLocks noGrp="1"/>
          </p:cNvSpPr>
          <p:nvPr>
            <p:ph type="subTitle" idx="2"/>
          </p:nvPr>
        </p:nvSpPr>
        <p:spPr>
          <a:xfrm>
            <a:off x="0" y="1097280"/>
            <a:ext cx="9144000" cy="368808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(n.d.)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John </a:t>
            </a:r>
            <a:r>
              <a:rPr lang="en-US" i="1" dirty="0" err="1">
                <a:solidFill>
                  <a:schemeClr val="tx1"/>
                </a:solidFill>
                <a:latin typeface="Vidaloka"/>
              </a:rPr>
              <a:t>Sweller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: Schoolchildren Can Say Thanks for the Memory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https://www.theaustralian.com.au/higher-education/john-sweller-schoolchildren-can-say-thanksfor-the-memory/news-story/06b9a2c0e5a5ed4b11fd0f344e2a3996 (Accessed: 14 January 2025).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(2017)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Mini whiteboards increase learning engagement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https://www.woodroseacademy.org/single-post/2017/03/30/Mini-whiteboards-increase-learning-engagement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Vidaloka"/>
              </a:rPr>
              <a:t>Unknown (n.d.)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Formative Assessments: The Ultimate Guide for Teachers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[Photograph].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https://www.icasassessments.com/blog/formative-assessments-the-ultimate-guide-for-teachers/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</a:t>
            </a:r>
            <a:r>
              <a:rPr lang="en-US" dirty="0">
                <a:latin typeface="Vidaloka"/>
              </a:rPr>
              <a:t>)</a:t>
            </a:r>
          </a:p>
          <a:p>
            <a:pPr marL="285750" indent="-285750">
              <a:lnSpc>
                <a:spcPct val="150000"/>
              </a:lnSpc>
            </a:pPr>
            <a:r>
              <a:rPr lang="en-US" dirty="0" err="1">
                <a:solidFill>
                  <a:schemeClr val="tx1"/>
                </a:solidFill>
                <a:latin typeface="Vidaloka"/>
              </a:rPr>
              <a:t>Verywell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Mind (2023) </a:t>
            </a:r>
            <a:r>
              <a:rPr lang="en-US" i="1" dirty="0">
                <a:solidFill>
                  <a:schemeClr val="tx1"/>
                </a:solidFill>
                <a:latin typeface="Vidaloka"/>
              </a:rPr>
              <a:t>Lev Vygotsky’s Life and Theories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. Available at: </a:t>
            </a:r>
            <a:r>
              <a:rPr lang="en-US" dirty="0">
                <a:solidFill>
                  <a:schemeClr val="tx1"/>
                </a:solidFill>
                <a:latin typeface="Vidalok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https://www.verywellmind.com/lev-vygotsky-biography-2795533</a:t>
            </a:r>
            <a:r>
              <a:rPr lang="en-US" dirty="0">
                <a:solidFill>
                  <a:schemeClr val="tx1"/>
                </a:solidFill>
                <a:latin typeface="Vidaloka"/>
              </a:rPr>
              <a:t> (Accessed: 14 January 2025).</a:t>
            </a:r>
          </a:p>
          <a:p>
            <a:pPr marL="285750" indent="-285750">
              <a:lnSpc>
                <a:spcPct val="150000"/>
              </a:lnSpc>
            </a:pPr>
            <a:endParaRPr lang="en-US" sz="1400" dirty="0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01" name="Google Shape;1901;p13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4297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Rhestr Gyfeiriadau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inimalist Business Slides XL by Slidesgo">
  <a:themeElements>
    <a:clrScheme name="Simple Light">
      <a:dk1>
        <a:srgbClr val="000000"/>
      </a:dk1>
      <a:lt1>
        <a:srgbClr val="F5F2EE"/>
      </a:lt1>
      <a:dk2>
        <a:srgbClr val="000000"/>
      </a:dk2>
      <a:lt2>
        <a:srgbClr val="EEEEEE"/>
      </a:lt2>
      <a:accent1>
        <a:srgbClr val="3F3533"/>
      </a:accent1>
      <a:accent2>
        <a:srgbClr val="3F3533"/>
      </a:accent2>
      <a:accent3>
        <a:srgbClr val="3F3533"/>
      </a:accent3>
      <a:accent4>
        <a:srgbClr val="3F3533"/>
      </a:accent4>
      <a:accent5>
        <a:srgbClr val="3F3533"/>
      </a:accent5>
      <a:accent6>
        <a:srgbClr val="3F3533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1" ma:contentTypeDescription="Create a new document." ma:contentTypeScope="" ma:versionID="c4cae7693e4dc0b34967a0aaf2e44f46">
  <xsd:schema xmlns:xsd="http://www.w3.org/2001/XMLSchema" xmlns:xs="http://www.w3.org/2001/XMLSchema" xmlns:p="http://schemas.microsoft.com/office/2006/metadata/properties" xmlns:ns3="60ab93c2-c2e2-4a82-ab36-09e8ba3f753e" targetNamespace="http://schemas.microsoft.com/office/2006/metadata/properties" ma:root="true" ma:fieldsID="57efd206502b089de40c3bcc172b43ff" ns3:_="">
    <xsd:import namespace="60ab93c2-c2e2-4a82-ab36-09e8ba3f753e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D448AE4E-8421-4BA7-8AC7-4EA4317335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958E05-2FD5-4821-B2B7-A671276EB0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892326C-039B-41DD-AC1C-245A7E3DAB24}">
  <ds:schemaRefs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60ab93c2-c2e2-4a82-ab36-09e8ba3f753e"/>
    <ds:schemaRef ds:uri="http://schemas.microsoft.com/office/2006/metadata/properties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1632</TotalTime>
  <Words>1663</Words>
  <Application>Microsoft Office PowerPoint</Application>
  <PresentationFormat>On-screen Show (16:9)</PresentationFormat>
  <Paragraphs>153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Crimson Text</vt:lpstr>
      <vt:lpstr>Montserrat</vt:lpstr>
      <vt:lpstr>Open Sans</vt:lpstr>
      <vt:lpstr>Segoe UI</vt:lpstr>
      <vt:lpstr>Vidaloka</vt:lpstr>
      <vt:lpstr>Minimalist Business Slides XL by Slidesgo</vt:lpstr>
      <vt:lpstr>CYFLWYNIAD AR LAFAR SY’N GWERTHUSO’N FERINIADOL SUT Y GELLIR DEFNYDDIO ASESU AR GYFER DYSGU MEWN CYFLE DYSGU I HYBU CYNNYDD AR DRAWS Y MAES DYSGUA PHROFIAD A DDEWISWYD. (30 MUNUD)</vt:lpstr>
      <vt:lpstr>— Bloom, 1956</vt:lpstr>
      <vt:lpstr>PowerPoint Presentation</vt:lpstr>
      <vt:lpstr>PowerPoint Presentation</vt:lpstr>
      <vt:lpstr>PowerPoint Presentation</vt:lpstr>
      <vt:lpstr>FY NOSBARTH I</vt:lpstr>
      <vt:lpstr>PowerPoint Presentation</vt:lpstr>
      <vt:lpstr>Cyflwynodd Vygotsky (1978) y syniad o ZPD neu Parth Datblygiad Procsimol.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Byrddau Gwyn Bach</vt:lpstr>
      <vt:lpstr>PowerPoint Presentation</vt:lpstr>
      <vt:lpstr>Effaith ar y dysgwr</vt:lpstr>
      <vt:lpstr>Gwendidau</vt:lpstr>
      <vt:lpstr>Damcaniaethwyr</vt:lpstr>
      <vt:lpstr>PowerPoint Presentation</vt:lpstr>
      <vt:lpstr>Bodiau lan, bodiau lawr</vt:lpstr>
      <vt:lpstr>PowerPoint Presentation</vt:lpstr>
      <vt:lpstr>Gwendidau</vt:lpstr>
      <vt:lpstr>Effaith ar y dysgwr</vt:lpstr>
      <vt:lpstr>Damcaniaethwyr</vt:lpstr>
      <vt:lpstr>Polisi Asesu yr ysgol</vt:lpstr>
      <vt:lpstr>Casgliad</vt:lpstr>
      <vt:lpstr>Diolch</vt:lpstr>
      <vt:lpstr>Rhestr Gyfeiriadau</vt:lpstr>
      <vt:lpstr>Rhestr Gyfeiriadau</vt:lpstr>
      <vt:lpstr>Rhestr Gyfeiriadau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Fflur Griffiths</dc:creator>
  <cp:lastModifiedBy>Fflur Griffiths (2303746)</cp:lastModifiedBy>
  <cp:revision>40</cp:revision>
  <dcterms:modified xsi:type="dcterms:W3CDTF">2025-01-16T23:40:48Z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