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4"/>
  </p:notesMasterIdLst>
  <p:sldIdLst>
    <p:sldId id="256" r:id="rId2"/>
    <p:sldId id="257" r:id="rId3"/>
    <p:sldId id="262" r:id="rId4"/>
    <p:sldId id="259" r:id="rId5"/>
    <p:sldId id="258" r:id="rId6"/>
    <p:sldId id="267" r:id="rId7"/>
    <p:sldId id="269" r:id="rId8"/>
    <p:sldId id="264" r:id="rId9"/>
    <p:sldId id="265" r:id="rId10"/>
    <p:sldId id="266" r:id="rId11"/>
    <p:sldId id="268"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5201" autoAdjust="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F1DAF8-799D-4750-9A0E-A40F4C4DEE6B}" type="datetimeFigureOut">
              <a:rPr lang="en-US" smtClean="0"/>
              <a:t>7/22/2022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0C59F9-C391-4164-BFAF-0BEE700C8539}" type="slidenum">
              <a:rPr lang="en-US" smtClean="0"/>
              <a:t>‹#›</a:t>
            </a:fld>
            <a:endParaRPr lang="en-US"/>
          </a:p>
        </p:txBody>
      </p:sp>
    </p:spTree>
    <p:extLst>
      <p:ext uri="{BB962C8B-B14F-4D97-AF65-F5344CB8AC3E}">
        <p14:creationId xmlns:p14="http://schemas.microsoft.com/office/powerpoint/2010/main" val="3752411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400" dirty="0"/>
          </a:p>
        </p:txBody>
      </p:sp>
      <p:sp>
        <p:nvSpPr>
          <p:cNvPr id="4" name="Slide Number Placeholder 3"/>
          <p:cNvSpPr>
            <a:spLocks noGrp="1"/>
          </p:cNvSpPr>
          <p:nvPr>
            <p:ph type="sldNum" sz="quarter" idx="5"/>
          </p:nvPr>
        </p:nvSpPr>
        <p:spPr/>
        <p:txBody>
          <a:bodyPr/>
          <a:lstStyle/>
          <a:p>
            <a:fld id="{B20C59F9-C391-4164-BFAF-0BEE700C8539}" type="slidenum">
              <a:rPr lang="en-US" smtClean="0"/>
              <a:t>2</a:t>
            </a:fld>
            <a:endParaRPr lang="en-US"/>
          </a:p>
        </p:txBody>
      </p:sp>
    </p:spTree>
    <p:extLst>
      <p:ext uri="{BB962C8B-B14F-4D97-AF65-F5344CB8AC3E}">
        <p14:creationId xmlns:p14="http://schemas.microsoft.com/office/powerpoint/2010/main" val="41593419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3</a:t>
            </a:fld>
            <a:endParaRPr lang="en-US"/>
          </a:p>
        </p:txBody>
      </p:sp>
    </p:spTree>
    <p:extLst>
      <p:ext uri="{BB962C8B-B14F-4D97-AF65-F5344CB8AC3E}">
        <p14:creationId xmlns:p14="http://schemas.microsoft.com/office/powerpoint/2010/main" val="1512773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4</a:t>
            </a:fld>
            <a:endParaRPr lang="en-US"/>
          </a:p>
        </p:txBody>
      </p:sp>
    </p:spTree>
    <p:extLst>
      <p:ext uri="{BB962C8B-B14F-4D97-AF65-F5344CB8AC3E}">
        <p14:creationId xmlns:p14="http://schemas.microsoft.com/office/powerpoint/2010/main" val="3273023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5</a:t>
            </a:fld>
            <a:endParaRPr lang="en-US"/>
          </a:p>
        </p:txBody>
      </p:sp>
    </p:spTree>
    <p:extLst>
      <p:ext uri="{BB962C8B-B14F-4D97-AF65-F5344CB8AC3E}">
        <p14:creationId xmlns:p14="http://schemas.microsoft.com/office/powerpoint/2010/main" val="1217330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6</a:t>
            </a:fld>
            <a:endParaRPr lang="en-US"/>
          </a:p>
        </p:txBody>
      </p:sp>
    </p:spTree>
    <p:extLst>
      <p:ext uri="{BB962C8B-B14F-4D97-AF65-F5344CB8AC3E}">
        <p14:creationId xmlns:p14="http://schemas.microsoft.com/office/powerpoint/2010/main" val="3970741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7</a:t>
            </a:fld>
            <a:endParaRPr lang="en-US"/>
          </a:p>
        </p:txBody>
      </p:sp>
    </p:spTree>
    <p:extLst>
      <p:ext uri="{BB962C8B-B14F-4D97-AF65-F5344CB8AC3E}">
        <p14:creationId xmlns:p14="http://schemas.microsoft.com/office/powerpoint/2010/main" val="17859930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8</a:t>
            </a:fld>
            <a:endParaRPr lang="en-US"/>
          </a:p>
        </p:txBody>
      </p:sp>
    </p:spTree>
    <p:extLst>
      <p:ext uri="{BB962C8B-B14F-4D97-AF65-F5344CB8AC3E}">
        <p14:creationId xmlns:p14="http://schemas.microsoft.com/office/powerpoint/2010/main" val="17686285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9</a:t>
            </a:fld>
            <a:endParaRPr lang="en-US"/>
          </a:p>
        </p:txBody>
      </p:sp>
    </p:spTree>
    <p:extLst>
      <p:ext uri="{BB962C8B-B14F-4D97-AF65-F5344CB8AC3E}">
        <p14:creationId xmlns:p14="http://schemas.microsoft.com/office/powerpoint/2010/main" val="11459681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10</a:t>
            </a:fld>
            <a:endParaRPr lang="en-US"/>
          </a:p>
        </p:txBody>
      </p:sp>
    </p:spTree>
    <p:extLst>
      <p:ext uri="{BB962C8B-B14F-4D97-AF65-F5344CB8AC3E}">
        <p14:creationId xmlns:p14="http://schemas.microsoft.com/office/powerpoint/2010/main" val="29362545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11</a:t>
            </a:fld>
            <a:endParaRPr lang="en-US"/>
          </a:p>
        </p:txBody>
      </p:sp>
    </p:spTree>
    <p:extLst>
      <p:ext uri="{BB962C8B-B14F-4D97-AF65-F5344CB8AC3E}">
        <p14:creationId xmlns:p14="http://schemas.microsoft.com/office/powerpoint/2010/main" val="2579326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09C5EA-546F-41C5-88A9-74C86735002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246726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09C5EA-546F-41C5-88A9-74C86735002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2948395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09C5EA-546F-41C5-88A9-74C86735002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162539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09C5EA-546F-41C5-88A9-74C867350025}"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4089825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09C5EA-546F-41C5-88A9-74C867350025}" type="datetimeFigureOut">
              <a:rPr lang="en-US" smtClean="0"/>
              <a:t>7/22/2022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3971422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09C5EA-546F-41C5-88A9-74C867350025}" type="datetimeFigureOut">
              <a:rPr lang="en-US" smtClean="0"/>
              <a:t>7/22/2022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3851102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09C5EA-546F-41C5-88A9-74C867350025}" type="datetimeFigureOut">
              <a:rPr lang="en-US" smtClean="0"/>
              <a:t>7/22/2022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1512082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C09C5EA-546F-41C5-88A9-74C867350025}"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1703661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C09C5EA-546F-41C5-88A9-74C867350025}"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4024313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09C5EA-546F-41C5-88A9-74C86735002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2157591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09C5EA-546F-41C5-88A9-74C86735002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F87DB08-BDE7-4F46-9444-0392FFDB649E}"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892779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C09C5EA-546F-41C5-88A9-74C867350025}"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33999419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C09C5EA-546F-41C5-88A9-74C867350025}"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F87DB08-BDE7-4F46-9444-0392FFDB649E}"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788908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C09C5EA-546F-41C5-88A9-74C867350025}"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26091887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09C5EA-546F-41C5-88A9-74C86735002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33830492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09C5EA-546F-41C5-88A9-74C867350025}"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4265259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C09C5EA-546F-41C5-88A9-74C867350025}" type="datetimeFigureOut">
              <a:rPr lang="en-US" smtClean="0"/>
              <a:t>7/22/2022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F87DB08-BDE7-4F46-9444-0392FFDB649E}" type="slidenum">
              <a:rPr lang="en-US" smtClean="0"/>
              <a:t>‹#›</a:t>
            </a:fld>
            <a:endParaRPr lang="en-US"/>
          </a:p>
        </p:txBody>
      </p:sp>
    </p:spTree>
    <p:extLst>
      <p:ext uri="{BB962C8B-B14F-4D97-AF65-F5344CB8AC3E}">
        <p14:creationId xmlns:p14="http://schemas.microsoft.com/office/powerpoint/2010/main" val="148870237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8B33A-5FDF-40E0-B285-D9060374047C}"/>
              </a:ext>
            </a:extLst>
          </p:cNvPr>
          <p:cNvSpPr>
            <a:spLocks noGrp="1"/>
          </p:cNvSpPr>
          <p:nvPr>
            <p:ph type="ctrTitle"/>
          </p:nvPr>
        </p:nvSpPr>
        <p:spPr>
          <a:xfrm>
            <a:off x="3130971" y="1033762"/>
            <a:ext cx="6749630" cy="1923251"/>
          </a:xfrm>
        </p:spPr>
        <p:txBody>
          <a:bodyPr>
            <a:normAutofit/>
          </a:bodyPr>
          <a:lstStyle/>
          <a:p>
            <a:pPr algn="ctr"/>
            <a:r>
              <a:rPr lang="en-US" sz="6000" dirty="0">
                <a:solidFill>
                  <a:schemeClr val="accent1"/>
                </a:solidFill>
                <a:latin typeface="Times New Roman" panose="02020603050405020304" pitchFamily="18" charset="0"/>
                <a:cs typeface="Times New Roman" panose="02020603050405020304" pitchFamily="18" charset="0"/>
              </a:rPr>
              <a:t>Community Care and Development</a:t>
            </a:r>
          </a:p>
        </p:txBody>
      </p:sp>
      <p:pic>
        <p:nvPicPr>
          <p:cNvPr id="4" name="Picture 3">
            <a:extLst>
              <a:ext uri="{FF2B5EF4-FFF2-40B4-BE49-F238E27FC236}">
                <a16:creationId xmlns:a16="http://schemas.microsoft.com/office/drawing/2014/main" id="{AF7E86F5-5444-F271-274A-18B9F1B07FBE}"/>
              </a:ext>
            </a:extLst>
          </p:cNvPr>
          <p:cNvPicPr>
            <a:picLocks noChangeAspect="1"/>
          </p:cNvPicPr>
          <p:nvPr/>
        </p:nvPicPr>
        <p:blipFill>
          <a:blip r:embed="rId2"/>
          <a:stretch>
            <a:fillRect/>
          </a:stretch>
        </p:blipFill>
        <p:spPr>
          <a:xfrm>
            <a:off x="2695786" y="3142117"/>
            <a:ext cx="7620000" cy="2720120"/>
          </a:xfrm>
          <a:prstGeom prst="rect">
            <a:avLst/>
          </a:prstGeom>
        </p:spPr>
      </p:pic>
      <p:sp>
        <p:nvSpPr>
          <p:cNvPr id="3" name="Subtitle 2">
            <a:extLst>
              <a:ext uri="{FF2B5EF4-FFF2-40B4-BE49-F238E27FC236}">
                <a16:creationId xmlns:a16="http://schemas.microsoft.com/office/drawing/2014/main" id="{A8BCB86A-D656-4B45-A4D9-4D0EBC74A929}"/>
              </a:ext>
            </a:extLst>
          </p:cNvPr>
          <p:cNvSpPr>
            <a:spLocks noGrp="1"/>
          </p:cNvSpPr>
          <p:nvPr>
            <p:ph type="subTitle" idx="1"/>
          </p:nvPr>
        </p:nvSpPr>
        <p:spPr>
          <a:xfrm>
            <a:off x="5427263" y="5994587"/>
            <a:ext cx="2157046" cy="105507"/>
          </a:xfrm>
        </p:spPr>
        <p:txBody>
          <a:bodyPr>
            <a:normAutofit fontScale="25000" lnSpcReduction="20000"/>
          </a:bodyPr>
          <a:lstStyle/>
          <a:p>
            <a:pPr algn="ctr"/>
            <a:endParaRPr lang="en-US" sz="800" dirty="0">
              <a:latin typeface="Abadi" panose="020B0604020104020204" pitchFamily="34" charset="0"/>
            </a:endParaRPr>
          </a:p>
        </p:txBody>
      </p:sp>
    </p:spTree>
    <p:extLst>
      <p:ext uri="{BB962C8B-B14F-4D97-AF65-F5344CB8AC3E}">
        <p14:creationId xmlns:p14="http://schemas.microsoft.com/office/powerpoint/2010/main" val="2644040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E05BB-0E8D-45E6-8FFE-47BAD0A14ED6}"/>
              </a:ext>
            </a:extLst>
          </p:cNvPr>
          <p:cNvSpPr>
            <a:spLocks noGrp="1"/>
          </p:cNvSpPr>
          <p:nvPr>
            <p:ph type="title"/>
          </p:nvPr>
        </p:nvSpPr>
        <p:spPr>
          <a:xfrm>
            <a:off x="1013282" y="555448"/>
            <a:ext cx="9834838" cy="782659"/>
          </a:xfrm>
        </p:spPr>
        <p:txBody>
          <a:bodyPr>
            <a:normAutofit/>
          </a:bodyPr>
          <a:lstStyle/>
          <a:p>
            <a:pPr algn="ctr"/>
            <a:r>
              <a:rPr lang="en-US" b="1" dirty="0">
                <a:latin typeface="Abadi" panose="020B0604020104020204" pitchFamily="34" charset="0"/>
              </a:rPr>
              <a:t>Introduction</a:t>
            </a:r>
          </a:p>
        </p:txBody>
      </p:sp>
      <p:sp>
        <p:nvSpPr>
          <p:cNvPr id="3" name="Content Placeholder 2">
            <a:extLst>
              <a:ext uri="{FF2B5EF4-FFF2-40B4-BE49-F238E27FC236}">
                <a16:creationId xmlns:a16="http://schemas.microsoft.com/office/drawing/2014/main" id="{FCCCBDDA-F780-4E1C-BB54-5D1E74FB7245}"/>
              </a:ext>
            </a:extLst>
          </p:cNvPr>
          <p:cNvSpPr>
            <a:spLocks noGrp="1"/>
          </p:cNvSpPr>
          <p:nvPr>
            <p:ph idx="1"/>
          </p:nvPr>
        </p:nvSpPr>
        <p:spPr>
          <a:xfrm>
            <a:off x="609600" y="1338107"/>
            <a:ext cx="11301046" cy="5414385"/>
          </a:xfrm>
        </p:spPr>
        <p:txBody>
          <a:bodyPr>
            <a:normAutofit/>
          </a:bodyPr>
          <a:lstStyle/>
          <a:p>
            <a:pPr algn="just"/>
            <a:r>
              <a:rPr lang="en-US" sz="2800" dirty="0">
                <a:latin typeface="Times New Roman" panose="02020603050405020304" pitchFamily="18" charset="0"/>
                <a:cs typeface="Times New Roman" panose="02020603050405020304" pitchFamily="18" charset="0"/>
              </a:rPr>
              <a:t>Community development is fundamentally based on the values of human rights, equality, social justice, equity, and respect for diversity. </a:t>
            </a:r>
          </a:p>
          <a:p>
            <a:pPr marL="0" indent="0" algn="just">
              <a:buNone/>
            </a:pP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Basically, in this process skills, knowledge, and experience of people have been involving for responding and taking initiatives to the social, economic, and political problems of any particular group of people (Gilchrist and Taylor, 2016).</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To achieve the purpose of the study “the Black, Asian, and Minority Ethnic (BAME) community” has been chosen.</a:t>
            </a:r>
          </a:p>
          <a:p>
            <a:pPr algn="just"/>
            <a:endParaRPr lang="en-US" sz="2800" dirty="0">
              <a:latin typeface="Abadi" panose="020B0604020104020204" pitchFamily="34" charset="0"/>
            </a:endParaRPr>
          </a:p>
          <a:p>
            <a:endParaRPr lang="en-US" sz="2400" dirty="0">
              <a:latin typeface="Abadi" panose="020B0604020104020204" pitchFamily="34" charset="0"/>
            </a:endParaRPr>
          </a:p>
        </p:txBody>
      </p:sp>
    </p:spTree>
    <p:extLst>
      <p:ext uri="{BB962C8B-B14F-4D97-AF65-F5344CB8AC3E}">
        <p14:creationId xmlns:p14="http://schemas.microsoft.com/office/powerpoint/2010/main" val="1630072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E05BB-0E8D-45E6-8FFE-47BAD0A14ED6}"/>
              </a:ext>
            </a:extLst>
          </p:cNvPr>
          <p:cNvSpPr>
            <a:spLocks noGrp="1"/>
          </p:cNvSpPr>
          <p:nvPr>
            <p:ph type="title"/>
          </p:nvPr>
        </p:nvSpPr>
        <p:spPr>
          <a:xfrm>
            <a:off x="679938" y="409904"/>
            <a:ext cx="10824675" cy="1418896"/>
          </a:xfrm>
        </p:spPr>
        <p:txBody>
          <a:bodyPr>
            <a:normAutofit/>
          </a:bodyPr>
          <a:lstStyle/>
          <a:p>
            <a:pPr algn="ctr"/>
            <a:r>
              <a:rPr lang="en-US" b="1" dirty="0">
                <a:latin typeface="Abadi" panose="020B0604020104020204" pitchFamily="34" charset="0"/>
              </a:rPr>
              <a:t>Needs of the Individuals, Families, and Groups of the Community</a:t>
            </a:r>
          </a:p>
        </p:txBody>
      </p:sp>
      <p:sp>
        <p:nvSpPr>
          <p:cNvPr id="3" name="Content Placeholder 2">
            <a:extLst>
              <a:ext uri="{FF2B5EF4-FFF2-40B4-BE49-F238E27FC236}">
                <a16:creationId xmlns:a16="http://schemas.microsoft.com/office/drawing/2014/main" id="{FCCCBDDA-F780-4E1C-BB54-5D1E74FB7245}"/>
              </a:ext>
            </a:extLst>
          </p:cNvPr>
          <p:cNvSpPr>
            <a:spLocks noGrp="1"/>
          </p:cNvSpPr>
          <p:nvPr>
            <p:ph idx="1"/>
          </p:nvPr>
        </p:nvSpPr>
        <p:spPr>
          <a:xfrm>
            <a:off x="574431" y="1828801"/>
            <a:ext cx="10930181" cy="4619298"/>
          </a:xfrm>
        </p:spPr>
        <p:txBody>
          <a:bodyPr>
            <a:normAutofit/>
          </a:bodyPr>
          <a:lstStyle/>
          <a:p>
            <a:pPr algn="just"/>
            <a:r>
              <a:rPr lang="en-US" sz="2800" dirty="0">
                <a:latin typeface="Times New Roman" panose="02020603050405020304" pitchFamily="18" charset="0"/>
                <a:cs typeface="Times New Roman" panose="02020603050405020304" pitchFamily="18" charset="0"/>
              </a:rPr>
              <a:t>BAME community has wide ranges of needs with the existence of diversified individuals, families, and groups. </a:t>
            </a:r>
          </a:p>
          <a:p>
            <a:pPr marL="0" indent="0" algn="just">
              <a:buNone/>
            </a:pP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Among the variety of needs proper accessibility to healthcare services, educational services, improvement of language and communication aspect, development of cultural inclusivity, increasing employability and affordability, reducing discriminatory behavior, etc. are significant (</a:t>
            </a:r>
            <a:r>
              <a:rPr lang="en-US" sz="2800" dirty="0" err="1">
                <a:latin typeface="Times New Roman" panose="02020603050405020304" pitchFamily="18" charset="0"/>
                <a:cs typeface="Times New Roman" panose="02020603050405020304" pitchFamily="18" charset="0"/>
              </a:rPr>
              <a:t>Medas</a:t>
            </a:r>
            <a:r>
              <a:rPr lang="en-US" sz="2800" dirty="0">
                <a:latin typeface="Times New Roman" panose="02020603050405020304" pitchFamily="18" charset="0"/>
                <a:cs typeface="Times New Roman" panose="02020603050405020304" pitchFamily="18" charset="0"/>
              </a:rPr>
              <a:t>, 2019).</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3456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AB236-F474-47A2-8EAE-8E2530968457}"/>
              </a:ext>
            </a:extLst>
          </p:cNvPr>
          <p:cNvSpPr>
            <a:spLocks noGrp="1"/>
          </p:cNvSpPr>
          <p:nvPr>
            <p:ph type="title"/>
          </p:nvPr>
        </p:nvSpPr>
        <p:spPr>
          <a:xfrm>
            <a:off x="687389" y="541176"/>
            <a:ext cx="10817224" cy="929815"/>
          </a:xfrm>
        </p:spPr>
        <p:txBody>
          <a:bodyPr>
            <a:normAutofit fontScale="90000"/>
          </a:bodyPr>
          <a:lstStyle/>
          <a:p>
            <a:pPr algn="ctr"/>
            <a:r>
              <a:rPr lang="en-US" b="1" dirty="0">
                <a:latin typeface="Abadi" panose="020B0604020104020204" pitchFamily="34" charset="0"/>
              </a:rPr>
              <a:t>Discrimination Experienced by the BAME Community People</a:t>
            </a:r>
          </a:p>
        </p:txBody>
      </p:sp>
      <p:sp>
        <p:nvSpPr>
          <p:cNvPr id="3" name="Content Placeholder 2">
            <a:extLst>
              <a:ext uri="{FF2B5EF4-FFF2-40B4-BE49-F238E27FC236}">
                <a16:creationId xmlns:a16="http://schemas.microsoft.com/office/drawing/2014/main" id="{ED7328A9-BEB3-467D-934D-0F353D5C0003}"/>
              </a:ext>
            </a:extLst>
          </p:cNvPr>
          <p:cNvSpPr>
            <a:spLocks noGrp="1"/>
          </p:cNvSpPr>
          <p:nvPr>
            <p:ph idx="1"/>
          </p:nvPr>
        </p:nvSpPr>
        <p:spPr>
          <a:xfrm>
            <a:off x="539263" y="1470991"/>
            <a:ext cx="11054860" cy="4707071"/>
          </a:xfrm>
        </p:spPr>
        <p:txBody>
          <a:bodyPr>
            <a:normAutofit/>
          </a:bodyPr>
          <a:lstStyle/>
          <a:p>
            <a:pPr algn="just"/>
            <a:r>
              <a:rPr lang="en-US" sz="2800" dirty="0">
                <a:latin typeface="Times New Roman" panose="02020603050405020304" pitchFamily="18" charset="0"/>
                <a:cs typeface="Times New Roman" panose="02020603050405020304" pitchFamily="18" charset="0"/>
              </a:rPr>
              <a:t>Discrimination is a well-known term describing the unfair treatment to individual or groups considering any of their characteristics like race, gender, religion, age, or sexual orientation, etc.</a:t>
            </a:r>
          </a:p>
          <a:p>
            <a:pPr marL="0" indent="0" algn="just">
              <a:buNone/>
            </a:pP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Discrimination becomes evident with the BAME community people in different ways. For example- discrimination in the healthcare services has contributed to high death rates of the black, Asian, and minority ethnic people during the Covid-19 pandemic situation (Campbell, 2020).</a:t>
            </a:r>
          </a:p>
          <a:p>
            <a:pPr marL="0" indent="0" algn="just">
              <a:buNone/>
            </a:pPr>
            <a:endParaRPr lang="en-US" sz="2800" dirty="0">
              <a:latin typeface="Abadi" panose="020B0604020104020204" pitchFamily="34" charset="0"/>
            </a:endParaRPr>
          </a:p>
        </p:txBody>
      </p:sp>
    </p:spTree>
    <p:extLst>
      <p:ext uri="{BB962C8B-B14F-4D97-AF65-F5344CB8AC3E}">
        <p14:creationId xmlns:p14="http://schemas.microsoft.com/office/powerpoint/2010/main" val="2486006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F1AF-CDF9-4EF1-A1DF-B7251F5E7718}"/>
              </a:ext>
            </a:extLst>
          </p:cNvPr>
          <p:cNvSpPr>
            <a:spLocks noGrp="1"/>
          </p:cNvSpPr>
          <p:nvPr>
            <p:ph type="title"/>
          </p:nvPr>
        </p:nvSpPr>
        <p:spPr>
          <a:xfrm>
            <a:off x="797169" y="650614"/>
            <a:ext cx="10725734" cy="911486"/>
          </a:xfrm>
        </p:spPr>
        <p:txBody>
          <a:bodyPr>
            <a:normAutofit fontScale="90000"/>
          </a:bodyPr>
          <a:lstStyle/>
          <a:p>
            <a:pPr algn="ctr"/>
            <a:r>
              <a:rPr lang="en-US" b="1" dirty="0">
                <a:latin typeface="Abadi" panose="020B0604020104020204" pitchFamily="34" charset="0"/>
              </a:rPr>
              <a:t>Lack of Equality Experienced by the BAME Community People</a:t>
            </a:r>
            <a:endParaRPr lang="en-US" dirty="0">
              <a:latin typeface="Abadi" panose="020B0604020104020204" pitchFamily="34" charset="0"/>
            </a:endParaRPr>
          </a:p>
        </p:txBody>
      </p:sp>
      <p:sp>
        <p:nvSpPr>
          <p:cNvPr id="3" name="Content Placeholder 2">
            <a:extLst>
              <a:ext uri="{FF2B5EF4-FFF2-40B4-BE49-F238E27FC236}">
                <a16:creationId xmlns:a16="http://schemas.microsoft.com/office/drawing/2014/main" id="{06A4D63D-6E6B-4AFD-A80B-F5B1943A79F5}"/>
              </a:ext>
            </a:extLst>
          </p:cNvPr>
          <p:cNvSpPr>
            <a:spLocks noGrp="1"/>
          </p:cNvSpPr>
          <p:nvPr>
            <p:ph idx="1"/>
          </p:nvPr>
        </p:nvSpPr>
        <p:spPr>
          <a:xfrm>
            <a:off x="778878" y="1441939"/>
            <a:ext cx="10725734" cy="5076092"/>
          </a:xfrm>
        </p:spPr>
        <p:txBody>
          <a:bodyPr>
            <a:normAutofit/>
          </a:bodyPr>
          <a:lstStyle/>
          <a:p>
            <a:pPr algn="just"/>
            <a:r>
              <a:rPr lang="en-US" sz="2800" dirty="0">
                <a:latin typeface="Times New Roman" panose="02020603050405020304" pitchFamily="18" charset="0"/>
                <a:cs typeface="Times New Roman" panose="02020603050405020304" pitchFamily="18" charset="0"/>
              </a:rPr>
              <a:t>A lack of equality has been identified in the educational sector of the UK from the perspective of the BAME community people.</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It has been explored that, in the UK there are no Black, Asian and minority ethnic (BAME) teachers in 46% of all schools. The  BAME teachers are also underrepresented in the ethnically diverse schools.</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Underrepresentation is visible in playing leadership roles which makes many BAME teachers’ to move from the educational institutions (UCL, 2020).</a:t>
            </a:r>
          </a:p>
        </p:txBody>
      </p:sp>
    </p:spTree>
    <p:extLst>
      <p:ext uri="{BB962C8B-B14F-4D97-AF65-F5344CB8AC3E}">
        <p14:creationId xmlns:p14="http://schemas.microsoft.com/office/powerpoint/2010/main" val="2882235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F1AF-CDF9-4EF1-A1DF-B7251F5E7718}"/>
              </a:ext>
            </a:extLst>
          </p:cNvPr>
          <p:cNvSpPr>
            <a:spLocks noGrp="1"/>
          </p:cNvSpPr>
          <p:nvPr>
            <p:ph type="title"/>
          </p:nvPr>
        </p:nvSpPr>
        <p:spPr>
          <a:xfrm>
            <a:off x="1266092" y="211015"/>
            <a:ext cx="10256811" cy="1093177"/>
          </a:xfrm>
        </p:spPr>
        <p:txBody>
          <a:bodyPr>
            <a:normAutofit fontScale="90000"/>
          </a:bodyPr>
          <a:lstStyle/>
          <a:p>
            <a:pPr algn="ctr"/>
            <a:r>
              <a:rPr lang="en-US" b="1" dirty="0">
                <a:latin typeface="Abadi" panose="020B0604020104020204" pitchFamily="34" charset="0"/>
              </a:rPr>
              <a:t>Possible Means of Communication with the Community People</a:t>
            </a:r>
          </a:p>
        </p:txBody>
      </p:sp>
      <p:sp>
        <p:nvSpPr>
          <p:cNvPr id="3" name="Content Placeholder 2">
            <a:extLst>
              <a:ext uri="{FF2B5EF4-FFF2-40B4-BE49-F238E27FC236}">
                <a16:creationId xmlns:a16="http://schemas.microsoft.com/office/drawing/2014/main" id="{06A4D63D-6E6B-4AFD-A80B-F5B1943A79F5}"/>
              </a:ext>
            </a:extLst>
          </p:cNvPr>
          <p:cNvSpPr>
            <a:spLocks noGrp="1"/>
          </p:cNvSpPr>
          <p:nvPr>
            <p:ph idx="1"/>
          </p:nvPr>
        </p:nvSpPr>
        <p:spPr>
          <a:xfrm>
            <a:off x="633046" y="1304192"/>
            <a:ext cx="11183816" cy="5342793"/>
          </a:xfrm>
        </p:spPr>
        <p:txBody>
          <a:bodyPr>
            <a:normAutofit/>
          </a:bodyPr>
          <a:lstStyle/>
          <a:p>
            <a:pPr algn="just"/>
            <a:r>
              <a:rPr lang="en-US" sz="2400" dirty="0">
                <a:latin typeface="Times New Roman" panose="02020603050405020304" pitchFamily="18" charset="0"/>
                <a:cs typeface="Times New Roman" panose="02020603050405020304" pitchFamily="18" charset="0"/>
              </a:rPr>
              <a:t>For supporting the growth of a community it is essential to build up effective communication. Appropriate communication can improve the level of engagement with the community people. </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Communication can be possible both internally and externally. The community people can internally communicate with each other regarding any matter through creating any private group using the social media platforms (UNHCR, 2022). </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For example- the BAME community people can open a Facebook or messenger or group in zoom and arrange meeting online to discuss their upcoming activities regarding any developmental effort like educational upliftment.</a:t>
            </a:r>
          </a:p>
          <a:p>
            <a:pPr marL="0" indent="0" algn="just">
              <a:buNone/>
            </a:pPr>
            <a:endParaRPr lang="en-US" sz="2800" dirty="0">
              <a:latin typeface="Abadi" panose="020B0604020104020204" pitchFamily="34" charset="0"/>
            </a:endParaRPr>
          </a:p>
        </p:txBody>
      </p:sp>
    </p:spTree>
    <p:extLst>
      <p:ext uri="{BB962C8B-B14F-4D97-AF65-F5344CB8AC3E}">
        <p14:creationId xmlns:p14="http://schemas.microsoft.com/office/powerpoint/2010/main" val="3428237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F1AF-CDF9-4EF1-A1DF-B7251F5E7718}"/>
              </a:ext>
            </a:extLst>
          </p:cNvPr>
          <p:cNvSpPr>
            <a:spLocks noGrp="1"/>
          </p:cNvSpPr>
          <p:nvPr>
            <p:ph type="title"/>
          </p:nvPr>
        </p:nvSpPr>
        <p:spPr>
          <a:xfrm>
            <a:off x="1266092" y="211015"/>
            <a:ext cx="10256811" cy="1093177"/>
          </a:xfrm>
        </p:spPr>
        <p:txBody>
          <a:bodyPr>
            <a:normAutofit fontScale="90000"/>
          </a:bodyPr>
          <a:lstStyle/>
          <a:p>
            <a:pPr algn="ctr"/>
            <a:r>
              <a:rPr lang="en-US" b="1" dirty="0">
                <a:latin typeface="Abadi" panose="020B0604020104020204" pitchFamily="34" charset="0"/>
              </a:rPr>
              <a:t>Possible Means of Communication with the Community People………..</a:t>
            </a:r>
            <a:r>
              <a:rPr lang="en-US" b="1" dirty="0" err="1">
                <a:latin typeface="Abadi" panose="020B0604020104020204" pitchFamily="34" charset="0"/>
              </a:rPr>
              <a:t>con’d</a:t>
            </a:r>
            <a:r>
              <a:rPr lang="en-US" b="1" dirty="0">
                <a:latin typeface="Abadi" panose="020B0604020104020204" pitchFamily="34" charset="0"/>
              </a:rPr>
              <a:t>.</a:t>
            </a:r>
          </a:p>
        </p:txBody>
      </p:sp>
      <p:sp>
        <p:nvSpPr>
          <p:cNvPr id="3" name="Content Placeholder 2">
            <a:extLst>
              <a:ext uri="{FF2B5EF4-FFF2-40B4-BE49-F238E27FC236}">
                <a16:creationId xmlns:a16="http://schemas.microsoft.com/office/drawing/2014/main" id="{06A4D63D-6E6B-4AFD-A80B-F5B1943A79F5}"/>
              </a:ext>
            </a:extLst>
          </p:cNvPr>
          <p:cNvSpPr>
            <a:spLocks noGrp="1"/>
          </p:cNvSpPr>
          <p:nvPr>
            <p:ph idx="1"/>
          </p:nvPr>
        </p:nvSpPr>
        <p:spPr>
          <a:xfrm>
            <a:off x="609599" y="1304192"/>
            <a:ext cx="11183816" cy="5087816"/>
          </a:xfrm>
        </p:spPr>
        <p:txBody>
          <a:bodyPr>
            <a:normAutofit lnSpcReduction="10000"/>
          </a:bodyPr>
          <a:lstStyle/>
          <a:p>
            <a:pPr algn="just"/>
            <a:r>
              <a:rPr lang="en-US" sz="2400" dirty="0">
                <a:latin typeface="Times New Roman" panose="02020603050405020304" pitchFamily="18" charset="0"/>
                <a:cs typeface="Times New Roman" panose="02020603050405020304" pitchFamily="18" charset="0"/>
              </a:rPr>
              <a:t>The developmental initiatives can be taken by different governmental and non-governmental organizations for empowering the communities. In this case, the communication between the community people and agencies become external communication. </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Currently, to communicate with the people digital technologies have been used significantly. For accomplishing the developmental effort the agencies targeted the community people and then use the ways of communication. </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For example- the BAME community people has high prevalence of diabetes. Thus, Diabetes UK can communicate with the group of people through arranging online conference and seminar. Then can use e-mail and newsletters, develop content, use social media platform, etc. (UNHCR, 2022). </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71606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F1AF-CDF9-4EF1-A1DF-B7251F5E7718}"/>
              </a:ext>
            </a:extLst>
          </p:cNvPr>
          <p:cNvSpPr>
            <a:spLocks noGrp="1"/>
          </p:cNvSpPr>
          <p:nvPr>
            <p:ph type="title"/>
          </p:nvPr>
        </p:nvSpPr>
        <p:spPr>
          <a:xfrm>
            <a:off x="762000" y="527538"/>
            <a:ext cx="11043138" cy="1034562"/>
          </a:xfrm>
        </p:spPr>
        <p:txBody>
          <a:bodyPr>
            <a:normAutofit fontScale="90000"/>
          </a:bodyPr>
          <a:lstStyle/>
          <a:p>
            <a:pPr algn="ctr"/>
            <a:r>
              <a:rPr lang="en-US" b="1" dirty="0">
                <a:latin typeface="Abadi" panose="020B0604020104020204" pitchFamily="34" charset="0"/>
              </a:rPr>
              <a:t>The Power of Digital Communication and Social Media in Community Development</a:t>
            </a:r>
          </a:p>
        </p:txBody>
      </p:sp>
      <p:sp>
        <p:nvSpPr>
          <p:cNvPr id="3" name="Content Placeholder 2">
            <a:extLst>
              <a:ext uri="{FF2B5EF4-FFF2-40B4-BE49-F238E27FC236}">
                <a16:creationId xmlns:a16="http://schemas.microsoft.com/office/drawing/2014/main" id="{06A4D63D-6E6B-4AFD-A80B-F5B1943A79F5}"/>
              </a:ext>
            </a:extLst>
          </p:cNvPr>
          <p:cNvSpPr>
            <a:spLocks noGrp="1"/>
          </p:cNvSpPr>
          <p:nvPr>
            <p:ph idx="1"/>
          </p:nvPr>
        </p:nvSpPr>
        <p:spPr>
          <a:xfrm>
            <a:off x="461474" y="1714499"/>
            <a:ext cx="11043138" cy="4780085"/>
          </a:xfrm>
        </p:spPr>
        <p:txBody>
          <a:bodyPr>
            <a:normAutofit/>
          </a:bodyPr>
          <a:lstStyle/>
          <a:p>
            <a:pPr algn="just"/>
            <a:r>
              <a:rPr lang="en-US" sz="2800" dirty="0">
                <a:latin typeface="Times New Roman" panose="02020603050405020304" pitchFamily="18" charset="0"/>
                <a:cs typeface="Times New Roman" panose="02020603050405020304" pitchFamily="18" charset="0"/>
              </a:rPr>
              <a:t>The communication system depend on the use of technology is commonly known as digital communication and it can be done through e-mail, online messaging, phone calls, web chats, etc. </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Both digital communication and social media has emerged as powerful communication medium for ensuring community development. </a:t>
            </a:r>
          </a:p>
          <a:p>
            <a:pPr marL="0" indent="0" algn="just">
              <a:buNone/>
            </a:pP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Both has widespread influence over the world as it has brought the people of the world closer and ensure better engagement (Murphy et al., 2020).</a:t>
            </a:r>
          </a:p>
        </p:txBody>
      </p:sp>
    </p:spTree>
    <p:extLst>
      <p:ext uri="{BB962C8B-B14F-4D97-AF65-F5344CB8AC3E}">
        <p14:creationId xmlns:p14="http://schemas.microsoft.com/office/powerpoint/2010/main" val="3909764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F1AF-CDF9-4EF1-A1DF-B7251F5E7718}"/>
              </a:ext>
            </a:extLst>
          </p:cNvPr>
          <p:cNvSpPr>
            <a:spLocks noGrp="1"/>
          </p:cNvSpPr>
          <p:nvPr>
            <p:ph type="title"/>
          </p:nvPr>
        </p:nvSpPr>
        <p:spPr>
          <a:xfrm>
            <a:off x="820614" y="398585"/>
            <a:ext cx="10996247" cy="1163515"/>
          </a:xfrm>
        </p:spPr>
        <p:txBody>
          <a:bodyPr>
            <a:normAutofit fontScale="90000"/>
          </a:bodyPr>
          <a:lstStyle/>
          <a:p>
            <a:pPr algn="ctr"/>
            <a:r>
              <a:rPr lang="en-US" b="1" dirty="0">
                <a:latin typeface="Abadi" panose="020B0604020104020204" pitchFamily="34" charset="0"/>
              </a:rPr>
              <a:t>The Power of Digital Communication and Social Media in Community Development……….</a:t>
            </a:r>
            <a:r>
              <a:rPr lang="en-US" b="1" dirty="0" err="1">
                <a:latin typeface="Abadi" panose="020B0604020104020204" pitchFamily="34" charset="0"/>
              </a:rPr>
              <a:t>Con’d</a:t>
            </a:r>
            <a:r>
              <a:rPr lang="en-US" b="1" dirty="0">
                <a:latin typeface="Abadi" panose="020B0604020104020204" pitchFamily="34" charset="0"/>
              </a:rPr>
              <a:t>.</a:t>
            </a:r>
          </a:p>
        </p:txBody>
      </p:sp>
      <p:sp>
        <p:nvSpPr>
          <p:cNvPr id="3" name="Content Placeholder 2">
            <a:extLst>
              <a:ext uri="{FF2B5EF4-FFF2-40B4-BE49-F238E27FC236}">
                <a16:creationId xmlns:a16="http://schemas.microsoft.com/office/drawing/2014/main" id="{06A4D63D-6E6B-4AFD-A80B-F5B1943A79F5}"/>
              </a:ext>
            </a:extLst>
          </p:cNvPr>
          <p:cNvSpPr>
            <a:spLocks noGrp="1"/>
          </p:cNvSpPr>
          <p:nvPr>
            <p:ph idx="1"/>
          </p:nvPr>
        </p:nvSpPr>
        <p:spPr>
          <a:xfrm>
            <a:off x="644769" y="1688123"/>
            <a:ext cx="10996247" cy="4865077"/>
          </a:xfrm>
        </p:spPr>
        <p:txBody>
          <a:bodyPr>
            <a:normAutofit/>
          </a:bodyPr>
          <a:lstStyle/>
          <a:p>
            <a:pPr algn="just"/>
            <a:r>
              <a:rPr lang="en-US" sz="2400" dirty="0">
                <a:latin typeface="Times New Roman" panose="02020603050405020304" pitchFamily="18" charset="0"/>
                <a:cs typeface="Times New Roman" panose="02020603050405020304" pitchFamily="18" charset="0"/>
              </a:rPr>
              <a:t>The digital communication and social media significantly works as a community development tool because it has the power of reaching a wider range of audience as well as sharing the required information in real-time.</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Through these medium addressing any of the community development issue and building  relationships become easy as well as effective. Immediate solution can be brought without wasting any time.</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Moreover, the use of these mediums enhances the capacity of the community leaders and improves the developmental efforts (Shang and </a:t>
            </a:r>
            <a:r>
              <a:rPr lang="en-US" sz="2400" dirty="0" err="1">
                <a:latin typeface="Times New Roman" panose="02020603050405020304" pitchFamily="18" charset="0"/>
                <a:cs typeface="Times New Roman" panose="02020603050405020304" pitchFamily="18" charset="0"/>
              </a:rPr>
              <a:t>Ghrig</a:t>
            </a:r>
            <a:r>
              <a:rPr lang="en-US" sz="2400" dirty="0">
                <a:latin typeface="Times New Roman" panose="02020603050405020304" pitchFamily="18" charset="0"/>
                <a:cs typeface="Times New Roman" panose="02020603050405020304" pitchFamily="18" charset="0"/>
              </a:rPr>
              <a:t>, 2018). </a:t>
            </a:r>
          </a:p>
          <a:p>
            <a:pPr algn="just"/>
            <a:endParaRPr lang="en-US" sz="2400" dirty="0">
              <a:latin typeface="Abadi" panose="020B0604020104020204" pitchFamily="34" charset="0"/>
            </a:endParaRPr>
          </a:p>
          <a:p>
            <a:pPr algn="just"/>
            <a:endParaRPr lang="en-US" sz="2400" dirty="0">
              <a:latin typeface="Abadi" panose="020B0604020104020204" pitchFamily="34" charset="0"/>
            </a:endParaRPr>
          </a:p>
          <a:p>
            <a:pPr algn="just"/>
            <a:endParaRPr lang="en-US" sz="2400" dirty="0">
              <a:latin typeface="Abadi" panose="020B0604020104020204" pitchFamily="34" charset="0"/>
            </a:endParaRPr>
          </a:p>
        </p:txBody>
      </p:sp>
    </p:spTree>
    <p:extLst>
      <p:ext uri="{BB962C8B-B14F-4D97-AF65-F5344CB8AC3E}">
        <p14:creationId xmlns:p14="http://schemas.microsoft.com/office/powerpoint/2010/main" val="495382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F1AF-CDF9-4EF1-A1DF-B7251F5E7718}"/>
              </a:ext>
            </a:extLst>
          </p:cNvPr>
          <p:cNvSpPr>
            <a:spLocks noGrp="1"/>
          </p:cNvSpPr>
          <p:nvPr>
            <p:ph type="title"/>
          </p:nvPr>
        </p:nvSpPr>
        <p:spPr>
          <a:xfrm>
            <a:off x="1101234" y="427876"/>
            <a:ext cx="9853128" cy="911486"/>
          </a:xfrm>
        </p:spPr>
        <p:txBody>
          <a:bodyPr>
            <a:normAutofit/>
          </a:bodyPr>
          <a:lstStyle/>
          <a:p>
            <a:pPr algn="ctr"/>
            <a:r>
              <a:rPr lang="en-US" b="1" dirty="0">
                <a:latin typeface="Abadi" panose="020B0604020104020204" pitchFamily="34" charset="0"/>
              </a:rPr>
              <a:t>Sustainability and the Future of BAME Community</a:t>
            </a:r>
          </a:p>
        </p:txBody>
      </p:sp>
      <p:sp>
        <p:nvSpPr>
          <p:cNvPr id="3" name="Content Placeholder 2">
            <a:extLst>
              <a:ext uri="{FF2B5EF4-FFF2-40B4-BE49-F238E27FC236}">
                <a16:creationId xmlns:a16="http://schemas.microsoft.com/office/drawing/2014/main" id="{06A4D63D-6E6B-4AFD-A80B-F5B1943A79F5}"/>
              </a:ext>
            </a:extLst>
          </p:cNvPr>
          <p:cNvSpPr>
            <a:spLocks noGrp="1"/>
          </p:cNvSpPr>
          <p:nvPr>
            <p:ph idx="1"/>
          </p:nvPr>
        </p:nvSpPr>
        <p:spPr>
          <a:xfrm>
            <a:off x="550985" y="1453662"/>
            <a:ext cx="10953627" cy="4876800"/>
          </a:xfrm>
        </p:spPr>
        <p:txBody>
          <a:bodyPr>
            <a:normAutofit lnSpcReduction="10000"/>
          </a:bodyPr>
          <a:lstStyle/>
          <a:p>
            <a:pPr algn="just"/>
            <a:r>
              <a:rPr lang="en-US" sz="2800" dirty="0">
                <a:latin typeface="Times New Roman" panose="02020603050405020304" pitchFamily="18" charset="0"/>
                <a:cs typeface="Times New Roman" panose="02020603050405020304" pitchFamily="18" charset="0"/>
              </a:rPr>
              <a:t>To encourage inclusiveness in the UK the government has taken many policies so that all the residents including the communities have a sustainable future ahead. </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The UK government has initiated a legal framework known as ‘The Equality Act, 2010’ for protecting the rights of individuals and groups to ensure equal opportunity for all the residents. </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It helps to build a sustainable future of the community people by reducing discrimination and unfair treatment as well as promoting a more equal society.</a:t>
            </a:r>
          </a:p>
        </p:txBody>
      </p:sp>
    </p:spTree>
    <p:extLst>
      <p:ext uri="{BB962C8B-B14F-4D97-AF65-F5344CB8AC3E}">
        <p14:creationId xmlns:p14="http://schemas.microsoft.com/office/powerpoint/2010/main" val="852021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F1AF-CDF9-4EF1-A1DF-B7251F5E7718}"/>
              </a:ext>
            </a:extLst>
          </p:cNvPr>
          <p:cNvSpPr>
            <a:spLocks noGrp="1"/>
          </p:cNvSpPr>
          <p:nvPr>
            <p:ph type="title"/>
          </p:nvPr>
        </p:nvSpPr>
        <p:spPr>
          <a:xfrm>
            <a:off x="1001560" y="650614"/>
            <a:ext cx="9853128" cy="911486"/>
          </a:xfrm>
        </p:spPr>
        <p:txBody>
          <a:bodyPr>
            <a:normAutofit/>
          </a:bodyPr>
          <a:lstStyle/>
          <a:p>
            <a:pPr algn="ctr"/>
            <a:r>
              <a:rPr lang="en-US" b="1" dirty="0">
                <a:latin typeface="Abadi" panose="020B0604020104020204" pitchFamily="34" charset="0"/>
              </a:rPr>
              <a:t>Conclusion</a:t>
            </a:r>
          </a:p>
        </p:txBody>
      </p:sp>
      <p:sp>
        <p:nvSpPr>
          <p:cNvPr id="3" name="Content Placeholder 2">
            <a:extLst>
              <a:ext uri="{FF2B5EF4-FFF2-40B4-BE49-F238E27FC236}">
                <a16:creationId xmlns:a16="http://schemas.microsoft.com/office/drawing/2014/main" id="{06A4D63D-6E6B-4AFD-A80B-F5B1943A79F5}"/>
              </a:ext>
            </a:extLst>
          </p:cNvPr>
          <p:cNvSpPr>
            <a:spLocks noGrp="1"/>
          </p:cNvSpPr>
          <p:nvPr>
            <p:ph idx="1"/>
          </p:nvPr>
        </p:nvSpPr>
        <p:spPr>
          <a:xfrm>
            <a:off x="669097" y="1562100"/>
            <a:ext cx="11030534" cy="4152900"/>
          </a:xfrm>
        </p:spPr>
        <p:txBody>
          <a:bodyPr>
            <a:normAutofit/>
          </a:bodyPr>
          <a:lstStyle/>
          <a:p>
            <a:pPr algn="just"/>
            <a:r>
              <a:rPr lang="en-US" sz="2800" dirty="0">
                <a:latin typeface="Times New Roman" panose="02020603050405020304" pitchFamily="18" charset="0"/>
                <a:cs typeface="Times New Roman" panose="02020603050405020304" pitchFamily="18" charset="0"/>
              </a:rPr>
              <a:t>For ensuring expected development in the community the authorities have to focus on addressing both the needs and the problems.  It helps them to create a better understanding level regarding the current situation and future requirements for achieving sustainable development in the Black, Asian, and Minority Ethnic (BAME) community.</a:t>
            </a:r>
          </a:p>
        </p:txBody>
      </p:sp>
    </p:spTree>
    <p:extLst>
      <p:ext uri="{BB962C8B-B14F-4D97-AF65-F5344CB8AC3E}">
        <p14:creationId xmlns:p14="http://schemas.microsoft.com/office/powerpoint/2010/main" val="1857725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42095-28DB-4D87-A840-F8BC6BFA2966}"/>
              </a:ext>
            </a:extLst>
          </p:cNvPr>
          <p:cNvSpPr>
            <a:spLocks noGrp="1"/>
          </p:cNvSpPr>
          <p:nvPr>
            <p:ph type="title"/>
          </p:nvPr>
        </p:nvSpPr>
        <p:spPr>
          <a:xfrm>
            <a:off x="1224963" y="133979"/>
            <a:ext cx="9742073" cy="604576"/>
          </a:xfrm>
        </p:spPr>
        <p:txBody>
          <a:bodyPr>
            <a:normAutofit fontScale="90000"/>
          </a:bodyPr>
          <a:lstStyle/>
          <a:p>
            <a:pPr algn="ctr"/>
            <a:r>
              <a:rPr lang="en-US" b="1" dirty="0">
                <a:latin typeface="Abadi" panose="020B0604020104020204" pitchFamily="34" charset="0"/>
              </a:rPr>
              <a:t>References</a:t>
            </a:r>
          </a:p>
        </p:txBody>
      </p:sp>
      <p:sp>
        <p:nvSpPr>
          <p:cNvPr id="3" name="Content Placeholder 2">
            <a:extLst>
              <a:ext uri="{FF2B5EF4-FFF2-40B4-BE49-F238E27FC236}">
                <a16:creationId xmlns:a16="http://schemas.microsoft.com/office/drawing/2014/main" id="{8FB0245D-26B1-49FB-821E-A0A41D16996B}"/>
              </a:ext>
            </a:extLst>
          </p:cNvPr>
          <p:cNvSpPr>
            <a:spLocks noGrp="1"/>
          </p:cNvSpPr>
          <p:nvPr>
            <p:ph idx="1"/>
          </p:nvPr>
        </p:nvSpPr>
        <p:spPr>
          <a:xfrm>
            <a:off x="550985" y="738555"/>
            <a:ext cx="11221915" cy="5861537"/>
          </a:xfrm>
        </p:spPr>
        <p:txBody>
          <a:bodyPr>
            <a:normAutofit fontScale="92500"/>
          </a:bodyPr>
          <a:lstStyle/>
          <a:p>
            <a:pPr algn="just"/>
            <a:r>
              <a:rPr lang="en-US" sz="2400" dirty="0">
                <a:latin typeface="Times New Roman" panose="02020603050405020304" pitchFamily="18" charset="0"/>
                <a:cs typeface="Times New Roman" panose="02020603050405020304" pitchFamily="18" charset="0"/>
              </a:rPr>
              <a:t>Campbell, D. (2020) Racism contributed to disproportionate UK BAME coronavirus deaths, inquiry finds, </a:t>
            </a:r>
            <a:r>
              <a:rPr lang="en-US" sz="2400" i="1" dirty="0">
                <a:latin typeface="Times New Roman" panose="02020603050405020304" pitchFamily="18" charset="0"/>
                <a:cs typeface="Times New Roman" panose="02020603050405020304" pitchFamily="18" charset="0"/>
              </a:rPr>
              <a:t>The Guardian </a:t>
            </a:r>
            <a:r>
              <a:rPr lang="en-US" sz="2400" dirty="0">
                <a:latin typeface="Times New Roman" panose="02020603050405020304" pitchFamily="18" charset="0"/>
                <a:cs typeface="Times New Roman" panose="02020603050405020304" pitchFamily="18" charset="0"/>
              </a:rPr>
              <a:t>[online], Available at: https://www.theguardian.com/world/2020/jun/14/racism-disproportionate-uk-bame-coronavirus-deaths-report [Accessed 22 July, 2022]</a:t>
            </a:r>
          </a:p>
          <a:p>
            <a:pPr algn="just"/>
            <a:r>
              <a:rPr lang="en-US" sz="2400" dirty="0">
                <a:latin typeface="Times New Roman" panose="02020603050405020304" pitchFamily="18" charset="0"/>
                <a:cs typeface="Times New Roman" panose="02020603050405020304" pitchFamily="18" charset="0"/>
              </a:rPr>
              <a:t>Gilchrist, A. and Taylor, M. (2016) </a:t>
            </a:r>
            <a:r>
              <a:rPr lang="en-US" sz="2400" i="1" dirty="0">
                <a:latin typeface="Times New Roman" panose="02020603050405020304" pitchFamily="18" charset="0"/>
                <a:cs typeface="Times New Roman" panose="02020603050405020304" pitchFamily="18" charset="0"/>
              </a:rPr>
              <a:t>The short guide to community development</a:t>
            </a:r>
            <a:r>
              <a:rPr lang="en-US" sz="2400" dirty="0">
                <a:latin typeface="Times New Roman" panose="02020603050405020304" pitchFamily="18" charset="0"/>
                <a:cs typeface="Times New Roman" panose="02020603050405020304" pitchFamily="18" charset="0"/>
              </a:rPr>
              <a:t>. USA: Policy Press.</a:t>
            </a:r>
          </a:p>
          <a:p>
            <a:pPr algn="just"/>
            <a:r>
              <a:rPr lang="en-US" sz="2400" dirty="0" err="1">
                <a:latin typeface="Times New Roman" panose="02020603050405020304" pitchFamily="18" charset="0"/>
                <a:cs typeface="Times New Roman" panose="02020603050405020304" pitchFamily="18" charset="0"/>
              </a:rPr>
              <a:t>Medas</a:t>
            </a:r>
            <a:r>
              <a:rPr lang="en-US" sz="2400" dirty="0">
                <a:latin typeface="Times New Roman" panose="02020603050405020304" pitchFamily="18" charset="0"/>
                <a:cs typeface="Times New Roman" panose="02020603050405020304" pitchFamily="18" charset="0"/>
              </a:rPr>
              <a:t>, M.A. (2019) Regeneration and diversity in policy and practice: a comparison of BAME experiences in three London boroughs, </a:t>
            </a:r>
            <a:r>
              <a:rPr lang="en-US" sz="2400" i="1" dirty="0">
                <a:latin typeface="Times New Roman" panose="02020603050405020304" pitchFamily="18" charset="0"/>
                <a:cs typeface="Times New Roman" panose="02020603050405020304" pitchFamily="18" charset="0"/>
              </a:rPr>
              <a:t>University of London.</a:t>
            </a:r>
          </a:p>
          <a:p>
            <a:pPr algn="just"/>
            <a:r>
              <a:rPr lang="en-US" sz="2400" dirty="0">
                <a:latin typeface="Times New Roman" panose="02020603050405020304" pitchFamily="18" charset="0"/>
                <a:cs typeface="Times New Roman" panose="02020603050405020304" pitchFamily="18" charset="0"/>
              </a:rPr>
              <a:t>Shang, D. and </a:t>
            </a:r>
            <a:r>
              <a:rPr lang="en-US" sz="2400" dirty="0" err="1">
                <a:latin typeface="Times New Roman" panose="02020603050405020304" pitchFamily="18" charset="0"/>
                <a:cs typeface="Times New Roman" panose="02020603050405020304" pitchFamily="18" charset="0"/>
              </a:rPr>
              <a:t>Ghrig</a:t>
            </a:r>
            <a:r>
              <a:rPr lang="en-US" sz="2400" dirty="0">
                <a:latin typeface="Times New Roman" panose="02020603050405020304" pitchFamily="18" charset="0"/>
                <a:cs typeface="Times New Roman" panose="02020603050405020304" pitchFamily="18" charset="0"/>
              </a:rPr>
              <a:t>, M. (2018) Exploring Social Media Analytics on Community Development Practices.</a:t>
            </a:r>
            <a:r>
              <a:rPr lang="en-US" sz="2400" i="1" dirty="0">
                <a:latin typeface="Times New Roman" panose="02020603050405020304" pitchFamily="18" charset="0"/>
                <a:cs typeface="Times New Roman" panose="02020603050405020304" pitchFamily="18" charset="0"/>
              </a:rPr>
              <a:t> J. Inf. Technol. </a:t>
            </a:r>
            <a:r>
              <a:rPr lang="en-US" sz="2400" i="1" dirty="0" err="1">
                <a:latin typeface="Times New Roman" panose="02020603050405020304" pitchFamily="18" charset="0"/>
                <a:cs typeface="Times New Roman" panose="02020603050405020304" pitchFamily="18" charset="0"/>
              </a:rPr>
              <a:t>Manag</a:t>
            </a:r>
            <a:r>
              <a:rPr lang="en-US" sz="2400" i="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29(4), pp.39-48.</a:t>
            </a:r>
          </a:p>
          <a:p>
            <a:pPr algn="just"/>
            <a:r>
              <a:rPr lang="en-US" sz="2400" dirty="0">
                <a:latin typeface="Times New Roman" panose="02020603050405020304" pitchFamily="18" charset="0"/>
                <a:cs typeface="Times New Roman" panose="02020603050405020304" pitchFamily="18" charset="0"/>
              </a:rPr>
              <a:t>UCL (2020) 46% of all schools in England have no BAME teachers [online], Available at: https://www.ucl.ac.uk/ioe/news/2020/dec/46-all-schools-england-have-no-bame-teachers [Accessed 22 July, 2022]</a:t>
            </a:r>
          </a:p>
          <a:p>
            <a:pPr algn="just"/>
            <a:r>
              <a:rPr lang="en-US" sz="2400" dirty="0">
                <a:latin typeface="Times New Roman" panose="02020603050405020304" pitchFamily="18" charset="0"/>
                <a:cs typeface="Times New Roman" panose="02020603050405020304" pitchFamily="18" charset="0"/>
              </a:rPr>
              <a:t>UNHCR (2022) Communicating with Communities [online], Available at: https://www.unhcr.org/innovation/communicating-with-communities/ [Accessed 22 July, 2022]</a:t>
            </a:r>
          </a:p>
          <a:p>
            <a:pPr algn="just"/>
            <a:endParaRPr lang="en-US" sz="2400" dirty="0">
              <a:latin typeface="Abadi" panose="020B0604020104020204" pitchFamily="34" charset="0"/>
            </a:endParaRPr>
          </a:p>
          <a:p>
            <a:endParaRPr lang="en-US" sz="2400" dirty="0">
              <a:latin typeface="Abadi" panose="020B0604020104020204" pitchFamily="34" charset="0"/>
            </a:endParaRPr>
          </a:p>
        </p:txBody>
      </p:sp>
    </p:spTree>
    <p:extLst>
      <p:ext uri="{BB962C8B-B14F-4D97-AF65-F5344CB8AC3E}">
        <p14:creationId xmlns:p14="http://schemas.microsoft.com/office/powerpoint/2010/main" val="3524705219"/>
      </p:ext>
    </p:extLst>
  </p:cSld>
  <p:clrMapOvr>
    <a:masterClrMapping/>
  </p:clrMapOvr>
</p:sld>
</file>

<file path=ppt/theme/theme1.xml><?xml version="1.0" encoding="utf-8"?>
<a:theme xmlns:a="http://schemas.openxmlformats.org/drawingml/2006/main" name="Wisp">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547</TotalTime>
  <Words>1164</Words>
  <Application>Microsoft Office PowerPoint</Application>
  <PresentationFormat>Widescreen</PresentationFormat>
  <Paragraphs>71</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Abadi</vt:lpstr>
      <vt:lpstr>Arial</vt:lpstr>
      <vt:lpstr>Calibri</vt:lpstr>
      <vt:lpstr>Century Gothic</vt:lpstr>
      <vt:lpstr>Times New Roman</vt:lpstr>
      <vt:lpstr>Wingdings 3</vt:lpstr>
      <vt:lpstr>Wisp</vt:lpstr>
      <vt:lpstr>Community Care and Development</vt:lpstr>
      <vt:lpstr>Introduction</vt:lpstr>
      <vt:lpstr>Needs of the Individuals, Families, and Groups of the Community</vt:lpstr>
      <vt:lpstr>Discrimination Experienced by the BAME Community People</vt:lpstr>
      <vt:lpstr>Lack of Equality Experienced by the BAME Community People</vt:lpstr>
      <vt:lpstr>Possible Means of Communication with the Community People</vt:lpstr>
      <vt:lpstr>Possible Means of Communication with the Community People………..con’d.</vt:lpstr>
      <vt:lpstr>The Power of Digital Communication and Social Media in Community Development</vt:lpstr>
      <vt:lpstr>The Power of Digital Communication and Social Media in Community Development……….Con’d.</vt:lpstr>
      <vt:lpstr>Sustainability and the Future of BAME Community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HP</cp:lastModifiedBy>
  <cp:revision>194</cp:revision>
  <dcterms:created xsi:type="dcterms:W3CDTF">2021-10-19T08:01:38Z</dcterms:created>
  <dcterms:modified xsi:type="dcterms:W3CDTF">2022-07-22T12:38:20Z</dcterms:modified>
</cp:coreProperties>
</file>