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tags/tag2.xml" ContentType="application/vnd.openxmlformats-officedocument.presentationml.tag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3.xml" ContentType="application/vnd.openxmlformats-officedocument.presentationml.tags+xml"/>
  <Override PartName="/ppt/notesSlides/notesSlide7.xml" ContentType="application/vnd.openxmlformats-officedocument.presentationml.notesSlide+xml"/>
  <Override PartName="/ppt/tags/tag4.xml" ContentType="application/vnd.openxmlformats-officedocument.presentationml.tags+xml"/>
  <Override PartName="/ppt/notesSlides/notesSlide8.xml" ContentType="application/vnd.openxmlformats-officedocument.presentationml.notesSlide+xml"/>
  <Override PartName="/ppt/tags/tag5.xml" ContentType="application/vnd.openxmlformats-officedocument.presentationml.tags+xml"/>
  <Override PartName="/ppt/notesSlides/notesSlide9.xml" ContentType="application/vnd.openxmlformats-officedocument.presentationml.notesSlide+xml"/>
  <Override PartName="/ppt/tags/tag6.xml" ContentType="application/vnd.openxmlformats-officedocument.presentationml.tags+xml"/>
  <Override PartName="/ppt/notesSlides/notesSlide10.xml" ContentType="application/vnd.openxmlformats-officedocument.presentationml.notesSlide+xml"/>
  <Override PartName="/ppt/tags/tag7.xml" ContentType="application/vnd.openxmlformats-officedocument.presentationml.tags+xml"/>
  <Override PartName="/ppt/notesSlides/notesSlide11.xml" ContentType="application/vnd.openxmlformats-officedocument.presentationml.notesSlide+xml"/>
  <Override PartName="/ppt/tags/tag8.xml" ContentType="application/vnd.openxmlformats-officedocument.presentationml.tags+xml"/>
  <Override PartName="/ppt/notesSlides/notesSlide12.xml" ContentType="application/vnd.openxmlformats-officedocument.presentationml.notesSlide+xml"/>
  <Override PartName="/ppt/tags/tag9.xml" ContentType="application/vnd.openxmlformats-officedocument.presentationml.tags+xml"/>
  <Override PartName="/ppt/notesSlides/notesSlide13.xml" ContentType="application/vnd.openxmlformats-officedocument.presentationml.notesSlide+xml"/>
  <Override PartName="/ppt/tags/tag10.xml" ContentType="application/vnd.openxmlformats-officedocument.presentationml.tags+xml"/>
  <Override PartName="/ppt/notesSlides/notesSlide14.xml" ContentType="application/vnd.openxmlformats-officedocument.presentationml.notesSlide+xml"/>
  <Override PartName="/ppt/tags/tag11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tags/tag12.xml" ContentType="application/vnd.openxmlformats-officedocument.presentationml.tags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tags/tag13.xml" ContentType="application/vnd.openxmlformats-officedocument.presentationml.tags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</p:sldMasterIdLst>
  <p:notesMasterIdLst>
    <p:notesMasterId r:id="rId46"/>
  </p:notesMasterIdLst>
  <p:sldIdLst>
    <p:sldId id="408" r:id="rId8"/>
    <p:sldId id="759" r:id="rId9"/>
    <p:sldId id="628" r:id="rId10"/>
    <p:sldId id="926" r:id="rId11"/>
    <p:sldId id="1059" r:id="rId12"/>
    <p:sldId id="1149" r:id="rId13"/>
    <p:sldId id="1148" r:id="rId14"/>
    <p:sldId id="927" r:id="rId15"/>
    <p:sldId id="788" r:id="rId16"/>
    <p:sldId id="1070" r:id="rId17"/>
    <p:sldId id="1071" r:id="rId18"/>
    <p:sldId id="1131" r:id="rId19"/>
    <p:sldId id="1132" r:id="rId20"/>
    <p:sldId id="1133" r:id="rId21"/>
    <p:sldId id="1134" r:id="rId22"/>
    <p:sldId id="886" r:id="rId23"/>
    <p:sldId id="936" r:id="rId24"/>
    <p:sldId id="1072" r:id="rId25"/>
    <p:sldId id="1074" r:id="rId26"/>
    <p:sldId id="1075" r:id="rId27"/>
    <p:sldId id="1076" r:id="rId28"/>
    <p:sldId id="1136" r:id="rId29"/>
    <p:sldId id="1137" r:id="rId30"/>
    <p:sldId id="1138" r:id="rId31"/>
    <p:sldId id="1139" r:id="rId32"/>
    <p:sldId id="1140" r:id="rId33"/>
    <p:sldId id="942" r:id="rId34"/>
    <p:sldId id="957" r:id="rId35"/>
    <p:sldId id="1078" r:id="rId36"/>
    <p:sldId id="1080" r:id="rId37"/>
    <p:sldId id="1079" r:id="rId38"/>
    <p:sldId id="1150" r:id="rId39"/>
    <p:sldId id="952" r:id="rId40"/>
    <p:sldId id="966" r:id="rId41"/>
    <p:sldId id="1082" r:id="rId42"/>
    <p:sldId id="1083" r:id="rId43"/>
    <p:sldId id="1085" r:id="rId44"/>
    <p:sldId id="405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066" autoAdjust="0"/>
    <p:restoredTop sz="86941" autoAdjust="0"/>
  </p:normalViewPr>
  <p:slideViewPr>
    <p:cSldViewPr snapToGrid="0">
      <p:cViewPr varScale="1">
        <p:scale>
          <a:sx n="104" d="100"/>
          <a:sy n="104" d="100"/>
        </p:scale>
        <p:origin x="2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slide" Target="slides/slide19.xml"/><Relationship Id="rId39" Type="http://schemas.openxmlformats.org/officeDocument/2006/relationships/slide" Target="slides/slide32.xml"/><Relationship Id="rId21" Type="http://schemas.openxmlformats.org/officeDocument/2006/relationships/slide" Target="slides/slide14.xml"/><Relationship Id="rId34" Type="http://schemas.openxmlformats.org/officeDocument/2006/relationships/slide" Target="slides/slide27.xml"/><Relationship Id="rId42" Type="http://schemas.openxmlformats.org/officeDocument/2006/relationships/slide" Target="slides/slide35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9" Type="http://schemas.openxmlformats.org/officeDocument/2006/relationships/slide" Target="slides/slide22.xml"/><Relationship Id="rId11" Type="http://schemas.openxmlformats.org/officeDocument/2006/relationships/slide" Target="slides/slide4.xml"/><Relationship Id="rId24" Type="http://schemas.openxmlformats.org/officeDocument/2006/relationships/slide" Target="slides/slide17.xml"/><Relationship Id="rId32" Type="http://schemas.openxmlformats.org/officeDocument/2006/relationships/slide" Target="slides/slide25.xml"/><Relationship Id="rId37" Type="http://schemas.openxmlformats.org/officeDocument/2006/relationships/slide" Target="slides/slide30.xml"/><Relationship Id="rId40" Type="http://schemas.openxmlformats.org/officeDocument/2006/relationships/slide" Target="slides/slide33.xml"/><Relationship Id="rId45" Type="http://schemas.openxmlformats.org/officeDocument/2006/relationships/slide" Target="slides/slide38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slide" Target="slides/slide16.xml"/><Relationship Id="rId28" Type="http://schemas.openxmlformats.org/officeDocument/2006/relationships/slide" Target="slides/slide21.xml"/><Relationship Id="rId36" Type="http://schemas.openxmlformats.org/officeDocument/2006/relationships/slide" Target="slides/slide29.xml"/><Relationship Id="rId49" Type="http://schemas.openxmlformats.org/officeDocument/2006/relationships/theme" Target="theme/theme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31" Type="http://schemas.openxmlformats.org/officeDocument/2006/relationships/slide" Target="slides/slide24.xml"/><Relationship Id="rId44" Type="http://schemas.openxmlformats.org/officeDocument/2006/relationships/slide" Target="slides/slide3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slide" Target="slides/slide20.xml"/><Relationship Id="rId30" Type="http://schemas.openxmlformats.org/officeDocument/2006/relationships/slide" Target="slides/slide23.xml"/><Relationship Id="rId35" Type="http://schemas.openxmlformats.org/officeDocument/2006/relationships/slide" Target="slides/slide28.xml"/><Relationship Id="rId43" Type="http://schemas.openxmlformats.org/officeDocument/2006/relationships/slide" Target="slides/slide36.xml"/><Relationship Id="rId48" Type="http://schemas.openxmlformats.org/officeDocument/2006/relationships/viewProps" Target="viewProps.xml"/><Relationship Id="rId8" Type="http://schemas.openxmlformats.org/officeDocument/2006/relationships/slide" Target="slides/slide1.xml"/><Relationship Id="rId3" Type="http://schemas.openxmlformats.org/officeDocument/2006/relationships/customXml" Target="../customXml/item3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slide" Target="slides/slide18.xml"/><Relationship Id="rId33" Type="http://schemas.openxmlformats.org/officeDocument/2006/relationships/slide" Target="slides/slide26.xml"/><Relationship Id="rId38" Type="http://schemas.openxmlformats.org/officeDocument/2006/relationships/slide" Target="slides/slide31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3.xml"/><Relationship Id="rId41" Type="http://schemas.openxmlformats.org/officeDocument/2006/relationships/slide" Target="slides/slide3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4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6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7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33593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9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10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3.2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 in a Multi-Switched Environment</a:t>
            </a:r>
            <a:endParaRPr lang="en-GB" b="0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3.2.2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 Networks without VLANs</a:t>
            </a: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11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12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13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14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>
                <a:solidFill>
                  <a:prstClr val="black"/>
                </a:solidFill>
              </a:rPr>
              <a:pPr/>
              <a:t>15</a:t>
            </a:fld>
            <a:endParaRPr lang="en-US" altLang="en-US" sz="800" dirty="0">
              <a:solidFill>
                <a:prstClr val="black"/>
              </a:solidFill>
            </a:endParaRPr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sz="1200" kern="1200" dirty="0">
              <a:solidFill>
                <a:schemeClr val="tx1"/>
              </a:solidFill>
              <a:latin typeface="Arial" charset="0"/>
              <a:ea typeface="ＭＳ Ｐゴシック" charset="0"/>
              <a:cs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55459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19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</a:t>
            </a:r>
            <a:r>
              <a:rPr lang="en-US" sz="1200" b="0" baseline="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 </a:t>
            </a:r>
            <a:r>
              <a:rPr lang="en-US" sz="12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Configuration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3.3.6</a:t>
            </a:r>
            <a:r>
              <a:rPr lang="en-US" sz="1200" kern="1200" baseline="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 </a:t>
            </a: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– </a:t>
            </a:r>
            <a:r>
              <a:rPr lang="en-US" altLang="en-US" dirty="0"/>
              <a:t>Data and Voice VLANs</a:t>
            </a:r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altLang="en-US" dirty="0"/>
          </a:p>
          <a:p>
            <a:pPr marL="0" marR="0" lvl="0" indent="0" algn="l" defTabSz="457200" rtl="0" eaLnBrk="1" fontAlgn="auto" latinLnBrk="0" hangingPunct="1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87692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3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VLANs</a:t>
            </a:r>
          </a:p>
          <a:p>
            <a:pPr>
              <a:buFontTx/>
              <a:buNone/>
            </a:pPr>
            <a:r>
              <a:rPr lang="en-US" sz="1200" b="0" dirty="0"/>
              <a:t>3.4 – </a:t>
            </a:r>
            <a:r>
              <a:rPr lang="en-US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VLAN Trunks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28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29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30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31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32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8440916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33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8133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34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35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sz="1200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36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>
                <a:solidFill>
                  <a:prstClr val="black"/>
                </a:solidFill>
              </a:rPr>
              <a:pPr/>
              <a:t>37</a:t>
            </a:fld>
            <a:endParaRPr lang="en-US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574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555233" y="1220545"/>
            <a:ext cx="10130723" cy="342659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6133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11357833" y="6323876"/>
            <a:ext cx="287662" cy="206025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82115" tIns="41056" rIns="82115" bIns="41056" anchor="b">
            <a:spAutoFit/>
          </a:bodyPr>
          <a:lstStyle/>
          <a:p>
            <a:pPr algn="r" defTabSz="814305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8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814305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8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7823344" y="6322205"/>
            <a:ext cx="3544024" cy="20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82115" tIns="41056" rIns="82115" bIns="41056" anchor="b">
            <a:spAutoFit/>
          </a:bodyPr>
          <a:lstStyle/>
          <a:p>
            <a:pPr defTabSz="814305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8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677386" y="6286929"/>
            <a:ext cx="453676" cy="241299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2221041659"/>
      </p:ext>
    </p:extLst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11297921" y="6605684"/>
            <a:ext cx="902547" cy="25231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>
                <a:solidFill>
                  <a:schemeClr val="tx2"/>
                </a:solidFill>
              </a:defRPr>
            </a:lvl1pPr>
          </a:lstStyle>
          <a:p>
            <a:pPr defTabSz="514338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514338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92087" y="1065260"/>
            <a:ext cx="11804381" cy="554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226478" indent="-226478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400"/>
              </a:spcBef>
              <a:spcAft>
                <a:spcPts val="4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55191"/>
            <a:ext cx="12192000" cy="10100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32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480558252"/>
      </p:ext>
    </p:extLst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4.xml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5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6.xml"/><Relationship Id="rId4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7.xml"/><Relationship Id="rId4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8.xml"/><Relationship Id="rId4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9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0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6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2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2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6074789" cy="4242187"/>
          </a:xfrm>
        </p:spPr>
        <p:txBody>
          <a:bodyPr wrap="square">
            <a:no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Lecture 5: VLANs</a:t>
            </a:r>
          </a:p>
          <a:p>
            <a:endParaRPr lang="en-GB" sz="32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Switching, Routing and Wireless</a:t>
            </a:r>
          </a:p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ACCA6022</a:t>
            </a:r>
            <a:b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931497" y="4404474"/>
            <a:ext cx="4535079" cy="1639105"/>
          </a:xfrm>
        </p:spPr>
        <p:txBody>
          <a:bodyPr/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Applied Computing</a:t>
            </a:r>
          </a:p>
          <a:p>
            <a:r>
              <a:rPr lang="en-GB" b="1" dirty="0"/>
              <a:t>Faculty of Science &amp; Arts</a:t>
            </a:r>
          </a:p>
        </p:txBody>
      </p:sp>
    </p:spTree>
    <p:extLst>
      <p:ext uri="{BB962C8B-B14F-4D97-AF65-F5344CB8AC3E}">
        <p14:creationId xmlns:p14="http://schemas.microsoft.com/office/powerpoint/2010/main" val="6888236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6810" y="2106413"/>
            <a:ext cx="6178379" cy="1010068"/>
          </a:xfrm>
        </p:spPr>
        <p:txBody>
          <a:bodyPr>
            <a:normAutofit/>
          </a:bodyPr>
          <a:lstStyle/>
          <a:p>
            <a:r>
              <a:rPr lang="en-US" sz="6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Overview of VLANs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35560" y="55191"/>
            <a:ext cx="5378501" cy="1053173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VLAN Definitions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35560" y="1035233"/>
            <a:ext cx="6356105" cy="54831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VLANs are logical connections with other similar devices.</a:t>
            </a:r>
          </a:p>
          <a:p>
            <a:pPr marL="0" indent="0">
              <a:buNone/>
            </a:pPr>
            <a:r>
              <a:rPr lang="en-US" sz="2000" dirty="0"/>
              <a:t>Placing devices into various VLANs have the following characteristics: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Provides segmentation of the various groups of devices on the same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Provide organization that is more manageable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2000" dirty="0"/>
              <a:t>Broadcasts, multicasts and unicasts are isolated in the individual VLAN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2000" dirty="0"/>
              <a:t>Each VLAN will have its own unique range of IP addressing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2000" dirty="0"/>
              <a:t>Smaller broadcast domains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661" y="380521"/>
            <a:ext cx="5469779" cy="33962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B650FDB-3612-2A69-B698-3436196086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471" y="4092899"/>
            <a:ext cx="5373549" cy="2425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47135" y="55192"/>
            <a:ext cx="6042454" cy="920169"/>
          </a:xfrm>
        </p:spPr>
        <p:txBody>
          <a:bodyPr>
            <a:no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Benefits of a VLAN Design</a:t>
            </a:r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187171"/>
              </p:ext>
            </p:extLst>
          </p:nvPr>
        </p:nvGraphicFramePr>
        <p:xfrm>
          <a:off x="634478" y="975361"/>
          <a:ext cx="10728960" cy="4511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4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0345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87680">
                <a:tc>
                  <a:txBody>
                    <a:bodyPr/>
                    <a:lstStyle/>
                    <a:p>
                      <a:r>
                        <a:rPr lang="en-US" sz="2400" dirty="0"/>
                        <a:t>Benefits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Description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3440">
                <a:tc>
                  <a:txBody>
                    <a:bodyPr/>
                    <a:lstStyle/>
                    <a:p>
                      <a:r>
                        <a:rPr lang="en-US" sz="2400" dirty="0"/>
                        <a:t>Smaller Broadcast</a:t>
                      </a:r>
                      <a:r>
                        <a:rPr lang="en-US" sz="2400" baseline="0" dirty="0"/>
                        <a:t> Domains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Dividing</a:t>
                      </a:r>
                      <a:r>
                        <a:rPr lang="en-US" sz="2400" baseline="0" dirty="0"/>
                        <a:t> the LAN reduces the number of broadcast domains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lang="en-US" sz="2400" dirty="0"/>
                        <a:t>Improved</a:t>
                      </a:r>
                      <a:r>
                        <a:rPr lang="en-US" sz="2400" baseline="0" dirty="0"/>
                        <a:t> Security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Only users</a:t>
                      </a:r>
                      <a:r>
                        <a:rPr lang="en-US" sz="2400" baseline="0" dirty="0"/>
                        <a:t> in the same VLAN can communicate together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3440">
                <a:tc>
                  <a:txBody>
                    <a:bodyPr/>
                    <a:lstStyle/>
                    <a:p>
                      <a:r>
                        <a:rPr lang="en-US" sz="2400" dirty="0"/>
                        <a:t>Improved IT Efficiency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VLANs can group devices with similar requirements, e.g. faculty vs. students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lang="en-US" sz="2400" dirty="0"/>
                        <a:t>Reduced Cost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One</a:t>
                      </a:r>
                      <a:r>
                        <a:rPr lang="en-US" sz="2400" baseline="0" dirty="0"/>
                        <a:t> switch can support multiple groups or VLANs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7680">
                <a:tc>
                  <a:txBody>
                    <a:bodyPr/>
                    <a:lstStyle/>
                    <a:p>
                      <a:r>
                        <a:rPr lang="en-US" sz="2400" dirty="0"/>
                        <a:t>Better Performance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Small broadcast domains</a:t>
                      </a:r>
                      <a:r>
                        <a:rPr lang="en-US" sz="2400" baseline="0" dirty="0"/>
                        <a:t> reduce traffic, improving bandwidth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853440">
                <a:tc>
                  <a:txBody>
                    <a:bodyPr/>
                    <a:lstStyle/>
                    <a:p>
                      <a:r>
                        <a:rPr lang="en-US" sz="2400" dirty="0"/>
                        <a:t>Simpler</a:t>
                      </a:r>
                      <a:r>
                        <a:rPr lang="en-US" sz="2400" baseline="0" dirty="0"/>
                        <a:t> Management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Similar groups will need similar applications</a:t>
                      </a:r>
                      <a:r>
                        <a:rPr lang="en-US" sz="2400" baseline="0" dirty="0"/>
                        <a:t> and other network resources</a:t>
                      </a:r>
                      <a:endParaRPr lang="en-US" sz="24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29212767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78337" y="55192"/>
            <a:ext cx="12013664" cy="968937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Types of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78337" y="1260389"/>
            <a:ext cx="4516563" cy="499410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133" dirty="0"/>
              <a:t>Default VLAN</a:t>
            </a:r>
          </a:p>
          <a:p>
            <a:pPr marL="0" indent="0">
              <a:buNone/>
            </a:pPr>
            <a:r>
              <a:rPr lang="en-US" sz="2133" dirty="0"/>
              <a:t>   VLAN 1 is the following: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The default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The default Native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The default Management VLAN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Cannot be deleted or renamed</a:t>
            </a:r>
          </a:p>
          <a:p>
            <a:pPr marL="190495" lvl="1" indent="0">
              <a:buNone/>
            </a:pPr>
            <a:r>
              <a:rPr lang="en-US" sz="2133" b="1" dirty="0"/>
              <a:t>Note</a:t>
            </a:r>
            <a:r>
              <a:rPr lang="en-US" sz="2133" dirty="0"/>
              <a:t>: While we cannot delete VLAN1 Cisco will recommend that we assign these default features to other VLANs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112" y="1395468"/>
            <a:ext cx="7295931" cy="31737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20549253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84205" y="55192"/>
            <a:ext cx="11907796" cy="847017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Types of VLANs (Cont.)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81914" y="1235676"/>
            <a:ext cx="11515015" cy="500662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133" b="1" dirty="0"/>
              <a:t>Data VLAN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33" dirty="0"/>
              <a:t>Dedicated to user-generated traffic (email and web traffic).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33" dirty="0"/>
              <a:t>VLAN 1 is the default data VLAN because all interfaces are assigned to this VLAN.</a:t>
            </a:r>
          </a:p>
          <a:p>
            <a:pPr marL="0" indent="0">
              <a:buNone/>
            </a:pPr>
            <a:r>
              <a:rPr lang="en-US" sz="2133" b="1" dirty="0"/>
              <a:t>Native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33" dirty="0"/>
              <a:t>This is used for trunk links only.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33" dirty="0"/>
              <a:t>All frames are tagged on an 802.1Q trunk link except for those on the native VLAN. </a:t>
            </a:r>
          </a:p>
          <a:p>
            <a:pPr marL="0" indent="0">
              <a:buNone/>
            </a:pPr>
            <a:r>
              <a:rPr lang="en-US" sz="2133" b="1" dirty="0"/>
              <a:t>Management VLAN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33" dirty="0"/>
              <a:t>This is used for SSH/Telnet VTY traffic and should not be carried with end user traffic.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133" dirty="0"/>
              <a:t>Typically, the VLAN that is the SVI for the Layer 2 switch.  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133" dirty="0"/>
          </a:p>
          <a:p>
            <a:pPr marL="0" indent="0">
              <a:buNone/>
            </a:pPr>
            <a:r>
              <a:rPr lang="en-US" sz="2133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792502786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66145" y="55191"/>
            <a:ext cx="12025855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latin typeface="+mn-lt"/>
              </a:rPr>
              <a:t>Types of VLANs (Cont.)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66146" y="1192099"/>
            <a:ext cx="6210271" cy="4118026"/>
          </a:xfrm>
        </p:spPr>
        <p:txBody>
          <a:bodyPr/>
          <a:lstStyle/>
          <a:p>
            <a:pPr marL="0" indent="0">
              <a:buNone/>
            </a:pPr>
            <a:r>
              <a:rPr lang="en-US" sz="2133" b="1" dirty="0"/>
              <a:t>Voice VLAN 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A separate VLAN is required because Voice traffic requires: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2133" dirty="0"/>
              <a:t>Assured bandwidth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2133" dirty="0"/>
              <a:t>High QoS priority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2133" dirty="0"/>
              <a:t>Ability to avoid congestion</a:t>
            </a:r>
          </a:p>
          <a:p>
            <a:pPr lvl="3">
              <a:buFont typeface="Arial" panose="020B0604020202020204" pitchFamily="34" charset="0"/>
              <a:buChar char="•"/>
            </a:pPr>
            <a:r>
              <a:rPr lang="en-US" sz="2133" dirty="0"/>
              <a:t>Delay less that 150 ms from source to destination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The entire network must be designed to support voice.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232" y="840259"/>
            <a:ext cx="5634682" cy="446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34348669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3428" y="1823221"/>
            <a:ext cx="9004021" cy="2439859"/>
          </a:xfrm>
        </p:spPr>
        <p:txBody>
          <a:bodyPr>
            <a:normAutofit/>
          </a:bodyPr>
          <a:lstStyle/>
          <a:p>
            <a:pPr algn="ctr"/>
            <a:r>
              <a:rPr lang="en-US" sz="5400" dirty="0"/>
              <a:t>VLANs in a </a:t>
            </a:r>
            <a:br>
              <a:rPr lang="en-US" sz="5400" dirty="0"/>
            </a:br>
            <a:r>
              <a:rPr lang="en-US" sz="5400" dirty="0"/>
              <a:t>Multi-Switched Environment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583374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22973" y="55191"/>
            <a:ext cx="11869028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Defining VLAN Trunks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322973" y="1324754"/>
            <a:ext cx="5047683" cy="4022552"/>
          </a:xfrm>
        </p:spPr>
        <p:txBody>
          <a:bodyPr/>
          <a:lstStyle/>
          <a:p>
            <a:pPr marL="0" indent="0">
              <a:buNone/>
            </a:pPr>
            <a:r>
              <a:rPr lang="en-US" altLang="en-US" sz="2133" dirty="0"/>
              <a:t>A trunk is a point-to-point link between two network devices.</a:t>
            </a:r>
          </a:p>
          <a:p>
            <a:pPr marL="0" indent="0">
              <a:buNone/>
            </a:pPr>
            <a:r>
              <a:rPr lang="en-US" altLang="en-US" sz="2133" dirty="0"/>
              <a:t>Cisco trunk functions: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133" dirty="0"/>
              <a:t>Allow more than one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133" dirty="0"/>
              <a:t>Extend the VLAN across the entire network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133" dirty="0"/>
              <a:t>By default, supports all VLANs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2133" dirty="0"/>
              <a:t>Supports 802.1Q trunking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4422" y="1201184"/>
            <a:ext cx="7191632" cy="402255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9223303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176463" y="116974"/>
            <a:ext cx="12015537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Networks without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348341" y="2088291"/>
            <a:ext cx="3865313" cy="2829697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2133" dirty="0"/>
              <a:t>Without VLANs, all devices connected to the switches will receive all unicast, multicast, and broadcast traffic.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5167" y="1127042"/>
            <a:ext cx="7470370" cy="4487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703112685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70934" y="129332"/>
            <a:ext cx="5979884" cy="1105952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Networks with VLANs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70934" y="1890584"/>
            <a:ext cx="4436990" cy="3002692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2133" dirty="0"/>
              <a:t>With VLANs, unicast, multicast, and broadcast traffic is confined to a VLAN. Without a Layer 3 device to connect the VLANs, devices in different VLANs cannot communicate.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7320" y="1354722"/>
            <a:ext cx="7246399" cy="41485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574144685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34358" y="55192"/>
            <a:ext cx="6873578" cy="1042089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VLAN Identification with a Tag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34358" y="1296625"/>
            <a:ext cx="7076525" cy="241479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The IEEE 802.1Q header is 4 Bytes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000" dirty="0"/>
              <a:t>When the tag is created the FCS must be recalculated.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000" dirty="0"/>
              <a:t>When sent to end devices, this tag must be removed and the FCS recalculated back to its original number.</a:t>
            </a:r>
          </a:p>
          <a:p>
            <a:pPr marL="0" indent="0">
              <a:buNone/>
            </a:pPr>
            <a:endParaRPr lang="en-US" altLang="ja-JP" sz="24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2409187"/>
              </p:ext>
            </p:extLst>
          </p:nvPr>
        </p:nvGraphicFramePr>
        <p:xfrm>
          <a:off x="375242" y="3223480"/>
          <a:ext cx="11582400" cy="24152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5279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2296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06400">
                <a:tc>
                  <a:txBody>
                    <a:bodyPr/>
                    <a:lstStyle/>
                    <a:p>
                      <a:r>
                        <a:rPr lang="en-US" sz="1800" dirty="0"/>
                        <a:t>802.1Q VLAN Tag Field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Function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90880">
                <a:tc>
                  <a:txBody>
                    <a:bodyPr/>
                    <a:lstStyle/>
                    <a:p>
                      <a:r>
                        <a:rPr lang="en-US" sz="1800" b="1" dirty="0"/>
                        <a:t>Type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2-Byte field</a:t>
                      </a:r>
                      <a:r>
                        <a:rPr lang="en-US" sz="1800" baseline="0" dirty="0"/>
                        <a:t> with hexadecimal 0x8100</a:t>
                      </a:r>
                      <a:endParaRPr lang="en-US" sz="180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This is referred to as Tag Protocol ID (TPID)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5104">
                <a:tc>
                  <a:txBody>
                    <a:bodyPr/>
                    <a:lstStyle/>
                    <a:p>
                      <a:r>
                        <a:rPr lang="en-US" sz="1800" b="1" dirty="0"/>
                        <a:t>User</a:t>
                      </a:r>
                      <a:r>
                        <a:rPr lang="en-US" sz="1800" b="1" baseline="0" dirty="0"/>
                        <a:t> Priority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3-bit value</a:t>
                      </a:r>
                      <a:r>
                        <a:rPr lang="en-US" sz="1800" baseline="0" dirty="0"/>
                        <a:t> that supports 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7093">
                <a:tc>
                  <a:txBody>
                    <a:bodyPr/>
                    <a:lstStyle/>
                    <a:p>
                      <a:r>
                        <a:rPr lang="en-US" sz="1800" b="1" dirty="0"/>
                        <a:t>Canonical</a:t>
                      </a:r>
                      <a:r>
                        <a:rPr lang="en-US" sz="1800" b="1" baseline="0" dirty="0"/>
                        <a:t> Format Identifier (CFI)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1-bit</a:t>
                      </a:r>
                      <a:r>
                        <a:rPr lang="en-US" sz="1800" baseline="0" dirty="0"/>
                        <a:t> value that can support token ring frames on Ethernet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5752">
                <a:tc>
                  <a:txBody>
                    <a:bodyPr/>
                    <a:lstStyle/>
                    <a:p>
                      <a:r>
                        <a:rPr lang="en-US" sz="1800" b="1" dirty="0"/>
                        <a:t>VLAN ID (VID)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800" dirty="0"/>
                        <a:t>12-bit VLAN</a:t>
                      </a:r>
                      <a:r>
                        <a:rPr lang="en-US" sz="1800" baseline="0" dirty="0"/>
                        <a:t> identifier that can support up to 4096 VLANs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7884" y="127014"/>
            <a:ext cx="4659758" cy="3058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225327395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70934" y="55191"/>
            <a:ext cx="11738185" cy="1105952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Native VLANs and 802.1Q Tagging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70934" y="1310731"/>
            <a:ext cx="6096000" cy="4236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802.1Q trunk basics: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Tagging is typically done on all VLANs.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000" dirty="0"/>
              <a:t>The use of a native VLAN was designed for legacy use, like the hub in the example.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000" dirty="0"/>
              <a:t>Unless changed, VLAN1 is the native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000" dirty="0"/>
              <a:t>Both ends of a trunk link must be configured with the same native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2000" dirty="0"/>
              <a:t>Each trunk is configured separately, so it is possible to have a different native VLANs on separate trunks.</a:t>
            </a:r>
            <a:endParaRPr lang="en-US" altLang="ja-JP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0194" y="1161143"/>
            <a:ext cx="5758926" cy="4065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08740746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70933" y="55191"/>
            <a:ext cx="6659256" cy="1105952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Voice VLAN Tagging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70933" y="1503530"/>
            <a:ext cx="6739468" cy="272665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The VoIP phone is a three port switch:</a:t>
            </a:r>
            <a:endParaRPr lang="en-US" altLang="ja-JP" sz="24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800" dirty="0"/>
              <a:t>The switch will use CDP  to inform the phone of the Voice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800" dirty="0"/>
              <a:t>The phone will tag its own traffic (Voice) and can set Cost of Service (CoS). CoS is QoS for layer 2.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ja-JP" sz="1800" dirty="0"/>
              <a:t>The phone may or may not tag frames from the PC.</a:t>
            </a:r>
          </a:p>
          <a:p>
            <a:pPr marL="0" indent="0">
              <a:buNone/>
            </a:pPr>
            <a:endParaRPr lang="en-US" altLang="ja-JP" sz="24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63425924"/>
              </p:ext>
            </p:extLst>
          </p:nvPr>
        </p:nvGraphicFramePr>
        <p:xfrm>
          <a:off x="551393" y="3771387"/>
          <a:ext cx="11089214" cy="17706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4342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64579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7040">
                <a:tc>
                  <a:txBody>
                    <a:bodyPr/>
                    <a:lstStyle/>
                    <a:p>
                      <a:r>
                        <a:rPr lang="en-US" sz="2100" dirty="0"/>
                        <a:t>Traffic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Tagging Function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1416">
                <a:tc>
                  <a:txBody>
                    <a:bodyPr/>
                    <a:lstStyle/>
                    <a:p>
                      <a:r>
                        <a:rPr lang="en-US" sz="1900" dirty="0"/>
                        <a:t>Voice VLAN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900" dirty="0"/>
                        <a:t>tagged with an appropriate Layer 2 class of service (CoS) priority value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5104">
                <a:tc>
                  <a:txBody>
                    <a:bodyPr/>
                    <a:lstStyle/>
                    <a:p>
                      <a:r>
                        <a:rPr lang="en-US" sz="1900" dirty="0"/>
                        <a:t>Access VLAN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sz="1900" dirty="0"/>
                        <a:t>can also be tagged with a Layer 2 CoS priority value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7093">
                <a:tc>
                  <a:txBody>
                    <a:bodyPr/>
                    <a:lstStyle/>
                    <a:p>
                      <a:r>
                        <a:rPr lang="en-US" sz="1900" dirty="0"/>
                        <a:t>Access VLAN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900" dirty="0"/>
                        <a:t>is not tagged (no Layer 2 CoS priority value)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9639" y="339169"/>
            <a:ext cx="4771428" cy="30898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26246536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58576" y="0"/>
            <a:ext cx="11933423" cy="1105952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Voice VLAN Verification Example</a:t>
            </a:r>
          </a:p>
        </p:txBody>
      </p:sp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58577" y="1315961"/>
            <a:ext cx="10949671" cy="1320683"/>
          </a:xfrm>
        </p:spPr>
        <p:txBody>
          <a:bodyPr/>
          <a:lstStyle/>
          <a:p>
            <a:pPr marL="0" indent="0">
              <a:buNone/>
            </a:pPr>
            <a:r>
              <a:rPr lang="en-US" altLang="ja-JP" sz="2133" dirty="0"/>
              <a:t>The </a:t>
            </a:r>
            <a:r>
              <a:rPr lang="en-US" altLang="ja-JP" sz="2133" b="1" dirty="0"/>
              <a:t>show interfaces fa0/18 switchport </a:t>
            </a:r>
            <a:r>
              <a:rPr lang="en-US" altLang="ja-JP" sz="2133" dirty="0"/>
              <a:t>command can show us both data and voice VLANs assigned to the interface.</a:t>
            </a:r>
          </a:p>
          <a:p>
            <a:pPr marL="0" indent="0">
              <a:buNone/>
            </a:pPr>
            <a:endParaRPr lang="en-US" altLang="ja-JP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3513" y="2088292"/>
            <a:ext cx="7864973" cy="34537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36082141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8231" y="2008574"/>
            <a:ext cx="8217370" cy="1325563"/>
          </a:xfrm>
        </p:spPr>
        <p:txBody>
          <a:bodyPr>
            <a:normAutofit/>
          </a:bodyPr>
          <a:lstStyle/>
          <a:p>
            <a:r>
              <a:rPr lang="en-US" sz="6600" dirty="0"/>
              <a:t>VLAN Configuration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898543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43839" y="158497"/>
            <a:ext cx="6898365" cy="1010068"/>
          </a:xfrm>
        </p:spPr>
        <p:txBody>
          <a:bodyPr>
            <a:no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VLAN Ranges on Catalyst Switches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55512" y="1600887"/>
            <a:ext cx="6318441" cy="836693"/>
          </a:xfrm>
        </p:spPr>
        <p:txBody>
          <a:bodyPr/>
          <a:lstStyle/>
          <a:p>
            <a:pPr marL="190495" lvl="1" indent="0">
              <a:buNone/>
            </a:pPr>
            <a:r>
              <a:rPr lang="en-CA" altLang="en-US" sz="2133" dirty="0"/>
              <a:t>Catalyst switches 2960 and 3650 support over 4000 VLANs.</a:t>
            </a:r>
          </a:p>
          <a:p>
            <a:pPr marL="19049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31896745"/>
              </p:ext>
            </p:extLst>
          </p:nvPr>
        </p:nvGraphicFramePr>
        <p:xfrm>
          <a:off x="487680" y="2783404"/>
          <a:ext cx="11460480" cy="28605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88975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707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Normal</a:t>
                      </a:r>
                      <a:r>
                        <a:rPr lang="en-US" sz="1800" baseline="0" dirty="0"/>
                        <a:t> Range VLAN 1 – 1005 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Extended Range VLAN</a:t>
                      </a:r>
                      <a:r>
                        <a:rPr lang="en-US" sz="1800" baseline="0" dirty="0"/>
                        <a:t> 1006 - 4095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Used in Small to Medium sized businesses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Used by Service Providers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1002 – 1005 are reserved for legacy VLANs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Are</a:t>
                      </a:r>
                      <a:r>
                        <a:rPr lang="en-US" sz="1800" baseline="0" dirty="0"/>
                        <a:t> in Running-Config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6464">
                <a:tc>
                  <a:txBody>
                    <a:bodyPr/>
                    <a:lstStyle/>
                    <a:p>
                      <a:r>
                        <a:rPr lang="en-US" sz="1800" dirty="0"/>
                        <a:t>1, 1002 – 1005 are auto created</a:t>
                      </a:r>
                      <a:r>
                        <a:rPr lang="en-US" sz="1800" baseline="0" dirty="0"/>
                        <a:t> and cannot be deleted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Supports fewer</a:t>
                      </a:r>
                      <a:r>
                        <a:rPr lang="en-US" sz="1800" baseline="0" dirty="0"/>
                        <a:t> VLAN features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95416">
                <a:tc>
                  <a:txBody>
                    <a:bodyPr/>
                    <a:lstStyle/>
                    <a:p>
                      <a:r>
                        <a:rPr lang="en-US" sz="1800" dirty="0"/>
                        <a:t>Stored in the vlan.dat</a:t>
                      </a:r>
                      <a:r>
                        <a:rPr lang="en-US" sz="1800" baseline="0" dirty="0"/>
                        <a:t> file in flash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Requires VTP configurations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VTP can synchronize between switches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9712" y="71997"/>
            <a:ext cx="5108448" cy="2711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7103102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395415" y="55191"/>
            <a:ext cx="11796585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VLAN Creation Commands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65903" y="1305433"/>
            <a:ext cx="10904433" cy="917516"/>
          </a:xfrm>
        </p:spPr>
        <p:txBody>
          <a:bodyPr/>
          <a:lstStyle/>
          <a:p>
            <a:pPr marL="190495" lvl="1" indent="0">
              <a:buNone/>
            </a:pPr>
            <a:r>
              <a:rPr lang="en-CA" altLang="en-US" sz="2133" dirty="0"/>
              <a:t>VLAN details are stored in the vlan.dat file. You create VLANs in the global configuration mode.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877824" y="2463123"/>
          <a:ext cx="10192512" cy="28718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9625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9625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Task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IOS Command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Enter global configuration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Switch# </a:t>
                      </a:r>
                      <a:r>
                        <a:rPr lang="en-US" sz="2100" b="1" dirty="0"/>
                        <a:t>configure terminal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Create a VLAN with a valid ID number.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Switch(config)# </a:t>
                      </a:r>
                      <a:r>
                        <a:rPr lang="en-US" sz="2100" b="1" dirty="0"/>
                        <a:t>vlan</a:t>
                      </a:r>
                      <a:r>
                        <a:rPr lang="en-US" sz="2100" dirty="0"/>
                        <a:t> </a:t>
                      </a:r>
                      <a:r>
                        <a:rPr lang="en-US" sz="2100" i="1" dirty="0"/>
                        <a:t>vlan-id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Specify a unique name to identify the VLAN.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Switch(config-vlan)# </a:t>
                      </a:r>
                      <a:r>
                        <a:rPr lang="en-US" sz="2100" b="1" dirty="0"/>
                        <a:t>name</a:t>
                      </a:r>
                      <a:r>
                        <a:rPr lang="en-US" sz="2100" dirty="0"/>
                        <a:t> </a:t>
                      </a:r>
                      <a:r>
                        <a:rPr lang="en-US" sz="2100" i="1" dirty="0"/>
                        <a:t>vlan-name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US" sz="2100" dirty="0"/>
                        <a:t>Return to the privileged EXEC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Switch(config-vlan)# </a:t>
                      </a:r>
                      <a:r>
                        <a:rPr lang="en-US" sz="2100" b="1" dirty="0"/>
                        <a:t>end</a:t>
                      </a:r>
                      <a:endParaRPr lang="en-US" sz="2100" dirty="0"/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7040">
                <a:tc>
                  <a:txBody>
                    <a:bodyPr/>
                    <a:lstStyle/>
                    <a:p>
                      <a:r>
                        <a:rPr lang="en-US" sz="2100" dirty="0"/>
                        <a:t>Enter global configuration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Switch# </a:t>
                      </a:r>
                      <a:r>
                        <a:rPr lang="en-US" sz="2100" b="1" dirty="0"/>
                        <a:t>configure terminal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61630264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30665" y="55191"/>
            <a:ext cx="5840952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VLAN Creation Example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30665" y="1209843"/>
            <a:ext cx="5708816" cy="221915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If the Student PC is going to be in VLAN 20, we will create the VLAN first and then name 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If you do not name it, the Cisco IOS will give it a default name of vlan and the four digit number of the VLAN. E.g. vlan0020 for VLAN 20.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60927475"/>
              </p:ext>
            </p:extLst>
          </p:nvPr>
        </p:nvGraphicFramePr>
        <p:xfrm>
          <a:off x="595242" y="3084655"/>
          <a:ext cx="5193919" cy="24722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5404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63987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Prompt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Command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S1#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Configure terminal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S1(config)#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vlan 20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S1(config-vlan)#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name student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S1(config-vlan)#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end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2840" y="1435907"/>
            <a:ext cx="5708816" cy="3082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2725155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377951" y="55191"/>
            <a:ext cx="11814049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VLAN Port Assignment Commands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35013" y="1195363"/>
            <a:ext cx="11444923" cy="795997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Once the VLAN is created, we can then assign it to the correct interfaces.</a:t>
            </a:r>
          </a:p>
          <a:p>
            <a:pPr lvl="1"/>
            <a:endParaRPr lang="en-CA" altLang="en-US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4585318"/>
              </p:ext>
            </p:extLst>
          </p:nvPr>
        </p:nvGraphicFramePr>
        <p:xfrm>
          <a:off x="377951" y="1991360"/>
          <a:ext cx="11301984" cy="33257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6509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65099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Task 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Command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dirty="0"/>
                        <a:t>Enter global configuration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400" dirty="0"/>
                        <a:t>Switch# </a:t>
                      </a:r>
                      <a:r>
                        <a:rPr lang="en-US" sz="2400" b="1" dirty="0"/>
                        <a:t>configure terminal</a:t>
                      </a:r>
                      <a:endParaRPr lang="en-US" sz="24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dirty="0"/>
                        <a:t>Enter interface configuration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400" dirty="0"/>
                        <a:t>Switch(config)# </a:t>
                      </a:r>
                      <a:r>
                        <a:rPr lang="en-US" sz="2400" b="1" dirty="0"/>
                        <a:t>interface </a:t>
                      </a:r>
                      <a:r>
                        <a:rPr lang="en-US" sz="2400" i="1" dirty="0"/>
                        <a:t>interface-id</a:t>
                      </a:r>
                      <a:endParaRPr lang="en-US" sz="24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dirty="0"/>
                        <a:t>Set the port to access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400" dirty="0"/>
                        <a:t>Switch(config-if)# </a:t>
                      </a:r>
                      <a:r>
                        <a:rPr lang="en-US" sz="2400" b="1" dirty="0"/>
                        <a:t>switchport mode access</a:t>
                      </a:r>
                      <a:endParaRPr lang="en-US" sz="24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3440">
                <a:tc>
                  <a:txBody>
                    <a:bodyPr/>
                    <a:lstStyle/>
                    <a:p>
                      <a:r>
                        <a:rPr lang="en-US" sz="2400" dirty="0"/>
                        <a:t>Assign the port to a VLAN.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400" dirty="0"/>
                        <a:t>Switch(config-if)# </a:t>
                      </a:r>
                      <a:r>
                        <a:rPr lang="en-US" sz="2400" b="1" dirty="0"/>
                        <a:t>switchport access vlan</a:t>
                      </a:r>
                      <a:r>
                        <a:rPr lang="en-US" sz="2400" dirty="0"/>
                        <a:t> </a:t>
                      </a:r>
                      <a:r>
                        <a:rPr lang="en-US" sz="2400" i="1" dirty="0"/>
                        <a:t>vlan-id</a:t>
                      </a:r>
                      <a:endParaRPr lang="en-US" sz="24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400" dirty="0"/>
                        <a:t>Return to the privileged EXEC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400" dirty="0"/>
                        <a:t>Switch(config-if)# </a:t>
                      </a:r>
                      <a:r>
                        <a:rPr lang="en-US" sz="2400" b="1" dirty="0"/>
                        <a:t>end</a:t>
                      </a:r>
                      <a:endParaRPr lang="en-US" sz="2400" dirty="0"/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0041384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44371" y="55191"/>
            <a:ext cx="11947630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VLAN Port Assignment Example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244370" y="1087395"/>
            <a:ext cx="6934905" cy="18468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sz="1800" dirty="0"/>
              <a:t>We can assign the VLAN to the port interface.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800" dirty="0"/>
              <a:t>Once the device is assigned the VLAN, then the end device will need the IP address information for that VLAN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altLang="en-US" sz="1800" dirty="0"/>
              <a:t>Here, Student PC receives 172.17.20.22</a:t>
            </a:r>
            <a:endParaRPr lang="en-CA" altLang="en-US" sz="18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5709968"/>
              </p:ext>
            </p:extLst>
          </p:nvPr>
        </p:nvGraphicFramePr>
        <p:xfrm>
          <a:off x="959823" y="2817340"/>
          <a:ext cx="5701030" cy="28215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4648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5454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70259">
                <a:tc>
                  <a:txBody>
                    <a:bodyPr/>
                    <a:lstStyle/>
                    <a:p>
                      <a:r>
                        <a:rPr lang="en-US" sz="2000" dirty="0"/>
                        <a:t>Prompt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Command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70259">
                <a:tc>
                  <a:txBody>
                    <a:bodyPr/>
                    <a:lstStyle/>
                    <a:p>
                      <a:r>
                        <a:rPr lang="en-US" sz="2000" dirty="0"/>
                        <a:t>S1#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Configure terminal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70259">
                <a:tc>
                  <a:txBody>
                    <a:bodyPr/>
                    <a:lstStyle/>
                    <a:p>
                      <a:r>
                        <a:rPr lang="en-US" sz="2000" dirty="0"/>
                        <a:t>S1(config)#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Interface</a:t>
                      </a:r>
                      <a:r>
                        <a:rPr lang="en-US" sz="2000" baseline="0" dirty="0"/>
                        <a:t> fa0/18</a:t>
                      </a:r>
                      <a:endParaRPr lang="en-US" sz="20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70259">
                <a:tc>
                  <a:txBody>
                    <a:bodyPr/>
                    <a:lstStyle/>
                    <a:p>
                      <a:r>
                        <a:rPr lang="en-US" sz="2000" dirty="0"/>
                        <a:t>S1(config-if)#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Switchport mode</a:t>
                      </a:r>
                      <a:r>
                        <a:rPr lang="en-US" sz="2000" baseline="0" dirty="0"/>
                        <a:t> access</a:t>
                      </a:r>
                      <a:endParaRPr lang="en-US" sz="20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70259">
                <a:tc>
                  <a:txBody>
                    <a:bodyPr/>
                    <a:lstStyle/>
                    <a:p>
                      <a:r>
                        <a:rPr lang="en-US" sz="2000" dirty="0"/>
                        <a:t>S1(config-if)#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Switchport</a:t>
                      </a:r>
                      <a:r>
                        <a:rPr lang="en-US" sz="2000" baseline="0" dirty="0"/>
                        <a:t> access vlan 20</a:t>
                      </a:r>
                      <a:endParaRPr lang="en-US" sz="20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70259">
                <a:tc>
                  <a:txBody>
                    <a:bodyPr/>
                    <a:lstStyle/>
                    <a:p>
                      <a:r>
                        <a:rPr lang="en-US" sz="2000" dirty="0"/>
                        <a:t>S1(config-if)#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end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777" y="1577106"/>
            <a:ext cx="4628629" cy="2714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32752531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10065" y="55191"/>
            <a:ext cx="11981936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Data and Voice VLANs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95415" y="1606378"/>
            <a:ext cx="5057117" cy="3405889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An access port may only be assigned to one data VLAN. </a:t>
            </a:r>
            <a:r>
              <a:rPr lang="en-US" altLang="en-US" sz="2400" dirty="0"/>
              <a:t>However it may also be assigned to one Voice VLAN for when a phone and an end device are off of the same switchport.</a:t>
            </a:r>
          </a:p>
          <a:p>
            <a:pPr marL="0" indent="0">
              <a:buNone/>
            </a:pPr>
            <a:endParaRPr lang="en-CA" altLang="en-US" sz="2133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164" y="1065259"/>
            <a:ext cx="6198656" cy="39470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0953693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59491" y="55191"/>
            <a:ext cx="11932509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Data and Voice VLAN Example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7190" y="1262778"/>
            <a:ext cx="6078555" cy="4332444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We will want to create and name both Voice and Data VLANs.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2000" dirty="0"/>
              <a:t>In addition to assigning the data VLAN, we will also assign the Voice VLAN and turn on QoS for the voice traffic to the interface.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2000" dirty="0"/>
              <a:t>The newer catalyst switch will automatically create the VLAN, if it does not already exist, when it is assigned to an interface.</a:t>
            </a:r>
          </a:p>
          <a:p>
            <a:pPr marL="0" indent="0">
              <a:buNone/>
            </a:pPr>
            <a:r>
              <a:rPr lang="en-CA" altLang="en-US" sz="2000" b="1" dirty="0"/>
              <a:t>Note</a:t>
            </a:r>
            <a:r>
              <a:rPr lang="en-CA" altLang="en-US" sz="2000" dirty="0"/>
              <a:t>: QoS is beyond the scope of this course. Here we do show the use of the </a:t>
            </a:r>
            <a:r>
              <a:rPr lang="en-US" sz="2000" b="1" dirty="0"/>
              <a:t>mls qos trust [cos | device cisco-phone | dscp | ip-precedence] </a:t>
            </a:r>
            <a:r>
              <a:rPr lang="en-US" sz="2000" dirty="0"/>
              <a:t>command.</a:t>
            </a:r>
            <a:endParaRPr lang="en-CA" altLang="en-US" sz="2000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736" y="1328420"/>
            <a:ext cx="5435600" cy="261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736" y="4489705"/>
            <a:ext cx="5435600" cy="469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858304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13273" y="167221"/>
            <a:ext cx="4736419" cy="1010068"/>
          </a:xfrm>
        </p:spPr>
        <p:txBody>
          <a:bodyPr>
            <a:noAutofit/>
          </a:bodyPr>
          <a:lstStyle/>
          <a:p>
            <a:r>
              <a:rPr lang="en-US" altLang="en-US" sz="3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Verify VLAN Information</a:t>
            </a:r>
            <a:endParaRPr lang="en-CA" altLang="en-US" sz="36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29184" y="1977080"/>
            <a:ext cx="3789397" cy="206227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Use the </a:t>
            </a:r>
            <a:r>
              <a:rPr lang="en-US" sz="1800" b="1" dirty="0"/>
              <a:t>show vlan </a:t>
            </a:r>
            <a:r>
              <a:rPr lang="en-US" sz="1800" dirty="0"/>
              <a:t>command. The complete syntax is: </a:t>
            </a:r>
          </a:p>
          <a:p>
            <a:pPr marL="0" indent="0">
              <a:buNone/>
            </a:pPr>
            <a:r>
              <a:rPr lang="en-US" sz="1800" b="1" dirty="0"/>
              <a:t>show vlan [brief</a:t>
            </a:r>
            <a:r>
              <a:rPr lang="en-US" sz="1800" dirty="0"/>
              <a:t> | </a:t>
            </a:r>
            <a:r>
              <a:rPr lang="en-US" sz="1800" b="1" dirty="0"/>
              <a:t>id</a:t>
            </a:r>
            <a:r>
              <a:rPr lang="en-US" sz="1800" dirty="0"/>
              <a:t> </a:t>
            </a:r>
            <a:r>
              <a:rPr lang="en-US" sz="1800" i="1" dirty="0"/>
              <a:t>vlan-id</a:t>
            </a:r>
            <a:r>
              <a:rPr lang="en-US" sz="1800" dirty="0"/>
              <a:t> | </a:t>
            </a:r>
            <a:r>
              <a:rPr lang="en-US" sz="1800" b="1" dirty="0"/>
              <a:t>name</a:t>
            </a:r>
            <a:r>
              <a:rPr lang="en-US" sz="1800" dirty="0"/>
              <a:t> </a:t>
            </a:r>
            <a:r>
              <a:rPr lang="en-US" sz="1800" i="1" dirty="0"/>
              <a:t>vlan-name</a:t>
            </a:r>
            <a:r>
              <a:rPr lang="en-US" sz="1800" dirty="0"/>
              <a:t> | </a:t>
            </a:r>
            <a:r>
              <a:rPr lang="en-US" sz="1800" b="1" dirty="0"/>
              <a:t>summary</a:t>
            </a:r>
            <a:r>
              <a:rPr lang="en-US" sz="1800" dirty="0"/>
              <a:t>]</a:t>
            </a:r>
            <a:endParaRPr lang="en-CA" altLang="en-US" sz="18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1082017"/>
              </p:ext>
            </p:extLst>
          </p:nvPr>
        </p:nvGraphicFramePr>
        <p:xfrm>
          <a:off x="324484" y="4039354"/>
          <a:ext cx="11543032" cy="2749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49782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52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000" dirty="0">
                          <a:effectLst/>
                        </a:rPr>
                        <a:t>Task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000" dirty="0"/>
                        <a:t>Command Option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000" dirty="0"/>
                        <a:t>Display VLAN name, status, and its ports one VLAN per line.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000" b="1" dirty="0"/>
                        <a:t>brief</a:t>
                      </a:r>
                      <a:endParaRPr lang="en-US" sz="20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000" dirty="0"/>
                        <a:t>Display information about the identified VLAN ID number. 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000" b="1" dirty="0"/>
                        <a:t>id</a:t>
                      </a:r>
                      <a:r>
                        <a:rPr lang="en-US" sz="2000" dirty="0"/>
                        <a:t> </a:t>
                      </a:r>
                      <a:r>
                        <a:rPr lang="en-US" sz="2000" i="1" dirty="0"/>
                        <a:t>vlan-id</a:t>
                      </a:r>
                      <a:endParaRPr lang="en-US" sz="20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2160">
                <a:tc>
                  <a:txBody>
                    <a:bodyPr/>
                    <a:lstStyle/>
                    <a:p>
                      <a:r>
                        <a:rPr lang="en-US" sz="2000" dirty="0"/>
                        <a:t>Display information about the identified VLAN name. The </a:t>
                      </a:r>
                      <a:r>
                        <a:rPr lang="en-US" sz="2000" i="1" dirty="0"/>
                        <a:t>vlan-name</a:t>
                      </a:r>
                      <a:r>
                        <a:rPr lang="en-US" sz="2000" dirty="0"/>
                        <a:t> is an ASCII string from 1 to 32 characters.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000" b="1" dirty="0"/>
                        <a:t>name</a:t>
                      </a:r>
                      <a:r>
                        <a:rPr lang="en-US" sz="2000" dirty="0"/>
                        <a:t> </a:t>
                      </a:r>
                      <a:r>
                        <a:rPr lang="en-US" sz="2000" i="1" dirty="0"/>
                        <a:t>vlan-name</a:t>
                      </a:r>
                      <a:endParaRPr lang="en-US" sz="20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000" dirty="0"/>
                        <a:t>Display VLAN summary information.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000" b="1" dirty="0"/>
                        <a:t>summary</a:t>
                      </a:r>
                      <a:endParaRPr lang="en-US" sz="2000" dirty="0"/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5625" y="569958"/>
            <a:ext cx="6727191" cy="990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5002" y="1804087"/>
            <a:ext cx="7207216" cy="1902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38389466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62117" y="55191"/>
            <a:ext cx="6745309" cy="1010068"/>
          </a:xfrm>
        </p:spPr>
        <p:txBody>
          <a:bodyPr>
            <a:no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Change VLAN Port Membership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39951" y="1065259"/>
            <a:ext cx="11079983" cy="355498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/>
              <a:t>There are a number of ways to change VLAN membership: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1800" dirty="0"/>
              <a:t>re-enter </a:t>
            </a:r>
            <a:r>
              <a:rPr lang="en-US" sz="1800" b="1" dirty="0"/>
              <a:t>switchport access vlan</a:t>
            </a:r>
            <a:r>
              <a:rPr lang="en-US" sz="1800" dirty="0"/>
              <a:t> </a:t>
            </a:r>
            <a:r>
              <a:rPr lang="en-US" sz="1800" i="1" dirty="0"/>
              <a:t>vlan-id </a:t>
            </a:r>
            <a:r>
              <a:rPr lang="en-US" sz="1800" dirty="0"/>
              <a:t>command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1800" dirty="0"/>
              <a:t>use the </a:t>
            </a:r>
            <a:r>
              <a:rPr lang="en-US" sz="1800" b="1" dirty="0"/>
              <a:t>no switchport access vlan </a:t>
            </a:r>
            <a:r>
              <a:rPr lang="en-US" sz="1800" dirty="0"/>
              <a:t>to place interface back in VLAN 1</a:t>
            </a:r>
          </a:p>
          <a:p>
            <a:pPr marL="0" indent="0">
              <a:buNone/>
            </a:pPr>
            <a:r>
              <a:rPr lang="en-US" altLang="en-US" sz="1800" dirty="0"/>
              <a:t>Use the </a:t>
            </a:r>
            <a:r>
              <a:rPr lang="en-US" altLang="en-US" sz="1800" b="1" dirty="0"/>
              <a:t>show vlan brief </a:t>
            </a:r>
            <a:r>
              <a:rPr lang="en-US" altLang="en-US" sz="1800" dirty="0"/>
              <a:t>or the </a:t>
            </a:r>
            <a:r>
              <a:rPr lang="en-US" altLang="en-US" sz="1800" b="1" dirty="0"/>
              <a:t>show interface fa0/18 switchport</a:t>
            </a:r>
            <a:r>
              <a:rPr lang="en-US" altLang="en-US" sz="1800" dirty="0"/>
              <a:t> commands to verify the correct VLAN association.</a:t>
            </a:r>
            <a:endParaRPr lang="en-CA" altLang="en-US" sz="1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2930" y="3047891"/>
            <a:ext cx="6149070" cy="37759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20" y="3047891"/>
            <a:ext cx="6052642" cy="2744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83855648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333631" y="55191"/>
            <a:ext cx="11858369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Delete VLANs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630195" y="1186249"/>
            <a:ext cx="11098509" cy="3422326"/>
          </a:xfrm>
        </p:spPr>
        <p:txBody>
          <a:bodyPr/>
          <a:lstStyle/>
          <a:p>
            <a:pPr marL="0" indent="0">
              <a:buNone/>
            </a:pPr>
            <a:r>
              <a:rPr lang="en-US" sz="2133" dirty="0"/>
              <a:t>Delete VLANs with the </a:t>
            </a:r>
            <a:r>
              <a:rPr lang="en-US" sz="2133" b="1" dirty="0"/>
              <a:t>no vlan </a:t>
            </a:r>
            <a:r>
              <a:rPr lang="en-US" sz="2133" i="1" dirty="0"/>
              <a:t>vlan-id</a:t>
            </a:r>
            <a:r>
              <a:rPr lang="en-US" sz="2133" u="sng" dirty="0"/>
              <a:t> </a:t>
            </a:r>
            <a:r>
              <a:rPr lang="en-US" sz="2133" dirty="0"/>
              <a:t>command.</a:t>
            </a:r>
          </a:p>
          <a:p>
            <a:pPr marL="0" indent="0">
              <a:buNone/>
            </a:pPr>
            <a:r>
              <a:rPr lang="en-US" sz="2133" b="1" dirty="0"/>
              <a:t>Caution</a:t>
            </a:r>
            <a:r>
              <a:rPr lang="en-US" sz="2133" dirty="0"/>
              <a:t>: Before deleting a VLAN, reassign all member ports to a different VLAN.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2133" dirty="0"/>
              <a:t>Delete all VLANs with the </a:t>
            </a:r>
            <a:r>
              <a:rPr lang="en-CA" altLang="en-US" sz="2133" b="1" dirty="0"/>
              <a:t>delete flash:vlan.dat </a:t>
            </a:r>
            <a:r>
              <a:rPr lang="en-CA" altLang="en-US" sz="2133" dirty="0"/>
              <a:t>or </a:t>
            </a:r>
            <a:r>
              <a:rPr lang="en-CA" altLang="en-US" sz="2133" b="1" dirty="0"/>
              <a:t>delete vlan.dat </a:t>
            </a:r>
            <a:r>
              <a:rPr lang="en-CA" altLang="en-US" sz="2133" dirty="0"/>
              <a:t>commands.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CA" altLang="en-US" sz="2133" dirty="0"/>
              <a:t>Reload the switch when deleting all VLANs.</a:t>
            </a:r>
          </a:p>
          <a:p>
            <a:pPr marL="0" indent="0">
              <a:buNone/>
            </a:pPr>
            <a:r>
              <a:rPr lang="en-CA" altLang="en-US" sz="2133" b="1" dirty="0"/>
              <a:t>Note</a:t>
            </a:r>
            <a:r>
              <a:rPr lang="en-CA" altLang="en-US" sz="2133" dirty="0"/>
              <a:t>: To restore to factory default – unplug all data cables, erase the startup-configuration and delete the vlan.dat file, then reload the device.</a:t>
            </a:r>
          </a:p>
        </p:txBody>
      </p:sp>
    </p:spTree>
    <p:extLst>
      <p:ext uri="{BB962C8B-B14F-4D97-AF65-F5344CB8AC3E}">
        <p14:creationId xmlns:p14="http://schemas.microsoft.com/office/powerpoint/2010/main" val="2871149739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9637" y="2103437"/>
            <a:ext cx="5012725" cy="1325563"/>
          </a:xfrm>
        </p:spPr>
        <p:txBody>
          <a:bodyPr>
            <a:normAutofit/>
          </a:bodyPr>
          <a:lstStyle/>
          <a:p>
            <a:r>
              <a:rPr lang="en-US" sz="6000" dirty="0"/>
              <a:t>VLAN Trunks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74977282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243840" y="77331"/>
            <a:ext cx="12192000" cy="90220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Trunk Configuration Commands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68224" y="1162757"/>
            <a:ext cx="11740896" cy="751388"/>
          </a:xfrm>
        </p:spPr>
        <p:txBody>
          <a:bodyPr/>
          <a:lstStyle/>
          <a:p>
            <a:pPr marL="0" indent="0">
              <a:buNone/>
            </a:pPr>
            <a:r>
              <a:rPr lang="en-US" sz="2133" dirty="0"/>
              <a:t>Configure and verify VLAN trunks. </a:t>
            </a:r>
            <a:r>
              <a:rPr lang="en-US" altLang="en-US" sz="2133" dirty="0"/>
              <a:t>Trunks are layer 2 and carry traffic for all VLANs.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8477684"/>
              </p:ext>
            </p:extLst>
          </p:nvPr>
        </p:nvGraphicFramePr>
        <p:xfrm>
          <a:off x="298704" y="1678658"/>
          <a:ext cx="11679936" cy="40165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985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8134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2100" b="1" dirty="0">
                          <a:effectLst/>
                        </a:rPr>
                        <a:t>Task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b="1" dirty="0"/>
                        <a:t>IOS Command</a:t>
                      </a:r>
                      <a:endParaRPr lang="en-US" sz="2100" dirty="0"/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Enter global configuration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Switch# </a:t>
                      </a:r>
                      <a:r>
                        <a:rPr lang="en-US" sz="2100" b="1" dirty="0"/>
                        <a:t>configure terminal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Enter interface configuration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Switch(config)# </a:t>
                      </a:r>
                      <a:r>
                        <a:rPr lang="en-US" sz="2100" b="1" dirty="0"/>
                        <a:t>interface </a:t>
                      </a:r>
                      <a:r>
                        <a:rPr lang="en-US" sz="2100" i="1" dirty="0"/>
                        <a:t>interface-id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Set the port to permanent trunking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Switch(config-if)# </a:t>
                      </a:r>
                      <a:r>
                        <a:rPr lang="en-US" sz="2100" b="1" dirty="0"/>
                        <a:t>switchport mode trunk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160">
                <a:tc>
                  <a:txBody>
                    <a:bodyPr/>
                    <a:lstStyle/>
                    <a:p>
                      <a:r>
                        <a:rPr lang="en-US" sz="2100" dirty="0"/>
                        <a:t>Sets the native VLAN to something other than VLAN 1.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Switch(config-if)# </a:t>
                      </a:r>
                      <a:r>
                        <a:rPr lang="en-US" sz="2100" b="1" dirty="0"/>
                        <a:t>switchport trunk native vlan </a:t>
                      </a:r>
                      <a:r>
                        <a:rPr lang="en-US" sz="2100" i="1" dirty="0"/>
                        <a:t>vlan-id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72160">
                <a:tc>
                  <a:txBody>
                    <a:bodyPr/>
                    <a:lstStyle/>
                    <a:p>
                      <a:r>
                        <a:rPr lang="en-US" sz="2100" dirty="0"/>
                        <a:t>Specify the list of VLANs to be allowed on the trunk link.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 rtl="0"/>
                      <a:r>
                        <a:rPr lang="en-US" sz="2100" dirty="0"/>
                        <a:t>Switch(config-if)# </a:t>
                      </a:r>
                      <a:r>
                        <a:rPr lang="en-US" sz="2100" b="1" dirty="0"/>
                        <a:t>switchport trunk allowed vlan </a:t>
                      </a:r>
                      <a:r>
                        <a:rPr lang="en-US" sz="2100" i="1" dirty="0"/>
                        <a:t>vlan-list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dirty="0"/>
                        <a:t>Return to the privileged EXEC mode.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Switch(config-if)# </a:t>
                      </a:r>
                      <a:r>
                        <a:rPr lang="en-US" sz="2100" b="1" dirty="0"/>
                        <a:t>end</a:t>
                      </a:r>
                      <a:endParaRPr lang="en-US" sz="2100" dirty="0"/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0830764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97708" y="0"/>
            <a:ext cx="6474941" cy="1010068"/>
          </a:xfrm>
        </p:spPr>
        <p:txBody>
          <a:bodyPr>
            <a:no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Trunk Configuration Example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062128"/>
            <a:ext cx="5864352" cy="22297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The subnets associated with each VLAN are:</a:t>
            </a:r>
          </a:p>
          <a:p>
            <a:pPr lvl="1"/>
            <a:r>
              <a:rPr lang="en-US" sz="2000" dirty="0"/>
              <a:t>VLAN 10 - Faculty/Staff - 172.17.10.0/24</a:t>
            </a:r>
          </a:p>
          <a:p>
            <a:pPr lvl="1"/>
            <a:r>
              <a:rPr lang="en-US" sz="2000" dirty="0"/>
              <a:t>VLAN 20 - Students - 172.17.20.0/24</a:t>
            </a:r>
          </a:p>
          <a:p>
            <a:pPr lvl="1"/>
            <a:r>
              <a:rPr lang="en-US" sz="2000" dirty="0"/>
              <a:t>VLAN 30 - Guests - 172.17.30.0/24</a:t>
            </a:r>
          </a:p>
          <a:p>
            <a:pPr lvl="1"/>
            <a:r>
              <a:rPr lang="en-US" sz="2000" dirty="0"/>
              <a:t>VLAN 99 - Native - 172.17.99.0/24</a:t>
            </a:r>
          </a:p>
        </p:txBody>
      </p:sp>
      <p:sp>
        <p:nvSpPr>
          <p:cNvPr id="3" name="Rectangle 4"/>
          <p:cNvSpPr txBox="1"/>
          <p:nvPr/>
        </p:nvSpPr>
        <p:spPr>
          <a:xfrm>
            <a:off x="146304" y="3425953"/>
            <a:ext cx="54018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rgbClr val="000000"/>
                </a:solidFill>
              </a:rPr>
              <a:t>F0/1 port on S1 is configured as a trunk port.</a:t>
            </a:r>
          </a:p>
          <a:p>
            <a:endParaRPr lang="en-US" sz="2000" dirty="0">
              <a:solidFill>
                <a:srgbClr val="000000"/>
              </a:solidFill>
            </a:endParaRPr>
          </a:p>
          <a:p>
            <a:r>
              <a:rPr lang="en-US" sz="2000" b="1" dirty="0">
                <a:solidFill>
                  <a:srgbClr val="000000"/>
                </a:solidFill>
              </a:rPr>
              <a:t>Note</a:t>
            </a:r>
            <a:r>
              <a:rPr lang="en-US" sz="2000" dirty="0">
                <a:solidFill>
                  <a:srgbClr val="000000"/>
                </a:solidFill>
              </a:rPr>
              <a:t>: This assumes a 2960 switch using 802.1q tagging. Layer 3 switches require the encapsulation to be configured before the trunk mode. </a:t>
            </a:r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0681191"/>
              </p:ext>
            </p:extLst>
          </p:nvPr>
        </p:nvGraphicFramePr>
        <p:xfrm>
          <a:off x="6060920" y="3553803"/>
          <a:ext cx="5984776" cy="29667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104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7429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Prompt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Command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S1(config)#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Interface</a:t>
                      </a:r>
                      <a:r>
                        <a:rPr lang="en-US" sz="1800" baseline="0" dirty="0"/>
                        <a:t> fa0/1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S1(config-if)#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Switchport mode</a:t>
                      </a:r>
                      <a:r>
                        <a:rPr lang="en-US" sz="1800" baseline="0" dirty="0"/>
                        <a:t> trunk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S1(config-if)#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Switchport </a:t>
                      </a:r>
                      <a:r>
                        <a:rPr lang="en-US" sz="1800" baseline="0" dirty="0"/>
                        <a:t>trunk native vlan 99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S1(config-if)#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Switchport</a:t>
                      </a:r>
                      <a:r>
                        <a:rPr lang="en-US" sz="1800" baseline="0" dirty="0"/>
                        <a:t> trunk allowed vlan 10,20,30,99</a:t>
                      </a:r>
                      <a:endParaRPr lang="en-US" sz="1800" dirty="0"/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1800" dirty="0"/>
                        <a:t>S1(config-if)#</a:t>
                      </a:r>
                    </a:p>
                  </a:txBody>
                  <a:tcPr marL="121920" marR="121920" marT="60960" marB="60960"/>
                </a:tc>
                <a:tc>
                  <a:txBody>
                    <a:bodyPr/>
                    <a:lstStyle/>
                    <a:p>
                      <a:r>
                        <a:rPr lang="en-US" sz="1800" dirty="0"/>
                        <a:t>end</a:t>
                      </a:r>
                    </a:p>
                  </a:txBody>
                  <a:tcPr marL="121920" marR="121920" marT="60960" marB="609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2649" y="236541"/>
            <a:ext cx="4981323" cy="28471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21643246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55955" y="128325"/>
            <a:ext cx="5864352" cy="1010068"/>
          </a:xfrm>
        </p:spPr>
        <p:txBody>
          <a:bodyPr>
            <a:normAutofit/>
          </a:bodyPr>
          <a:lstStyle/>
          <a:p>
            <a:r>
              <a:rPr lang="en-US" altLang="en-US" sz="3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Verify Trunk Configuration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1286" y="1507523"/>
            <a:ext cx="5869021" cy="44928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Set the trunk mode and native vlan.</a:t>
            </a:r>
          </a:p>
          <a:p>
            <a:pPr marL="0" indent="0">
              <a:buNone/>
            </a:pPr>
            <a:r>
              <a:rPr lang="en-US" sz="2000" dirty="0"/>
              <a:t>Notice </a:t>
            </a:r>
            <a:r>
              <a:rPr lang="en-US" sz="2000" b="1" dirty="0"/>
              <a:t>sh int fa0/1 switchport </a:t>
            </a:r>
            <a:r>
              <a:rPr lang="en-US" sz="2000" dirty="0"/>
              <a:t>command: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Is set to trunk administratively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Is set as trunk operationally (functioning)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Encapsulation is dot1q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Native VLAN set to VLAN 99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All VLANs created on the switch will pass traffic on this trunk</a:t>
            </a: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128325"/>
            <a:ext cx="5927852" cy="55862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251211513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93036" y="-98854"/>
            <a:ext cx="11983719" cy="1010068"/>
          </a:xfrm>
        </p:spPr>
        <p:txBody>
          <a:bodyPr>
            <a:normAutofit/>
          </a:bodyPr>
          <a:lstStyle/>
          <a:p>
            <a:r>
              <a:rPr lang="en-US" altLang="en-US" sz="36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Reset the Trunk to the Default State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4821" y="1247139"/>
            <a:ext cx="5648572" cy="266171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Reset the default trunk settings with the no command.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All VLANs allowed to pass traffic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Native VLAN = VLAN 1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Verify the default settings with a     </a:t>
            </a:r>
            <a:r>
              <a:rPr lang="en-US" sz="2000" b="1" dirty="0"/>
              <a:t>sh int fa0/1 switchport </a:t>
            </a:r>
            <a:r>
              <a:rPr lang="en-US" sz="2000" dirty="0"/>
              <a:t>command.</a:t>
            </a:r>
          </a:p>
          <a:p>
            <a:pPr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281" y="4108705"/>
            <a:ext cx="5595112" cy="15021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750059"/>
            <a:ext cx="5883550" cy="486080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5191498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157480" y="1"/>
            <a:ext cx="12034520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Reset the Trunk to the Default State (Cont.)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7480" y="1490153"/>
            <a:ext cx="6217920" cy="2334264"/>
          </a:xfrm>
        </p:spPr>
        <p:txBody>
          <a:bodyPr/>
          <a:lstStyle/>
          <a:p>
            <a:pPr marL="0" indent="0">
              <a:buNone/>
            </a:pPr>
            <a:r>
              <a:rPr lang="en-US" sz="2133" dirty="0"/>
              <a:t>Reset the trunk to an access mode with the </a:t>
            </a:r>
            <a:r>
              <a:rPr lang="en-US" sz="2133" b="1" dirty="0"/>
              <a:t>switchport mode access </a:t>
            </a:r>
            <a:r>
              <a:rPr lang="en-US" sz="2133" dirty="0"/>
              <a:t>command: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Is set to an access interface administratively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133" dirty="0"/>
              <a:t>Is set as an access interface operationally (functioning)</a:t>
            </a:r>
          </a:p>
          <a:p>
            <a:pPr marL="0" indent="0">
              <a:buNone/>
            </a:pPr>
            <a:endParaRPr lang="en-US" sz="2133" dirty="0"/>
          </a:p>
          <a:p>
            <a:pPr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600" y="1271015"/>
            <a:ext cx="6217920" cy="4227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37905251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17124" y="1452520"/>
            <a:ext cx="7957752" cy="2748777"/>
          </a:xfrm>
        </p:spPr>
        <p:txBody>
          <a:bodyPr>
            <a:normAutofit/>
          </a:bodyPr>
          <a:lstStyle/>
          <a:p>
            <a:r>
              <a:rPr lang="en-US" sz="5400" dirty="0">
                <a:latin typeface="+mn-lt"/>
              </a:rPr>
              <a:t>Dynamic Trunking Protocol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001695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59491" y="55191"/>
            <a:ext cx="11932509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Introduction to Dynamic </a:t>
            </a:r>
            <a:r>
              <a:rPr lang="en-US" altLang="en-US" sz="4000" dirty="0" err="1">
                <a:solidFill>
                  <a:schemeClr val="accent1">
                    <a:lumMod val="50000"/>
                  </a:schemeClr>
                </a:solidFill>
                <a:latin typeface="+mn-lt"/>
              </a:rPr>
              <a:t>Trunking</a:t>
            </a:r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Protocol (DTP)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353569" y="1109473"/>
            <a:ext cx="11716513" cy="33389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/>
              <a:t>Dynamic Trunking Protocol (DTP) is a proprietary Cisco protocol.</a:t>
            </a:r>
            <a:endParaRPr lang="en-CA" altLang="en-US" sz="2000" dirty="0"/>
          </a:p>
          <a:p>
            <a:pPr marL="0" indent="0">
              <a:buNone/>
            </a:pPr>
            <a:r>
              <a:rPr lang="en-US" sz="2000" dirty="0"/>
              <a:t>DTP characteristics are as follows: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On by default on Catalyst 2960 and 2950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Dynamic-auto is default on the 2960 and 2950 switches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May be turned off with the nonegotiate command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May be turned back on by setting the interface to dynamic-auto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Setting a switch to a static trunk or static access will avoid negotiation issues with the </a:t>
            </a:r>
            <a:r>
              <a:rPr lang="en-US" sz="2000" b="1" dirty="0"/>
              <a:t>switchport mode trunk </a:t>
            </a:r>
            <a:r>
              <a:rPr lang="en-US" sz="2000" dirty="0"/>
              <a:t>or the </a:t>
            </a:r>
            <a:r>
              <a:rPr lang="en-US" sz="2000" b="1" dirty="0"/>
              <a:t>switchport mode access </a:t>
            </a:r>
            <a:r>
              <a:rPr lang="en-US" sz="2000" dirty="0"/>
              <a:t>commands.</a:t>
            </a:r>
          </a:p>
          <a:p>
            <a:pPr lvl="1"/>
            <a:endParaRPr lang="en-CA" altLang="en-US" sz="2000" dirty="0"/>
          </a:p>
          <a:p>
            <a:pPr lvl="1"/>
            <a:endParaRPr lang="en-CA" altLang="en-US" sz="2000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413" y="4354006"/>
            <a:ext cx="5219700" cy="68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9413" y="5149266"/>
            <a:ext cx="5219700" cy="48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78408560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93523" y="93266"/>
            <a:ext cx="11804954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Negotiated Interface Modes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93523" y="1452342"/>
            <a:ext cx="11804953" cy="106834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The </a:t>
            </a:r>
            <a:r>
              <a:rPr lang="en-US" sz="2000" b="1" dirty="0"/>
              <a:t>switchport mode</a:t>
            </a:r>
            <a:r>
              <a:rPr lang="en-US" sz="2000" dirty="0"/>
              <a:t> command has additional options.</a:t>
            </a:r>
          </a:p>
          <a:p>
            <a:pPr marL="0" indent="0">
              <a:buNone/>
            </a:pPr>
            <a:r>
              <a:rPr lang="en-US" altLang="en-US" sz="2000" dirty="0"/>
              <a:t>Use the </a:t>
            </a:r>
            <a:r>
              <a:rPr lang="en-US" sz="2000" b="1" dirty="0"/>
              <a:t>switchport nonegotiate</a:t>
            </a:r>
            <a:r>
              <a:rPr lang="en-US" sz="2000" dirty="0"/>
              <a:t> interface configuration command to stop DTP negotiation.</a:t>
            </a:r>
            <a:endParaRPr lang="en-CA" altLang="en-US" sz="2000" dirty="0"/>
          </a:p>
          <a:p>
            <a:pPr lvl="1"/>
            <a:endParaRPr lang="en-CA" altLang="en-US" sz="2000" dirty="0"/>
          </a:p>
          <a:p>
            <a:pPr lvl="1"/>
            <a:endParaRPr lang="en-CA" altLang="en-US" sz="2000" dirty="0"/>
          </a:p>
        </p:txBody>
      </p:sp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8412423"/>
              </p:ext>
            </p:extLst>
          </p:nvPr>
        </p:nvGraphicFramePr>
        <p:xfrm>
          <a:off x="274320" y="2650468"/>
          <a:ext cx="11643360" cy="24660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94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894892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r>
                        <a:rPr lang="en-US" sz="1800" b="1" dirty="0"/>
                        <a:t>Option</a:t>
                      </a:r>
                      <a:endParaRPr lang="en-US" sz="1800" dirty="0"/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1800" b="1" dirty="0"/>
                        <a:t>Description</a:t>
                      </a:r>
                      <a:endParaRPr lang="en-US" sz="1800" dirty="0"/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87965">
                <a:tc>
                  <a:txBody>
                    <a:bodyPr/>
                    <a:lstStyle/>
                    <a:p>
                      <a:pPr rtl="0"/>
                      <a:r>
                        <a:rPr lang="en-US" sz="1800" b="1" dirty="0"/>
                        <a:t>access</a:t>
                      </a:r>
                      <a:endParaRPr lang="en-US" sz="18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800" dirty="0"/>
                        <a:t>Permanent access mode and negotiates to convert the neighboring link into an</a:t>
                      </a:r>
                      <a:r>
                        <a:rPr lang="en-US" sz="1800" baseline="0" dirty="0"/>
                        <a:t> access</a:t>
                      </a:r>
                      <a:r>
                        <a:rPr lang="en-US" sz="1800" dirty="0"/>
                        <a:t> link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93124">
                <a:tc>
                  <a:txBody>
                    <a:bodyPr/>
                    <a:lstStyle/>
                    <a:p>
                      <a:pPr rtl="0"/>
                      <a:r>
                        <a:rPr lang="en-US" sz="1800" b="1" dirty="0"/>
                        <a:t>dynamic auto</a:t>
                      </a:r>
                      <a:endParaRPr lang="en-US" sz="18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800" dirty="0"/>
                        <a:t>Will becomes a trunk interface if the neighboring interface is set to trunk or desirable mode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4271">
                <a:tc>
                  <a:txBody>
                    <a:bodyPr/>
                    <a:lstStyle/>
                    <a:p>
                      <a:pPr rtl="0"/>
                      <a:r>
                        <a:rPr lang="en-US" sz="1800" b="1" dirty="0"/>
                        <a:t>dynamic desirable</a:t>
                      </a:r>
                      <a:endParaRPr lang="en-US" sz="18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800" dirty="0"/>
                        <a:t>Actively seeks</a:t>
                      </a:r>
                      <a:r>
                        <a:rPr lang="en-US" sz="1800" baseline="0" dirty="0"/>
                        <a:t> to become a trunk by negotiating with other auto or desirable interfaces</a:t>
                      </a:r>
                      <a:endParaRPr lang="en-US" sz="1800" dirty="0"/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1276">
                <a:tc>
                  <a:txBody>
                    <a:bodyPr/>
                    <a:lstStyle/>
                    <a:p>
                      <a:pPr rtl="0"/>
                      <a:r>
                        <a:rPr lang="en-US" sz="1800" b="1" dirty="0"/>
                        <a:t>trunk</a:t>
                      </a:r>
                      <a:endParaRPr lang="en-US" sz="18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pPr>
                        <a:buFont typeface="Arial"/>
                        <a:buNone/>
                      </a:pPr>
                      <a:r>
                        <a:rPr lang="en-US" sz="1800" dirty="0"/>
                        <a:t>Permanent trunking mode and negotiates to convert the neighboring link into a trunk link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1866069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193545" y="148280"/>
            <a:ext cx="8666250" cy="929335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Results of a DTP Configuration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09" y="1505755"/>
            <a:ext cx="11804381" cy="686820"/>
          </a:xfrm>
        </p:spPr>
        <p:txBody>
          <a:bodyPr/>
          <a:lstStyle/>
          <a:p>
            <a:pPr marL="0" indent="0">
              <a:buNone/>
            </a:pPr>
            <a:r>
              <a:rPr lang="en-US" sz="2133" dirty="0"/>
              <a:t>DTP configuration options are as follows:</a:t>
            </a:r>
          </a:p>
        </p:txBody>
      </p:sp>
      <p:graphicFrame>
        <p:nvGraphicFramePr>
          <p:cNvPr id="11" name="Content Placeholder 7"/>
          <p:cNvGraphicFramePr>
            <a:graphicFrameLocks/>
          </p:cNvGraphicFramePr>
          <p:nvPr/>
        </p:nvGraphicFramePr>
        <p:xfrm>
          <a:off x="193545" y="2324566"/>
          <a:ext cx="11804645" cy="302767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092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36092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36092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360929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360929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494453">
                <a:tc>
                  <a:txBody>
                    <a:bodyPr/>
                    <a:lstStyle/>
                    <a:p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b="1" dirty="0">
                          <a:effectLst/>
                        </a:rPr>
                        <a:t>Dynamic Auto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b="1" dirty="0">
                          <a:effectLst/>
                        </a:rPr>
                        <a:t>Dynamic Desirable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b="1" dirty="0">
                          <a:effectLst/>
                        </a:rPr>
                        <a:t>Trunk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b="1" dirty="0">
                          <a:effectLst/>
                        </a:rPr>
                        <a:t>Access</a:t>
                      </a:r>
                      <a:endParaRPr lang="en-US" sz="2100" dirty="0">
                        <a:effectLst/>
                      </a:endParaRP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b="1" dirty="0"/>
                        <a:t>Dynamic Auto</a:t>
                      </a:r>
                      <a:endParaRPr lang="en-US" sz="2100" dirty="0"/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Access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Access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94453">
                <a:tc>
                  <a:txBody>
                    <a:bodyPr/>
                    <a:lstStyle/>
                    <a:p>
                      <a:r>
                        <a:rPr lang="en-US" sz="2100" b="1" dirty="0"/>
                        <a:t>Dynamic Desirable</a:t>
                      </a:r>
                      <a:endParaRPr lang="en-US" sz="2100" dirty="0"/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Access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2160">
                <a:tc>
                  <a:txBody>
                    <a:bodyPr/>
                    <a:lstStyle/>
                    <a:p>
                      <a:r>
                        <a:rPr lang="en-US" sz="2100" b="1" dirty="0"/>
                        <a:t>Trunk</a:t>
                      </a:r>
                      <a:endParaRPr lang="en-US" sz="2100" dirty="0"/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Trunk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Limited connectivity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72160">
                <a:tc>
                  <a:txBody>
                    <a:bodyPr/>
                    <a:lstStyle/>
                    <a:p>
                      <a:r>
                        <a:rPr lang="en-US" sz="2100" b="1" dirty="0"/>
                        <a:t>Access</a:t>
                      </a:r>
                      <a:endParaRPr lang="en-US" sz="2100" dirty="0"/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Access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Access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Limited connectivity</a:t>
                      </a:r>
                    </a:p>
                  </a:txBody>
                  <a:tcPr marL="121920" marR="121920" marT="60960" marB="60960" anchor="ctr"/>
                </a:tc>
                <a:tc>
                  <a:txBody>
                    <a:bodyPr/>
                    <a:lstStyle/>
                    <a:p>
                      <a:r>
                        <a:rPr lang="en-US" sz="2100" dirty="0"/>
                        <a:t>Access</a:t>
                      </a:r>
                    </a:p>
                  </a:txBody>
                  <a:tcPr marL="121920" marR="121920" marT="60960" marB="60960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5251992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241809" y="55191"/>
            <a:ext cx="11950191" cy="1010068"/>
          </a:xfrm>
        </p:spPr>
        <p:txBody>
          <a:bodyPr>
            <a:normAutofit/>
          </a:bodyPr>
          <a:lstStyle/>
          <a:p>
            <a:r>
              <a:rPr lang="en-US" altLang="en-US" sz="40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Verify DTP Mode</a:t>
            </a:r>
            <a:endParaRPr lang="en-CA" altLang="en-US" sz="40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1810" y="1314197"/>
            <a:ext cx="4515542" cy="39238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dirty="0"/>
              <a:t>The default DTP configuration is dependent on the Cisco IOS version and platform.</a:t>
            </a:r>
          </a:p>
          <a:p>
            <a:r>
              <a:rPr lang="en-US" sz="2000" dirty="0"/>
              <a:t>Use the </a:t>
            </a:r>
            <a:r>
              <a:rPr lang="en-US" sz="2000" b="1" dirty="0"/>
              <a:t>show dtp interface </a:t>
            </a:r>
            <a:r>
              <a:rPr lang="en-US" sz="2000" dirty="0"/>
              <a:t>command to determine the current DTP mode.</a:t>
            </a:r>
          </a:p>
          <a:p>
            <a:r>
              <a:rPr lang="en-US" sz="2000" dirty="0"/>
              <a:t>Best practice recommends that the interfaces be set to access or trunk and to turnoff DTP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1425" y="1065259"/>
            <a:ext cx="7328765" cy="39347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8511304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321" y="1731788"/>
            <a:ext cx="5412479" cy="3394423"/>
          </a:xfrm>
        </p:spPr>
        <p:txBody>
          <a:bodyPr wrap="square"/>
          <a:lstStyle/>
          <a:p>
            <a:r>
              <a: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</a:t>
            </a:r>
          </a:p>
          <a:p>
            <a:r>
              <a: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&amp; </a:t>
            </a:r>
          </a:p>
          <a:p>
            <a:r>
              <a:rPr lang="en-GB" sz="5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 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838</TotalTime>
  <Words>2253</Words>
  <Application>Microsoft Macintosh PowerPoint</Application>
  <PresentationFormat>Widescreen</PresentationFormat>
  <Paragraphs>370</Paragraphs>
  <Slides>38</Slides>
  <Notes>36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Arial</vt:lpstr>
      <vt:lpstr>Calibri</vt:lpstr>
      <vt:lpstr>Calibri Light</vt:lpstr>
      <vt:lpstr>Wingdings</vt:lpstr>
      <vt:lpstr>UWTSD 200_Title Page</vt:lpstr>
      <vt:lpstr>UWTSD 200_Text 1</vt:lpstr>
      <vt:lpstr>UWTSD 200_Title Page 2</vt:lpstr>
      <vt:lpstr>UWTSD 200_Subtitle 4</vt:lpstr>
      <vt:lpstr>PowerPoint Presentation</vt:lpstr>
      <vt:lpstr>Overview of VLANs</vt:lpstr>
      <vt:lpstr>VLAN Definitions</vt:lpstr>
      <vt:lpstr>Benefits of a VLAN Design</vt:lpstr>
      <vt:lpstr>Types of VLANs</vt:lpstr>
      <vt:lpstr>Types of VLANs (Cont.)</vt:lpstr>
      <vt:lpstr>Types of VLANs (Cont.)</vt:lpstr>
      <vt:lpstr>VLANs in a  Multi-Switched Environment</vt:lpstr>
      <vt:lpstr>Defining VLAN Trunks</vt:lpstr>
      <vt:lpstr>Networks without VLANs</vt:lpstr>
      <vt:lpstr>Networks with VLANs</vt:lpstr>
      <vt:lpstr>VLAN Identification with a Tag</vt:lpstr>
      <vt:lpstr>Native VLANs and 802.1Q Tagging</vt:lpstr>
      <vt:lpstr>Voice VLAN Tagging</vt:lpstr>
      <vt:lpstr>Voice VLAN Verification Example</vt:lpstr>
      <vt:lpstr>VLAN Configuration</vt:lpstr>
      <vt:lpstr>VLAN Ranges on Catalyst Switches</vt:lpstr>
      <vt:lpstr>VLAN Creation Commands</vt:lpstr>
      <vt:lpstr>VLAN Creation Example</vt:lpstr>
      <vt:lpstr>VLAN Port Assignment Commands</vt:lpstr>
      <vt:lpstr>VLAN Port Assignment Example</vt:lpstr>
      <vt:lpstr>Data and Voice VLANs</vt:lpstr>
      <vt:lpstr>Data and Voice VLAN Example</vt:lpstr>
      <vt:lpstr>Verify VLAN Information</vt:lpstr>
      <vt:lpstr>Change VLAN Port Membership</vt:lpstr>
      <vt:lpstr>Delete VLANs</vt:lpstr>
      <vt:lpstr>VLAN Trunks</vt:lpstr>
      <vt:lpstr>Trunk Configuration Commands</vt:lpstr>
      <vt:lpstr>Trunk Configuration Example</vt:lpstr>
      <vt:lpstr>Verify Trunk Configuration</vt:lpstr>
      <vt:lpstr>Reset the Trunk to the Default State</vt:lpstr>
      <vt:lpstr>Reset the Trunk to the Default State (Cont.)</vt:lpstr>
      <vt:lpstr>Dynamic Trunking Protocol</vt:lpstr>
      <vt:lpstr>Introduction to Dynamic Trunking Protocol (DTP)</vt:lpstr>
      <vt:lpstr>Negotiated Interface Modes</vt:lpstr>
      <vt:lpstr>Results of a DTP Configuration</vt:lpstr>
      <vt:lpstr>Verify DTP Mode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Kapilan Radhakrishnan</cp:lastModifiedBy>
  <cp:revision>116</cp:revision>
  <dcterms:created xsi:type="dcterms:W3CDTF">2021-03-05T06:07:01Z</dcterms:created>
  <dcterms:modified xsi:type="dcterms:W3CDTF">2026-10-26T10:22:34Z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