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5" r:id="rId1"/>
  </p:sldMasterIdLst>
  <p:notesMasterIdLst>
    <p:notesMasterId r:id="rId22"/>
  </p:notesMasterIdLst>
  <p:sldIdLst>
    <p:sldId id="256" r:id="rId2"/>
    <p:sldId id="405" r:id="rId3"/>
    <p:sldId id="263" r:id="rId4"/>
    <p:sldId id="264" r:id="rId5"/>
    <p:sldId id="401" r:id="rId6"/>
    <p:sldId id="397" r:id="rId7"/>
    <p:sldId id="267" r:id="rId8"/>
    <p:sldId id="268" r:id="rId9"/>
    <p:sldId id="399" r:id="rId10"/>
    <p:sldId id="269" r:id="rId11"/>
    <p:sldId id="386" r:id="rId12"/>
    <p:sldId id="266" r:id="rId13"/>
    <p:sldId id="388" r:id="rId14"/>
    <p:sldId id="400" r:id="rId15"/>
    <p:sldId id="394" r:id="rId16"/>
    <p:sldId id="396" r:id="rId17"/>
    <p:sldId id="355" r:id="rId18"/>
    <p:sldId id="402" r:id="rId19"/>
    <p:sldId id="403" r:id="rId20"/>
    <p:sldId id="404"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Higman, Josie" initials="HJ"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loop="1"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DC3"/>
    <a:srgbClr val="ABE1FF"/>
    <a:srgbClr val="4D4D4D"/>
    <a:srgbClr val="8A8AA3"/>
    <a:srgbClr val="007BC1"/>
    <a:srgbClr val="DA0033"/>
    <a:srgbClr val="FF6600"/>
    <a:srgbClr val="FF9933"/>
    <a:srgbClr val="64AA7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4" autoAdjust="0"/>
  </p:normalViewPr>
  <p:slideViewPr>
    <p:cSldViewPr>
      <p:cViewPr varScale="1">
        <p:scale>
          <a:sx n="103" d="100"/>
          <a:sy n="103" d="100"/>
        </p:scale>
        <p:origin x="1890" y="-3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7A126F7-C520-466E-8A08-C83A624AAD89}" type="datetimeFigureOut">
              <a:rPr lang="en-GB" smtClean="0"/>
              <a:pPr/>
              <a:t>08/07/2020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3BD075C-D0CD-4F41-93C9-0B6DF6D55B16}" type="slidenum">
              <a:rPr lang="en-GB" smtClean="0"/>
              <a:pPr/>
              <a:t>‹#›</a:t>
            </a:fld>
            <a:endParaRPr lang="en-GB"/>
          </a:p>
        </p:txBody>
      </p:sp>
    </p:spTree>
    <p:extLst>
      <p:ext uri="{BB962C8B-B14F-4D97-AF65-F5344CB8AC3E}">
        <p14:creationId xmlns:p14="http://schemas.microsoft.com/office/powerpoint/2010/main" val="1220084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405C60C-1E5A-46C2-A66A-64AF1ACF3156}" type="slidenum">
              <a:rPr lang="en-GB" smtClean="0"/>
              <a:pPr/>
              <a:t>2</a:t>
            </a:fld>
            <a:endParaRPr lang="en-GB"/>
          </a:p>
        </p:txBody>
      </p:sp>
    </p:spTree>
    <p:extLst>
      <p:ext uri="{BB962C8B-B14F-4D97-AF65-F5344CB8AC3E}">
        <p14:creationId xmlns:p14="http://schemas.microsoft.com/office/powerpoint/2010/main" val="26000519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405C60C-1E5A-46C2-A66A-64AF1ACF3156}" type="slidenum">
              <a:rPr lang="en-GB" smtClean="0"/>
              <a:pPr/>
              <a:t>16</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676F669-8439-4D19-85BD-66DAD230D8BE}" type="slidenum">
              <a:rPr lang="en-US" altLang="en-US"/>
              <a:pPr/>
              <a:t>17</a:t>
            </a:fld>
            <a:endParaRPr lang="en-US" altLang="en-US"/>
          </a:p>
        </p:txBody>
      </p:sp>
      <p:sp>
        <p:nvSpPr>
          <p:cNvPr id="370690" name="Rectangle 2"/>
          <p:cNvSpPr>
            <a:spLocks noGrp="1" noRot="1" noChangeAspect="1" noChangeArrowheads="1" noTextEdit="1"/>
          </p:cNvSpPr>
          <p:nvPr>
            <p:ph type="sldImg"/>
          </p:nvPr>
        </p:nvSpPr>
        <p:spPr>
          <a:ln/>
        </p:spPr>
      </p:sp>
      <p:sp>
        <p:nvSpPr>
          <p:cNvPr id="370691" name="Rectangle 3"/>
          <p:cNvSpPr>
            <a:spLocks noGrp="1" noChangeArrowheads="1"/>
          </p:cNvSpPr>
          <p:nvPr>
            <p:ph type="body" idx="1"/>
          </p:nvPr>
        </p:nvSpPr>
        <p:spPr/>
        <p:txBody>
          <a:bodyPr/>
          <a:lstStyle/>
          <a:p>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74B2F781-B445-4BD2-8B2A-689947A0B480}" type="datetime1">
              <a:rPr lang="en-GB" smtClean="0"/>
              <a:pPr/>
              <a:t>08/07/2020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38188386"/>
      </p:ext>
    </p:extLst>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8E32E50-136A-4496-B4FF-7C83C21E682A}" type="datetime1">
              <a:rPr lang="en-GB" smtClean="0"/>
              <a:pPr/>
              <a:t>08/07/2020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3612720440"/>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6D76745-32FB-4C91-A25B-63A85D072CAB}" type="datetime1">
              <a:rPr lang="en-GB" smtClean="0"/>
              <a:pPr/>
              <a:t>08/07/2020</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520448319"/>
      </p:ext>
    </p:extLst>
  </p:cSld>
  <p:clrMapOvr>
    <a:masterClrMapping/>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8E32E50-136A-4496-B4FF-7C83C21E682A}" type="datetime1">
              <a:rPr lang="en-GB" smtClean="0"/>
              <a:pPr/>
              <a:t>08/07/2020</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2438738303"/>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8E32E50-136A-4496-B4FF-7C83C21E682A}" type="datetime1">
              <a:rPr lang="en-GB" smtClean="0"/>
              <a:pPr/>
              <a:t>08/07/2020</a:t>
            </a:fld>
            <a:endParaRPr lang="en-GB"/>
          </a:p>
        </p:txBody>
      </p:sp>
      <p:sp>
        <p:nvSpPr>
          <p:cNvPr id="9" name="Slide Number Placeholder 8"/>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2736666351"/>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F9F918-2B10-433F-BEA4-607AFF3DC02D}" type="datetime1">
              <a:rPr lang="en-GB" smtClean="0"/>
              <a:pPr/>
              <a:t>08/07/2020</a:t>
            </a:fld>
            <a:endParaRPr lang="en-GB"/>
          </a:p>
        </p:txBody>
      </p:sp>
      <p:sp>
        <p:nvSpPr>
          <p:cNvPr id="5" name="Slide Number Placeholder 4"/>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73177553"/>
      </p:ext>
    </p:extLst>
  </p:cSld>
  <p:clrMapOvr>
    <a:masterClrMapping/>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0F9558-83A0-44D4-8BB7-8012104B0C4B}" type="datetime1">
              <a:rPr lang="en-GB" smtClean="0"/>
              <a:pPr/>
              <a:t>08/07/2020</a:t>
            </a:fld>
            <a:endParaRPr lang="en-GB"/>
          </a:p>
        </p:txBody>
      </p:sp>
      <p:sp>
        <p:nvSpPr>
          <p:cNvPr id="4" name="Slide Number Placeholder 3"/>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165703733"/>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F848E86-E565-4C1A-8FF6-FFBF881AFDA2}" type="datetime1">
              <a:rPr lang="en-GB" smtClean="0"/>
              <a:pPr/>
              <a:t>08/07/2020</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091874486"/>
      </p:ext>
    </p:extLst>
  </p:cSld>
  <p:clrMapOvr>
    <a:masterClrMapping/>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518400C-1BBB-4F63-8D87-0E7EEA0138C9}" type="datetime1">
              <a:rPr lang="en-GB" smtClean="0"/>
              <a:pPr/>
              <a:t>08/07/2020</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92637008"/>
      </p:ext>
    </p:extLst>
  </p:cSld>
  <p:clrMapOvr>
    <a:masterClrMapping/>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E307F9-FE9E-4ABC-95D4-B51194F73759}" type="datetime1">
              <a:rPr lang="en-GB" smtClean="0"/>
              <a:pPr/>
              <a:t>08/07/2020</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249975525"/>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25F774-4146-4C45-B3A5-262743FB5673}" type="datetime1">
              <a:rPr lang="en-GB" smtClean="0"/>
              <a:pPr/>
              <a:t>08/07/2020</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153369918"/>
      </p:ext>
    </p:extLst>
  </p:cSld>
  <p:clrMapOvr>
    <a:masterClrMapping/>
  </p:clrMapOvr>
  <p:transition>
    <p:dissolv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5D5B1F-946A-4F5A-8AC8-B2FA636A70F2}" type="datetime1">
              <a:rPr lang="en-GB" smtClean="0"/>
              <a:pPr/>
              <a:t>08/07/2020</a:t>
            </a:fld>
            <a:endParaRPr lang="en-GB"/>
          </a:p>
        </p:txBody>
      </p:sp>
      <p:sp>
        <p:nvSpPr>
          <p:cNvPr id="5" name="Footer Placeholder 4"/>
          <p:cNvSpPr>
            <a:spLocks noGrp="1"/>
          </p:cNvSpPr>
          <p:nvPr>
            <p:ph type="ftr" sz="quarter" idx="11"/>
          </p:nvPr>
        </p:nvSpPr>
        <p:spPr>
          <a:xfrm>
            <a:off x="659165" y="6356350"/>
            <a:ext cx="2847975"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582025" y="0"/>
            <a:ext cx="561975" cy="365125"/>
          </a:xfrm>
        </p:spPr>
        <p:txBody>
          <a:bodyPr/>
          <a:lstStyle>
            <a:lvl1pPr algn="r">
              <a:defRPr b="1">
                <a:solidFill>
                  <a:schemeClr val="tx2"/>
                </a:solidFill>
                <a:latin typeface="+mj-lt"/>
              </a:defRPr>
            </a:lvl1pPr>
          </a:lstStyle>
          <a:p>
            <a:fld id="{C3F65BB1-9206-4D7F-97F9-47DCC7DC6334}" type="slidenum">
              <a:rPr lang="en-GB" smtClean="0"/>
              <a:pPr/>
              <a:t>‹#›</a:t>
            </a:fld>
            <a:endParaRPr lang="en-GB" dirty="0"/>
          </a:p>
        </p:txBody>
      </p:sp>
      <p:sp>
        <p:nvSpPr>
          <p:cNvPr id="7" name="Title 2"/>
          <p:cNvSpPr txBox="1">
            <a:spLocks/>
          </p:cNvSpPr>
          <p:nvPr userDrawn="1"/>
        </p:nvSpPr>
        <p:spPr>
          <a:xfrm>
            <a:off x="467544" y="152400"/>
            <a:ext cx="8229600" cy="160020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endParaRPr lang="en-GB" sz="3600" dirty="0"/>
          </a:p>
        </p:txBody>
      </p:sp>
    </p:spTree>
    <p:extLst>
      <p:ext uri="{BB962C8B-B14F-4D97-AF65-F5344CB8AC3E}">
        <p14:creationId xmlns:p14="http://schemas.microsoft.com/office/powerpoint/2010/main" val="1817955075"/>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emf"/><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8E32E50-136A-4496-B4FF-7C83C21E682A}" type="datetime1">
              <a:rPr lang="en-GB" smtClean="0"/>
              <a:pPr/>
              <a:t>08/07/2020</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3F65BB1-9206-4D7F-97F9-47DCC7DC6334}" type="slidenum">
              <a:rPr lang="en-GB" smtClean="0"/>
              <a:pPr/>
              <a:t>‹#›</a:t>
            </a:fld>
            <a:endParaRPr lang="en-GB"/>
          </a:p>
        </p:txBody>
      </p:sp>
      <p:pic>
        <p:nvPicPr>
          <p:cNvPr id="7" name="Picture 6">
            <a:extLst>
              <a:ext uri="{FF2B5EF4-FFF2-40B4-BE49-F238E27FC236}">
                <a16:creationId xmlns:a16="http://schemas.microsoft.com/office/drawing/2014/main" id="{87736A3C-719A-48E3-9AF6-F6A04F7FDA46}"/>
              </a:ext>
            </a:extLst>
          </p:cNvPr>
          <p:cNvPicPr/>
          <p:nvPr userDrawn="1"/>
        </p:nvPicPr>
        <p:blipFill>
          <a:blip r:embed="rId15" cstate="print">
            <a:extLst>
              <a:ext uri="{28A0092B-C50C-407E-A947-70E740481C1C}">
                <a14:useLocalDpi xmlns:a14="http://schemas.microsoft.com/office/drawing/2010/main" val="0"/>
              </a:ext>
            </a:extLst>
          </a:blip>
          <a:srcRect/>
          <a:stretch>
            <a:fillRect/>
          </a:stretch>
        </p:blipFill>
        <p:spPr bwMode="auto">
          <a:xfrm>
            <a:off x="8388496" y="5913368"/>
            <a:ext cx="648000" cy="828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90025692"/>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74" r:id="rId12"/>
  </p:sldLayoutIdLst>
  <p:transition>
    <p:dissolve/>
  </p:transition>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5DDE37-F19A-447B-AB28-F841F153A120}"/>
              </a:ext>
            </a:extLst>
          </p:cNvPr>
          <p:cNvSpPr>
            <a:spLocks noGrp="1"/>
          </p:cNvSpPr>
          <p:nvPr>
            <p:ph type="ctrTitle"/>
          </p:nvPr>
        </p:nvSpPr>
        <p:spPr/>
        <p:txBody>
          <a:bodyPr/>
          <a:lstStyle/>
          <a:p>
            <a:r>
              <a:rPr lang="en-GB" dirty="0">
                <a:solidFill>
                  <a:schemeClr val="accent2"/>
                </a:solidFill>
              </a:rPr>
              <a:t>Financial Management for the Hotel Industry</a:t>
            </a:r>
          </a:p>
        </p:txBody>
      </p:sp>
      <p:sp>
        <p:nvSpPr>
          <p:cNvPr id="3" name="Subtitle 2">
            <a:extLst>
              <a:ext uri="{FF2B5EF4-FFF2-40B4-BE49-F238E27FC236}">
                <a16:creationId xmlns:a16="http://schemas.microsoft.com/office/drawing/2014/main" id="{FC9B7775-74EA-4F2A-9E10-EEB23AEED51A}"/>
              </a:ext>
            </a:extLst>
          </p:cNvPr>
          <p:cNvSpPr>
            <a:spLocks noGrp="1"/>
          </p:cNvSpPr>
          <p:nvPr>
            <p:ph type="subTitle" idx="1"/>
          </p:nvPr>
        </p:nvSpPr>
        <p:spPr/>
        <p:txBody>
          <a:bodyPr/>
          <a:lstStyle/>
          <a:p>
            <a:r>
              <a:rPr lang="en-GB" dirty="0">
                <a:solidFill>
                  <a:schemeClr val="bg1"/>
                </a:solidFill>
              </a:rPr>
              <a:t>Budgetary control: cash and profit budgeting - 2</a:t>
            </a:r>
          </a:p>
        </p:txBody>
      </p:sp>
    </p:spTree>
    <p:extLst>
      <p:ext uri="{BB962C8B-B14F-4D97-AF65-F5344CB8AC3E}">
        <p14:creationId xmlns:p14="http://schemas.microsoft.com/office/powerpoint/2010/main" val="3678308438"/>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8EB181FB-BCF0-4CEE-9E4E-DB4AD52071EA}"/>
              </a:ext>
            </a:extLst>
          </p:cNvPr>
          <p:cNvSpPr>
            <a:spLocks noGrp="1"/>
          </p:cNvSpPr>
          <p:nvPr>
            <p:ph type="title"/>
          </p:nvPr>
        </p:nvSpPr>
        <p:spPr>
          <a:xfrm>
            <a:off x="457200" y="-46779"/>
            <a:ext cx="8229600" cy="1143000"/>
          </a:xfrm>
        </p:spPr>
        <p:txBody>
          <a:bodyPr>
            <a:normAutofit/>
          </a:bodyPr>
          <a:lstStyle/>
          <a:p>
            <a:r>
              <a:rPr lang="en-US" sz="3600" dirty="0">
                <a:solidFill>
                  <a:schemeClr val="accent1">
                    <a:lumMod val="60000"/>
                    <a:lumOff val="40000"/>
                  </a:schemeClr>
                </a:solidFill>
              </a:rPr>
              <a:t>Teaching schedule – revised </a:t>
            </a:r>
          </a:p>
        </p:txBody>
      </p:sp>
      <p:sp>
        <p:nvSpPr>
          <p:cNvPr id="3" name="Content Placeholder 2"/>
          <p:cNvSpPr>
            <a:spLocks noGrp="1"/>
          </p:cNvSpPr>
          <p:nvPr>
            <p:ph sz="half" idx="1"/>
          </p:nvPr>
        </p:nvSpPr>
        <p:spPr>
          <a:xfrm>
            <a:off x="457200" y="1600201"/>
            <a:ext cx="4038600" cy="3989040"/>
          </a:xfrm>
        </p:spPr>
        <p:txBody>
          <a:bodyPr>
            <a:normAutofit/>
          </a:bodyPr>
          <a:lstStyle/>
          <a:p>
            <a:pPr>
              <a:buNone/>
            </a:pPr>
            <a:r>
              <a:rPr lang="en-GB"/>
              <a:t> </a:t>
            </a:r>
          </a:p>
          <a:p>
            <a:pPr>
              <a:buNone/>
            </a:pPr>
            <a:endParaRPr lang="en-GB" b="1"/>
          </a:p>
          <a:p>
            <a:endParaRPr lang="en-GB"/>
          </a:p>
          <a:p>
            <a:endParaRPr lang="en-GB" dirty="0"/>
          </a:p>
        </p:txBody>
      </p:sp>
      <p:graphicFrame>
        <p:nvGraphicFramePr>
          <p:cNvPr id="4" name="Table 4">
            <a:extLst>
              <a:ext uri="{FF2B5EF4-FFF2-40B4-BE49-F238E27FC236}">
                <a16:creationId xmlns:a16="http://schemas.microsoft.com/office/drawing/2014/main" id="{54F290AC-208A-408D-BB86-5362CB5DAE5E}"/>
              </a:ext>
            </a:extLst>
          </p:cNvPr>
          <p:cNvGraphicFramePr>
            <a:graphicFrameLocks noGrp="1"/>
          </p:cNvGraphicFramePr>
          <p:nvPr>
            <p:ph sz="half" idx="2"/>
            <p:extLst>
              <p:ext uri="{D42A27DB-BD31-4B8C-83A1-F6EECF244321}">
                <p14:modId xmlns:p14="http://schemas.microsoft.com/office/powerpoint/2010/main" val="4048005306"/>
              </p:ext>
            </p:extLst>
          </p:nvPr>
        </p:nvGraphicFramePr>
        <p:xfrm>
          <a:off x="323528" y="903698"/>
          <a:ext cx="8589640" cy="4980225"/>
        </p:xfrm>
        <a:graphic>
          <a:graphicData uri="http://schemas.openxmlformats.org/drawingml/2006/table">
            <a:tbl>
              <a:tblPr firstRow="1" bandRow="1">
                <a:tableStyleId>{5C22544A-7EE6-4342-B048-85BDC9FD1C3A}</a:tableStyleId>
              </a:tblPr>
              <a:tblGrid>
                <a:gridCol w="648072">
                  <a:extLst>
                    <a:ext uri="{9D8B030D-6E8A-4147-A177-3AD203B41FA5}">
                      <a16:colId xmlns:a16="http://schemas.microsoft.com/office/drawing/2014/main" val="321022081"/>
                    </a:ext>
                  </a:extLst>
                </a:gridCol>
                <a:gridCol w="4176464">
                  <a:extLst>
                    <a:ext uri="{9D8B030D-6E8A-4147-A177-3AD203B41FA5}">
                      <a16:colId xmlns:a16="http://schemas.microsoft.com/office/drawing/2014/main" val="3453174109"/>
                    </a:ext>
                  </a:extLst>
                </a:gridCol>
                <a:gridCol w="3765104">
                  <a:extLst>
                    <a:ext uri="{9D8B030D-6E8A-4147-A177-3AD203B41FA5}">
                      <a16:colId xmlns:a16="http://schemas.microsoft.com/office/drawing/2014/main" val="3556431583"/>
                    </a:ext>
                  </a:extLst>
                </a:gridCol>
              </a:tblGrid>
              <a:tr h="625847">
                <a:tc>
                  <a:txBody>
                    <a:bodyPr/>
                    <a:lstStyle/>
                    <a:p>
                      <a:pPr algn="ctr"/>
                      <a:r>
                        <a:rPr lang="en-GB" sz="1500" dirty="0">
                          <a:solidFill>
                            <a:schemeClr val="bg1"/>
                          </a:solidFill>
                          <a:latin typeface="Times New Roman" panose="02020603050405020304" pitchFamily="18" charset="0"/>
                          <a:cs typeface="Times New Roman" panose="02020603050405020304" pitchFamily="18" charset="0"/>
                        </a:rPr>
                        <a:t>Week</a:t>
                      </a:r>
                    </a:p>
                    <a:p>
                      <a:pPr algn="ctr"/>
                      <a:endParaRPr lang="en-GB" sz="1500" dirty="0">
                        <a:solidFill>
                          <a:schemeClr val="bg1"/>
                        </a:solidFill>
                        <a:latin typeface="Times New Roman" panose="02020603050405020304" pitchFamily="18" charset="0"/>
                        <a:cs typeface="Times New Roman" panose="02020603050405020304" pitchFamily="18" charset="0"/>
                      </a:endParaRPr>
                    </a:p>
                  </a:txBody>
                  <a:tcPr>
                    <a:solidFill>
                      <a:schemeClr val="tx2">
                        <a:lumMod val="50000"/>
                      </a:schemeClr>
                    </a:solidFill>
                  </a:tcPr>
                </a:tc>
                <a:tc>
                  <a:txBody>
                    <a:bodyPr/>
                    <a:lstStyle/>
                    <a:p>
                      <a:pPr algn="ctr"/>
                      <a:r>
                        <a:rPr lang="en-GB" sz="1500" dirty="0">
                          <a:solidFill>
                            <a:schemeClr val="bg1"/>
                          </a:solidFill>
                          <a:latin typeface="Times New Roman" panose="02020603050405020304" pitchFamily="18" charset="0"/>
                          <a:cs typeface="Times New Roman" panose="02020603050405020304" pitchFamily="18" charset="0"/>
                        </a:rPr>
                        <a:t>Topic</a:t>
                      </a:r>
                    </a:p>
                  </a:txBody>
                  <a:tcPr>
                    <a:solidFill>
                      <a:schemeClr val="tx2">
                        <a:lumMod val="75000"/>
                      </a:schemeClr>
                    </a:solidFill>
                  </a:tcPr>
                </a:tc>
                <a:tc>
                  <a:txBody>
                    <a:bodyPr/>
                    <a:lstStyle/>
                    <a:p>
                      <a:pPr algn="ctr"/>
                      <a:r>
                        <a:rPr lang="en-GB" sz="1500" dirty="0">
                          <a:solidFill>
                            <a:schemeClr val="bg1"/>
                          </a:solidFill>
                          <a:latin typeface="Times New Roman" panose="02020603050405020304" pitchFamily="18" charset="0"/>
                          <a:cs typeface="Times New Roman" panose="02020603050405020304" pitchFamily="18" charset="0"/>
                        </a:rPr>
                        <a:t>Activities</a:t>
                      </a:r>
                    </a:p>
                  </a:txBody>
                  <a:tcPr>
                    <a:solidFill>
                      <a:schemeClr val="tx2">
                        <a:lumMod val="50000"/>
                      </a:schemeClr>
                    </a:solidFill>
                  </a:tcPr>
                </a:tc>
                <a:extLst>
                  <a:ext uri="{0D108BD9-81ED-4DB2-BD59-A6C34878D82A}">
                    <a16:rowId xmlns:a16="http://schemas.microsoft.com/office/drawing/2014/main" val="1313091534"/>
                  </a:ext>
                </a:extLst>
              </a:tr>
              <a:tr h="506638">
                <a:tc>
                  <a:txBody>
                    <a:bodyPr/>
                    <a:lstStyle/>
                    <a:p>
                      <a:pPr algn="ctr"/>
                      <a:r>
                        <a:rPr lang="en-GB" sz="1200" dirty="0">
                          <a:latin typeface="Times New Roman" panose="02020603050405020304" pitchFamily="18" charset="0"/>
                          <a:cs typeface="Times New Roman" panose="02020603050405020304" pitchFamily="18" charset="0"/>
                        </a:rPr>
                        <a:t>1</a:t>
                      </a:r>
                    </a:p>
                  </a:txBody>
                  <a:tcPr/>
                </a:tc>
                <a:tc>
                  <a:txBody>
                    <a:bodyPr/>
                    <a:lstStyle/>
                    <a:p>
                      <a:r>
                        <a:rPr lang="en-GB" sz="1500" dirty="0">
                          <a:latin typeface="Times New Roman" panose="02020603050405020304" pitchFamily="18" charset="0"/>
                          <a:cs typeface="Times New Roman" panose="02020603050405020304" pitchFamily="18" charset="0"/>
                        </a:rPr>
                        <a:t>Introduction to module</a:t>
                      </a:r>
                    </a:p>
                    <a:p>
                      <a:r>
                        <a:rPr lang="en-GB" sz="1500" dirty="0">
                          <a:latin typeface="Times New Roman" panose="02020603050405020304" pitchFamily="18" charset="0"/>
                          <a:cs typeface="Times New Roman" panose="02020603050405020304" pitchFamily="18" charset="0"/>
                        </a:rPr>
                        <a:t>Lecture 1: Cash and profit budgeting - 1</a:t>
                      </a:r>
                    </a:p>
                  </a:txBody>
                  <a:tcPr/>
                </a:tc>
                <a:tc>
                  <a:txBody>
                    <a:bodyPr/>
                    <a:lstStyle/>
                    <a:p>
                      <a:endParaRPr lang="en-GB" sz="1500" dirty="0">
                        <a:latin typeface="Times New Roman" panose="02020603050405020304" pitchFamily="18" charset="0"/>
                        <a:cs typeface="Times New Roman" panose="02020603050405020304" pitchFamily="18" charset="0"/>
                      </a:endParaRPr>
                    </a:p>
                    <a:p>
                      <a:r>
                        <a:rPr lang="en-GB" sz="1500" dirty="0">
                          <a:latin typeface="Times New Roman" panose="02020603050405020304" pitchFamily="18" charset="0"/>
                          <a:cs typeface="Times New Roman" panose="02020603050405020304" pitchFamily="18" charset="0"/>
                        </a:rPr>
                        <a:t>Student exercises</a:t>
                      </a:r>
                    </a:p>
                  </a:txBody>
                  <a:tcPr/>
                </a:tc>
                <a:extLst>
                  <a:ext uri="{0D108BD9-81ED-4DB2-BD59-A6C34878D82A}">
                    <a16:rowId xmlns:a16="http://schemas.microsoft.com/office/drawing/2014/main" val="2632225964"/>
                  </a:ext>
                </a:extLst>
              </a:tr>
              <a:tr h="303208">
                <a:tc>
                  <a:txBody>
                    <a:bodyPr/>
                    <a:lstStyle/>
                    <a:p>
                      <a:pPr algn="ctr"/>
                      <a:r>
                        <a:rPr lang="en-GB" sz="1200" dirty="0">
                          <a:latin typeface="Times New Roman" panose="02020603050405020304" pitchFamily="18" charset="0"/>
                          <a:cs typeface="Times New Roman" panose="02020603050405020304" pitchFamily="18" charset="0"/>
                        </a:rPr>
                        <a:t>2</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500" dirty="0">
                          <a:latin typeface="Times New Roman" panose="02020603050405020304" pitchFamily="18" charset="0"/>
                          <a:cs typeface="Times New Roman" panose="02020603050405020304" pitchFamily="18" charset="0"/>
                        </a:rPr>
                        <a:t>Lecture 2: Cash and profit budgeting – 2</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500" dirty="0">
                          <a:latin typeface="Times New Roman" panose="02020603050405020304" pitchFamily="18" charset="0"/>
                          <a:cs typeface="Times New Roman" panose="02020603050405020304" pitchFamily="18" charset="0"/>
                        </a:rPr>
                        <a:t>Lecture 3: </a:t>
                      </a:r>
                      <a:r>
                        <a:rPr lang="en-GB" sz="1500">
                          <a:latin typeface="Times New Roman" panose="02020603050405020304" pitchFamily="18" charset="0"/>
                          <a:cs typeface="Times New Roman" panose="02020603050405020304" pitchFamily="18" charset="0"/>
                        </a:rPr>
                        <a:t>Financial performance </a:t>
                      </a:r>
                      <a:r>
                        <a:rPr lang="en-GB" sz="1500" dirty="0">
                          <a:latin typeface="Times New Roman" panose="02020603050405020304" pitchFamily="18" charset="0"/>
                          <a:cs typeface="Times New Roman" panose="02020603050405020304" pitchFamily="18" charset="0"/>
                        </a:rPr>
                        <a:t>analysis - 1</a:t>
                      </a:r>
                    </a:p>
                  </a:txBody>
                  <a:tcPr/>
                </a:tc>
                <a:tc>
                  <a:txBody>
                    <a:bodyPr/>
                    <a:lstStyle/>
                    <a:p>
                      <a:r>
                        <a:rPr lang="en-GB" sz="1500" dirty="0">
                          <a:latin typeface="Times New Roman" panose="02020603050405020304" pitchFamily="18" charset="0"/>
                          <a:cs typeface="Times New Roman" panose="02020603050405020304" pitchFamily="18" charset="0"/>
                        </a:rPr>
                        <a:t>Student exercises. Assignment one launch</a:t>
                      </a:r>
                    </a:p>
                  </a:txBody>
                  <a:tcPr/>
                </a:tc>
                <a:extLst>
                  <a:ext uri="{0D108BD9-81ED-4DB2-BD59-A6C34878D82A}">
                    <a16:rowId xmlns:a16="http://schemas.microsoft.com/office/drawing/2014/main" val="1914663234"/>
                  </a:ext>
                </a:extLst>
              </a:tr>
              <a:tr h="303208">
                <a:tc>
                  <a:txBody>
                    <a:bodyPr/>
                    <a:lstStyle/>
                    <a:p>
                      <a:pPr algn="ctr"/>
                      <a:r>
                        <a:rPr lang="en-GB" sz="1200" dirty="0">
                          <a:latin typeface="Times New Roman" panose="02020603050405020304" pitchFamily="18" charset="0"/>
                          <a:cs typeface="Times New Roman" panose="02020603050405020304" pitchFamily="18" charset="0"/>
                        </a:rPr>
                        <a:t>3</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500" dirty="0">
                          <a:latin typeface="Times New Roman" panose="02020603050405020304" pitchFamily="18" charset="0"/>
                          <a:cs typeface="Times New Roman" panose="02020603050405020304" pitchFamily="18" charset="0"/>
                        </a:rPr>
                        <a:t>Lecture 4: Financial performance analysis  - 2</a:t>
                      </a:r>
                    </a:p>
                  </a:txBody>
                  <a:tcPr/>
                </a:tc>
                <a:tc>
                  <a:txBody>
                    <a:bodyPr/>
                    <a:lstStyle/>
                    <a:p>
                      <a:r>
                        <a:rPr lang="en-GB" sz="1500" dirty="0">
                          <a:latin typeface="Times New Roman" panose="02020603050405020304" pitchFamily="18" charset="0"/>
                          <a:cs typeface="Times New Roman" panose="02020603050405020304" pitchFamily="18" charset="0"/>
                        </a:rPr>
                        <a:t>Student exercises</a:t>
                      </a:r>
                    </a:p>
                  </a:txBody>
                  <a:tcPr/>
                </a:tc>
                <a:extLst>
                  <a:ext uri="{0D108BD9-81ED-4DB2-BD59-A6C34878D82A}">
                    <a16:rowId xmlns:a16="http://schemas.microsoft.com/office/drawing/2014/main" val="2928180593"/>
                  </a:ext>
                </a:extLst>
              </a:tr>
              <a:tr h="303208">
                <a:tc>
                  <a:txBody>
                    <a:bodyPr/>
                    <a:lstStyle/>
                    <a:p>
                      <a:pPr algn="ctr"/>
                      <a:r>
                        <a:rPr lang="en-GB" sz="1200" dirty="0">
                          <a:latin typeface="Times New Roman" panose="02020603050405020304" pitchFamily="18" charset="0"/>
                          <a:cs typeface="Times New Roman" panose="02020603050405020304" pitchFamily="18" charset="0"/>
                        </a:rPr>
                        <a:t>4</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500" dirty="0">
                          <a:latin typeface="Times New Roman" panose="02020603050405020304" pitchFamily="18" charset="0"/>
                          <a:cs typeface="Times New Roman" panose="02020603050405020304" pitchFamily="18" charset="0"/>
                        </a:rPr>
                        <a:t>Revision of Financial performance and analysis, and assignment one workshop</a:t>
                      </a:r>
                    </a:p>
                  </a:txBody>
                  <a:tcPr/>
                </a:tc>
                <a:tc>
                  <a:txBody>
                    <a:bodyPr/>
                    <a:lstStyle/>
                    <a:p>
                      <a:r>
                        <a:rPr lang="en-GB" sz="1500" dirty="0">
                          <a:latin typeface="Times New Roman" panose="02020603050405020304" pitchFamily="18" charset="0"/>
                          <a:cs typeface="Times New Roman" panose="02020603050405020304" pitchFamily="18" charset="0"/>
                        </a:rPr>
                        <a:t>Assignment one guidance and discussion</a:t>
                      </a:r>
                    </a:p>
                  </a:txBody>
                  <a:tcPr/>
                </a:tc>
                <a:extLst>
                  <a:ext uri="{0D108BD9-81ED-4DB2-BD59-A6C34878D82A}">
                    <a16:rowId xmlns:a16="http://schemas.microsoft.com/office/drawing/2014/main" val="4063163384"/>
                  </a:ext>
                </a:extLst>
              </a:tr>
              <a:tr h="298022">
                <a:tc>
                  <a:txBody>
                    <a:bodyPr/>
                    <a:lstStyle/>
                    <a:p>
                      <a:pPr algn="ctr"/>
                      <a:r>
                        <a:rPr lang="en-GB" sz="1200" dirty="0">
                          <a:latin typeface="Times New Roman" panose="02020603050405020304" pitchFamily="18" charset="0"/>
                          <a:cs typeface="Times New Roman" panose="02020603050405020304" pitchFamily="18" charset="0"/>
                        </a:rPr>
                        <a:t>5</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500" dirty="0">
                          <a:latin typeface="Times New Roman" panose="02020603050405020304" pitchFamily="18" charset="0"/>
                          <a:cs typeface="Times New Roman" panose="02020603050405020304" pitchFamily="18" charset="0"/>
                        </a:rPr>
                        <a:t>Lecture 5: Cash and profit budgeting revision</a:t>
                      </a:r>
                    </a:p>
                  </a:txBody>
                  <a:tcPr/>
                </a:tc>
                <a:tc>
                  <a:txBody>
                    <a:bodyPr/>
                    <a:lstStyle/>
                    <a:p>
                      <a:r>
                        <a:rPr lang="en-GB" sz="1500" dirty="0">
                          <a:latin typeface="Times New Roman" panose="02020603050405020304" pitchFamily="18" charset="0"/>
                          <a:cs typeface="Times New Roman" panose="02020603050405020304" pitchFamily="18" charset="0"/>
                        </a:rPr>
                        <a:t>Student exercises. Assignment two launch</a:t>
                      </a:r>
                    </a:p>
                  </a:txBody>
                  <a:tcPr/>
                </a:tc>
                <a:extLst>
                  <a:ext uri="{0D108BD9-81ED-4DB2-BD59-A6C34878D82A}">
                    <a16:rowId xmlns:a16="http://schemas.microsoft.com/office/drawing/2014/main" val="3696947290"/>
                  </a:ext>
                </a:extLst>
              </a:tr>
              <a:tr h="405543">
                <a:tc>
                  <a:txBody>
                    <a:bodyPr/>
                    <a:lstStyle/>
                    <a:p>
                      <a:pPr algn="ctr"/>
                      <a:r>
                        <a:rPr lang="en-GB" sz="1200" dirty="0">
                          <a:latin typeface="Times New Roman" panose="02020603050405020304" pitchFamily="18" charset="0"/>
                          <a:cs typeface="Times New Roman" panose="02020603050405020304" pitchFamily="18" charset="0"/>
                        </a:rPr>
                        <a:t>6</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500" dirty="0">
                          <a:latin typeface="Times New Roman" panose="02020603050405020304" pitchFamily="18" charset="0"/>
                          <a:cs typeface="Times New Roman" panose="02020603050405020304" pitchFamily="18" charset="0"/>
                        </a:rPr>
                        <a:t>Lecture 6: Pricing theory</a:t>
                      </a:r>
                    </a:p>
                  </a:txBody>
                  <a:tcPr/>
                </a:tc>
                <a:tc>
                  <a:txBody>
                    <a:bodyPr/>
                    <a:lstStyle/>
                    <a:p>
                      <a:r>
                        <a:rPr lang="en-GB" sz="1500" dirty="0">
                          <a:latin typeface="Times New Roman" panose="02020603050405020304" pitchFamily="18" charset="0"/>
                          <a:cs typeface="Times New Roman" panose="02020603050405020304" pitchFamily="18" charset="0"/>
                        </a:rPr>
                        <a:t>Student exercises</a:t>
                      </a:r>
                    </a:p>
                  </a:txBody>
                  <a:tcPr/>
                </a:tc>
                <a:extLst>
                  <a:ext uri="{0D108BD9-81ED-4DB2-BD59-A6C34878D82A}">
                    <a16:rowId xmlns:a16="http://schemas.microsoft.com/office/drawing/2014/main" val="2328949017"/>
                  </a:ext>
                </a:extLst>
              </a:tr>
              <a:tr h="432048">
                <a:tc>
                  <a:txBody>
                    <a:bodyPr/>
                    <a:lstStyle/>
                    <a:p>
                      <a:pPr algn="ctr"/>
                      <a:r>
                        <a:rPr lang="en-GB" sz="1200" dirty="0">
                          <a:latin typeface="Times New Roman" panose="02020603050405020304" pitchFamily="18" charset="0"/>
                          <a:cs typeface="Times New Roman" panose="02020603050405020304" pitchFamily="18" charset="0"/>
                        </a:rPr>
                        <a:t>7</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500" dirty="0">
                          <a:latin typeface="Times New Roman" panose="02020603050405020304" pitchFamily="18" charset="0"/>
                          <a:cs typeface="Times New Roman" panose="02020603050405020304" pitchFamily="18" charset="0"/>
                        </a:rPr>
                        <a:t>Lecture 7: Standard costing</a:t>
                      </a:r>
                    </a:p>
                  </a:txBody>
                  <a:tcPr/>
                </a:tc>
                <a:tc>
                  <a:txBody>
                    <a:bodyPr/>
                    <a:lstStyle/>
                    <a:p>
                      <a:r>
                        <a:rPr lang="en-GB" sz="1500" dirty="0">
                          <a:latin typeface="Times New Roman" panose="02020603050405020304" pitchFamily="18" charset="0"/>
                          <a:cs typeface="Times New Roman" panose="02020603050405020304" pitchFamily="18" charset="0"/>
                        </a:rPr>
                        <a:t>Student exercises</a:t>
                      </a:r>
                    </a:p>
                  </a:txBody>
                  <a:tcPr/>
                </a:tc>
                <a:extLst>
                  <a:ext uri="{0D108BD9-81ED-4DB2-BD59-A6C34878D82A}">
                    <a16:rowId xmlns:a16="http://schemas.microsoft.com/office/drawing/2014/main" val="1015608593"/>
                  </a:ext>
                </a:extLst>
              </a:tr>
              <a:tr h="360040">
                <a:tc>
                  <a:txBody>
                    <a:bodyPr/>
                    <a:lstStyle/>
                    <a:p>
                      <a:pPr algn="ctr"/>
                      <a:r>
                        <a:rPr lang="en-GB" sz="1200" dirty="0">
                          <a:latin typeface="Times New Roman" panose="02020603050405020304" pitchFamily="18" charset="0"/>
                          <a:cs typeface="Times New Roman" panose="02020603050405020304" pitchFamily="18" charset="0"/>
                        </a:rPr>
                        <a:t>8</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500" dirty="0">
                          <a:latin typeface="Times New Roman" panose="02020603050405020304" pitchFamily="18" charset="0"/>
                          <a:cs typeface="Times New Roman" panose="02020603050405020304" pitchFamily="18" charset="0"/>
                        </a:rPr>
                        <a:t>Lecture 8: Marginal costing and break-even analysis </a:t>
                      </a:r>
                    </a:p>
                  </a:txBody>
                  <a:tcPr/>
                </a:tc>
                <a:tc>
                  <a:txBody>
                    <a:bodyPr/>
                    <a:lstStyle/>
                    <a:p>
                      <a:r>
                        <a:rPr lang="en-GB" sz="1500" dirty="0">
                          <a:latin typeface="Times New Roman" panose="02020603050405020304" pitchFamily="18" charset="0"/>
                          <a:cs typeface="Times New Roman" panose="02020603050405020304" pitchFamily="18" charset="0"/>
                        </a:rPr>
                        <a:t>Student exercises. Video</a:t>
                      </a:r>
                    </a:p>
                  </a:txBody>
                  <a:tcPr/>
                </a:tc>
                <a:extLst>
                  <a:ext uri="{0D108BD9-81ED-4DB2-BD59-A6C34878D82A}">
                    <a16:rowId xmlns:a16="http://schemas.microsoft.com/office/drawing/2014/main" val="254578305"/>
                  </a:ext>
                </a:extLst>
              </a:tr>
              <a:tr h="348663">
                <a:tc>
                  <a:txBody>
                    <a:bodyPr/>
                    <a:lstStyle/>
                    <a:p>
                      <a:pPr algn="ctr"/>
                      <a:r>
                        <a:rPr lang="en-GB" sz="1200" dirty="0">
                          <a:latin typeface="Times New Roman" panose="02020603050405020304" pitchFamily="18" charset="0"/>
                          <a:cs typeface="Times New Roman" panose="02020603050405020304" pitchFamily="18" charset="0"/>
                        </a:rPr>
                        <a:t>9</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500" dirty="0">
                          <a:latin typeface="Times New Roman" panose="02020603050405020304" pitchFamily="18" charset="0"/>
                          <a:cs typeface="Times New Roman" panose="02020603050405020304" pitchFamily="18" charset="0"/>
                        </a:rPr>
                        <a:t>Revision of budgeting, costing, and marginal analysis</a:t>
                      </a:r>
                    </a:p>
                  </a:txBody>
                  <a:tcPr/>
                </a:tc>
                <a:tc>
                  <a:txBody>
                    <a:bodyPr/>
                    <a:lstStyle/>
                    <a:p>
                      <a:r>
                        <a:rPr lang="en-GB" sz="1500" dirty="0">
                          <a:latin typeface="Times New Roman" panose="02020603050405020304" pitchFamily="18" charset="0"/>
                          <a:cs typeface="Times New Roman" panose="02020603050405020304" pitchFamily="18" charset="0"/>
                        </a:rPr>
                        <a:t>Student exercises and discussion</a:t>
                      </a:r>
                    </a:p>
                  </a:txBody>
                  <a:tcPr/>
                </a:tc>
                <a:extLst>
                  <a:ext uri="{0D108BD9-81ED-4DB2-BD59-A6C34878D82A}">
                    <a16:rowId xmlns:a16="http://schemas.microsoft.com/office/drawing/2014/main" val="1965803097"/>
                  </a:ext>
                </a:extLst>
              </a:tr>
              <a:tr h="322107">
                <a:tc>
                  <a:txBody>
                    <a:bodyPr/>
                    <a:lstStyle/>
                    <a:p>
                      <a:pPr algn="ctr"/>
                      <a:r>
                        <a:rPr lang="en-GB" sz="1200" dirty="0">
                          <a:latin typeface="Times New Roman" panose="02020603050405020304" pitchFamily="18" charset="0"/>
                          <a:cs typeface="Times New Roman" panose="02020603050405020304" pitchFamily="18" charset="0"/>
                        </a:rPr>
                        <a:t>10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500" dirty="0">
                          <a:latin typeface="Times New Roman" panose="02020603050405020304" pitchFamily="18" charset="0"/>
                          <a:cs typeface="Times New Roman" panose="02020603050405020304" pitchFamily="18" charset="0"/>
                        </a:rPr>
                        <a:t>Assignment two workshop</a:t>
                      </a:r>
                    </a:p>
                  </a:txBody>
                  <a:tcPr/>
                </a:tc>
                <a:tc>
                  <a:txBody>
                    <a:bodyPr/>
                    <a:lstStyle/>
                    <a:p>
                      <a:r>
                        <a:rPr lang="en-GB" sz="1500" dirty="0">
                          <a:latin typeface="Times New Roman" panose="02020603050405020304" pitchFamily="18" charset="0"/>
                          <a:cs typeface="Times New Roman" panose="02020603050405020304" pitchFamily="18" charset="0"/>
                        </a:rPr>
                        <a:t>Student exercises and discussion</a:t>
                      </a:r>
                    </a:p>
                  </a:txBody>
                  <a:tcPr/>
                </a:tc>
                <a:extLst>
                  <a:ext uri="{0D108BD9-81ED-4DB2-BD59-A6C34878D82A}">
                    <a16:rowId xmlns:a16="http://schemas.microsoft.com/office/drawing/2014/main" val="3513544117"/>
                  </a:ext>
                </a:extLst>
              </a:tr>
            </a:tbl>
          </a:graphicData>
        </a:graphic>
      </p:graphicFrame>
      <p:sp>
        <p:nvSpPr>
          <p:cNvPr id="12" name="Slide Number Placeholder 4">
            <a:extLst>
              <a:ext uri="{FF2B5EF4-FFF2-40B4-BE49-F238E27FC236}">
                <a16:creationId xmlns:a16="http://schemas.microsoft.com/office/drawing/2014/main" id="{A365D972-0342-4160-8630-5CDD576EF39F}"/>
              </a:ext>
            </a:extLst>
          </p:cNvPr>
          <p:cNvSpPr>
            <a:spLocks noGrp="1"/>
          </p:cNvSpPr>
          <p:nvPr>
            <p:ph type="sldNum" sz="quarter" idx="12"/>
          </p:nvPr>
        </p:nvSpPr>
        <p:spPr>
          <a:xfrm>
            <a:off x="7956376" y="6380972"/>
            <a:ext cx="730424" cy="340503"/>
          </a:xfrm>
        </p:spPr>
        <p:txBody>
          <a:bodyPr/>
          <a:lstStyle/>
          <a:p>
            <a:pPr>
              <a:spcAft>
                <a:spcPts val="600"/>
              </a:spcAft>
            </a:pPr>
            <a:fld id="{C3F65BB1-9206-4D7F-97F9-47DCC7DC6334}" type="slidenum">
              <a:rPr lang="en-GB" smtClean="0"/>
              <a:pPr>
                <a:spcAft>
                  <a:spcPts val="600"/>
                </a:spcAft>
              </a:pPr>
              <a:t>2</a:t>
            </a:fld>
            <a:endParaRPr lang="en-GB"/>
          </a:p>
        </p:txBody>
      </p:sp>
    </p:spTree>
    <p:extLst>
      <p:ext uri="{BB962C8B-B14F-4D97-AF65-F5344CB8AC3E}">
        <p14:creationId xmlns:p14="http://schemas.microsoft.com/office/powerpoint/2010/main" val="3233781271"/>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circle(in)">
                                      <p:cBhvr>
                                        <p:cTn id="11"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08CC02-A590-44C5-A3D4-4CAA20E7DC77}"/>
              </a:ext>
            </a:extLst>
          </p:cNvPr>
          <p:cNvSpPr>
            <a:spLocks noGrp="1"/>
          </p:cNvSpPr>
          <p:nvPr>
            <p:ph type="title"/>
          </p:nvPr>
        </p:nvSpPr>
        <p:spPr>
          <a:xfrm>
            <a:off x="456156" y="-21740"/>
            <a:ext cx="8229600" cy="1143000"/>
          </a:xfrm>
        </p:spPr>
        <p:txBody>
          <a:bodyPr>
            <a:normAutofit/>
          </a:bodyPr>
          <a:lstStyle/>
          <a:p>
            <a:pPr algn="ctr"/>
            <a:r>
              <a:rPr lang="en-GB" sz="3600" dirty="0">
                <a:solidFill>
                  <a:schemeClr val="tx2">
                    <a:lumMod val="60000"/>
                    <a:lumOff val="40000"/>
                  </a:schemeClr>
                </a:solidFill>
              </a:rPr>
              <a:t>Cash and profit - 1</a:t>
            </a:r>
          </a:p>
        </p:txBody>
      </p:sp>
      <p:sp>
        <p:nvSpPr>
          <p:cNvPr id="3" name="Content Placeholder 2">
            <a:extLst>
              <a:ext uri="{FF2B5EF4-FFF2-40B4-BE49-F238E27FC236}">
                <a16:creationId xmlns:a16="http://schemas.microsoft.com/office/drawing/2014/main" id="{3CE2F02E-415A-41EB-AAE5-7B94BBAB6E44}"/>
              </a:ext>
            </a:extLst>
          </p:cNvPr>
          <p:cNvSpPr>
            <a:spLocks noGrp="1"/>
          </p:cNvSpPr>
          <p:nvPr>
            <p:ph idx="1"/>
          </p:nvPr>
        </p:nvSpPr>
        <p:spPr>
          <a:xfrm>
            <a:off x="323528" y="836712"/>
            <a:ext cx="8820472" cy="4896544"/>
          </a:xfrm>
          <a:solidFill>
            <a:schemeClr val="accent1">
              <a:lumMod val="50000"/>
            </a:schemeClr>
          </a:solidFill>
        </p:spPr>
        <p:txBody>
          <a:bodyPr>
            <a:noAutofit/>
          </a:bodyPr>
          <a:lstStyle/>
          <a:p>
            <a:pPr marL="0" indent="0">
              <a:buNone/>
            </a:pPr>
            <a:r>
              <a:rPr lang="en-GB" sz="1600" dirty="0">
                <a:solidFill>
                  <a:schemeClr val="bg1"/>
                </a:solidFill>
                <a:latin typeface="Times New Roman" panose="02020603050405020304" pitchFamily="18" charset="0"/>
                <a:cs typeface="Times New Roman" panose="02020603050405020304" pitchFamily="18" charset="0"/>
              </a:rPr>
              <a:t>At the end of the financial year it is unlikely that the value of profit will be the same as the cash balance. Differences between cash and profit can arise for a number of reasons.</a:t>
            </a:r>
          </a:p>
          <a:p>
            <a:pPr marL="0" indent="0">
              <a:buNone/>
            </a:pPr>
            <a:r>
              <a:rPr lang="en-GB" sz="1600" dirty="0">
                <a:solidFill>
                  <a:schemeClr val="bg1"/>
                </a:solidFill>
                <a:latin typeface="Times New Roman" panose="02020603050405020304" pitchFamily="18" charset="0"/>
                <a:cs typeface="Times New Roman" panose="02020603050405020304" pitchFamily="18" charset="0"/>
              </a:rPr>
              <a:t>For example…</a:t>
            </a:r>
          </a:p>
          <a:p>
            <a:pPr marL="0" indent="0">
              <a:buNone/>
            </a:pPr>
            <a:endParaRPr lang="en-GB" sz="1600" dirty="0">
              <a:solidFill>
                <a:schemeClr val="bg1"/>
              </a:solidFill>
              <a:latin typeface="Times New Roman" panose="02020603050405020304" pitchFamily="18" charset="0"/>
              <a:cs typeface="Times New Roman" panose="02020603050405020304" pitchFamily="18" charset="0"/>
            </a:endParaRPr>
          </a:p>
          <a:p>
            <a:pPr>
              <a:spcBef>
                <a:spcPts val="0"/>
              </a:spcBef>
            </a:pPr>
            <a:r>
              <a:rPr lang="en-GB" sz="1600" dirty="0">
                <a:solidFill>
                  <a:schemeClr val="bg1"/>
                </a:solidFill>
                <a:latin typeface="Times New Roman" panose="02020603050405020304" pitchFamily="18" charset="0"/>
                <a:cs typeface="Times New Roman" panose="02020603050405020304" pitchFamily="18" charset="0"/>
              </a:rPr>
              <a:t>If goods have been sold on credit, payment for the goods may not yet have been received but the sale will have been recorded in the profit and loss account </a:t>
            </a:r>
          </a:p>
          <a:p>
            <a:pPr lvl="0">
              <a:spcBef>
                <a:spcPts val="0"/>
              </a:spcBef>
            </a:pPr>
            <a:endParaRPr lang="en-GB" sz="1600" dirty="0">
              <a:solidFill>
                <a:schemeClr val="bg1"/>
              </a:solidFill>
              <a:latin typeface="Times New Roman" panose="02020603050405020304" pitchFamily="18" charset="0"/>
              <a:cs typeface="Times New Roman" panose="02020603050405020304" pitchFamily="18" charset="0"/>
            </a:endParaRPr>
          </a:p>
          <a:p>
            <a:pPr lvl="0">
              <a:spcBef>
                <a:spcPts val="0"/>
              </a:spcBef>
            </a:pPr>
            <a:r>
              <a:rPr lang="en-GB" sz="1600" dirty="0">
                <a:solidFill>
                  <a:schemeClr val="bg1"/>
                </a:solidFill>
                <a:latin typeface="Times New Roman" panose="02020603050405020304" pitchFamily="18" charset="0"/>
                <a:cs typeface="Times New Roman" panose="02020603050405020304" pitchFamily="18" charset="0"/>
              </a:rPr>
              <a:t>Purchase of fixed assets will reduce cash balances but will have no effect on the profit which a company makes.</a:t>
            </a:r>
          </a:p>
          <a:p>
            <a:pPr lvl="0">
              <a:spcBef>
                <a:spcPts val="0"/>
              </a:spcBef>
            </a:pPr>
            <a:endParaRPr lang="en-GB" sz="1600" dirty="0">
              <a:solidFill>
                <a:schemeClr val="bg1"/>
              </a:solidFill>
              <a:latin typeface="Times New Roman" panose="02020603050405020304" pitchFamily="18" charset="0"/>
              <a:cs typeface="Times New Roman" panose="02020603050405020304" pitchFamily="18" charset="0"/>
            </a:endParaRPr>
          </a:p>
          <a:p>
            <a:pPr lvl="0">
              <a:spcBef>
                <a:spcPts val="0"/>
              </a:spcBef>
            </a:pPr>
            <a:r>
              <a:rPr lang="en-GB" sz="1600" dirty="0">
                <a:solidFill>
                  <a:schemeClr val="bg1"/>
                </a:solidFill>
                <a:latin typeface="Times New Roman" panose="02020603050405020304" pitchFamily="18" charset="0"/>
                <a:cs typeface="Times New Roman" panose="02020603050405020304" pitchFamily="18" charset="0"/>
              </a:rPr>
              <a:t>Depreciation will reduce the profit but will have no effect on cash balances</a:t>
            </a:r>
          </a:p>
          <a:p>
            <a:pPr marL="0" lvl="0" indent="0">
              <a:spcBef>
                <a:spcPts val="0"/>
              </a:spcBef>
              <a:buNone/>
            </a:pPr>
            <a:endParaRPr lang="en-GB" sz="1600" dirty="0">
              <a:solidFill>
                <a:schemeClr val="bg1"/>
              </a:solidFill>
              <a:latin typeface="Times New Roman" panose="02020603050405020304" pitchFamily="18" charset="0"/>
              <a:cs typeface="Times New Roman" panose="02020603050405020304" pitchFamily="18" charset="0"/>
            </a:endParaRPr>
          </a:p>
          <a:p>
            <a:pPr>
              <a:spcBef>
                <a:spcPts val="0"/>
              </a:spcBef>
            </a:pPr>
            <a:r>
              <a:rPr lang="en-GB" sz="1600" dirty="0">
                <a:solidFill>
                  <a:schemeClr val="bg1"/>
                </a:solidFill>
                <a:latin typeface="Times New Roman" panose="02020603050405020304" pitchFamily="18" charset="0"/>
                <a:cs typeface="Times New Roman" panose="02020603050405020304" pitchFamily="18" charset="0"/>
              </a:rPr>
              <a:t>Businesses must therefore keep records of both their cash and profit position</a:t>
            </a:r>
          </a:p>
          <a:p>
            <a:pPr>
              <a:spcBef>
                <a:spcPts val="0"/>
              </a:spcBef>
            </a:pPr>
            <a:endParaRPr lang="en-GB" sz="1600" dirty="0">
              <a:solidFill>
                <a:schemeClr val="bg1"/>
              </a:solidFill>
              <a:latin typeface="Times New Roman" panose="02020603050405020304" pitchFamily="18" charset="0"/>
              <a:cs typeface="Times New Roman" panose="02020603050405020304" pitchFamily="18" charset="0"/>
            </a:endParaRPr>
          </a:p>
          <a:p>
            <a:pPr>
              <a:spcBef>
                <a:spcPts val="0"/>
              </a:spcBef>
            </a:pPr>
            <a:r>
              <a:rPr lang="en-GB" sz="1600" dirty="0">
                <a:solidFill>
                  <a:schemeClr val="bg1"/>
                </a:solidFill>
                <a:latin typeface="Times New Roman" panose="02020603050405020304" pitchFamily="18" charset="0"/>
                <a:cs typeface="Times New Roman" panose="02020603050405020304" pitchFamily="18" charset="0"/>
              </a:rPr>
              <a:t>It is possible for a business to trade for many years without making a profit.  For example, the Channel Tunnel was created in 1986 but recorded a profit for the first time in 2007</a:t>
            </a:r>
          </a:p>
          <a:p>
            <a:pPr>
              <a:spcBef>
                <a:spcPts val="0"/>
              </a:spcBef>
            </a:pPr>
            <a:endParaRPr lang="en-GB" sz="1600" dirty="0">
              <a:solidFill>
                <a:schemeClr val="bg1"/>
              </a:solidFill>
              <a:latin typeface="Times New Roman" panose="02020603050405020304" pitchFamily="18" charset="0"/>
              <a:cs typeface="Times New Roman" panose="02020603050405020304" pitchFamily="18" charset="0"/>
            </a:endParaRPr>
          </a:p>
          <a:p>
            <a:pPr>
              <a:spcBef>
                <a:spcPts val="0"/>
              </a:spcBef>
            </a:pPr>
            <a:r>
              <a:rPr lang="en-GB" sz="1600" dirty="0">
                <a:solidFill>
                  <a:schemeClr val="bg1"/>
                </a:solidFill>
                <a:latin typeface="Times New Roman" panose="02020603050405020304" pitchFamily="18" charset="0"/>
                <a:cs typeface="Times New Roman" panose="02020603050405020304" pitchFamily="18" charset="0"/>
              </a:rPr>
              <a:t>However, it is possible for a profitable business to collapse if it runs out of cash</a:t>
            </a:r>
          </a:p>
        </p:txBody>
      </p:sp>
      <p:sp>
        <p:nvSpPr>
          <p:cNvPr id="4" name="Slide Number Placeholder 3">
            <a:extLst>
              <a:ext uri="{FF2B5EF4-FFF2-40B4-BE49-F238E27FC236}">
                <a16:creationId xmlns:a16="http://schemas.microsoft.com/office/drawing/2014/main" id="{C146B337-8202-47C2-BCB5-363C8E740C2A}"/>
              </a:ext>
            </a:extLst>
          </p:cNvPr>
          <p:cNvSpPr>
            <a:spLocks noGrp="1"/>
          </p:cNvSpPr>
          <p:nvPr>
            <p:ph type="sldNum" sz="quarter" idx="12"/>
          </p:nvPr>
        </p:nvSpPr>
        <p:spPr/>
        <p:txBody>
          <a:bodyPr/>
          <a:lstStyle/>
          <a:p>
            <a:fld id="{D57F1E4F-1CFF-5643-939E-217C01CDF565}" type="slidenum">
              <a:rPr lang="en-US" smtClean="0"/>
              <a:pPr/>
              <a:t>3</a:t>
            </a:fld>
            <a:endParaRPr lang="en-US" dirty="0"/>
          </a:p>
        </p:txBody>
      </p:sp>
    </p:spTree>
    <p:extLst>
      <p:ext uri="{BB962C8B-B14F-4D97-AF65-F5344CB8AC3E}">
        <p14:creationId xmlns:p14="http://schemas.microsoft.com/office/powerpoint/2010/main" val="600466446"/>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22B61-08B6-4060-BFB4-6AF8E6499C02}"/>
              </a:ext>
            </a:extLst>
          </p:cNvPr>
          <p:cNvSpPr>
            <a:spLocks noGrp="1"/>
          </p:cNvSpPr>
          <p:nvPr>
            <p:ph type="title"/>
          </p:nvPr>
        </p:nvSpPr>
        <p:spPr>
          <a:xfrm>
            <a:off x="457200" y="658789"/>
            <a:ext cx="8229600" cy="1143000"/>
          </a:xfrm>
        </p:spPr>
        <p:txBody>
          <a:bodyPr/>
          <a:lstStyle/>
          <a:p>
            <a:pPr algn="ctr"/>
            <a:r>
              <a:rPr lang="en-GB" dirty="0">
                <a:solidFill>
                  <a:schemeClr val="tx2">
                    <a:lumMod val="60000"/>
                    <a:lumOff val="40000"/>
                  </a:schemeClr>
                </a:solidFill>
              </a:rPr>
              <a:t>Cash and profit - 2</a:t>
            </a:r>
          </a:p>
        </p:txBody>
      </p:sp>
      <p:pic>
        <p:nvPicPr>
          <p:cNvPr id="4" name="Content Placeholder 3">
            <a:extLst>
              <a:ext uri="{FF2B5EF4-FFF2-40B4-BE49-F238E27FC236}">
                <a16:creationId xmlns:a16="http://schemas.microsoft.com/office/drawing/2014/main" id="{585D430B-0413-4032-AEF6-CA862412C208}"/>
              </a:ext>
            </a:extLst>
          </p:cNvPr>
          <p:cNvPicPr>
            <a:picLocks noGrp="1" noChangeAspect="1"/>
          </p:cNvPicPr>
          <p:nvPr>
            <p:ph idx="1"/>
          </p:nvPr>
        </p:nvPicPr>
        <p:blipFill>
          <a:blip r:embed="rId2"/>
          <a:stretch>
            <a:fillRect/>
          </a:stretch>
        </p:blipFill>
        <p:spPr>
          <a:xfrm>
            <a:off x="1162959" y="2204864"/>
            <a:ext cx="2694666" cy="2952328"/>
          </a:xfrm>
          <a:prstGeom prst="rect">
            <a:avLst/>
          </a:prstGeom>
        </p:spPr>
      </p:pic>
      <p:sp>
        <p:nvSpPr>
          <p:cNvPr id="3" name="Slide Number Placeholder 2">
            <a:extLst>
              <a:ext uri="{FF2B5EF4-FFF2-40B4-BE49-F238E27FC236}">
                <a16:creationId xmlns:a16="http://schemas.microsoft.com/office/drawing/2014/main" id="{E3734939-4FCC-490F-951B-00ECB3023189}"/>
              </a:ext>
            </a:extLst>
          </p:cNvPr>
          <p:cNvSpPr>
            <a:spLocks noGrp="1"/>
          </p:cNvSpPr>
          <p:nvPr>
            <p:ph type="sldNum" sz="quarter" idx="12"/>
          </p:nvPr>
        </p:nvSpPr>
        <p:spPr/>
        <p:txBody>
          <a:bodyPr/>
          <a:lstStyle/>
          <a:p>
            <a:fld id="{D57F1E4F-1CFF-5643-939E-217C01CDF565}" type="slidenum">
              <a:rPr lang="en-US" smtClean="0"/>
              <a:pPr/>
              <a:t>4</a:t>
            </a:fld>
            <a:endParaRPr lang="en-US" dirty="0"/>
          </a:p>
        </p:txBody>
      </p:sp>
      <p:pic>
        <p:nvPicPr>
          <p:cNvPr id="5" name="Picture 4">
            <a:extLst>
              <a:ext uri="{FF2B5EF4-FFF2-40B4-BE49-F238E27FC236}">
                <a16:creationId xmlns:a16="http://schemas.microsoft.com/office/drawing/2014/main" id="{64143D68-8BE0-430F-A290-0890382B3C47}"/>
              </a:ext>
            </a:extLst>
          </p:cNvPr>
          <p:cNvPicPr>
            <a:picLocks noChangeAspect="1"/>
          </p:cNvPicPr>
          <p:nvPr/>
        </p:nvPicPr>
        <p:blipFill>
          <a:blip r:embed="rId3"/>
          <a:stretch>
            <a:fillRect/>
          </a:stretch>
        </p:blipFill>
        <p:spPr>
          <a:xfrm>
            <a:off x="4536468" y="2204864"/>
            <a:ext cx="3599383" cy="2952328"/>
          </a:xfrm>
          <a:prstGeom prst="rect">
            <a:avLst/>
          </a:prstGeom>
        </p:spPr>
      </p:pic>
      <p:sp>
        <p:nvSpPr>
          <p:cNvPr id="7" name="TextBox 6">
            <a:extLst>
              <a:ext uri="{FF2B5EF4-FFF2-40B4-BE49-F238E27FC236}">
                <a16:creationId xmlns:a16="http://schemas.microsoft.com/office/drawing/2014/main" id="{7D7ED215-CB33-4137-A6F5-4659FCFEBFE7}"/>
              </a:ext>
            </a:extLst>
          </p:cNvPr>
          <p:cNvSpPr txBox="1"/>
          <p:nvPr/>
        </p:nvSpPr>
        <p:spPr>
          <a:xfrm>
            <a:off x="785918" y="1356484"/>
            <a:ext cx="3643270" cy="432048"/>
          </a:xfrm>
          <a:prstGeom prst="rect">
            <a:avLst/>
          </a:prstGeom>
          <a:noFill/>
        </p:spPr>
        <p:txBody>
          <a:bodyPr wrap="square" rtlCol="0">
            <a:spAutoFit/>
          </a:bodyPr>
          <a:lstStyle/>
          <a:p>
            <a:endParaRPr lang="en-GB" dirty="0"/>
          </a:p>
        </p:txBody>
      </p:sp>
      <p:sp>
        <p:nvSpPr>
          <p:cNvPr id="10" name="TextBox 9">
            <a:extLst>
              <a:ext uri="{FF2B5EF4-FFF2-40B4-BE49-F238E27FC236}">
                <a16:creationId xmlns:a16="http://schemas.microsoft.com/office/drawing/2014/main" id="{C46453D1-44B3-4ECE-A5E6-1C47E183F61D}"/>
              </a:ext>
            </a:extLst>
          </p:cNvPr>
          <p:cNvSpPr txBox="1"/>
          <p:nvPr/>
        </p:nvSpPr>
        <p:spPr>
          <a:xfrm>
            <a:off x="678000" y="1170015"/>
            <a:ext cx="3362716" cy="432048"/>
          </a:xfrm>
          <a:prstGeom prst="rect">
            <a:avLst/>
          </a:prstGeom>
          <a:noFill/>
        </p:spPr>
        <p:txBody>
          <a:bodyPr wrap="square" rtlCol="0">
            <a:spAutoFit/>
          </a:bodyPr>
          <a:lstStyle/>
          <a:p>
            <a:endParaRPr lang="en-GB" dirty="0"/>
          </a:p>
        </p:txBody>
      </p:sp>
    </p:spTree>
    <p:extLst>
      <p:ext uri="{BB962C8B-B14F-4D97-AF65-F5344CB8AC3E}">
        <p14:creationId xmlns:p14="http://schemas.microsoft.com/office/powerpoint/2010/main" val="2621013238"/>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circle(in)">
                                      <p:cBhvr>
                                        <p:cTn id="11" dur="2000"/>
                                        <p:tgtEl>
                                          <p:spTgt spid="4"/>
                                        </p:tgtEl>
                                      </p:cBhvr>
                                    </p:animEffect>
                                  </p:childTnLst>
                                </p:cTn>
                              </p:par>
                            </p:childTnLst>
                          </p:cTn>
                        </p:par>
                      </p:childTnLst>
                    </p:cTn>
                  </p:par>
                  <p:par>
                    <p:cTn id="12" fill="hold">
                      <p:stCondLst>
                        <p:cond delay="indefinite"/>
                      </p:stCondLst>
                      <p:childTnLst>
                        <p:par>
                          <p:cTn id="13" fill="hold">
                            <p:stCondLst>
                              <p:cond delay="0"/>
                            </p:stCondLst>
                            <p:childTnLst>
                              <p:par>
                                <p:cTn id="14" presetID="6" presetClass="entr" presetSubtype="16" fill="hold" nodeType="click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circle(in)">
                                      <p:cBhvr>
                                        <p:cTn id="16"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E6D8C-9BCB-4846-BC76-C65BB4756514}"/>
              </a:ext>
            </a:extLst>
          </p:cNvPr>
          <p:cNvSpPr>
            <a:spLocks noGrp="1"/>
          </p:cNvSpPr>
          <p:nvPr>
            <p:ph type="title"/>
          </p:nvPr>
        </p:nvSpPr>
        <p:spPr>
          <a:xfrm>
            <a:off x="457200" y="136525"/>
            <a:ext cx="8229600" cy="1143000"/>
          </a:xfrm>
        </p:spPr>
        <p:txBody>
          <a:bodyPr/>
          <a:lstStyle/>
          <a:p>
            <a:pPr algn="ctr"/>
            <a:r>
              <a:rPr lang="en-GB" dirty="0">
                <a:solidFill>
                  <a:srgbClr val="007DC3"/>
                </a:solidFill>
              </a:rPr>
              <a:t>Cash and profit - 3</a:t>
            </a:r>
          </a:p>
        </p:txBody>
      </p:sp>
      <p:sp>
        <p:nvSpPr>
          <p:cNvPr id="4" name="Slide Number Placeholder 3">
            <a:extLst>
              <a:ext uri="{FF2B5EF4-FFF2-40B4-BE49-F238E27FC236}">
                <a16:creationId xmlns:a16="http://schemas.microsoft.com/office/drawing/2014/main" id="{EF72BE42-3B49-4A21-9338-C81335E8324E}"/>
              </a:ext>
            </a:extLst>
          </p:cNvPr>
          <p:cNvSpPr>
            <a:spLocks noGrp="1"/>
          </p:cNvSpPr>
          <p:nvPr>
            <p:ph type="sldNum" sz="quarter" idx="12"/>
          </p:nvPr>
        </p:nvSpPr>
        <p:spPr/>
        <p:txBody>
          <a:bodyPr/>
          <a:lstStyle/>
          <a:p>
            <a:fld id="{D57F1E4F-1CFF-5643-939E-217C01CDF565}" type="slidenum">
              <a:rPr lang="en-US" smtClean="0"/>
              <a:pPr/>
              <a:t>5</a:t>
            </a:fld>
            <a:endParaRPr lang="en-US" dirty="0"/>
          </a:p>
        </p:txBody>
      </p:sp>
      <p:graphicFrame>
        <p:nvGraphicFramePr>
          <p:cNvPr id="5" name="Table 4">
            <a:extLst>
              <a:ext uri="{FF2B5EF4-FFF2-40B4-BE49-F238E27FC236}">
                <a16:creationId xmlns:a16="http://schemas.microsoft.com/office/drawing/2014/main" id="{A243696B-8B04-4257-904A-F2782FF158ED}"/>
              </a:ext>
            </a:extLst>
          </p:cNvPr>
          <p:cNvGraphicFramePr>
            <a:graphicFrameLocks noGrp="1"/>
          </p:cNvGraphicFramePr>
          <p:nvPr/>
        </p:nvGraphicFramePr>
        <p:xfrm>
          <a:off x="3479286" y="1487456"/>
          <a:ext cx="2647950" cy="3040380"/>
        </p:xfrm>
        <a:graphic>
          <a:graphicData uri="http://schemas.openxmlformats.org/drawingml/2006/table">
            <a:tbl>
              <a:tblPr firstRow="1" firstCol="1" bandRow="1">
                <a:tableStyleId>{5C22544A-7EE6-4342-B048-85BDC9FD1C3A}</a:tableStyleId>
              </a:tblPr>
              <a:tblGrid>
                <a:gridCol w="1838325">
                  <a:extLst>
                    <a:ext uri="{9D8B030D-6E8A-4147-A177-3AD203B41FA5}">
                      <a16:colId xmlns:a16="http://schemas.microsoft.com/office/drawing/2014/main" val="20000"/>
                    </a:ext>
                  </a:extLst>
                </a:gridCol>
                <a:gridCol w="809625">
                  <a:extLst>
                    <a:ext uri="{9D8B030D-6E8A-4147-A177-3AD203B41FA5}">
                      <a16:colId xmlns:a16="http://schemas.microsoft.com/office/drawing/2014/main" val="20001"/>
                    </a:ext>
                  </a:extLst>
                </a:gridCol>
              </a:tblGrid>
              <a:tr h="480060">
                <a:tc>
                  <a:txBody>
                    <a:bodyPr/>
                    <a:lstStyle/>
                    <a:p>
                      <a:pPr algn="l"/>
                      <a:r>
                        <a:rPr lang="en-GB" sz="1400" dirty="0">
                          <a:effectLst/>
                          <a:latin typeface="+mn-lt"/>
                        </a:rPr>
                        <a:t>Cash</a:t>
                      </a:r>
                      <a:r>
                        <a:rPr lang="en-GB" sz="1400" baseline="0" dirty="0">
                          <a:effectLst/>
                          <a:latin typeface="+mn-lt"/>
                        </a:rPr>
                        <a:t> budget</a:t>
                      </a:r>
                      <a:endParaRPr lang="en-GB" sz="1400" dirty="0">
                        <a:effectLst/>
                        <a:latin typeface="+mn-lt"/>
                      </a:endParaRPr>
                    </a:p>
                  </a:txBody>
                  <a:tcPr marL="68580" marR="68580" marT="34290" marB="34290"/>
                </a:tc>
                <a:tc>
                  <a:txBody>
                    <a:bodyPr/>
                    <a:lstStyle/>
                    <a:p>
                      <a:pPr algn="ctr">
                        <a:spcAft>
                          <a:spcPts val="0"/>
                        </a:spcAft>
                      </a:pPr>
                      <a:r>
                        <a:rPr lang="en-GB" sz="1400" dirty="0">
                          <a:effectLst/>
                        </a:rPr>
                        <a:t>January</a:t>
                      </a:r>
                    </a:p>
                    <a:p>
                      <a:pPr algn="ctr">
                        <a:spcAft>
                          <a:spcPts val="0"/>
                        </a:spcAft>
                      </a:pPr>
                      <a:r>
                        <a:rPr lang="en-GB" sz="1400" dirty="0">
                          <a:effectLst/>
                          <a:latin typeface="Times New Roman"/>
                          <a:ea typeface="Times New Roman"/>
                        </a:rPr>
                        <a:t>(£)</a:t>
                      </a:r>
                    </a:p>
                  </a:txBody>
                  <a:tcPr marL="68580" marR="68580" marT="34290" marB="34290"/>
                </a:tc>
                <a:extLst>
                  <a:ext uri="{0D108BD9-81ED-4DB2-BD59-A6C34878D82A}">
                    <a16:rowId xmlns:a16="http://schemas.microsoft.com/office/drawing/2014/main" val="10000"/>
                  </a:ext>
                </a:extLst>
              </a:tr>
              <a:tr h="278130">
                <a:tc>
                  <a:txBody>
                    <a:bodyPr/>
                    <a:lstStyle/>
                    <a:p>
                      <a:pPr>
                        <a:spcAft>
                          <a:spcPts val="0"/>
                        </a:spcAft>
                      </a:pPr>
                      <a:r>
                        <a:rPr lang="en-GB" sz="1400" dirty="0">
                          <a:effectLst/>
                        </a:rPr>
                        <a:t>Balance b/</a:t>
                      </a:r>
                      <a:r>
                        <a:rPr lang="en-GB" sz="1400" dirty="0" err="1">
                          <a:effectLst/>
                        </a:rPr>
                        <a:t>fwd</a:t>
                      </a:r>
                      <a:r>
                        <a:rPr lang="en-GB" sz="1400" dirty="0">
                          <a:effectLst/>
                        </a:rPr>
                        <a:t> </a:t>
                      </a:r>
                      <a:endParaRPr lang="en-GB" sz="1400" dirty="0">
                        <a:effectLst/>
                        <a:latin typeface="Times New Roman"/>
                        <a:ea typeface="Times New Roman"/>
                      </a:endParaRPr>
                    </a:p>
                  </a:txBody>
                  <a:tcPr marL="68580" marR="68580" marT="34290" marB="34290"/>
                </a:tc>
                <a:tc>
                  <a:txBody>
                    <a:bodyPr/>
                    <a:lstStyle/>
                    <a:p>
                      <a:pPr algn="r"/>
                      <a:r>
                        <a:rPr lang="en-GB" sz="1400" dirty="0">
                          <a:effectLst/>
                          <a:latin typeface="+mn-lt"/>
                        </a:rPr>
                        <a:t>1,000</a:t>
                      </a:r>
                    </a:p>
                  </a:txBody>
                  <a:tcPr marL="68580" marR="68580" marT="34290" marB="34290"/>
                </a:tc>
                <a:extLst>
                  <a:ext uri="{0D108BD9-81ED-4DB2-BD59-A6C34878D82A}">
                    <a16:rowId xmlns:a16="http://schemas.microsoft.com/office/drawing/2014/main" val="10001"/>
                  </a:ext>
                </a:extLst>
              </a:tr>
              <a:tr h="480060">
                <a:tc>
                  <a:txBody>
                    <a:bodyPr/>
                    <a:lstStyle/>
                    <a:p>
                      <a:pPr>
                        <a:spcAft>
                          <a:spcPts val="0"/>
                        </a:spcAft>
                      </a:pPr>
                      <a:r>
                        <a:rPr lang="en-GB" sz="1400" dirty="0">
                          <a:effectLst/>
                        </a:rPr>
                        <a:t>Receipts:</a:t>
                      </a:r>
                    </a:p>
                    <a:p>
                      <a:pPr>
                        <a:spcAft>
                          <a:spcPts val="0"/>
                        </a:spcAft>
                      </a:pPr>
                      <a:r>
                        <a:rPr lang="en-GB" sz="1400" dirty="0">
                          <a:effectLst/>
                        </a:rPr>
                        <a:t>Sales (20% cash) </a:t>
                      </a:r>
                      <a:endParaRPr lang="en-GB" sz="1400" dirty="0">
                        <a:effectLst/>
                        <a:latin typeface="Times New Roman"/>
                        <a:ea typeface="Times New Roman"/>
                      </a:endParaRPr>
                    </a:p>
                  </a:txBody>
                  <a:tcPr marL="68580" marR="68580" marT="34290" marB="34290"/>
                </a:tc>
                <a:tc>
                  <a:txBody>
                    <a:bodyPr/>
                    <a:lstStyle/>
                    <a:p>
                      <a:pPr algn="r"/>
                      <a:r>
                        <a:rPr lang="en-GB" sz="1400" dirty="0">
                          <a:effectLst/>
                          <a:latin typeface="+mn-lt"/>
                        </a:rPr>
                        <a:t>2,000</a:t>
                      </a:r>
                    </a:p>
                  </a:txBody>
                  <a:tcPr marL="68580" marR="68580" marT="34290" marB="34290"/>
                </a:tc>
                <a:extLst>
                  <a:ext uri="{0D108BD9-81ED-4DB2-BD59-A6C34878D82A}">
                    <a16:rowId xmlns:a16="http://schemas.microsoft.com/office/drawing/2014/main" val="10002"/>
                  </a:ext>
                </a:extLst>
              </a:tr>
              <a:tr h="278130">
                <a:tc>
                  <a:txBody>
                    <a:bodyPr/>
                    <a:lstStyle/>
                    <a:p>
                      <a:pPr>
                        <a:spcAft>
                          <a:spcPts val="0"/>
                        </a:spcAft>
                      </a:pPr>
                      <a:r>
                        <a:rPr lang="en-GB" sz="1400" dirty="0">
                          <a:effectLst/>
                        </a:rPr>
                        <a:t>TOTAL RECEIPTS </a:t>
                      </a:r>
                      <a:endParaRPr lang="en-GB" sz="1400" dirty="0">
                        <a:effectLst/>
                        <a:latin typeface="Times New Roman"/>
                        <a:ea typeface="Times New Roman"/>
                      </a:endParaRPr>
                    </a:p>
                  </a:txBody>
                  <a:tcPr marL="68580" marR="68580" marT="34290" marB="34290"/>
                </a:tc>
                <a:tc>
                  <a:txBody>
                    <a:bodyPr/>
                    <a:lstStyle/>
                    <a:p>
                      <a:pPr algn="r"/>
                      <a:r>
                        <a:rPr lang="en-GB" sz="1400" dirty="0">
                          <a:effectLst/>
                          <a:latin typeface="+mn-lt"/>
                        </a:rPr>
                        <a:t>3,000</a:t>
                      </a:r>
                    </a:p>
                  </a:txBody>
                  <a:tcPr marL="68580" marR="68580" marT="34290" marB="34290"/>
                </a:tc>
                <a:extLst>
                  <a:ext uri="{0D108BD9-81ED-4DB2-BD59-A6C34878D82A}">
                    <a16:rowId xmlns:a16="http://schemas.microsoft.com/office/drawing/2014/main" val="10003"/>
                  </a:ext>
                </a:extLst>
              </a:tr>
              <a:tr h="907733">
                <a:tc>
                  <a:txBody>
                    <a:bodyPr/>
                    <a:lstStyle/>
                    <a:p>
                      <a:pPr>
                        <a:spcAft>
                          <a:spcPts val="0"/>
                        </a:spcAft>
                      </a:pPr>
                      <a:r>
                        <a:rPr lang="en-GB" sz="1400" dirty="0">
                          <a:effectLst/>
                        </a:rPr>
                        <a:t>Payments:</a:t>
                      </a:r>
                    </a:p>
                    <a:p>
                      <a:pPr>
                        <a:spcAft>
                          <a:spcPts val="0"/>
                        </a:spcAft>
                      </a:pPr>
                      <a:r>
                        <a:rPr lang="en-GB" sz="1400" dirty="0">
                          <a:effectLst/>
                        </a:rPr>
                        <a:t>Purchases</a:t>
                      </a:r>
                    </a:p>
                    <a:p>
                      <a:pPr>
                        <a:spcAft>
                          <a:spcPts val="0"/>
                        </a:spcAft>
                      </a:pPr>
                      <a:r>
                        <a:rPr lang="en-GB" sz="1400" dirty="0">
                          <a:effectLst/>
                        </a:rPr>
                        <a:t>Overheads</a:t>
                      </a:r>
                    </a:p>
                    <a:p>
                      <a:pPr>
                        <a:spcAft>
                          <a:spcPts val="0"/>
                        </a:spcAft>
                      </a:pPr>
                      <a:r>
                        <a:rPr lang="en-GB" sz="1400" dirty="0">
                          <a:effectLst/>
                        </a:rPr>
                        <a:t>New Equipment </a:t>
                      </a:r>
                      <a:endParaRPr lang="en-GB" sz="1400" dirty="0">
                        <a:effectLst/>
                        <a:latin typeface="Times New Roman"/>
                        <a:ea typeface="Times New Roman"/>
                      </a:endParaRPr>
                    </a:p>
                  </a:txBody>
                  <a:tcPr marL="68580" marR="68580" marT="34290" marB="34290"/>
                </a:tc>
                <a:tc>
                  <a:txBody>
                    <a:bodyPr/>
                    <a:lstStyle/>
                    <a:p>
                      <a:pPr algn="r"/>
                      <a:endParaRPr lang="en-GB" sz="1400" dirty="0">
                        <a:effectLst/>
                        <a:latin typeface="+mn-lt"/>
                      </a:endParaRPr>
                    </a:p>
                    <a:p>
                      <a:pPr algn="r"/>
                      <a:r>
                        <a:rPr lang="en-GB" sz="1400" dirty="0">
                          <a:effectLst/>
                          <a:latin typeface="+mn-lt"/>
                        </a:rPr>
                        <a:t>4,000</a:t>
                      </a:r>
                    </a:p>
                    <a:p>
                      <a:pPr algn="r"/>
                      <a:r>
                        <a:rPr lang="en-GB" sz="1400" dirty="0">
                          <a:effectLst/>
                          <a:latin typeface="+mn-lt"/>
                        </a:rPr>
                        <a:t>3,000</a:t>
                      </a:r>
                    </a:p>
                    <a:p>
                      <a:pPr algn="r"/>
                      <a:r>
                        <a:rPr lang="en-GB" sz="1400" dirty="0">
                          <a:effectLst/>
                          <a:latin typeface="+mn-lt"/>
                        </a:rPr>
                        <a:t>2,000</a:t>
                      </a:r>
                    </a:p>
                  </a:txBody>
                  <a:tcPr marL="68580" marR="68580" marT="34290" marB="34290"/>
                </a:tc>
                <a:extLst>
                  <a:ext uri="{0D108BD9-81ED-4DB2-BD59-A6C34878D82A}">
                    <a16:rowId xmlns:a16="http://schemas.microsoft.com/office/drawing/2014/main" val="10004"/>
                  </a:ext>
                </a:extLst>
              </a:tr>
              <a:tr h="278130">
                <a:tc>
                  <a:txBody>
                    <a:bodyPr/>
                    <a:lstStyle/>
                    <a:p>
                      <a:pPr>
                        <a:spcAft>
                          <a:spcPts val="0"/>
                        </a:spcAft>
                      </a:pPr>
                      <a:r>
                        <a:rPr lang="en-GB" sz="1400" dirty="0">
                          <a:effectLst/>
                        </a:rPr>
                        <a:t>TOTAL PAYMENTS </a:t>
                      </a:r>
                      <a:endParaRPr lang="en-GB" sz="1400" dirty="0">
                        <a:effectLst/>
                        <a:latin typeface="Times New Roman"/>
                        <a:ea typeface="Times New Roman"/>
                      </a:endParaRPr>
                    </a:p>
                  </a:txBody>
                  <a:tcPr marL="68580" marR="68580" marT="34290" marB="34290"/>
                </a:tc>
                <a:tc>
                  <a:txBody>
                    <a:bodyPr/>
                    <a:lstStyle/>
                    <a:p>
                      <a:pPr algn="r"/>
                      <a:r>
                        <a:rPr lang="en-GB" sz="1400" dirty="0">
                          <a:effectLst/>
                          <a:latin typeface="+mn-lt"/>
                        </a:rPr>
                        <a:t>9,000</a:t>
                      </a:r>
                    </a:p>
                  </a:txBody>
                  <a:tcPr marL="68580" marR="68580" marT="34290" marB="34290"/>
                </a:tc>
                <a:extLst>
                  <a:ext uri="{0D108BD9-81ED-4DB2-BD59-A6C34878D82A}">
                    <a16:rowId xmlns:a16="http://schemas.microsoft.com/office/drawing/2014/main" val="10005"/>
                  </a:ext>
                </a:extLst>
              </a:tr>
              <a:tr h="278130">
                <a:tc>
                  <a:txBody>
                    <a:bodyPr/>
                    <a:lstStyle/>
                    <a:p>
                      <a:pPr>
                        <a:spcAft>
                          <a:spcPts val="0"/>
                        </a:spcAft>
                      </a:pPr>
                      <a:r>
                        <a:rPr lang="en-GB" sz="1400" dirty="0">
                          <a:effectLst/>
                        </a:rPr>
                        <a:t>Balance c/</a:t>
                      </a:r>
                      <a:r>
                        <a:rPr lang="en-GB" sz="1400" dirty="0" err="1">
                          <a:effectLst/>
                        </a:rPr>
                        <a:t>fwd</a:t>
                      </a:r>
                      <a:r>
                        <a:rPr lang="en-GB" sz="1400" dirty="0">
                          <a:effectLst/>
                        </a:rPr>
                        <a:t> </a:t>
                      </a:r>
                      <a:endParaRPr lang="en-GB" sz="1400" dirty="0">
                        <a:effectLst/>
                        <a:latin typeface="Times New Roman"/>
                        <a:ea typeface="Times New Roman"/>
                      </a:endParaRPr>
                    </a:p>
                  </a:txBody>
                  <a:tcPr marL="68580" marR="68580" marT="34290" marB="34290"/>
                </a:tc>
                <a:tc>
                  <a:txBody>
                    <a:bodyPr/>
                    <a:lstStyle/>
                    <a:p>
                      <a:pPr algn="r"/>
                      <a:r>
                        <a:rPr lang="en-GB" sz="1400" dirty="0">
                          <a:effectLst/>
                          <a:latin typeface="+mn-lt"/>
                        </a:rPr>
                        <a:t>(6,000)</a:t>
                      </a:r>
                    </a:p>
                  </a:txBody>
                  <a:tcPr marL="68580" marR="68580" marT="34290" marB="34290"/>
                </a:tc>
                <a:extLst>
                  <a:ext uri="{0D108BD9-81ED-4DB2-BD59-A6C34878D82A}">
                    <a16:rowId xmlns:a16="http://schemas.microsoft.com/office/drawing/2014/main" val="10006"/>
                  </a:ext>
                </a:extLst>
              </a:tr>
            </a:tbl>
          </a:graphicData>
        </a:graphic>
      </p:graphicFrame>
      <p:graphicFrame>
        <p:nvGraphicFramePr>
          <p:cNvPr id="6" name="Table 5">
            <a:extLst>
              <a:ext uri="{FF2B5EF4-FFF2-40B4-BE49-F238E27FC236}">
                <a16:creationId xmlns:a16="http://schemas.microsoft.com/office/drawing/2014/main" id="{5C08AAAE-D95D-4738-B4F8-9D2CA303E35C}"/>
              </a:ext>
            </a:extLst>
          </p:cNvPr>
          <p:cNvGraphicFramePr>
            <a:graphicFrameLocks noGrp="1"/>
          </p:cNvGraphicFramePr>
          <p:nvPr/>
        </p:nvGraphicFramePr>
        <p:xfrm>
          <a:off x="6237801" y="1470012"/>
          <a:ext cx="2799881" cy="3040377"/>
        </p:xfrm>
        <a:graphic>
          <a:graphicData uri="http://schemas.openxmlformats.org/drawingml/2006/table">
            <a:tbl>
              <a:tblPr firstRow="1" firstCol="1" bandRow="1">
                <a:tableStyleId>{5C22544A-7EE6-4342-B048-85BDC9FD1C3A}</a:tableStyleId>
              </a:tblPr>
              <a:tblGrid>
                <a:gridCol w="1733035">
                  <a:extLst>
                    <a:ext uri="{9D8B030D-6E8A-4147-A177-3AD203B41FA5}">
                      <a16:colId xmlns:a16="http://schemas.microsoft.com/office/drawing/2014/main" val="20000"/>
                    </a:ext>
                  </a:extLst>
                </a:gridCol>
                <a:gridCol w="1066846">
                  <a:extLst>
                    <a:ext uri="{9D8B030D-6E8A-4147-A177-3AD203B41FA5}">
                      <a16:colId xmlns:a16="http://schemas.microsoft.com/office/drawing/2014/main" val="20001"/>
                    </a:ext>
                  </a:extLst>
                </a:gridCol>
              </a:tblGrid>
              <a:tr h="545924">
                <a:tc>
                  <a:txBody>
                    <a:bodyPr/>
                    <a:lstStyle/>
                    <a:p>
                      <a:r>
                        <a:rPr lang="en-GB" sz="1400" dirty="0">
                          <a:effectLst/>
                          <a:latin typeface="+mn-lt"/>
                        </a:rPr>
                        <a:t>Profit</a:t>
                      </a:r>
                      <a:r>
                        <a:rPr lang="en-GB" sz="1400" baseline="0" dirty="0">
                          <a:effectLst/>
                          <a:latin typeface="+mn-lt"/>
                        </a:rPr>
                        <a:t> and </a:t>
                      </a:r>
                      <a:r>
                        <a:rPr lang="en-GB" sz="1400" dirty="0">
                          <a:effectLst/>
                          <a:latin typeface="+mn-lt"/>
                        </a:rPr>
                        <a:t>loss budget</a:t>
                      </a:r>
                    </a:p>
                  </a:txBody>
                  <a:tcPr marL="68580" marR="68580" marT="34290" marB="34290"/>
                </a:tc>
                <a:tc>
                  <a:txBody>
                    <a:bodyPr/>
                    <a:lstStyle/>
                    <a:p>
                      <a:pPr algn="ctr"/>
                      <a:r>
                        <a:rPr lang="en-GB" sz="1400" dirty="0">
                          <a:effectLst/>
                          <a:latin typeface="+mn-lt"/>
                        </a:rPr>
                        <a:t>January</a:t>
                      </a:r>
                    </a:p>
                    <a:p>
                      <a:pPr algn="ctr"/>
                      <a:r>
                        <a:rPr lang="en-GB" sz="1400" dirty="0">
                          <a:effectLst/>
                          <a:latin typeface="+mn-lt"/>
                        </a:rPr>
                        <a:t>(£)</a:t>
                      </a:r>
                    </a:p>
                  </a:txBody>
                  <a:tcPr marL="68580" marR="68580" marT="34290" marB="34290"/>
                </a:tc>
                <a:extLst>
                  <a:ext uri="{0D108BD9-81ED-4DB2-BD59-A6C34878D82A}">
                    <a16:rowId xmlns:a16="http://schemas.microsoft.com/office/drawing/2014/main" val="10000"/>
                  </a:ext>
                </a:extLst>
              </a:tr>
              <a:tr h="310757">
                <a:tc>
                  <a:txBody>
                    <a:bodyPr/>
                    <a:lstStyle/>
                    <a:p>
                      <a:pPr>
                        <a:spcAft>
                          <a:spcPts val="0"/>
                        </a:spcAft>
                      </a:pPr>
                      <a:r>
                        <a:rPr lang="en-GB" sz="1400" dirty="0">
                          <a:effectLst/>
                        </a:rPr>
                        <a:t>Sales </a:t>
                      </a:r>
                      <a:endParaRPr lang="en-GB" sz="1400" dirty="0">
                        <a:effectLst/>
                        <a:latin typeface="Times New Roman"/>
                        <a:ea typeface="Times New Roman"/>
                      </a:endParaRPr>
                    </a:p>
                  </a:txBody>
                  <a:tcPr marL="68580" marR="68580" marT="34290" marB="34290"/>
                </a:tc>
                <a:tc>
                  <a:txBody>
                    <a:bodyPr/>
                    <a:lstStyle/>
                    <a:p>
                      <a:pPr algn="r"/>
                      <a:r>
                        <a:rPr lang="en-GB" sz="1400" dirty="0">
                          <a:effectLst/>
                          <a:latin typeface="+mn-lt"/>
                        </a:rPr>
                        <a:t>10,000</a:t>
                      </a:r>
                    </a:p>
                  </a:txBody>
                  <a:tcPr marL="68580" marR="68580" marT="34290" marB="34290"/>
                </a:tc>
                <a:extLst>
                  <a:ext uri="{0D108BD9-81ED-4DB2-BD59-A6C34878D82A}">
                    <a16:rowId xmlns:a16="http://schemas.microsoft.com/office/drawing/2014/main" val="10001"/>
                  </a:ext>
                </a:extLst>
              </a:tr>
              <a:tr h="545924">
                <a:tc>
                  <a:txBody>
                    <a:bodyPr/>
                    <a:lstStyle/>
                    <a:p>
                      <a:pPr>
                        <a:spcAft>
                          <a:spcPts val="0"/>
                        </a:spcAft>
                      </a:pPr>
                      <a:r>
                        <a:rPr lang="en-GB" sz="1400" dirty="0">
                          <a:effectLst/>
                        </a:rPr>
                        <a:t>Less cost of sales:</a:t>
                      </a:r>
                    </a:p>
                    <a:p>
                      <a:pPr>
                        <a:spcAft>
                          <a:spcPts val="0"/>
                        </a:spcAft>
                      </a:pPr>
                      <a:r>
                        <a:rPr lang="en-GB" sz="1400" dirty="0">
                          <a:effectLst/>
                        </a:rPr>
                        <a:t>purchases </a:t>
                      </a:r>
                      <a:endParaRPr lang="en-GB" sz="1400" dirty="0">
                        <a:effectLst/>
                        <a:latin typeface="Times New Roman"/>
                        <a:ea typeface="Times New Roman"/>
                      </a:endParaRPr>
                    </a:p>
                  </a:txBody>
                  <a:tcPr marL="68580" marR="68580" marT="34290" marB="34290"/>
                </a:tc>
                <a:tc>
                  <a:txBody>
                    <a:bodyPr/>
                    <a:lstStyle/>
                    <a:p>
                      <a:pPr algn="r"/>
                      <a:r>
                        <a:rPr lang="en-GB" sz="1400" dirty="0">
                          <a:effectLst/>
                          <a:latin typeface="+mn-lt"/>
                        </a:rPr>
                        <a:t>4,000</a:t>
                      </a:r>
                    </a:p>
                  </a:txBody>
                  <a:tcPr marL="68580" marR="68580" marT="34290" marB="34290"/>
                </a:tc>
                <a:extLst>
                  <a:ext uri="{0D108BD9-81ED-4DB2-BD59-A6C34878D82A}">
                    <a16:rowId xmlns:a16="http://schemas.microsoft.com/office/drawing/2014/main" val="10002"/>
                  </a:ext>
                </a:extLst>
              </a:tr>
              <a:tr h="545924">
                <a:tc>
                  <a:txBody>
                    <a:bodyPr/>
                    <a:lstStyle/>
                    <a:p>
                      <a:pPr>
                        <a:spcAft>
                          <a:spcPts val="0"/>
                        </a:spcAft>
                      </a:pPr>
                      <a:r>
                        <a:rPr lang="en-GB" sz="1400" dirty="0">
                          <a:effectLst/>
                        </a:rPr>
                        <a:t>GROSS PROFIT  (60%)</a:t>
                      </a:r>
                      <a:endParaRPr lang="en-GB" sz="1400" dirty="0">
                        <a:effectLst/>
                        <a:latin typeface="Times New Roman"/>
                        <a:ea typeface="Times New Roman"/>
                      </a:endParaRPr>
                    </a:p>
                  </a:txBody>
                  <a:tcPr marL="68580" marR="68580" marT="34290" marB="34290"/>
                </a:tc>
                <a:tc>
                  <a:txBody>
                    <a:bodyPr/>
                    <a:lstStyle/>
                    <a:p>
                      <a:pPr algn="r"/>
                      <a:r>
                        <a:rPr lang="en-GB" sz="1400" dirty="0">
                          <a:effectLst/>
                          <a:latin typeface="+mn-lt"/>
                        </a:rPr>
                        <a:t>6,000</a:t>
                      </a:r>
                    </a:p>
                  </a:txBody>
                  <a:tcPr marL="68580" marR="68580" marT="34290" marB="34290"/>
                </a:tc>
                <a:extLst>
                  <a:ext uri="{0D108BD9-81ED-4DB2-BD59-A6C34878D82A}">
                    <a16:rowId xmlns:a16="http://schemas.microsoft.com/office/drawing/2014/main" val="10003"/>
                  </a:ext>
                </a:extLst>
              </a:tr>
              <a:tr h="545924">
                <a:tc>
                  <a:txBody>
                    <a:bodyPr/>
                    <a:lstStyle/>
                    <a:p>
                      <a:pPr>
                        <a:spcAft>
                          <a:spcPts val="0"/>
                        </a:spcAft>
                      </a:pPr>
                      <a:r>
                        <a:rPr lang="en-GB" sz="1400" dirty="0">
                          <a:effectLst/>
                        </a:rPr>
                        <a:t>Less expenses:</a:t>
                      </a:r>
                    </a:p>
                    <a:p>
                      <a:pPr>
                        <a:spcAft>
                          <a:spcPts val="0"/>
                        </a:spcAft>
                      </a:pPr>
                      <a:r>
                        <a:rPr lang="en-GB" sz="1400" dirty="0">
                          <a:effectLst/>
                        </a:rPr>
                        <a:t>Overheads </a:t>
                      </a:r>
                      <a:endParaRPr lang="en-GB" sz="1400" dirty="0">
                        <a:effectLst/>
                        <a:latin typeface="Times New Roman"/>
                        <a:ea typeface="Times New Roman"/>
                      </a:endParaRPr>
                    </a:p>
                  </a:txBody>
                  <a:tcPr marL="68580" marR="68580" marT="34290" marB="34290"/>
                </a:tc>
                <a:tc>
                  <a:txBody>
                    <a:bodyPr/>
                    <a:lstStyle/>
                    <a:p>
                      <a:pPr algn="r"/>
                      <a:r>
                        <a:rPr lang="en-GB" sz="1400" dirty="0">
                          <a:effectLst/>
                          <a:latin typeface="+mn-lt"/>
                        </a:rPr>
                        <a:t>3,000</a:t>
                      </a:r>
                    </a:p>
                  </a:txBody>
                  <a:tcPr marL="68580" marR="68580" marT="34290" marB="34290"/>
                </a:tc>
                <a:extLst>
                  <a:ext uri="{0D108BD9-81ED-4DB2-BD59-A6C34878D82A}">
                    <a16:rowId xmlns:a16="http://schemas.microsoft.com/office/drawing/2014/main" val="10004"/>
                  </a:ext>
                </a:extLst>
              </a:tr>
              <a:tr h="545924">
                <a:tc>
                  <a:txBody>
                    <a:bodyPr/>
                    <a:lstStyle/>
                    <a:p>
                      <a:pPr>
                        <a:spcAft>
                          <a:spcPts val="0"/>
                        </a:spcAft>
                      </a:pPr>
                      <a:r>
                        <a:rPr lang="en-GB" sz="1400" dirty="0">
                          <a:effectLst/>
                        </a:rPr>
                        <a:t>NET PROFIT  (30%)</a:t>
                      </a:r>
                      <a:endParaRPr lang="en-GB" sz="1400" dirty="0">
                        <a:effectLst/>
                        <a:latin typeface="Times New Roman"/>
                        <a:ea typeface="Times New Roman"/>
                      </a:endParaRPr>
                    </a:p>
                  </a:txBody>
                  <a:tcPr marL="68580" marR="68580" marT="34290" marB="34290"/>
                </a:tc>
                <a:tc>
                  <a:txBody>
                    <a:bodyPr/>
                    <a:lstStyle/>
                    <a:p>
                      <a:pPr algn="r"/>
                      <a:r>
                        <a:rPr lang="en-GB" sz="1400" dirty="0">
                          <a:effectLst/>
                          <a:latin typeface="+mn-lt"/>
                        </a:rPr>
                        <a:t>3,000</a:t>
                      </a:r>
                    </a:p>
                  </a:txBody>
                  <a:tcPr marL="68580" marR="68580" marT="34290" marB="34290"/>
                </a:tc>
                <a:extLst>
                  <a:ext uri="{0D108BD9-81ED-4DB2-BD59-A6C34878D82A}">
                    <a16:rowId xmlns:a16="http://schemas.microsoft.com/office/drawing/2014/main" val="10005"/>
                  </a:ext>
                </a:extLst>
              </a:tr>
            </a:tbl>
          </a:graphicData>
        </a:graphic>
      </p:graphicFrame>
      <p:graphicFrame>
        <p:nvGraphicFramePr>
          <p:cNvPr id="10" name="Table 10">
            <a:extLst>
              <a:ext uri="{FF2B5EF4-FFF2-40B4-BE49-F238E27FC236}">
                <a16:creationId xmlns:a16="http://schemas.microsoft.com/office/drawing/2014/main" id="{B8EA4F08-AC62-4D58-9837-AFCB2B811CEB}"/>
              </a:ext>
            </a:extLst>
          </p:cNvPr>
          <p:cNvGraphicFramePr>
            <a:graphicFrameLocks noGrp="1"/>
          </p:cNvGraphicFramePr>
          <p:nvPr>
            <p:ph idx="1"/>
          </p:nvPr>
        </p:nvGraphicFramePr>
        <p:xfrm>
          <a:off x="115935" y="1484784"/>
          <a:ext cx="3257178" cy="3043052"/>
        </p:xfrm>
        <a:graphic>
          <a:graphicData uri="http://schemas.openxmlformats.org/drawingml/2006/table">
            <a:tbl>
              <a:tblPr firstRow="1" bandRow="1">
                <a:tableStyleId>{5C22544A-7EE6-4342-B048-85BDC9FD1C3A}</a:tableStyleId>
              </a:tblPr>
              <a:tblGrid>
                <a:gridCol w="1180150">
                  <a:extLst>
                    <a:ext uri="{9D8B030D-6E8A-4147-A177-3AD203B41FA5}">
                      <a16:colId xmlns:a16="http://schemas.microsoft.com/office/drawing/2014/main" val="53551444"/>
                    </a:ext>
                  </a:extLst>
                </a:gridCol>
                <a:gridCol w="958628">
                  <a:extLst>
                    <a:ext uri="{9D8B030D-6E8A-4147-A177-3AD203B41FA5}">
                      <a16:colId xmlns:a16="http://schemas.microsoft.com/office/drawing/2014/main" val="3607493525"/>
                    </a:ext>
                  </a:extLst>
                </a:gridCol>
                <a:gridCol w="1118400">
                  <a:extLst>
                    <a:ext uri="{9D8B030D-6E8A-4147-A177-3AD203B41FA5}">
                      <a16:colId xmlns:a16="http://schemas.microsoft.com/office/drawing/2014/main" val="3581329032"/>
                    </a:ext>
                  </a:extLst>
                </a:gridCol>
              </a:tblGrid>
              <a:tr h="619427">
                <a:tc>
                  <a:txBody>
                    <a:bodyPr/>
                    <a:lstStyle/>
                    <a:p>
                      <a:r>
                        <a:rPr lang="en-GB" sz="1400" b="0" dirty="0">
                          <a:solidFill>
                            <a:schemeClr val="bg1"/>
                          </a:solidFill>
                        </a:rPr>
                        <a:t>Sales</a:t>
                      </a:r>
                    </a:p>
                  </a:txBody>
                  <a:tcPr>
                    <a:solidFill>
                      <a:schemeClr val="accent1">
                        <a:lumMod val="50000"/>
                      </a:schemeClr>
                    </a:solidFill>
                  </a:tcPr>
                </a:tc>
                <a:tc>
                  <a:txBody>
                    <a:bodyPr/>
                    <a:lstStyle/>
                    <a:p>
                      <a:r>
                        <a:rPr lang="en-GB" sz="1400" b="0" dirty="0">
                          <a:solidFill>
                            <a:schemeClr val="bg1"/>
                          </a:solidFill>
                        </a:rPr>
                        <a:t>£10,000</a:t>
                      </a:r>
                    </a:p>
                  </a:txBody>
                  <a:tcPr>
                    <a:solidFill>
                      <a:schemeClr val="accent1">
                        <a:lumMod val="50000"/>
                      </a:schemeClr>
                    </a:solidFill>
                  </a:tcPr>
                </a:tc>
                <a:tc>
                  <a:txBody>
                    <a:bodyPr/>
                    <a:lstStyle/>
                    <a:p>
                      <a:r>
                        <a:rPr lang="en-GB" sz="1400" b="0" dirty="0">
                          <a:solidFill>
                            <a:schemeClr val="bg1"/>
                          </a:solidFill>
                        </a:rPr>
                        <a:t>20% cash</a:t>
                      </a:r>
                    </a:p>
                    <a:p>
                      <a:r>
                        <a:rPr lang="en-GB" sz="1400" b="0" dirty="0">
                          <a:solidFill>
                            <a:schemeClr val="bg1"/>
                          </a:solidFill>
                        </a:rPr>
                        <a:t>80% credit</a:t>
                      </a:r>
                    </a:p>
                  </a:txBody>
                  <a:tcPr>
                    <a:solidFill>
                      <a:schemeClr val="accent1">
                        <a:lumMod val="50000"/>
                      </a:schemeClr>
                    </a:solidFill>
                  </a:tcPr>
                </a:tc>
                <a:extLst>
                  <a:ext uri="{0D108BD9-81ED-4DB2-BD59-A6C34878D82A}">
                    <a16:rowId xmlns:a16="http://schemas.microsoft.com/office/drawing/2014/main" val="387186328"/>
                  </a:ext>
                </a:extLst>
              </a:tr>
              <a:tr h="515490">
                <a:tc>
                  <a:txBody>
                    <a:bodyPr/>
                    <a:lstStyle/>
                    <a:p>
                      <a:r>
                        <a:rPr lang="en-GB" sz="1400" b="0" dirty="0">
                          <a:solidFill>
                            <a:schemeClr val="bg1"/>
                          </a:solidFill>
                        </a:rPr>
                        <a:t>Purchases</a:t>
                      </a:r>
                    </a:p>
                  </a:txBody>
                  <a:tcPr>
                    <a:solidFill>
                      <a:schemeClr val="accent1">
                        <a:lumMod val="50000"/>
                      </a:schemeClr>
                    </a:solidFill>
                  </a:tcPr>
                </a:tc>
                <a:tc>
                  <a:txBody>
                    <a:bodyPr/>
                    <a:lstStyle/>
                    <a:p>
                      <a:r>
                        <a:rPr lang="en-GB" sz="1400" b="0" dirty="0">
                          <a:solidFill>
                            <a:schemeClr val="bg1"/>
                          </a:solidFill>
                        </a:rPr>
                        <a:t>£4,000</a:t>
                      </a:r>
                    </a:p>
                  </a:txBody>
                  <a:tcPr>
                    <a:solidFill>
                      <a:schemeClr val="accent1">
                        <a:lumMod val="50000"/>
                      </a:schemeClr>
                    </a:solidFill>
                  </a:tcPr>
                </a:tc>
                <a:tc>
                  <a:txBody>
                    <a:bodyPr/>
                    <a:lstStyle/>
                    <a:p>
                      <a:r>
                        <a:rPr lang="en-GB" sz="1400" b="0" dirty="0">
                          <a:solidFill>
                            <a:schemeClr val="bg1"/>
                          </a:solidFill>
                        </a:rPr>
                        <a:t>Cash</a:t>
                      </a:r>
                    </a:p>
                  </a:txBody>
                  <a:tcPr>
                    <a:solidFill>
                      <a:schemeClr val="accent1">
                        <a:lumMod val="50000"/>
                      </a:schemeClr>
                    </a:solidFill>
                  </a:tcPr>
                </a:tc>
                <a:extLst>
                  <a:ext uri="{0D108BD9-81ED-4DB2-BD59-A6C34878D82A}">
                    <a16:rowId xmlns:a16="http://schemas.microsoft.com/office/drawing/2014/main" val="291313996"/>
                  </a:ext>
                </a:extLst>
              </a:tr>
              <a:tr h="515490">
                <a:tc>
                  <a:txBody>
                    <a:bodyPr/>
                    <a:lstStyle/>
                    <a:p>
                      <a:r>
                        <a:rPr lang="en-GB" sz="1400" b="0" dirty="0">
                          <a:solidFill>
                            <a:schemeClr val="bg1"/>
                          </a:solidFill>
                        </a:rPr>
                        <a:t>Overheads</a:t>
                      </a:r>
                    </a:p>
                  </a:txBody>
                  <a:tcPr>
                    <a:solidFill>
                      <a:schemeClr val="accent1">
                        <a:lumMod val="50000"/>
                      </a:schemeClr>
                    </a:solidFill>
                  </a:tcPr>
                </a:tc>
                <a:tc>
                  <a:txBody>
                    <a:bodyPr/>
                    <a:lstStyle/>
                    <a:p>
                      <a:r>
                        <a:rPr lang="en-GB" sz="1400" b="0" dirty="0">
                          <a:solidFill>
                            <a:schemeClr val="bg1"/>
                          </a:solidFill>
                        </a:rPr>
                        <a:t>£3,000</a:t>
                      </a:r>
                    </a:p>
                  </a:txBody>
                  <a:tcPr>
                    <a:solidFill>
                      <a:schemeClr val="accent1">
                        <a:lumMod val="50000"/>
                      </a:schemeClr>
                    </a:solidFill>
                  </a:tcPr>
                </a:tc>
                <a:tc>
                  <a:txBody>
                    <a:bodyPr/>
                    <a:lstStyle/>
                    <a:p>
                      <a:r>
                        <a:rPr lang="en-GB" sz="1400" b="0" dirty="0">
                          <a:solidFill>
                            <a:schemeClr val="bg1"/>
                          </a:solidFill>
                        </a:rPr>
                        <a:t>Cash</a:t>
                      </a:r>
                    </a:p>
                  </a:txBody>
                  <a:tcPr>
                    <a:solidFill>
                      <a:schemeClr val="accent1">
                        <a:lumMod val="50000"/>
                      </a:schemeClr>
                    </a:solidFill>
                  </a:tcPr>
                </a:tc>
                <a:extLst>
                  <a:ext uri="{0D108BD9-81ED-4DB2-BD59-A6C34878D82A}">
                    <a16:rowId xmlns:a16="http://schemas.microsoft.com/office/drawing/2014/main" val="700301153"/>
                  </a:ext>
                </a:extLst>
              </a:tr>
              <a:tr h="515490">
                <a:tc>
                  <a:txBody>
                    <a:bodyPr/>
                    <a:lstStyle/>
                    <a:p>
                      <a:r>
                        <a:rPr lang="en-GB" sz="1400" b="0" dirty="0">
                          <a:solidFill>
                            <a:schemeClr val="bg1"/>
                          </a:solidFill>
                        </a:rPr>
                        <a:t>New asset</a:t>
                      </a:r>
                    </a:p>
                  </a:txBody>
                  <a:tcPr>
                    <a:solidFill>
                      <a:schemeClr val="accent1">
                        <a:lumMod val="50000"/>
                      </a:schemeClr>
                    </a:solidFill>
                  </a:tcPr>
                </a:tc>
                <a:tc>
                  <a:txBody>
                    <a:bodyPr/>
                    <a:lstStyle/>
                    <a:p>
                      <a:r>
                        <a:rPr lang="en-GB" sz="1400" b="0" dirty="0">
                          <a:solidFill>
                            <a:schemeClr val="bg1"/>
                          </a:solidFill>
                        </a:rPr>
                        <a:t>£2,000</a:t>
                      </a:r>
                    </a:p>
                  </a:txBody>
                  <a:tcPr>
                    <a:solidFill>
                      <a:schemeClr val="accent1">
                        <a:lumMod val="50000"/>
                      </a:schemeClr>
                    </a:solidFill>
                  </a:tcPr>
                </a:tc>
                <a:tc>
                  <a:txBody>
                    <a:bodyPr/>
                    <a:lstStyle/>
                    <a:p>
                      <a:r>
                        <a:rPr lang="en-GB" sz="1400" b="0" dirty="0">
                          <a:solidFill>
                            <a:schemeClr val="bg1"/>
                          </a:solidFill>
                        </a:rPr>
                        <a:t>Paid for in January</a:t>
                      </a:r>
                    </a:p>
                  </a:txBody>
                  <a:tcPr>
                    <a:solidFill>
                      <a:schemeClr val="accent1">
                        <a:lumMod val="50000"/>
                      </a:schemeClr>
                    </a:solidFill>
                  </a:tcPr>
                </a:tc>
                <a:extLst>
                  <a:ext uri="{0D108BD9-81ED-4DB2-BD59-A6C34878D82A}">
                    <a16:rowId xmlns:a16="http://schemas.microsoft.com/office/drawing/2014/main" val="3116619980"/>
                  </a:ext>
                </a:extLst>
              </a:tr>
              <a:tr h="874485">
                <a:tc>
                  <a:txBody>
                    <a:bodyPr/>
                    <a:lstStyle/>
                    <a:p>
                      <a:r>
                        <a:rPr lang="en-GB" sz="1400" b="0" dirty="0">
                          <a:solidFill>
                            <a:schemeClr val="bg1"/>
                          </a:solidFill>
                        </a:rPr>
                        <a:t>Opening bank balance</a:t>
                      </a:r>
                    </a:p>
                  </a:txBody>
                  <a:tcPr>
                    <a:solidFill>
                      <a:schemeClr val="accent1">
                        <a:lumMod val="50000"/>
                      </a:schemeClr>
                    </a:solidFill>
                  </a:tcPr>
                </a:tc>
                <a:tc>
                  <a:txBody>
                    <a:bodyPr/>
                    <a:lstStyle/>
                    <a:p>
                      <a:r>
                        <a:rPr lang="en-GB" sz="1400" b="0" dirty="0">
                          <a:solidFill>
                            <a:schemeClr val="bg1"/>
                          </a:solidFill>
                        </a:rPr>
                        <a:t>£1,000</a:t>
                      </a:r>
                    </a:p>
                  </a:txBody>
                  <a:tcPr>
                    <a:solidFill>
                      <a:schemeClr val="accent1">
                        <a:lumMod val="50000"/>
                      </a:schemeClr>
                    </a:solidFill>
                  </a:tcPr>
                </a:tc>
                <a:tc>
                  <a:txBody>
                    <a:bodyPr/>
                    <a:lstStyle/>
                    <a:p>
                      <a:r>
                        <a:rPr lang="en-GB" sz="1400" b="0" dirty="0">
                          <a:solidFill>
                            <a:schemeClr val="bg1"/>
                          </a:solidFill>
                        </a:rPr>
                        <a:t>Cash</a:t>
                      </a:r>
                    </a:p>
                  </a:txBody>
                  <a:tcPr>
                    <a:solidFill>
                      <a:schemeClr val="accent1">
                        <a:lumMod val="50000"/>
                      </a:schemeClr>
                    </a:solidFill>
                  </a:tcPr>
                </a:tc>
                <a:extLst>
                  <a:ext uri="{0D108BD9-81ED-4DB2-BD59-A6C34878D82A}">
                    <a16:rowId xmlns:a16="http://schemas.microsoft.com/office/drawing/2014/main" val="3682380934"/>
                  </a:ext>
                </a:extLst>
              </a:tr>
            </a:tbl>
          </a:graphicData>
        </a:graphic>
      </p:graphicFrame>
    </p:spTree>
    <p:extLst>
      <p:ext uri="{BB962C8B-B14F-4D97-AF65-F5344CB8AC3E}">
        <p14:creationId xmlns:p14="http://schemas.microsoft.com/office/powerpoint/2010/main" val="2976530901"/>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animEffect transition="in" filter="circle(in)">
                                      <p:cBhvr>
                                        <p:cTn id="11" dur="2000"/>
                                        <p:tgtEl>
                                          <p:spTgt spid="10"/>
                                        </p:tgtEl>
                                      </p:cBhvr>
                                    </p:animEffect>
                                  </p:childTnLst>
                                </p:cTn>
                              </p:par>
                            </p:childTnLst>
                          </p:cTn>
                        </p:par>
                      </p:childTnLst>
                    </p:cTn>
                  </p:par>
                  <p:par>
                    <p:cTn id="12" fill="hold">
                      <p:stCondLst>
                        <p:cond delay="indefinite"/>
                      </p:stCondLst>
                      <p:childTnLst>
                        <p:par>
                          <p:cTn id="13" fill="hold">
                            <p:stCondLst>
                              <p:cond delay="0"/>
                            </p:stCondLst>
                            <p:childTnLst>
                              <p:par>
                                <p:cTn id="14" presetID="6" presetClass="entr" presetSubtype="16" fill="hold" nodeType="click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circle(in)">
                                      <p:cBhvr>
                                        <p:cTn id="16" dur="2000"/>
                                        <p:tgtEl>
                                          <p:spTgt spid="5"/>
                                        </p:tgtEl>
                                      </p:cBhvr>
                                    </p:animEffect>
                                  </p:childTnLst>
                                </p:cTn>
                              </p:par>
                            </p:childTnLst>
                          </p:cTn>
                        </p:par>
                      </p:childTnLst>
                    </p:cTn>
                  </p:par>
                  <p:par>
                    <p:cTn id="17" fill="hold">
                      <p:stCondLst>
                        <p:cond delay="indefinite"/>
                      </p:stCondLst>
                      <p:childTnLst>
                        <p:par>
                          <p:cTn id="18" fill="hold">
                            <p:stCondLst>
                              <p:cond delay="0"/>
                            </p:stCondLst>
                            <p:childTnLst>
                              <p:par>
                                <p:cTn id="19" presetID="6" presetClass="entr" presetSubtype="16" fill="hold"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circle(in)">
                                      <p:cBhvr>
                                        <p:cTn id="21"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3F78C5-B09A-4D95-ABF9-A6E5A6B6B43B}"/>
              </a:ext>
            </a:extLst>
          </p:cNvPr>
          <p:cNvSpPr>
            <a:spLocks noGrp="1"/>
          </p:cNvSpPr>
          <p:nvPr>
            <p:ph type="title"/>
          </p:nvPr>
        </p:nvSpPr>
        <p:spPr>
          <a:xfrm>
            <a:off x="457200" y="-60577"/>
            <a:ext cx="8507288" cy="1044095"/>
          </a:xfrm>
        </p:spPr>
        <p:txBody>
          <a:bodyPr>
            <a:normAutofit/>
          </a:bodyPr>
          <a:lstStyle/>
          <a:p>
            <a:r>
              <a:rPr lang="en-GB" sz="2800" dirty="0">
                <a:solidFill>
                  <a:schemeClr val="accent1">
                    <a:lumMod val="75000"/>
                  </a:schemeClr>
                </a:solidFill>
              </a:rPr>
              <a:t>Cash and profit – 3 (profit budget layout)</a:t>
            </a:r>
          </a:p>
        </p:txBody>
      </p:sp>
      <p:sp>
        <p:nvSpPr>
          <p:cNvPr id="4" name="Slide Number Placeholder 3">
            <a:extLst>
              <a:ext uri="{FF2B5EF4-FFF2-40B4-BE49-F238E27FC236}">
                <a16:creationId xmlns:a16="http://schemas.microsoft.com/office/drawing/2014/main" id="{66AF09B9-4A62-4687-9AEF-91EA6959F42F}"/>
              </a:ext>
            </a:extLst>
          </p:cNvPr>
          <p:cNvSpPr>
            <a:spLocks noGrp="1"/>
          </p:cNvSpPr>
          <p:nvPr>
            <p:ph type="sldNum" sz="quarter" idx="12"/>
          </p:nvPr>
        </p:nvSpPr>
        <p:spPr/>
        <p:txBody>
          <a:bodyPr/>
          <a:lstStyle/>
          <a:p>
            <a:fld id="{C3F65BB1-9206-4D7F-97F9-47DCC7DC6334}" type="slidenum">
              <a:rPr lang="en-GB" smtClean="0"/>
              <a:pPr/>
              <a:t>6</a:t>
            </a:fld>
            <a:endParaRPr lang="en-GB"/>
          </a:p>
        </p:txBody>
      </p:sp>
      <p:graphicFrame>
        <p:nvGraphicFramePr>
          <p:cNvPr id="5" name="Content Placeholder 4">
            <a:extLst>
              <a:ext uri="{FF2B5EF4-FFF2-40B4-BE49-F238E27FC236}">
                <a16:creationId xmlns:a16="http://schemas.microsoft.com/office/drawing/2014/main" id="{1C85C60C-BDC9-4502-A786-2C70C2E372C6}"/>
              </a:ext>
            </a:extLst>
          </p:cNvPr>
          <p:cNvGraphicFramePr>
            <a:graphicFrameLocks noGrp="1"/>
          </p:cNvGraphicFramePr>
          <p:nvPr>
            <p:ph idx="1"/>
            <p:extLst>
              <p:ext uri="{D42A27DB-BD31-4B8C-83A1-F6EECF244321}">
                <p14:modId xmlns:p14="http://schemas.microsoft.com/office/powerpoint/2010/main" val="2489831506"/>
              </p:ext>
            </p:extLst>
          </p:nvPr>
        </p:nvGraphicFramePr>
        <p:xfrm>
          <a:off x="1475656" y="836712"/>
          <a:ext cx="6624734" cy="4798890"/>
        </p:xfrm>
        <a:graphic>
          <a:graphicData uri="http://schemas.openxmlformats.org/drawingml/2006/table">
            <a:tbl>
              <a:tblPr firstRow="1" firstCol="1" bandRow="1">
                <a:tableStyleId>{5C22544A-7EE6-4342-B048-85BDC9FD1C3A}</a:tableStyleId>
              </a:tblPr>
              <a:tblGrid>
                <a:gridCol w="3910945">
                  <a:extLst>
                    <a:ext uri="{9D8B030D-6E8A-4147-A177-3AD203B41FA5}">
                      <a16:colId xmlns:a16="http://schemas.microsoft.com/office/drawing/2014/main" val="20000"/>
                    </a:ext>
                  </a:extLst>
                </a:gridCol>
                <a:gridCol w="1396765">
                  <a:extLst>
                    <a:ext uri="{9D8B030D-6E8A-4147-A177-3AD203B41FA5}">
                      <a16:colId xmlns:a16="http://schemas.microsoft.com/office/drawing/2014/main" val="20001"/>
                    </a:ext>
                  </a:extLst>
                </a:gridCol>
                <a:gridCol w="1317024">
                  <a:extLst>
                    <a:ext uri="{9D8B030D-6E8A-4147-A177-3AD203B41FA5}">
                      <a16:colId xmlns:a16="http://schemas.microsoft.com/office/drawing/2014/main" val="2513999424"/>
                    </a:ext>
                  </a:extLst>
                </a:gridCol>
              </a:tblGrid>
              <a:tr h="478350">
                <a:tc>
                  <a:txBody>
                    <a:bodyPr/>
                    <a:lstStyle/>
                    <a:p>
                      <a:r>
                        <a:rPr lang="en-GB" sz="1400" dirty="0">
                          <a:effectLst/>
                          <a:latin typeface="Times New Roman" panose="02020603050405020304" pitchFamily="18" charset="0"/>
                          <a:cs typeface="Times New Roman" panose="02020603050405020304" pitchFamily="18" charset="0"/>
                        </a:rPr>
                        <a:t>Profit</a:t>
                      </a:r>
                      <a:r>
                        <a:rPr lang="en-GB" sz="1400" baseline="0" dirty="0">
                          <a:effectLst/>
                          <a:latin typeface="Times New Roman" panose="02020603050405020304" pitchFamily="18" charset="0"/>
                          <a:cs typeface="Times New Roman" panose="02020603050405020304" pitchFamily="18" charset="0"/>
                        </a:rPr>
                        <a:t> and </a:t>
                      </a:r>
                      <a:r>
                        <a:rPr lang="en-GB" sz="1400" dirty="0">
                          <a:effectLst/>
                          <a:latin typeface="Times New Roman" panose="02020603050405020304" pitchFamily="18" charset="0"/>
                          <a:cs typeface="Times New Roman" panose="02020603050405020304" pitchFamily="18" charset="0"/>
                        </a:rPr>
                        <a:t>loss budget</a:t>
                      </a:r>
                    </a:p>
                  </a:txBody>
                  <a:tcPr marL="68580" marR="68580" marT="34290" marB="34290"/>
                </a:tc>
                <a:tc>
                  <a:txBody>
                    <a:bodyPr/>
                    <a:lstStyle/>
                    <a:p>
                      <a:pPr algn="ctr"/>
                      <a:r>
                        <a:rPr lang="en-GB" sz="1400" dirty="0">
                          <a:effectLst/>
                          <a:latin typeface="Times New Roman" panose="02020603050405020304" pitchFamily="18" charset="0"/>
                          <a:cs typeface="Times New Roman" panose="02020603050405020304" pitchFamily="18" charset="0"/>
                        </a:rPr>
                        <a:t>(£)</a:t>
                      </a:r>
                    </a:p>
                  </a:txBody>
                  <a:tcPr marL="68580" marR="68580" marT="34290" marB="34290"/>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dirty="0">
                          <a:effectLst/>
                          <a:latin typeface="Times New Roman" panose="02020603050405020304" pitchFamily="18" charset="0"/>
                          <a:cs typeface="Times New Roman" panose="02020603050405020304" pitchFamily="18" charset="0"/>
                        </a:rPr>
                        <a:t>(£)</a:t>
                      </a:r>
                    </a:p>
                    <a:p>
                      <a:pPr algn="ctr"/>
                      <a:endParaRPr lang="en-GB" sz="1400" dirty="0">
                        <a:effectLst/>
                        <a:latin typeface="Times New Roman" panose="02020603050405020304" pitchFamily="18" charset="0"/>
                        <a:cs typeface="Times New Roman" panose="02020603050405020304" pitchFamily="18" charset="0"/>
                      </a:endParaRPr>
                    </a:p>
                  </a:txBody>
                  <a:tcPr marL="68580" marR="68580" marT="34290" marB="34290"/>
                </a:tc>
                <a:extLst>
                  <a:ext uri="{0D108BD9-81ED-4DB2-BD59-A6C34878D82A}">
                    <a16:rowId xmlns:a16="http://schemas.microsoft.com/office/drawing/2014/main" val="10000"/>
                  </a:ext>
                </a:extLst>
              </a:tr>
              <a:tr h="272292">
                <a:tc>
                  <a:txBody>
                    <a:bodyPr/>
                    <a:lstStyle/>
                    <a:p>
                      <a:pPr>
                        <a:spcAft>
                          <a:spcPts val="0"/>
                        </a:spcAft>
                      </a:pPr>
                      <a:r>
                        <a:rPr lang="en-GB" sz="1400" dirty="0">
                          <a:effectLst/>
                          <a:latin typeface="Times New Roman" panose="02020603050405020304" pitchFamily="18" charset="0"/>
                          <a:cs typeface="Times New Roman" panose="02020603050405020304" pitchFamily="18" charset="0"/>
                        </a:rPr>
                        <a:t>Sales </a:t>
                      </a:r>
                      <a:endParaRPr lang="en-GB" sz="1400" dirty="0">
                        <a:effectLst/>
                        <a:latin typeface="Times New Roman" panose="02020603050405020304" pitchFamily="18" charset="0"/>
                        <a:ea typeface="Times New Roman"/>
                        <a:cs typeface="Times New Roman" panose="02020603050405020304" pitchFamily="18" charset="0"/>
                      </a:endParaRPr>
                    </a:p>
                  </a:txBody>
                  <a:tcPr marL="68580" marR="68580" marT="34290" marB="34290"/>
                </a:tc>
                <a:tc>
                  <a:txBody>
                    <a:bodyPr/>
                    <a:lstStyle/>
                    <a:p>
                      <a:pPr algn="r"/>
                      <a:endParaRPr lang="en-GB" sz="1400" dirty="0">
                        <a:effectLst/>
                        <a:latin typeface="Times New Roman" panose="02020603050405020304" pitchFamily="18" charset="0"/>
                        <a:cs typeface="Times New Roman" panose="02020603050405020304" pitchFamily="18" charset="0"/>
                      </a:endParaRPr>
                    </a:p>
                  </a:txBody>
                  <a:tcPr marL="68580" marR="68580" marT="34290" marB="34290"/>
                </a:tc>
                <a:tc>
                  <a:txBody>
                    <a:bodyPr/>
                    <a:lstStyle/>
                    <a:p>
                      <a:pPr algn="r"/>
                      <a:endParaRPr lang="en-GB" sz="1400" dirty="0">
                        <a:effectLst/>
                        <a:latin typeface="Times New Roman" panose="02020603050405020304" pitchFamily="18" charset="0"/>
                        <a:cs typeface="Times New Roman" panose="02020603050405020304" pitchFamily="18" charset="0"/>
                      </a:endParaRPr>
                    </a:p>
                  </a:txBody>
                  <a:tcPr marL="68580" marR="68580" marT="34290" marB="34290"/>
                </a:tc>
                <a:extLst>
                  <a:ext uri="{0D108BD9-81ED-4DB2-BD59-A6C34878D82A}">
                    <a16:rowId xmlns:a16="http://schemas.microsoft.com/office/drawing/2014/main" val="10001"/>
                  </a:ext>
                </a:extLst>
              </a:tr>
              <a:tr h="262926">
                <a:tc rowSpan="4">
                  <a:txBody>
                    <a:bodyPr/>
                    <a:lstStyle/>
                    <a:p>
                      <a:pPr>
                        <a:spcAft>
                          <a:spcPts val="0"/>
                        </a:spcAft>
                      </a:pPr>
                      <a:r>
                        <a:rPr lang="en-GB" sz="1400" dirty="0">
                          <a:effectLst/>
                          <a:latin typeface="Times New Roman" panose="02020603050405020304" pitchFamily="18" charset="0"/>
                          <a:cs typeface="Times New Roman" panose="02020603050405020304" pitchFamily="18" charset="0"/>
                        </a:rPr>
                        <a:t>Less cost of sales:</a:t>
                      </a:r>
                    </a:p>
                    <a:p>
                      <a:pPr>
                        <a:spcAft>
                          <a:spcPts val="0"/>
                        </a:spcAft>
                      </a:pPr>
                      <a:r>
                        <a:rPr lang="en-GB" sz="1400" dirty="0">
                          <a:effectLst/>
                          <a:latin typeface="Times New Roman" panose="02020603050405020304" pitchFamily="18" charset="0"/>
                          <a:cs typeface="Times New Roman" panose="02020603050405020304" pitchFamily="18" charset="0"/>
                        </a:rPr>
                        <a:t>plus opening inventory (stock)</a:t>
                      </a:r>
                    </a:p>
                    <a:p>
                      <a:pPr>
                        <a:spcAft>
                          <a:spcPts val="0"/>
                        </a:spcAft>
                      </a:pPr>
                      <a:endParaRPr lang="en-GB" sz="1400" dirty="0">
                        <a:effectLst/>
                        <a:latin typeface="Times New Roman" panose="02020603050405020304" pitchFamily="18" charset="0"/>
                        <a:cs typeface="Times New Roman" panose="02020603050405020304" pitchFamily="18" charset="0"/>
                      </a:endParaRPr>
                    </a:p>
                    <a:p>
                      <a:pPr>
                        <a:spcAft>
                          <a:spcPts val="0"/>
                        </a:spcAft>
                      </a:pPr>
                      <a:endParaRPr lang="en-GB" sz="1400" dirty="0">
                        <a:effectLst/>
                        <a:latin typeface="Times New Roman" panose="02020603050405020304" pitchFamily="18" charset="0"/>
                        <a:cs typeface="Times New Roman" panose="02020603050405020304" pitchFamily="18" charset="0"/>
                      </a:endParaRPr>
                    </a:p>
                    <a:p>
                      <a:pPr>
                        <a:spcAft>
                          <a:spcPts val="0"/>
                        </a:spcAft>
                      </a:pPr>
                      <a:r>
                        <a:rPr lang="en-GB" sz="1400" dirty="0">
                          <a:effectLst/>
                          <a:latin typeface="Times New Roman" panose="02020603050405020304" pitchFamily="18" charset="0"/>
                          <a:cs typeface="Times New Roman" panose="02020603050405020304" pitchFamily="18" charset="0"/>
                        </a:rPr>
                        <a:t> less closing inventory (stock)</a:t>
                      </a:r>
                    </a:p>
                  </a:txBody>
                  <a:tcPr marL="68580" marR="68580" marT="34290" marB="34290"/>
                </a:tc>
                <a:tc>
                  <a:txBody>
                    <a:bodyPr/>
                    <a:lstStyle/>
                    <a:p>
                      <a:pPr algn="r"/>
                      <a:endParaRPr lang="en-GB" sz="1400" dirty="0">
                        <a:effectLst/>
                        <a:latin typeface="Times New Roman" panose="02020603050405020304" pitchFamily="18" charset="0"/>
                        <a:cs typeface="Times New Roman" panose="02020603050405020304" pitchFamily="18" charset="0"/>
                      </a:endParaRPr>
                    </a:p>
                  </a:txBody>
                  <a:tcPr marL="68580" marR="68580" marT="34290" marB="34290"/>
                </a:tc>
                <a:tc rowSpan="4">
                  <a:txBody>
                    <a:bodyPr/>
                    <a:lstStyle/>
                    <a:p>
                      <a:pPr algn="r"/>
                      <a:endParaRPr lang="en-GB" sz="1400" dirty="0">
                        <a:effectLst/>
                        <a:latin typeface="Times New Roman" panose="02020603050405020304" pitchFamily="18" charset="0"/>
                        <a:cs typeface="Times New Roman" panose="02020603050405020304" pitchFamily="18" charset="0"/>
                      </a:endParaRPr>
                    </a:p>
                  </a:txBody>
                  <a:tcPr marL="68580" marR="68580" marT="34290" marB="34290"/>
                </a:tc>
                <a:extLst>
                  <a:ext uri="{0D108BD9-81ED-4DB2-BD59-A6C34878D82A}">
                    <a16:rowId xmlns:a16="http://schemas.microsoft.com/office/drawing/2014/main" val="10002"/>
                  </a:ext>
                </a:extLst>
              </a:tr>
              <a:tr h="262926">
                <a:tc vMerge="1">
                  <a:txBody>
                    <a:bodyPr/>
                    <a:lstStyle/>
                    <a:p>
                      <a:endParaRPr lang="en-GB"/>
                    </a:p>
                  </a:txBody>
                  <a:tcPr/>
                </a:tc>
                <a:tc>
                  <a:txBody>
                    <a:bodyPr/>
                    <a:lstStyle/>
                    <a:p>
                      <a:pPr algn="r"/>
                      <a:endParaRPr lang="en-GB" sz="1400" u="sng" dirty="0">
                        <a:effectLst/>
                        <a:latin typeface="Times New Roman" panose="02020603050405020304" pitchFamily="18" charset="0"/>
                        <a:cs typeface="Times New Roman" panose="02020603050405020304" pitchFamily="18" charset="0"/>
                      </a:endParaRPr>
                    </a:p>
                  </a:txBody>
                  <a:tcPr marL="68580" marR="68580" marT="34290" marB="34290"/>
                </a:tc>
                <a:tc vMerge="1">
                  <a:txBody>
                    <a:bodyPr/>
                    <a:lstStyle/>
                    <a:p>
                      <a:endParaRPr lang="en-GB"/>
                    </a:p>
                  </a:txBody>
                  <a:tcPr/>
                </a:tc>
                <a:extLst>
                  <a:ext uri="{0D108BD9-81ED-4DB2-BD59-A6C34878D82A}">
                    <a16:rowId xmlns:a16="http://schemas.microsoft.com/office/drawing/2014/main" val="523785732"/>
                  </a:ext>
                </a:extLst>
              </a:tr>
              <a:tr h="262926">
                <a:tc vMerge="1">
                  <a:txBody>
                    <a:bodyPr/>
                    <a:lstStyle/>
                    <a:p>
                      <a:endParaRPr lang="en-GB"/>
                    </a:p>
                  </a:txBody>
                  <a:tcPr/>
                </a:tc>
                <a:tc>
                  <a:txBody>
                    <a:bodyPr/>
                    <a:lstStyle/>
                    <a:p>
                      <a:pPr algn="r"/>
                      <a:endParaRPr lang="en-GB" sz="1400" dirty="0">
                        <a:effectLst/>
                        <a:latin typeface="Times New Roman" panose="02020603050405020304" pitchFamily="18" charset="0"/>
                        <a:cs typeface="Times New Roman" panose="02020603050405020304" pitchFamily="18" charset="0"/>
                      </a:endParaRPr>
                    </a:p>
                  </a:txBody>
                  <a:tcPr marL="68580" marR="68580" marT="34290" marB="34290"/>
                </a:tc>
                <a:tc vMerge="1">
                  <a:txBody>
                    <a:bodyPr/>
                    <a:lstStyle/>
                    <a:p>
                      <a:endParaRPr lang="en-GB"/>
                    </a:p>
                  </a:txBody>
                  <a:tcPr/>
                </a:tc>
                <a:extLst>
                  <a:ext uri="{0D108BD9-81ED-4DB2-BD59-A6C34878D82A}">
                    <a16:rowId xmlns:a16="http://schemas.microsoft.com/office/drawing/2014/main" val="3817103083"/>
                  </a:ext>
                </a:extLst>
              </a:tr>
              <a:tr h="270032">
                <a:tc vMerge="1">
                  <a:txBody>
                    <a:bodyPr/>
                    <a:lstStyle/>
                    <a:p>
                      <a:endParaRPr lang="en-GB"/>
                    </a:p>
                  </a:txBody>
                  <a:tcPr/>
                </a:tc>
                <a:tc>
                  <a:txBody>
                    <a:bodyPr/>
                    <a:lstStyle/>
                    <a:p>
                      <a:pPr algn="r"/>
                      <a:endParaRPr lang="en-GB" sz="1400" u="sng" dirty="0">
                        <a:effectLst/>
                        <a:latin typeface="Times New Roman" panose="02020603050405020304" pitchFamily="18" charset="0"/>
                        <a:cs typeface="Times New Roman" panose="02020603050405020304" pitchFamily="18" charset="0"/>
                      </a:endParaRPr>
                    </a:p>
                  </a:txBody>
                  <a:tcPr marL="68580" marR="68580" marT="34290" marB="34290"/>
                </a:tc>
                <a:tc vMerge="1">
                  <a:txBody>
                    <a:bodyPr/>
                    <a:lstStyle/>
                    <a:p>
                      <a:endParaRPr lang="en-GB"/>
                    </a:p>
                  </a:txBody>
                  <a:tcPr/>
                </a:tc>
                <a:extLst>
                  <a:ext uri="{0D108BD9-81ED-4DB2-BD59-A6C34878D82A}">
                    <a16:rowId xmlns:a16="http://schemas.microsoft.com/office/drawing/2014/main" val="2936615906"/>
                  </a:ext>
                </a:extLst>
              </a:tr>
              <a:tr h="461897">
                <a:tc>
                  <a:txBody>
                    <a:bodyPr/>
                    <a:lstStyle/>
                    <a:p>
                      <a:pPr>
                        <a:spcAft>
                          <a:spcPts val="0"/>
                        </a:spcAft>
                      </a:pPr>
                      <a:r>
                        <a:rPr lang="en-GB" sz="1400" dirty="0">
                          <a:effectLst/>
                          <a:latin typeface="Times New Roman" panose="02020603050405020304" pitchFamily="18" charset="0"/>
                          <a:cs typeface="Times New Roman" panose="02020603050405020304" pitchFamily="18" charset="0"/>
                        </a:rPr>
                        <a:t>Gross profit</a:t>
                      </a:r>
                    </a:p>
                    <a:p>
                      <a:pPr>
                        <a:spcAft>
                          <a:spcPts val="0"/>
                        </a:spcAft>
                      </a:pPr>
                      <a:endParaRPr lang="en-GB" sz="1400" dirty="0">
                        <a:effectLst/>
                        <a:latin typeface="Times New Roman" panose="02020603050405020304" pitchFamily="18" charset="0"/>
                        <a:cs typeface="Times New Roman" panose="02020603050405020304" pitchFamily="18" charset="0"/>
                      </a:endParaRPr>
                    </a:p>
                  </a:txBody>
                  <a:tcPr marL="68580" marR="68580" marT="34290" marB="34290"/>
                </a:tc>
                <a:tc>
                  <a:txBody>
                    <a:bodyPr/>
                    <a:lstStyle/>
                    <a:p>
                      <a:pPr algn="r"/>
                      <a:endParaRPr lang="en-GB" sz="1400" u="sng" dirty="0">
                        <a:effectLst/>
                        <a:latin typeface="Times New Roman" panose="02020603050405020304" pitchFamily="18" charset="0"/>
                        <a:cs typeface="Times New Roman" panose="02020603050405020304" pitchFamily="18" charset="0"/>
                      </a:endParaRPr>
                    </a:p>
                  </a:txBody>
                  <a:tcPr marL="68580" marR="68580" marT="34290" marB="34290"/>
                </a:tc>
                <a:tc>
                  <a:txBody>
                    <a:bodyPr/>
                    <a:lstStyle/>
                    <a:p>
                      <a:pPr algn="r"/>
                      <a:endParaRPr lang="en-GB" sz="1400" dirty="0">
                        <a:effectLst/>
                        <a:latin typeface="Times New Roman" panose="02020603050405020304" pitchFamily="18" charset="0"/>
                        <a:cs typeface="Times New Roman" panose="02020603050405020304" pitchFamily="18" charset="0"/>
                      </a:endParaRPr>
                    </a:p>
                  </a:txBody>
                  <a:tcPr marL="68580" marR="68580" marT="34290" marB="34290"/>
                </a:tc>
                <a:extLst>
                  <a:ext uri="{0D108BD9-81ED-4DB2-BD59-A6C34878D82A}">
                    <a16:rowId xmlns:a16="http://schemas.microsoft.com/office/drawing/2014/main" val="3578189658"/>
                  </a:ext>
                </a:extLst>
              </a:tr>
              <a:tr h="262926">
                <a:tc rowSpan="2">
                  <a:txBody>
                    <a:bodyPr/>
                    <a:lstStyle/>
                    <a:p>
                      <a:pPr>
                        <a:spcAft>
                          <a:spcPts val="0"/>
                        </a:spcAft>
                      </a:pPr>
                      <a:r>
                        <a:rPr lang="en-GB" sz="1400" dirty="0">
                          <a:effectLst/>
                          <a:latin typeface="Times New Roman" panose="02020603050405020304" pitchFamily="18" charset="0"/>
                          <a:ea typeface="Times New Roman"/>
                          <a:cs typeface="Times New Roman" panose="02020603050405020304" pitchFamily="18" charset="0"/>
                        </a:rPr>
                        <a:t>Plus other income:</a:t>
                      </a:r>
                    </a:p>
                    <a:p>
                      <a:pPr>
                        <a:spcAft>
                          <a:spcPts val="0"/>
                        </a:spcAft>
                      </a:pPr>
                      <a:endParaRPr lang="en-GB" sz="1400" dirty="0">
                        <a:effectLst/>
                        <a:latin typeface="Times New Roman" panose="02020603050405020304" pitchFamily="18" charset="0"/>
                        <a:ea typeface="Times New Roman"/>
                        <a:cs typeface="Times New Roman" panose="02020603050405020304" pitchFamily="18" charset="0"/>
                      </a:endParaRPr>
                    </a:p>
                  </a:txBody>
                  <a:tcPr marL="68580" marR="68580" marT="34290" marB="34290"/>
                </a:tc>
                <a:tc>
                  <a:txBody>
                    <a:bodyPr/>
                    <a:lstStyle/>
                    <a:p>
                      <a:pPr algn="r"/>
                      <a:endParaRPr lang="en-GB" sz="1400" dirty="0">
                        <a:effectLst/>
                        <a:latin typeface="Times New Roman" panose="02020603050405020304" pitchFamily="18" charset="0"/>
                        <a:cs typeface="Times New Roman" panose="02020603050405020304" pitchFamily="18" charset="0"/>
                      </a:endParaRPr>
                    </a:p>
                  </a:txBody>
                  <a:tcPr marL="68580" marR="68580" marT="34290" marB="34290"/>
                </a:tc>
                <a:tc rowSpan="2">
                  <a:txBody>
                    <a:bodyPr/>
                    <a:lstStyle/>
                    <a:p>
                      <a:pPr algn="r"/>
                      <a:endParaRPr lang="en-GB" sz="1400" dirty="0">
                        <a:effectLst/>
                        <a:latin typeface="Times New Roman" panose="02020603050405020304" pitchFamily="18" charset="0"/>
                        <a:cs typeface="Times New Roman" panose="02020603050405020304" pitchFamily="18" charset="0"/>
                      </a:endParaRPr>
                    </a:p>
                  </a:txBody>
                  <a:tcPr marL="68580" marR="68580" marT="34290" marB="34290"/>
                </a:tc>
                <a:extLst>
                  <a:ext uri="{0D108BD9-81ED-4DB2-BD59-A6C34878D82A}">
                    <a16:rowId xmlns:a16="http://schemas.microsoft.com/office/drawing/2014/main" val="10003"/>
                  </a:ext>
                </a:extLst>
              </a:tr>
              <a:tr h="262926">
                <a:tc vMerge="1">
                  <a:txBody>
                    <a:bodyPr/>
                    <a:lstStyle/>
                    <a:p>
                      <a:endParaRPr lang="en-GB"/>
                    </a:p>
                  </a:txBody>
                  <a:tcPr/>
                </a:tc>
                <a:tc>
                  <a:txBody>
                    <a:bodyPr/>
                    <a:lstStyle/>
                    <a:p>
                      <a:pPr algn="r"/>
                      <a:endParaRPr lang="en-GB" sz="1400" dirty="0">
                        <a:effectLst/>
                        <a:latin typeface="Times New Roman" panose="02020603050405020304" pitchFamily="18" charset="0"/>
                        <a:cs typeface="Times New Roman" panose="02020603050405020304" pitchFamily="18" charset="0"/>
                      </a:endParaRPr>
                    </a:p>
                  </a:txBody>
                  <a:tcPr marL="68580" marR="68580" marT="34290" marB="34290"/>
                </a:tc>
                <a:tc vMerge="1">
                  <a:txBody>
                    <a:bodyPr/>
                    <a:lstStyle/>
                    <a:p>
                      <a:endParaRPr lang="en-GB"/>
                    </a:p>
                  </a:txBody>
                  <a:tcPr/>
                </a:tc>
                <a:extLst>
                  <a:ext uri="{0D108BD9-81ED-4DB2-BD59-A6C34878D82A}">
                    <a16:rowId xmlns:a16="http://schemas.microsoft.com/office/drawing/2014/main" val="2597734405"/>
                  </a:ext>
                </a:extLst>
              </a:tr>
              <a:tr h="314445">
                <a:tc rowSpan="4">
                  <a:txBody>
                    <a:bodyPr/>
                    <a:lstStyle/>
                    <a:p>
                      <a:pPr>
                        <a:spcAft>
                          <a:spcPts val="0"/>
                        </a:spcAft>
                      </a:pPr>
                      <a:r>
                        <a:rPr lang="en-GB" sz="1400" dirty="0">
                          <a:effectLst/>
                          <a:latin typeface="Times New Roman" panose="02020603050405020304" pitchFamily="18" charset="0"/>
                          <a:cs typeface="Times New Roman" panose="02020603050405020304" pitchFamily="18" charset="0"/>
                        </a:rPr>
                        <a:t>Less expenses and overheads:</a:t>
                      </a:r>
                    </a:p>
                    <a:p>
                      <a:pPr>
                        <a:spcAft>
                          <a:spcPts val="0"/>
                        </a:spcAft>
                      </a:pPr>
                      <a:endParaRPr lang="en-GB" sz="1400" dirty="0">
                        <a:effectLst/>
                        <a:latin typeface="Times New Roman" panose="02020603050405020304" pitchFamily="18" charset="0"/>
                        <a:cs typeface="Times New Roman" panose="02020603050405020304" pitchFamily="18" charset="0"/>
                      </a:endParaRPr>
                    </a:p>
                    <a:p>
                      <a:pPr>
                        <a:spcAft>
                          <a:spcPts val="0"/>
                        </a:spcAft>
                      </a:pPr>
                      <a:endParaRPr lang="en-GB" sz="1400" dirty="0">
                        <a:effectLst/>
                        <a:latin typeface="Times New Roman" panose="02020603050405020304" pitchFamily="18" charset="0"/>
                        <a:cs typeface="Times New Roman" panose="02020603050405020304" pitchFamily="18" charset="0"/>
                      </a:endParaRPr>
                    </a:p>
                    <a:p>
                      <a:pPr>
                        <a:spcAft>
                          <a:spcPts val="0"/>
                        </a:spcAft>
                      </a:pPr>
                      <a:endParaRPr lang="en-GB" sz="1400" dirty="0">
                        <a:effectLst/>
                        <a:latin typeface="Times New Roman" panose="02020603050405020304" pitchFamily="18" charset="0"/>
                        <a:cs typeface="Times New Roman" panose="02020603050405020304" pitchFamily="18" charset="0"/>
                      </a:endParaRPr>
                    </a:p>
                    <a:p>
                      <a:pPr>
                        <a:spcAft>
                          <a:spcPts val="0"/>
                        </a:spcAft>
                      </a:pPr>
                      <a:endParaRPr lang="en-GB" sz="1400" dirty="0">
                        <a:effectLst/>
                        <a:latin typeface="Times New Roman" panose="02020603050405020304" pitchFamily="18" charset="0"/>
                        <a:ea typeface="Times New Roman"/>
                        <a:cs typeface="Times New Roman" panose="02020603050405020304" pitchFamily="18" charset="0"/>
                      </a:endParaRPr>
                    </a:p>
                    <a:p>
                      <a:pPr>
                        <a:spcAft>
                          <a:spcPts val="0"/>
                        </a:spcAft>
                      </a:pPr>
                      <a:endParaRPr lang="en-GB" sz="1400" dirty="0">
                        <a:effectLst/>
                        <a:latin typeface="Times New Roman" panose="02020603050405020304" pitchFamily="18" charset="0"/>
                        <a:ea typeface="Times New Roman"/>
                        <a:cs typeface="Times New Roman" panose="02020603050405020304" pitchFamily="18" charset="0"/>
                      </a:endParaRPr>
                    </a:p>
                  </a:txBody>
                  <a:tcPr marL="68580" marR="68580" marT="34290" marB="34290"/>
                </a:tc>
                <a:tc>
                  <a:txBody>
                    <a:bodyPr/>
                    <a:lstStyle/>
                    <a:p>
                      <a:pPr algn="r"/>
                      <a:endParaRPr lang="en-GB" sz="1400" dirty="0">
                        <a:effectLst/>
                        <a:latin typeface="Times New Roman" panose="02020603050405020304" pitchFamily="18" charset="0"/>
                        <a:cs typeface="Times New Roman" panose="02020603050405020304" pitchFamily="18" charset="0"/>
                      </a:endParaRPr>
                    </a:p>
                  </a:txBody>
                  <a:tcPr marL="68580" marR="68580" marT="34290" marB="34290"/>
                </a:tc>
                <a:tc rowSpan="4">
                  <a:txBody>
                    <a:bodyPr/>
                    <a:lstStyle/>
                    <a:p>
                      <a:pPr algn="r"/>
                      <a:endParaRPr lang="en-GB" sz="1400" dirty="0">
                        <a:effectLst/>
                        <a:latin typeface="Times New Roman" panose="02020603050405020304" pitchFamily="18" charset="0"/>
                        <a:cs typeface="Times New Roman" panose="02020603050405020304" pitchFamily="18" charset="0"/>
                      </a:endParaRPr>
                    </a:p>
                  </a:txBody>
                  <a:tcPr marL="68580" marR="68580" marT="34290" marB="34290"/>
                </a:tc>
                <a:extLst>
                  <a:ext uri="{0D108BD9-81ED-4DB2-BD59-A6C34878D82A}">
                    <a16:rowId xmlns:a16="http://schemas.microsoft.com/office/drawing/2014/main" val="10004"/>
                  </a:ext>
                </a:extLst>
              </a:tr>
              <a:tr h="314445">
                <a:tc vMerge="1">
                  <a:txBody>
                    <a:bodyPr/>
                    <a:lstStyle/>
                    <a:p>
                      <a:endParaRPr lang="en-GB"/>
                    </a:p>
                  </a:txBody>
                  <a:tcPr/>
                </a:tc>
                <a:tc>
                  <a:txBody>
                    <a:bodyPr/>
                    <a:lstStyle/>
                    <a:p>
                      <a:pPr algn="r"/>
                      <a:endParaRPr lang="en-GB" sz="1400" dirty="0">
                        <a:effectLst/>
                        <a:latin typeface="Times New Roman" panose="02020603050405020304" pitchFamily="18" charset="0"/>
                        <a:cs typeface="Times New Roman" panose="02020603050405020304" pitchFamily="18" charset="0"/>
                      </a:endParaRPr>
                    </a:p>
                  </a:txBody>
                  <a:tcPr marL="68580" marR="68580" marT="34290" marB="34290"/>
                </a:tc>
                <a:tc vMerge="1">
                  <a:txBody>
                    <a:bodyPr/>
                    <a:lstStyle/>
                    <a:p>
                      <a:endParaRPr lang="en-GB"/>
                    </a:p>
                  </a:txBody>
                  <a:tcPr/>
                </a:tc>
                <a:extLst>
                  <a:ext uri="{0D108BD9-81ED-4DB2-BD59-A6C34878D82A}">
                    <a16:rowId xmlns:a16="http://schemas.microsoft.com/office/drawing/2014/main" val="2334427119"/>
                  </a:ext>
                </a:extLst>
              </a:tr>
              <a:tr h="314445">
                <a:tc vMerge="1">
                  <a:txBody>
                    <a:bodyPr/>
                    <a:lstStyle/>
                    <a:p>
                      <a:endParaRPr lang="en-GB"/>
                    </a:p>
                  </a:txBody>
                  <a:tcPr/>
                </a:tc>
                <a:tc>
                  <a:txBody>
                    <a:bodyPr/>
                    <a:lstStyle/>
                    <a:p>
                      <a:pPr algn="r"/>
                      <a:endParaRPr lang="en-GB" sz="1400" dirty="0">
                        <a:effectLst/>
                        <a:latin typeface="Times New Roman" panose="02020603050405020304" pitchFamily="18" charset="0"/>
                        <a:cs typeface="Times New Roman" panose="02020603050405020304" pitchFamily="18" charset="0"/>
                      </a:endParaRPr>
                    </a:p>
                  </a:txBody>
                  <a:tcPr marL="68580" marR="68580" marT="34290" marB="34290"/>
                </a:tc>
                <a:tc vMerge="1">
                  <a:txBody>
                    <a:bodyPr/>
                    <a:lstStyle/>
                    <a:p>
                      <a:endParaRPr lang="en-GB"/>
                    </a:p>
                  </a:txBody>
                  <a:tcPr/>
                </a:tc>
                <a:extLst>
                  <a:ext uri="{0D108BD9-81ED-4DB2-BD59-A6C34878D82A}">
                    <a16:rowId xmlns:a16="http://schemas.microsoft.com/office/drawing/2014/main" val="2543267988"/>
                  </a:ext>
                </a:extLst>
              </a:tr>
              <a:tr h="314445">
                <a:tc vMerge="1">
                  <a:txBody>
                    <a:bodyPr/>
                    <a:lstStyle/>
                    <a:p>
                      <a:endParaRPr lang="en-GB"/>
                    </a:p>
                  </a:txBody>
                  <a:tcPr/>
                </a:tc>
                <a:tc>
                  <a:txBody>
                    <a:bodyPr/>
                    <a:lstStyle/>
                    <a:p>
                      <a:pPr algn="r"/>
                      <a:endParaRPr lang="en-GB" sz="1400" dirty="0">
                        <a:effectLst/>
                        <a:latin typeface="Times New Roman" panose="02020603050405020304" pitchFamily="18" charset="0"/>
                        <a:cs typeface="Times New Roman" panose="02020603050405020304" pitchFamily="18" charset="0"/>
                      </a:endParaRPr>
                    </a:p>
                  </a:txBody>
                  <a:tcPr marL="68580" marR="68580" marT="34290" marB="34290"/>
                </a:tc>
                <a:tc vMerge="1">
                  <a:txBody>
                    <a:bodyPr/>
                    <a:lstStyle/>
                    <a:p>
                      <a:endParaRPr lang="en-GB"/>
                    </a:p>
                  </a:txBody>
                  <a:tcPr/>
                </a:tc>
                <a:extLst>
                  <a:ext uri="{0D108BD9-81ED-4DB2-BD59-A6C34878D82A}">
                    <a16:rowId xmlns:a16="http://schemas.microsoft.com/office/drawing/2014/main" val="1154628650"/>
                  </a:ext>
                </a:extLst>
              </a:tr>
              <a:tr h="478350">
                <a:tc>
                  <a:txBody>
                    <a:bodyPr/>
                    <a:lstStyle/>
                    <a:p>
                      <a:pPr>
                        <a:spcAft>
                          <a:spcPts val="0"/>
                        </a:spcAft>
                      </a:pPr>
                      <a:r>
                        <a:rPr lang="en-GB" sz="1400" dirty="0">
                          <a:effectLst/>
                          <a:latin typeface="Times New Roman" panose="02020603050405020304" pitchFamily="18" charset="0"/>
                          <a:cs typeface="Times New Roman" panose="02020603050405020304" pitchFamily="18" charset="0"/>
                        </a:rPr>
                        <a:t>Net profit  </a:t>
                      </a:r>
                      <a:endParaRPr lang="en-GB" sz="1400" dirty="0">
                        <a:effectLst/>
                        <a:latin typeface="Times New Roman" panose="02020603050405020304" pitchFamily="18" charset="0"/>
                        <a:ea typeface="Times New Roman"/>
                        <a:cs typeface="Times New Roman" panose="02020603050405020304" pitchFamily="18" charset="0"/>
                      </a:endParaRPr>
                    </a:p>
                  </a:txBody>
                  <a:tcPr marL="68580" marR="68580" marT="34290" marB="34290"/>
                </a:tc>
                <a:tc>
                  <a:txBody>
                    <a:bodyPr/>
                    <a:lstStyle/>
                    <a:p>
                      <a:pPr algn="r"/>
                      <a:endParaRPr lang="en-GB" sz="1400" dirty="0">
                        <a:effectLst/>
                        <a:latin typeface="Times New Roman" panose="02020603050405020304" pitchFamily="18" charset="0"/>
                        <a:cs typeface="Times New Roman" panose="02020603050405020304" pitchFamily="18" charset="0"/>
                      </a:endParaRPr>
                    </a:p>
                  </a:txBody>
                  <a:tcPr marL="68580" marR="68580" marT="34290" marB="34290"/>
                </a:tc>
                <a:tc>
                  <a:txBody>
                    <a:bodyPr/>
                    <a:lstStyle/>
                    <a:p>
                      <a:pPr algn="r"/>
                      <a:endParaRPr lang="en-GB" sz="1400" dirty="0">
                        <a:effectLst/>
                        <a:latin typeface="Times New Roman" panose="02020603050405020304" pitchFamily="18" charset="0"/>
                        <a:cs typeface="Times New Roman" panose="02020603050405020304" pitchFamily="18" charset="0"/>
                      </a:endParaRPr>
                    </a:p>
                  </a:txBody>
                  <a:tcPr marL="68580" marR="68580" marT="34290" marB="34290"/>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25609058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46CEC-D9DC-4F76-A037-671828A5654C}"/>
              </a:ext>
            </a:extLst>
          </p:cNvPr>
          <p:cNvSpPr>
            <a:spLocks noGrp="1"/>
          </p:cNvSpPr>
          <p:nvPr>
            <p:ph type="title"/>
          </p:nvPr>
        </p:nvSpPr>
        <p:spPr>
          <a:xfrm>
            <a:off x="457200" y="113088"/>
            <a:ext cx="8229600" cy="1143000"/>
          </a:xfrm>
        </p:spPr>
        <p:txBody>
          <a:bodyPr>
            <a:normAutofit/>
          </a:bodyPr>
          <a:lstStyle/>
          <a:p>
            <a:pPr algn="ctr"/>
            <a:r>
              <a:rPr lang="en-GB" sz="3600" dirty="0">
                <a:solidFill>
                  <a:schemeClr val="accent1">
                    <a:lumMod val="75000"/>
                  </a:schemeClr>
                </a:solidFill>
              </a:rPr>
              <a:t>Constructing the profit budget- 1</a:t>
            </a:r>
          </a:p>
        </p:txBody>
      </p:sp>
      <p:sp>
        <p:nvSpPr>
          <p:cNvPr id="3" name="Content Placeholder 2">
            <a:extLst>
              <a:ext uri="{FF2B5EF4-FFF2-40B4-BE49-F238E27FC236}">
                <a16:creationId xmlns:a16="http://schemas.microsoft.com/office/drawing/2014/main" id="{B9EB01C3-1FE3-4B09-9745-A8C874DFDBB5}"/>
              </a:ext>
            </a:extLst>
          </p:cNvPr>
          <p:cNvSpPr>
            <a:spLocks noGrp="1"/>
          </p:cNvSpPr>
          <p:nvPr>
            <p:ph idx="1"/>
          </p:nvPr>
        </p:nvSpPr>
        <p:spPr>
          <a:xfrm>
            <a:off x="457200" y="1340768"/>
            <a:ext cx="8229600" cy="3917032"/>
          </a:xfrm>
          <a:solidFill>
            <a:schemeClr val="accent1">
              <a:lumMod val="50000"/>
            </a:schemeClr>
          </a:solidFill>
        </p:spPr>
        <p:txBody>
          <a:bodyPr>
            <a:normAutofit fontScale="62500" lnSpcReduction="20000"/>
          </a:bodyPr>
          <a:lstStyle/>
          <a:p>
            <a:r>
              <a:rPr lang="en-GB" dirty="0">
                <a:solidFill>
                  <a:schemeClr val="bg1"/>
                </a:solidFill>
                <a:latin typeface="Times New Roman" panose="02020603050405020304" pitchFamily="18" charset="0"/>
                <a:cs typeface="Times New Roman" panose="02020603050405020304" pitchFamily="18" charset="0"/>
              </a:rPr>
              <a:t>Constructing the profit and loss account for our worked example -  Hereford Organisation</a:t>
            </a:r>
          </a:p>
          <a:p>
            <a:pPr marL="0" indent="0">
              <a:buNone/>
            </a:pPr>
            <a:endParaRPr lang="en-GB" dirty="0">
              <a:solidFill>
                <a:schemeClr val="bg1"/>
              </a:solidFill>
              <a:latin typeface="Times New Roman" panose="02020603050405020304" pitchFamily="18" charset="0"/>
              <a:cs typeface="Times New Roman" panose="02020603050405020304" pitchFamily="18" charset="0"/>
            </a:endParaRPr>
          </a:p>
          <a:p>
            <a:r>
              <a:rPr lang="en-GB" dirty="0">
                <a:solidFill>
                  <a:schemeClr val="bg1"/>
                </a:solidFill>
                <a:latin typeface="Times New Roman" panose="02020603050405020304" pitchFamily="18" charset="0"/>
                <a:cs typeface="Times New Roman" panose="02020603050405020304" pitchFamily="18" charset="0"/>
              </a:rPr>
              <a:t>The first thing to calculate all the relevant totals for the profit and loss budget period. These comes from the data in the question, so use the question sheet for your workings</a:t>
            </a:r>
          </a:p>
          <a:p>
            <a:pPr marL="0" indent="0">
              <a:buNone/>
            </a:pPr>
            <a:r>
              <a:rPr lang="en-GB" dirty="0">
                <a:solidFill>
                  <a:schemeClr val="bg1"/>
                </a:solidFill>
                <a:latin typeface="Times New Roman" panose="02020603050405020304" pitchFamily="18" charset="0"/>
                <a:cs typeface="Times New Roman" panose="02020603050405020304" pitchFamily="18" charset="0"/>
              </a:rPr>
              <a:t> </a:t>
            </a:r>
          </a:p>
          <a:p>
            <a:r>
              <a:rPr lang="en-GB" dirty="0">
                <a:solidFill>
                  <a:schemeClr val="bg1"/>
                </a:solidFill>
                <a:latin typeface="Times New Roman" panose="02020603050405020304" pitchFamily="18" charset="0"/>
                <a:cs typeface="Times New Roman" panose="02020603050405020304" pitchFamily="18" charset="0"/>
              </a:rPr>
              <a:t>Other income are sales revenues without identified related costs of sales</a:t>
            </a:r>
          </a:p>
          <a:p>
            <a:pPr marL="0" indent="0">
              <a:buNone/>
            </a:pPr>
            <a:r>
              <a:rPr lang="en-GB" dirty="0">
                <a:solidFill>
                  <a:schemeClr val="bg1"/>
                </a:solidFill>
                <a:latin typeface="Times New Roman" panose="02020603050405020304" pitchFamily="18" charset="0"/>
                <a:cs typeface="Times New Roman" panose="02020603050405020304" pitchFamily="18" charset="0"/>
              </a:rPr>
              <a:t>   </a:t>
            </a:r>
          </a:p>
          <a:p>
            <a:r>
              <a:rPr lang="en-GB" dirty="0">
                <a:solidFill>
                  <a:schemeClr val="bg1"/>
                </a:solidFill>
                <a:latin typeface="Times New Roman" panose="02020603050405020304" pitchFamily="18" charset="0"/>
                <a:cs typeface="Times New Roman" panose="02020603050405020304" pitchFamily="18" charset="0"/>
              </a:rPr>
              <a:t>The next step is to calculate the cost of sales figures, which are also given in the question – purchases from the now totalled estimated payments, and opening and closing stock from the notes. Always remember to read </a:t>
            </a:r>
            <a:r>
              <a:rPr lang="en-GB" i="1" dirty="0">
                <a:solidFill>
                  <a:schemeClr val="bg1"/>
                </a:solidFill>
                <a:latin typeface="Times New Roman" panose="02020603050405020304" pitchFamily="18" charset="0"/>
                <a:cs typeface="Times New Roman" panose="02020603050405020304" pitchFamily="18" charset="0"/>
              </a:rPr>
              <a:t>all </a:t>
            </a:r>
            <a:r>
              <a:rPr lang="en-GB" dirty="0">
                <a:solidFill>
                  <a:schemeClr val="bg1"/>
                </a:solidFill>
                <a:latin typeface="Times New Roman" panose="02020603050405020304" pitchFamily="18" charset="0"/>
                <a:cs typeface="Times New Roman" panose="02020603050405020304" pitchFamily="18" charset="0"/>
              </a:rPr>
              <a:t>the information in the notes</a:t>
            </a:r>
            <a:r>
              <a:rPr lang="en-GB" dirty="0">
                <a:solidFill>
                  <a:schemeClr val="bg1"/>
                </a:solidFill>
              </a:rPr>
              <a:t>!</a:t>
            </a:r>
          </a:p>
          <a:p>
            <a:endParaRPr lang="en-GB" dirty="0"/>
          </a:p>
        </p:txBody>
      </p:sp>
      <p:sp>
        <p:nvSpPr>
          <p:cNvPr id="4" name="Slide Number Placeholder 3">
            <a:extLst>
              <a:ext uri="{FF2B5EF4-FFF2-40B4-BE49-F238E27FC236}">
                <a16:creationId xmlns:a16="http://schemas.microsoft.com/office/drawing/2014/main" id="{8C2EAEAB-CE9A-4FBB-B335-F6AB80661071}"/>
              </a:ext>
            </a:extLst>
          </p:cNvPr>
          <p:cNvSpPr>
            <a:spLocks noGrp="1"/>
          </p:cNvSpPr>
          <p:nvPr>
            <p:ph type="sldNum" sz="quarter" idx="12"/>
          </p:nvPr>
        </p:nvSpPr>
        <p:spPr/>
        <p:txBody>
          <a:bodyPr/>
          <a:lstStyle/>
          <a:p>
            <a:fld id="{D57F1E4F-1CFF-5643-939E-217C01CDF565}" type="slidenum">
              <a:rPr lang="en-US" smtClean="0"/>
              <a:pPr/>
              <a:t>7</a:t>
            </a:fld>
            <a:endParaRPr lang="en-US" dirty="0"/>
          </a:p>
        </p:txBody>
      </p:sp>
    </p:spTree>
    <p:extLst>
      <p:ext uri="{BB962C8B-B14F-4D97-AF65-F5344CB8AC3E}">
        <p14:creationId xmlns:p14="http://schemas.microsoft.com/office/powerpoint/2010/main" val="6696788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grpId="0" nodeType="clickEffect">
                                  <p:stCondLst>
                                    <p:cond delay="0"/>
                                  </p:stCondLst>
                                  <p:childTnLst>
                                    <p:set>
                                      <p:cBhvr>
                                        <p:cTn id="10" dur="1" fill="hold">
                                          <p:stCondLst>
                                            <p:cond delay="0"/>
                                          </p:stCondLst>
                                        </p:cTn>
                                        <p:tgtEl>
                                          <p:spTgt spid="3">
                                            <p:bg/>
                                          </p:spTgt>
                                        </p:tgtEl>
                                        <p:attrNameLst>
                                          <p:attrName>style.visibility</p:attrName>
                                        </p:attrNameLst>
                                      </p:cBhvr>
                                      <p:to>
                                        <p:strVal val="visible"/>
                                      </p:to>
                                    </p:set>
                                    <p:animEffect transition="in" filter="circle(in)">
                                      <p:cBhvr>
                                        <p:cTn id="11" dur="2000"/>
                                        <p:tgtEl>
                                          <p:spTgt spid="3">
                                            <p:bg/>
                                          </p:spTgt>
                                        </p:tgtEl>
                                      </p:cBhvr>
                                    </p:animEffect>
                                  </p:childTnLst>
                                </p:cTn>
                              </p:par>
                            </p:childTnLst>
                          </p:cTn>
                        </p:par>
                      </p:childTnLst>
                    </p:cTn>
                  </p:par>
                  <p:par>
                    <p:cTn id="12" fill="hold">
                      <p:stCondLst>
                        <p:cond delay="indefinite"/>
                      </p:stCondLst>
                      <p:childTnLst>
                        <p:par>
                          <p:cTn id="13" fill="hold">
                            <p:stCondLst>
                              <p:cond delay="0"/>
                            </p:stCondLst>
                            <p:childTnLst>
                              <p:par>
                                <p:cTn id="14" presetID="6" presetClass="entr" presetSubtype="16" fill="hold" grpId="0"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animEffect transition="in" filter="circle(in)">
                                      <p:cBhvr>
                                        <p:cTn id="16" dur="20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6" presetClass="entr" presetSubtype="16"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circle(in)">
                                      <p:cBhvr>
                                        <p:cTn id="21" dur="20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6" presetClass="entr" presetSubtype="16" fill="hold" grpId="0"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circle(in)">
                                      <p:cBhvr>
                                        <p:cTn id="26" dur="2000"/>
                                        <p:tgtEl>
                                          <p:spTgt spid="3">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6" presetClass="entr" presetSubtype="16"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circle(in)">
                                      <p:cBhvr>
                                        <p:cTn id="31" dur="2000"/>
                                        <p:tgtEl>
                                          <p:spTgt spid="3">
                                            <p:txEl>
                                              <p:pRg st="4" end="4"/>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6" presetClass="entr" presetSubtype="16" fill="hold" grpId="0" nodeType="click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Effect transition="in" filter="circle(in)">
                                      <p:cBhvr>
                                        <p:cTn id="36" dur="2000"/>
                                        <p:tgtEl>
                                          <p:spTgt spid="3">
                                            <p:txEl>
                                              <p:pRg st="5" end="5"/>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6" presetClass="entr" presetSubtype="16" fill="hold" grpId="0" nodeType="clickEffect">
                                  <p:stCondLst>
                                    <p:cond delay="0"/>
                                  </p:stCondLst>
                                  <p:childTnLst>
                                    <p:set>
                                      <p:cBhvr>
                                        <p:cTn id="40" dur="1" fill="hold">
                                          <p:stCondLst>
                                            <p:cond delay="0"/>
                                          </p:stCondLst>
                                        </p:cTn>
                                        <p:tgtEl>
                                          <p:spTgt spid="3">
                                            <p:txEl>
                                              <p:pRg st="6" end="6"/>
                                            </p:txEl>
                                          </p:spTgt>
                                        </p:tgtEl>
                                        <p:attrNameLst>
                                          <p:attrName>style.visibility</p:attrName>
                                        </p:attrNameLst>
                                      </p:cBhvr>
                                      <p:to>
                                        <p:strVal val="visible"/>
                                      </p:to>
                                    </p:set>
                                    <p:animEffect transition="in" filter="circle(in)">
                                      <p:cBhvr>
                                        <p:cTn id="41"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84677-5FEF-465F-96B6-D3F5D798717D}"/>
              </a:ext>
            </a:extLst>
          </p:cNvPr>
          <p:cNvSpPr>
            <a:spLocks noGrp="1"/>
          </p:cNvSpPr>
          <p:nvPr>
            <p:ph type="title"/>
          </p:nvPr>
        </p:nvSpPr>
        <p:spPr/>
        <p:txBody>
          <a:bodyPr>
            <a:normAutofit/>
          </a:bodyPr>
          <a:lstStyle/>
          <a:p>
            <a:pPr algn="ctr"/>
            <a:r>
              <a:rPr lang="en-GB" sz="3600" dirty="0">
                <a:solidFill>
                  <a:schemeClr val="accent1">
                    <a:lumMod val="75000"/>
                  </a:schemeClr>
                </a:solidFill>
              </a:rPr>
              <a:t>Constructing the profit budget- 2</a:t>
            </a:r>
          </a:p>
        </p:txBody>
      </p:sp>
      <p:sp>
        <p:nvSpPr>
          <p:cNvPr id="3" name="Content Placeholder 2">
            <a:extLst>
              <a:ext uri="{FF2B5EF4-FFF2-40B4-BE49-F238E27FC236}">
                <a16:creationId xmlns:a16="http://schemas.microsoft.com/office/drawing/2014/main" id="{A5D7F327-A7D8-40A7-BA77-B954709AC1B1}"/>
              </a:ext>
            </a:extLst>
          </p:cNvPr>
          <p:cNvSpPr>
            <a:spLocks noGrp="1"/>
          </p:cNvSpPr>
          <p:nvPr>
            <p:ph idx="1"/>
          </p:nvPr>
        </p:nvSpPr>
        <p:spPr>
          <a:xfrm>
            <a:off x="457200" y="1340768"/>
            <a:ext cx="8229600" cy="4176465"/>
          </a:xfrm>
          <a:solidFill>
            <a:schemeClr val="accent1">
              <a:lumMod val="50000"/>
            </a:schemeClr>
          </a:solidFill>
        </p:spPr>
        <p:txBody>
          <a:bodyPr>
            <a:normAutofit fontScale="77500" lnSpcReduction="20000"/>
          </a:bodyPr>
          <a:lstStyle/>
          <a:p>
            <a:r>
              <a:rPr lang="en-GB" sz="2800" dirty="0">
                <a:solidFill>
                  <a:schemeClr val="bg1"/>
                </a:solidFill>
                <a:latin typeface="Times New Roman" panose="02020603050405020304" pitchFamily="18" charset="0"/>
                <a:cs typeface="Times New Roman" panose="02020603050405020304" pitchFamily="18" charset="0"/>
              </a:rPr>
              <a:t>You are now in a position to calculate the gross profit</a:t>
            </a:r>
          </a:p>
          <a:p>
            <a:pPr marL="0" indent="0">
              <a:buNone/>
            </a:pPr>
            <a:endParaRPr lang="en-GB" sz="2800" dirty="0">
              <a:solidFill>
                <a:schemeClr val="bg1"/>
              </a:solidFill>
              <a:latin typeface="Times New Roman" panose="02020603050405020304" pitchFamily="18" charset="0"/>
              <a:cs typeface="Times New Roman" panose="02020603050405020304" pitchFamily="18" charset="0"/>
            </a:endParaRPr>
          </a:p>
          <a:p>
            <a:r>
              <a:rPr lang="en-GB" sz="2800" dirty="0">
                <a:solidFill>
                  <a:schemeClr val="bg1"/>
                </a:solidFill>
                <a:latin typeface="Times New Roman" panose="02020603050405020304" pitchFamily="18" charset="0"/>
                <a:cs typeface="Times New Roman" panose="02020603050405020304" pitchFamily="18" charset="0"/>
              </a:rPr>
              <a:t>Start with opening stock, add purchases, and subtract closing stock, making sure to follow the accounting layout protocols</a:t>
            </a:r>
          </a:p>
          <a:p>
            <a:pPr marL="0" indent="0">
              <a:buNone/>
            </a:pPr>
            <a:endParaRPr lang="en-GB" sz="2800" dirty="0">
              <a:solidFill>
                <a:schemeClr val="bg1"/>
              </a:solidFill>
              <a:latin typeface="Times New Roman" panose="02020603050405020304" pitchFamily="18" charset="0"/>
              <a:cs typeface="Times New Roman" panose="02020603050405020304" pitchFamily="18" charset="0"/>
            </a:endParaRPr>
          </a:p>
          <a:p>
            <a:r>
              <a:rPr lang="en-GB" sz="2800" dirty="0">
                <a:solidFill>
                  <a:schemeClr val="bg1"/>
                </a:solidFill>
                <a:latin typeface="Times New Roman" panose="02020603050405020304" pitchFamily="18" charset="0"/>
                <a:cs typeface="Times New Roman" panose="02020603050405020304" pitchFamily="18" charset="0"/>
              </a:rPr>
              <a:t>Now enter the other income items, and total</a:t>
            </a:r>
          </a:p>
          <a:p>
            <a:pPr marL="0" indent="0">
              <a:buNone/>
            </a:pPr>
            <a:endParaRPr lang="en-GB" sz="2800" dirty="0">
              <a:solidFill>
                <a:schemeClr val="bg1"/>
              </a:solidFill>
              <a:latin typeface="Times New Roman" panose="02020603050405020304" pitchFamily="18" charset="0"/>
              <a:cs typeface="Times New Roman" panose="02020603050405020304" pitchFamily="18" charset="0"/>
            </a:endParaRPr>
          </a:p>
          <a:p>
            <a:r>
              <a:rPr lang="en-GB" sz="2800" dirty="0">
                <a:solidFill>
                  <a:schemeClr val="bg1"/>
                </a:solidFill>
                <a:latin typeface="Times New Roman" panose="02020603050405020304" pitchFamily="18" charset="0"/>
                <a:cs typeface="Times New Roman" panose="02020603050405020304" pitchFamily="18" charset="0"/>
              </a:rPr>
              <a:t>Next comes the expenses for the period which include both a total for overheads and a labour expense</a:t>
            </a:r>
          </a:p>
          <a:p>
            <a:pPr marL="0" indent="0">
              <a:buNone/>
            </a:pPr>
            <a:endParaRPr lang="en-GB" sz="2800" dirty="0">
              <a:solidFill>
                <a:schemeClr val="bg1"/>
              </a:solidFill>
              <a:latin typeface="Times New Roman" panose="02020603050405020304" pitchFamily="18" charset="0"/>
              <a:cs typeface="Times New Roman" panose="02020603050405020304" pitchFamily="18" charset="0"/>
            </a:endParaRPr>
          </a:p>
          <a:p>
            <a:r>
              <a:rPr lang="en-GB" sz="2800" dirty="0">
                <a:solidFill>
                  <a:schemeClr val="bg1"/>
                </a:solidFill>
                <a:latin typeface="Times New Roman" panose="02020603050405020304" pitchFamily="18" charset="0"/>
                <a:cs typeface="Times New Roman" panose="02020603050405020304" pitchFamily="18" charset="0"/>
              </a:rPr>
              <a:t>Total these, again remembering again accounting layout protocols, and subtract their total from the total income figure (gross profit plus other income) to give net profit</a:t>
            </a:r>
          </a:p>
          <a:p>
            <a:endParaRPr lang="en-GB" dirty="0"/>
          </a:p>
        </p:txBody>
      </p:sp>
      <p:sp>
        <p:nvSpPr>
          <p:cNvPr id="4" name="Slide Number Placeholder 3">
            <a:extLst>
              <a:ext uri="{FF2B5EF4-FFF2-40B4-BE49-F238E27FC236}">
                <a16:creationId xmlns:a16="http://schemas.microsoft.com/office/drawing/2014/main" id="{D8C5E72E-570D-4210-9E60-4429A7D81F76}"/>
              </a:ext>
            </a:extLst>
          </p:cNvPr>
          <p:cNvSpPr>
            <a:spLocks noGrp="1"/>
          </p:cNvSpPr>
          <p:nvPr>
            <p:ph type="sldNum" sz="quarter" idx="12"/>
          </p:nvPr>
        </p:nvSpPr>
        <p:spPr/>
        <p:txBody>
          <a:bodyPr/>
          <a:lstStyle/>
          <a:p>
            <a:fld id="{D57F1E4F-1CFF-5643-939E-217C01CDF565}" type="slidenum">
              <a:rPr lang="en-US" smtClean="0"/>
              <a:pPr/>
              <a:t>8</a:t>
            </a:fld>
            <a:endParaRPr lang="en-US" dirty="0"/>
          </a:p>
        </p:txBody>
      </p:sp>
    </p:spTree>
    <p:extLst>
      <p:ext uri="{BB962C8B-B14F-4D97-AF65-F5344CB8AC3E}">
        <p14:creationId xmlns:p14="http://schemas.microsoft.com/office/powerpoint/2010/main" val="4086405675"/>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grpId="0" nodeType="clickEffect">
                                  <p:stCondLst>
                                    <p:cond delay="0"/>
                                  </p:stCondLst>
                                  <p:childTnLst>
                                    <p:set>
                                      <p:cBhvr>
                                        <p:cTn id="10" dur="1" fill="hold">
                                          <p:stCondLst>
                                            <p:cond delay="0"/>
                                          </p:stCondLst>
                                        </p:cTn>
                                        <p:tgtEl>
                                          <p:spTgt spid="3">
                                            <p:bg/>
                                          </p:spTgt>
                                        </p:tgtEl>
                                        <p:attrNameLst>
                                          <p:attrName>style.visibility</p:attrName>
                                        </p:attrNameLst>
                                      </p:cBhvr>
                                      <p:to>
                                        <p:strVal val="visible"/>
                                      </p:to>
                                    </p:set>
                                    <p:animEffect transition="in" filter="circle(in)">
                                      <p:cBhvr>
                                        <p:cTn id="11" dur="2000"/>
                                        <p:tgtEl>
                                          <p:spTgt spid="3">
                                            <p:bg/>
                                          </p:spTgt>
                                        </p:tgtEl>
                                      </p:cBhvr>
                                    </p:animEffect>
                                  </p:childTnLst>
                                </p:cTn>
                              </p:par>
                            </p:childTnLst>
                          </p:cTn>
                        </p:par>
                      </p:childTnLst>
                    </p:cTn>
                  </p:par>
                  <p:par>
                    <p:cTn id="12" fill="hold">
                      <p:stCondLst>
                        <p:cond delay="indefinite"/>
                      </p:stCondLst>
                      <p:childTnLst>
                        <p:par>
                          <p:cTn id="13" fill="hold">
                            <p:stCondLst>
                              <p:cond delay="0"/>
                            </p:stCondLst>
                            <p:childTnLst>
                              <p:par>
                                <p:cTn id="14" presetID="6" presetClass="entr" presetSubtype="16" fill="hold" grpId="0"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animEffect transition="in" filter="circle(in)">
                                      <p:cBhvr>
                                        <p:cTn id="16" dur="20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6" presetClass="entr" presetSubtype="16"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circle(in)">
                                      <p:cBhvr>
                                        <p:cTn id="21" dur="20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6" presetClass="entr" presetSubtype="16" fill="hold" grpId="0" nodeType="click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Effect transition="in" filter="circle(in)">
                                      <p:cBhvr>
                                        <p:cTn id="26" dur="2000"/>
                                        <p:tgtEl>
                                          <p:spTgt spid="3">
                                            <p:txEl>
                                              <p:pRg st="4" end="4"/>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6" presetClass="entr" presetSubtype="16"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circle(in)">
                                      <p:cBhvr>
                                        <p:cTn id="31" dur="2000"/>
                                        <p:tgtEl>
                                          <p:spTgt spid="3">
                                            <p:txEl>
                                              <p:pRg st="6" end="6"/>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6" presetClass="entr" presetSubtype="16" fill="hold" grpId="0" nodeType="clickEffect">
                                  <p:stCondLst>
                                    <p:cond delay="0"/>
                                  </p:stCondLst>
                                  <p:childTnLst>
                                    <p:set>
                                      <p:cBhvr>
                                        <p:cTn id="35" dur="1" fill="hold">
                                          <p:stCondLst>
                                            <p:cond delay="0"/>
                                          </p:stCondLst>
                                        </p:cTn>
                                        <p:tgtEl>
                                          <p:spTgt spid="3">
                                            <p:txEl>
                                              <p:pRg st="8" end="8"/>
                                            </p:txEl>
                                          </p:spTgt>
                                        </p:tgtEl>
                                        <p:attrNameLst>
                                          <p:attrName>style.visibility</p:attrName>
                                        </p:attrNameLst>
                                      </p:cBhvr>
                                      <p:to>
                                        <p:strVal val="visible"/>
                                      </p:to>
                                    </p:set>
                                    <p:animEffect transition="in" filter="circle(in)">
                                      <p:cBhvr>
                                        <p:cTn id="36" dur="20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6CA9935-C934-4DC8-B7A7-6F294C606AA0}"/>
              </a:ext>
            </a:extLst>
          </p:cNvPr>
          <p:cNvSpPr>
            <a:spLocks noGrp="1"/>
          </p:cNvSpPr>
          <p:nvPr>
            <p:ph type="sldNum" sz="quarter" idx="12"/>
          </p:nvPr>
        </p:nvSpPr>
        <p:spPr/>
        <p:txBody>
          <a:bodyPr/>
          <a:lstStyle/>
          <a:p>
            <a:fld id="{D57F1E4F-1CFF-5643-939E-217C01CDF565}" type="slidenum">
              <a:rPr lang="en-US" smtClean="0"/>
              <a:pPr/>
              <a:t>9</a:t>
            </a:fld>
            <a:endParaRPr lang="en-US" dirty="0"/>
          </a:p>
        </p:txBody>
      </p:sp>
      <p:graphicFrame>
        <p:nvGraphicFramePr>
          <p:cNvPr id="8" name="Table 7">
            <a:extLst>
              <a:ext uri="{FF2B5EF4-FFF2-40B4-BE49-F238E27FC236}">
                <a16:creationId xmlns:a16="http://schemas.microsoft.com/office/drawing/2014/main" id="{6BEE11FE-4213-4442-84FF-A070506285ED}"/>
              </a:ext>
            </a:extLst>
          </p:cNvPr>
          <p:cNvGraphicFramePr>
            <a:graphicFrameLocks noGrp="1"/>
          </p:cNvGraphicFramePr>
          <p:nvPr/>
        </p:nvGraphicFramePr>
        <p:xfrm>
          <a:off x="179512" y="2902849"/>
          <a:ext cx="5004246" cy="2673925"/>
        </p:xfrm>
        <a:graphic>
          <a:graphicData uri="http://schemas.openxmlformats.org/drawingml/2006/table">
            <a:tbl>
              <a:tblPr>
                <a:tableStyleId>{5C22544A-7EE6-4342-B048-85BDC9FD1C3A}</a:tableStyleId>
              </a:tblPr>
              <a:tblGrid>
                <a:gridCol w="1501374">
                  <a:extLst>
                    <a:ext uri="{9D8B030D-6E8A-4147-A177-3AD203B41FA5}">
                      <a16:colId xmlns:a16="http://schemas.microsoft.com/office/drawing/2014/main" val="20000"/>
                    </a:ext>
                  </a:extLst>
                </a:gridCol>
                <a:gridCol w="911669">
                  <a:extLst>
                    <a:ext uri="{9D8B030D-6E8A-4147-A177-3AD203B41FA5}">
                      <a16:colId xmlns:a16="http://schemas.microsoft.com/office/drawing/2014/main" val="20001"/>
                    </a:ext>
                  </a:extLst>
                </a:gridCol>
                <a:gridCol w="1340140">
                  <a:extLst>
                    <a:ext uri="{9D8B030D-6E8A-4147-A177-3AD203B41FA5}">
                      <a16:colId xmlns:a16="http://schemas.microsoft.com/office/drawing/2014/main" val="20002"/>
                    </a:ext>
                  </a:extLst>
                </a:gridCol>
                <a:gridCol w="1251063">
                  <a:extLst>
                    <a:ext uri="{9D8B030D-6E8A-4147-A177-3AD203B41FA5}">
                      <a16:colId xmlns:a16="http://schemas.microsoft.com/office/drawing/2014/main" val="20003"/>
                    </a:ext>
                  </a:extLst>
                </a:gridCol>
              </a:tblGrid>
              <a:tr h="360040">
                <a:tc>
                  <a:txBody>
                    <a:bodyPr/>
                    <a:lstStyle/>
                    <a:p>
                      <a:pPr algn="ctr">
                        <a:lnSpc>
                          <a:spcPct val="115000"/>
                        </a:lnSpc>
                        <a:spcAft>
                          <a:spcPts val="0"/>
                        </a:spcAft>
                      </a:pPr>
                      <a:r>
                        <a:rPr lang="en-GB" sz="1200" b="1" dirty="0">
                          <a:solidFill>
                            <a:schemeClr val="bg1"/>
                          </a:solidFill>
                          <a:effectLst/>
                          <a:latin typeface="Times New Roman" panose="02020603050405020304" pitchFamily="18" charset="0"/>
                          <a:cs typeface="Times New Roman" panose="02020603050405020304" pitchFamily="18" charset="0"/>
                        </a:rPr>
                        <a:t>Estimated Sales</a:t>
                      </a:r>
                      <a:endParaRPr lang="en-GB" sz="12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200" b="1" dirty="0">
                          <a:solidFill>
                            <a:schemeClr val="bg1"/>
                          </a:solidFill>
                          <a:effectLst/>
                          <a:latin typeface="Times New Roman" panose="02020603050405020304" pitchFamily="18" charset="0"/>
                          <a:cs typeface="Times New Roman" panose="02020603050405020304" pitchFamily="18" charset="0"/>
                        </a:rPr>
                        <a:t>Ticket Sales</a:t>
                      </a:r>
                      <a:endParaRPr lang="en-GB" sz="12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200" b="1" dirty="0">
                          <a:solidFill>
                            <a:schemeClr val="bg1"/>
                          </a:solidFill>
                          <a:effectLst/>
                          <a:latin typeface="Times New Roman" panose="02020603050405020304" pitchFamily="18" charset="0"/>
                          <a:cs typeface="Times New Roman" panose="02020603050405020304" pitchFamily="18" charset="0"/>
                        </a:rPr>
                        <a:t>Food &amp; Beverage Sales</a:t>
                      </a:r>
                      <a:endParaRPr lang="en-GB" sz="12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200" b="1" dirty="0">
                          <a:solidFill>
                            <a:schemeClr val="bg1"/>
                          </a:solidFill>
                          <a:effectLst/>
                          <a:latin typeface="Times New Roman" panose="02020603050405020304" pitchFamily="18" charset="0"/>
                          <a:cs typeface="Times New Roman" panose="02020603050405020304" pitchFamily="18" charset="0"/>
                        </a:rPr>
                        <a:t>Sundry Sales</a:t>
                      </a:r>
                    </a:p>
                    <a:p>
                      <a:pPr algn="ctr">
                        <a:lnSpc>
                          <a:spcPct val="115000"/>
                        </a:lnSpc>
                        <a:spcAft>
                          <a:spcPts val="0"/>
                        </a:spcAft>
                      </a:pPr>
                      <a:r>
                        <a:rPr lang="en-GB" sz="1200" b="1" dirty="0">
                          <a:solidFill>
                            <a:schemeClr val="bg1"/>
                          </a:solidFill>
                          <a:effectLst/>
                          <a:latin typeface="Times New Roman" panose="02020603050405020304" pitchFamily="18" charset="0"/>
                          <a:cs typeface="Times New Roman" panose="02020603050405020304" pitchFamily="18" charset="0"/>
                        </a:rPr>
                        <a:t> </a:t>
                      </a:r>
                      <a:endParaRPr lang="en-GB" sz="12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extLst>
                  <a:ext uri="{0D108BD9-81ED-4DB2-BD59-A6C34878D82A}">
                    <a16:rowId xmlns:a16="http://schemas.microsoft.com/office/drawing/2014/main" val="10000"/>
                  </a:ext>
                </a:extLst>
              </a:tr>
              <a:tr h="251527">
                <a:tc>
                  <a:txBody>
                    <a:bodyPr/>
                    <a:lstStyle/>
                    <a:p>
                      <a:pPr algn="ctr">
                        <a:lnSpc>
                          <a:spcPct val="115000"/>
                        </a:lnSpc>
                        <a:spcAft>
                          <a:spcPts val="0"/>
                        </a:spcAft>
                      </a:pPr>
                      <a:r>
                        <a:rPr lang="en-GB" sz="1200" b="1" dirty="0">
                          <a:solidFill>
                            <a:schemeClr val="bg1"/>
                          </a:solidFill>
                          <a:effectLst/>
                          <a:latin typeface="Times New Roman" panose="02020603050405020304" pitchFamily="18" charset="0"/>
                          <a:cs typeface="Times New Roman" panose="02020603050405020304" pitchFamily="18" charset="0"/>
                        </a:rPr>
                        <a:t> </a:t>
                      </a:r>
                      <a:endParaRPr lang="en-GB" sz="12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200" b="1" dirty="0">
                          <a:solidFill>
                            <a:schemeClr val="bg1"/>
                          </a:solidFill>
                          <a:effectLst/>
                          <a:latin typeface="Times New Roman" panose="02020603050405020304" pitchFamily="18" charset="0"/>
                          <a:cs typeface="Times New Roman" panose="02020603050405020304" pitchFamily="18" charset="0"/>
                        </a:rPr>
                        <a:t>£</a:t>
                      </a:r>
                      <a:endParaRPr lang="en-GB" sz="12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200" b="1" dirty="0">
                          <a:solidFill>
                            <a:schemeClr val="bg1"/>
                          </a:solidFill>
                          <a:effectLst/>
                          <a:latin typeface="Times New Roman" panose="02020603050405020304" pitchFamily="18" charset="0"/>
                          <a:cs typeface="Times New Roman" panose="02020603050405020304" pitchFamily="18" charset="0"/>
                        </a:rPr>
                        <a:t>£</a:t>
                      </a:r>
                      <a:endParaRPr lang="en-GB" sz="12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200" b="1" dirty="0">
                          <a:solidFill>
                            <a:schemeClr val="bg1"/>
                          </a:solidFill>
                          <a:effectLst/>
                          <a:latin typeface="Times New Roman" panose="02020603050405020304" pitchFamily="18" charset="0"/>
                          <a:cs typeface="Times New Roman" panose="02020603050405020304" pitchFamily="18" charset="0"/>
                        </a:rPr>
                        <a:t>£</a:t>
                      </a:r>
                      <a:endParaRPr lang="en-GB" sz="12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extLst>
                  <a:ext uri="{0D108BD9-81ED-4DB2-BD59-A6C34878D82A}">
                    <a16:rowId xmlns:a16="http://schemas.microsoft.com/office/drawing/2014/main" val="10001"/>
                  </a:ext>
                </a:extLst>
              </a:tr>
              <a:tr h="289641">
                <a:tc>
                  <a:txBody>
                    <a:bodyPr/>
                    <a:lstStyle/>
                    <a:p>
                      <a:pPr algn="just">
                        <a:lnSpc>
                          <a:spcPct val="115000"/>
                        </a:lnSpc>
                        <a:spcAft>
                          <a:spcPts val="0"/>
                        </a:spcAft>
                      </a:pPr>
                      <a:r>
                        <a:rPr lang="en-GB" sz="1200" b="1" dirty="0">
                          <a:solidFill>
                            <a:schemeClr val="bg1">
                              <a:lumMod val="50000"/>
                            </a:schemeClr>
                          </a:solidFill>
                          <a:effectLst/>
                          <a:latin typeface="Times New Roman" panose="02020603050405020304" pitchFamily="18" charset="0"/>
                          <a:cs typeface="Times New Roman" panose="02020603050405020304" pitchFamily="18" charset="0"/>
                        </a:rPr>
                        <a:t>September</a:t>
                      </a:r>
                      <a:endParaRPr lang="en-GB" sz="1200" b="1" dirty="0">
                        <a:solidFill>
                          <a:schemeClr val="bg1">
                            <a:lumMod val="50000"/>
                          </a:schemeClr>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200" b="1" dirty="0">
                          <a:solidFill>
                            <a:schemeClr val="bg1">
                              <a:lumMod val="50000"/>
                            </a:schemeClr>
                          </a:solidFill>
                          <a:effectLst/>
                          <a:latin typeface="Times New Roman" panose="02020603050405020304" pitchFamily="18" charset="0"/>
                          <a:cs typeface="Times New Roman" panose="02020603050405020304" pitchFamily="18" charset="0"/>
                        </a:rPr>
                        <a:t>4,000</a:t>
                      </a:r>
                      <a:endParaRPr lang="en-GB" sz="1200" b="1" dirty="0">
                        <a:solidFill>
                          <a:schemeClr val="bg1">
                            <a:lumMod val="50000"/>
                          </a:schemeClr>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200" b="1" dirty="0">
                          <a:solidFill>
                            <a:schemeClr val="bg1">
                              <a:lumMod val="50000"/>
                            </a:schemeClr>
                          </a:solidFill>
                          <a:effectLst/>
                          <a:latin typeface="Times New Roman" panose="02020603050405020304" pitchFamily="18" charset="0"/>
                          <a:cs typeface="Times New Roman" panose="02020603050405020304" pitchFamily="18" charset="0"/>
                        </a:rPr>
                        <a:t>2,950</a:t>
                      </a:r>
                      <a:endParaRPr lang="en-GB" sz="1200" b="1" dirty="0">
                        <a:solidFill>
                          <a:schemeClr val="bg1">
                            <a:lumMod val="50000"/>
                          </a:schemeClr>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200" b="1" dirty="0">
                          <a:solidFill>
                            <a:schemeClr val="bg1">
                              <a:lumMod val="50000"/>
                            </a:schemeClr>
                          </a:solidFill>
                          <a:effectLst/>
                          <a:latin typeface="Times New Roman" panose="02020603050405020304" pitchFamily="18" charset="0"/>
                          <a:cs typeface="Times New Roman" panose="02020603050405020304" pitchFamily="18" charset="0"/>
                        </a:rPr>
                        <a:t>  80</a:t>
                      </a:r>
                    </a:p>
                    <a:p>
                      <a:pPr algn="ctr">
                        <a:lnSpc>
                          <a:spcPct val="115000"/>
                        </a:lnSpc>
                        <a:spcAft>
                          <a:spcPts val="0"/>
                        </a:spcAft>
                      </a:pPr>
                      <a:r>
                        <a:rPr lang="en-GB" sz="1200" b="1" dirty="0">
                          <a:solidFill>
                            <a:schemeClr val="bg1">
                              <a:lumMod val="50000"/>
                            </a:schemeClr>
                          </a:solidFill>
                          <a:effectLst/>
                          <a:latin typeface="Times New Roman" panose="02020603050405020304" pitchFamily="18" charset="0"/>
                          <a:cs typeface="Times New Roman" panose="02020603050405020304" pitchFamily="18" charset="0"/>
                        </a:rPr>
                        <a:t> </a:t>
                      </a:r>
                      <a:endParaRPr lang="en-GB" sz="1200" b="1" dirty="0">
                        <a:solidFill>
                          <a:schemeClr val="bg1">
                            <a:lumMod val="50000"/>
                          </a:schemeClr>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extLst>
                  <a:ext uri="{0D108BD9-81ED-4DB2-BD59-A6C34878D82A}">
                    <a16:rowId xmlns:a16="http://schemas.microsoft.com/office/drawing/2014/main" val="10002"/>
                  </a:ext>
                </a:extLst>
              </a:tr>
              <a:tr h="139515">
                <a:tc>
                  <a:txBody>
                    <a:bodyPr/>
                    <a:lstStyle/>
                    <a:p>
                      <a:pPr algn="just">
                        <a:lnSpc>
                          <a:spcPct val="115000"/>
                        </a:lnSpc>
                        <a:spcAft>
                          <a:spcPts val="0"/>
                        </a:spcAft>
                      </a:pPr>
                      <a:r>
                        <a:rPr lang="en-GB" sz="1200" b="1" dirty="0">
                          <a:solidFill>
                            <a:schemeClr val="bg1"/>
                          </a:solidFill>
                          <a:effectLst/>
                          <a:latin typeface="Times New Roman" panose="02020603050405020304" pitchFamily="18" charset="0"/>
                          <a:cs typeface="Times New Roman" panose="02020603050405020304" pitchFamily="18" charset="0"/>
                        </a:rPr>
                        <a:t>October</a:t>
                      </a:r>
                      <a:endParaRPr lang="en-GB" sz="12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200" b="1" dirty="0">
                          <a:solidFill>
                            <a:schemeClr val="bg1"/>
                          </a:solidFill>
                          <a:effectLst/>
                          <a:latin typeface="Times New Roman" panose="02020603050405020304" pitchFamily="18" charset="0"/>
                          <a:ea typeface="Times New Roman"/>
                          <a:cs typeface="Times New Roman" panose="02020603050405020304" pitchFamily="18" charset="0"/>
                        </a:rPr>
                        <a:t>4,400</a:t>
                      </a:r>
                    </a:p>
                  </a:txBody>
                  <a:tcPr marL="51435" marR="51435" marT="0" marB="0">
                    <a:solidFill>
                      <a:schemeClr val="accent1">
                        <a:lumMod val="50000"/>
                      </a:schemeClr>
                    </a:solidFill>
                  </a:tcPr>
                </a:tc>
                <a:tc>
                  <a:txBody>
                    <a:bodyPr/>
                    <a:lstStyle/>
                    <a:p>
                      <a:pPr algn="ctr">
                        <a:lnSpc>
                          <a:spcPct val="115000"/>
                        </a:lnSpc>
                        <a:spcAft>
                          <a:spcPts val="0"/>
                        </a:spcAft>
                      </a:pPr>
                      <a:r>
                        <a:rPr lang="en-GB" sz="1200" b="1">
                          <a:solidFill>
                            <a:schemeClr val="bg1"/>
                          </a:solidFill>
                          <a:effectLst/>
                          <a:latin typeface="Times New Roman" panose="02020603050405020304" pitchFamily="18" charset="0"/>
                          <a:cs typeface="Times New Roman" panose="02020603050405020304" pitchFamily="18" charset="0"/>
                        </a:rPr>
                        <a:t>3,200</a:t>
                      </a:r>
                      <a:endParaRPr lang="en-GB" sz="1200" b="1">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200" b="1" dirty="0">
                          <a:solidFill>
                            <a:schemeClr val="bg1"/>
                          </a:solidFill>
                          <a:effectLst/>
                          <a:latin typeface="Times New Roman" panose="02020603050405020304" pitchFamily="18" charset="0"/>
                          <a:cs typeface="Times New Roman" panose="02020603050405020304" pitchFamily="18" charset="0"/>
                        </a:rPr>
                        <a:t>130</a:t>
                      </a:r>
                    </a:p>
                    <a:p>
                      <a:pPr algn="ctr">
                        <a:lnSpc>
                          <a:spcPct val="115000"/>
                        </a:lnSpc>
                        <a:spcAft>
                          <a:spcPts val="0"/>
                        </a:spcAft>
                      </a:pPr>
                      <a:r>
                        <a:rPr lang="en-GB" sz="1200" b="1" dirty="0">
                          <a:solidFill>
                            <a:schemeClr val="bg1"/>
                          </a:solidFill>
                          <a:effectLst/>
                          <a:latin typeface="Times New Roman" panose="02020603050405020304" pitchFamily="18" charset="0"/>
                          <a:cs typeface="Times New Roman" panose="02020603050405020304" pitchFamily="18" charset="0"/>
                        </a:rPr>
                        <a:t> </a:t>
                      </a:r>
                      <a:endParaRPr lang="en-GB" sz="12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extLst>
                  <a:ext uri="{0D108BD9-81ED-4DB2-BD59-A6C34878D82A}">
                    <a16:rowId xmlns:a16="http://schemas.microsoft.com/office/drawing/2014/main" val="10003"/>
                  </a:ext>
                </a:extLst>
              </a:tr>
              <a:tr h="374264">
                <a:tc>
                  <a:txBody>
                    <a:bodyPr/>
                    <a:lstStyle/>
                    <a:p>
                      <a:pPr algn="just">
                        <a:lnSpc>
                          <a:spcPct val="115000"/>
                        </a:lnSpc>
                        <a:spcAft>
                          <a:spcPts val="0"/>
                        </a:spcAft>
                      </a:pPr>
                      <a:r>
                        <a:rPr lang="en-GB" sz="1200" b="1" dirty="0">
                          <a:solidFill>
                            <a:schemeClr val="bg1"/>
                          </a:solidFill>
                          <a:effectLst/>
                          <a:latin typeface="Times New Roman" panose="02020603050405020304" pitchFamily="18" charset="0"/>
                          <a:cs typeface="Times New Roman" panose="02020603050405020304" pitchFamily="18" charset="0"/>
                        </a:rPr>
                        <a:t>November</a:t>
                      </a:r>
                      <a:endParaRPr lang="en-GB" sz="12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200" b="1" dirty="0">
                          <a:solidFill>
                            <a:schemeClr val="bg1"/>
                          </a:solidFill>
                          <a:effectLst/>
                          <a:latin typeface="Times New Roman" panose="02020603050405020304" pitchFamily="18" charset="0"/>
                          <a:cs typeface="Times New Roman" panose="02020603050405020304" pitchFamily="18" charset="0"/>
                        </a:rPr>
                        <a:t>4,600</a:t>
                      </a:r>
                      <a:endParaRPr lang="en-GB" sz="12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200" b="1" dirty="0">
                          <a:solidFill>
                            <a:schemeClr val="bg1"/>
                          </a:solidFill>
                          <a:effectLst/>
                          <a:latin typeface="Times New Roman" panose="02020603050405020304" pitchFamily="18" charset="0"/>
                          <a:cs typeface="Times New Roman" panose="02020603050405020304" pitchFamily="18" charset="0"/>
                        </a:rPr>
                        <a:t>3,400</a:t>
                      </a:r>
                      <a:endParaRPr lang="en-GB" sz="12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200" b="1" dirty="0">
                          <a:solidFill>
                            <a:schemeClr val="bg1"/>
                          </a:solidFill>
                          <a:effectLst/>
                          <a:latin typeface="Times New Roman" panose="02020603050405020304" pitchFamily="18" charset="0"/>
                          <a:cs typeface="Times New Roman" panose="02020603050405020304" pitchFamily="18" charset="0"/>
                        </a:rPr>
                        <a:t>160</a:t>
                      </a:r>
                    </a:p>
                    <a:p>
                      <a:pPr algn="ctr">
                        <a:lnSpc>
                          <a:spcPct val="115000"/>
                        </a:lnSpc>
                        <a:spcAft>
                          <a:spcPts val="0"/>
                        </a:spcAft>
                      </a:pPr>
                      <a:r>
                        <a:rPr lang="en-GB" sz="1200" b="1" dirty="0">
                          <a:solidFill>
                            <a:schemeClr val="bg1"/>
                          </a:solidFill>
                          <a:effectLst/>
                          <a:latin typeface="Times New Roman" panose="02020603050405020304" pitchFamily="18" charset="0"/>
                          <a:cs typeface="Times New Roman" panose="02020603050405020304" pitchFamily="18" charset="0"/>
                        </a:rPr>
                        <a:t> </a:t>
                      </a:r>
                      <a:endParaRPr lang="en-GB" sz="12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extLst>
                  <a:ext uri="{0D108BD9-81ED-4DB2-BD59-A6C34878D82A}">
                    <a16:rowId xmlns:a16="http://schemas.microsoft.com/office/drawing/2014/main" val="10004"/>
                  </a:ext>
                </a:extLst>
              </a:tr>
              <a:tr h="235359">
                <a:tc>
                  <a:txBody>
                    <a:bodyPr/>
                    <a:lstStyle/>
                    <a:p>
                      <a:pPr algn="just">
                        <a:lnSpc>
                          <a:spcPct val="115000"/>
                        </a:lnSpc>
                        <a:spcAft>
                          <a:spcPts val="0"/>
                        </a:spcAft>
                      </a:pPr>
                      <a:r>
                        <a:rPr lang="en-GB" sz="1200" b="1" dirty="0">
                          <a:solidFill>
                            <a:schemeClr val="bg1"/>
                          </a:solidFill>
                          <a:effectLst/>
                          <a:latin typeface="Times New Roman" panose="02020603050405020304" pitchFamily="18" charset="0"/>
                          <a:cs typeface="Times New Roman" panose="02020603050405020304" pitchFamily="18" charset="0"/>
                        </a:rPr>
                        <a:t>December</a:t>
                      </a:r>
                      <a:endParaRPr lang="en-GB" sz="12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200" b="1" u="sng" dirty="0">
                          <a:solidFill>
                            <a:schemeClr val="bg1"/>
                          </a:solidFill>
                          <a:effectLst/>
                          <a:latin typeface="Times New Roman" panose="02020603050405020304" pitchFamily="18" charset="0"/>
                          <a:cs typeface="Times New Roman" panose="02020603050405020304" pitchFamily="18" charset="0"/>
                        </a:rPr>
                        <a:t>4,500</a:t>
                      </a:r>
                      <a:endParaRPr lang="en-GB" sz="1200" b="1" u="sng"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200" b="1" u="sng" dirty="0">
                          <a:solidFill>
                            <a:schemeClr val="bg1"/>
                          </a:solidFill>
                          <a:effectLst/>
                          <a:latin typeface="Times New Roman" panose="02020603050405020304" pitchFamily="18" charset="0"/>
                          <a:cs typeface="Times New Roman" panose="02020603050405020304" pitchFamily="18" charset="0"/>
                        </a:rPr>
                        <a:t>3,150</a:t>
                      </a:r>
                      <a:endParaRPr lang="en-GB" sz="1200" b="1" u="sng"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200" b="1" u="sng" dirty="0">
                          <a:solidFill>
                            <a:schemeClr val="bg1"/>
                          </a:solidFill>
                          <a:effectLst/>
                          <a:latin typeface="Times New Roman" panose="02020603050405020304" pitchFamily="18" charset="0"/>
                          <a:cs typeface="Times New Roman" panose="02020603050405020304" pitchFamily="18" charset="0"/>
                        </a:rPr>
                        <a:t>180</a:t>
                      </a:r>
                    </a:p>
                    <a:p>
                      <a:pPr algn="ctr">
                        <a:lnSpc>
                          <a:spcPct val="115000"/>
                        </a:lnSpc>
                        <a:spcAft>
                          <a:spcPts val="0"/>
                        </a:spcAft>
                      </a:pPr>
                      <a:endParaRPr lang="en-GB" sz="1200" b="1" u="sng"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extLst>
                  <a:ext uri="{0D108BD9-81ED-4DB2-BD59-A6C34878D82A}">
                    <a16:rowId xmlns:a16="http://schemas.microsoft.com/office/drawing/2014/main" val="10005"/>
                  </a:ext>
                </a:extLst>
              </a:tr>
              <a:tr h="272920">
                <a:tc>
                  <a:txBody>
                    <a:bodyPr/>
                    <a:lstStyle/>
                    <a:p>
                      <a:pPr algn="just">
                        <a:lnSpc>
                          <a:spcPct val="115000"/>
                        </a:lnSpc>
                        <a:spcAft>
                          <a:spcPts val="0"/>
                        </a:spcAft>
                      </a:pPr>
                      <a:r>
                        <a:rPr lang="en-GB" sz="1200" b="1" dirty="0">
                          <a:solidFill>
                            <a:schemeClr val="bg1"/>
                          </a:solidFill>
                          <a:effectLst/>
                          <a:latin typeface="Times New Roman" panose="02020603050405020304" pitchFamily="18" charset="0"/>
                          <a:ea typeface="Times New Roman"/>
                          <a:cs typeface="Times New Roman" panose="02020603050405020304" pitchFamily="18" charset="0"/>
                        </a:rPr>
                        <a:t>Totals</a:t>
                      </a:r>
                    </a:p>
                    <a:p>
                      <a:pPr algn="just">
                        <a:lnSpc>
                          <a:spcPct val="115000"/>
                        </a:lnSpc>
                        <a:spcAft>
                          <a:spcPts val="0"/>
                        </a:spcAft>
                      </a:pPr>
                      <a:endParaRPr lang="en-GB" sz="12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200" b="1" dirty="0">
                          <a:solidFill>
                            <a:schemeClr val="bg1"/>
                          </a:solidFill>
                          <a:effectLst/>
                          <a:latin typeface="Times New Roman" panose="02020603050405020304" pitchFamily="18" charset="0"/>
                          <a:ea typeface="Times New Roman"/>
                          <a:cs typeface="Times New Roman" panose="02020603050405020304" pitchFamily="18" charset="0"/>
                        </a:rPr>
                        <a:t>13,500</a:t>
                      </a:r>
                    </a:p>
                  </a:txBody>
                  <a:tcPr marL="51435" marR="51435" marT="0" marB="0">
                    <a:solidFill>
                      <a:schemeClr val="accent1">
                        <a:lumMod val="50000"/>
                      </a:schemeClr>
                    </a:solidFill>
                  </a:tcPr>
                </a:tc>
                <a:tc>
                  <a:txBody>
                    <a:bodyPr/>
                    <a:lstStyle/>
                    <a:p>
                      <a:pPr algn="ctr">
                        <a:lnSpc>
                          <a:spcPct val="115000"/>
                        </a:lnSpc>
                        <a:spcAft>
                          <a:spcPts val="0"/>
                        </a:spcAft>
                      </a:pPr>
                      <a:r>
                        <a:rPr lang="en-GB" sz="1200" b="1" dirty="0">
                          <a:solidFill>
                            <a:schemeClr val="bg1"/>
                          </a:solidFill>
                          <a:effectLst/>
                          <a:latin typeface="Times New Roman" panose="02020603050405020304" pitchFamily="18" charset="0"/>
                          <a:ea typeface="Times New Roman"/>
                          <a:cs typeface="Times New Roman" panose="02020603050405020304" pitchFamily="18" charset="0"/>
                        </a:rPr>
                        <a:t>9,750</a:t>
                      </a:r>
                    </a:p>
                  </a:txBody>
                  <a:tcPr marL="51435" marR="51435" marT="0" marB="0">
                    <a:solidFill>
                      <a:schemeClr val="accent1">
                        <a:lumMod val="50000"/>
                      </a:schemeClr>
                    </a:solidFill>
                  </a:tcPr>
                </a:tc>
                <a:tc>
                  <a:txBody>
                    <a:bodyPr/>
                    <a:lstStyle/>
                    <a:p>
                      <a:pPr algn="ctr">
                        <a:lnSpc>
                          <a:spcPct val="115000"/>
                        </a:lnSpc>
                        <a:spcAft>
                          <a:spcPts val="0"/>
                        </a:spcAft>
                      </a:pPr>
                      <a:r>
                        <a:rPr lang="en-GB" sz="1200" b="1" dirty="0">
                          <a:solidFill>
                            <a:schemeClr val="bg1"/>
                          </a:solidFill>
                          <a:effectLst/>
                          <a:latin typeface="Times New Roman" panose="02020603050405020304" pitchFamily="18" charset="0"/>
                          <a:ea typeface="Times New Roman"/>
                          <a:cs typeface="Times New Roman" panose="02020603050405020304" pitchFamily="18" charset="0"/>
                        </a:rPr>
                        <a:t>470</a:t>
                      </a:r>
                    </a:p>
                  </a:txBody>
                  <a:tcPr marL="51435" marR="51435" marT="0" marB="0">
                    <a:solidFill>
                      <a:schemeClr val="accent1">
                        <a:lumMod val="50000"/>
                      </a:schemeClr>
                    </a:solidFill>
                  </a:tcPr>
                </a:tc>
                <a:extLst>
                  <a:ext uri="{0D108BD9-81ED-4DB2-BD59-A6C34878D82A}">
                    <a16:rowId xmlns:a16="http://schemas.microsoft.com/office/drawing/2014/main" val="1167645612"/>
                  </a:ext>
                </a:extLst>
              </a:tr>
            </a:tbl>
          </a:graphicData>
        </a:graphic>
      </p:graphicFrame>
      <p:graphicFrame>
        <p:nvGraphicFramePr>
          <p:cNvPr id="9" name="Table 8">
            <a:extLst>
              <a:ext uri="{FF2B5EF4-FFF2-40B4-BE49-F238E27FC236}">
                <a16:creationId xmlns:a16="http://schemas.microsoft.com/office/drawing/2014/main" id="{EC0CC520-0101-4C2C-89D6-30281FEA24C1}"/>
              </a:ext>
            </a:extLst>
          </p:cNvPr>
          <p:cNvGraphicFramePr>
            <a:graphicFrameLocks noGrp="1"/>
          </p:cNvGraphicFramePr>
          <p:nvPr/>
        </p:nvGraphicFramePr>
        <p:xfrm>
          <a:off x="179512" y="182407"/>
          <a:ext cx="5004246" cy="2574360"/>
        </p:xfrm>
        <a:graphic>
          <a:graphicData uri="http://schemas.openxmlformats.org/drawingml/2006/table">
            <a:tbl>
              <a:tblPr>
                <a:tableStyleId>{5C22544A-7EE6-4342-B048-85BDC9FD1C3A}</a:tableStyleId>
              </a:tblPr>
              <a:tblGrid>
                <a:gridCol w="203087">
                  <a:extLst>
                    <a:ext uri="{9D8B030D-6E8A-4147-A177-3AD203B41FA5}">
                      <a16:colId xmlns:a16="http://schemas.microsoft.com/office/drawing/2014/main" val="20000"/>
                    </a:ext>
                  </a:extLst>
                </a:gridCol>
                <a:gridCol w="4801159">
                  <a:extLst>
                    <a:ext uri="{9D8B030D-6E8A-4147-A177-3AD203B41FA5}">
                      <a16:colId xmlns:a16="http://schemas.microsoft.com/office/drawing/2014/main" val="20001"/>
                    </a:ext>
                  </a:extLst>
                </a:gridCol>
              </a:tblGrid>
              <a:tr h="359150">
                <a:tc>
                  <a:txBody>
                    <a:bodyPr/>
                    <a:lstStyle/>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1</a:t>
                      </a:r>
                    </a:p>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 </a:t>
                      </a:r>
                      <a:endParaRPr lang="en-GB" sz="1200" dirty="0">
                        <a:effectLst/>
                        <a:latin typeface="Times New Roman" panose="02020603050405020304" pitchFamily="18" charset="0"/>
                        <a:ea typeface="Times New Roman"/>
                        <a:cs typeface="Times New Roman" panose="02020603050405020304" pitchFamily="18" charset="0"/>
                      </a:endParaRPr>
                    </a:p>
                  </a:txBody>
                  <a:tcPr marL="68580" marR="68580" marT="0" marB="0"/>
                </a:tc>
                <a:tc>
                  <a:txBody>
                    <a:bodyPr/>
                    <a:lstStyle/>
                    <a:p>
                      <a:pPr algn="just">
                        <a:lnSpc>
                          <a:spcPct val="115000"/>
                        </a:lnSpc>
                        <a:spcAft>
                          <a:spcPts val="0"/>
                        </a:spcAft>
                      </a:pPr>
                      <a:r>
                        <a:rPr lang="en-GB" sz="1000" b="1" dirty="0">
                          <a:effectLst/>
                          <a:latin typeface="Times New Roman" panose="02020603050405020304" pitchFamily="18" charset="0"/>
                          <a:cs typeface="Times New Roman" panose="02020603050405020304" pitchFamily="18" charset="0"/>
                        </a:rPr>
                        <a:t>Ticket sales are made on a credit basis. The Hereford Organisation allow one month’s credit to customers</a:t>
                      </a:r>
                    </a:p>
                  </a:txBody>
                  <a:tcPr marL="68580" marR="68580" marT="0" marB="0"/>
                </a:tc>
                <a:extLst>
                  <a:ext uri="{0D108BD9-81ED-4DB2-BD59-A6C34878D82A}">
                    <a16:rowId xmlns:a16="http://schemas.microsoft.com/office/drawing/2014/main" val="10000"/>
                  </a:ext>
                </a:extLst>
              </a:tr>
              <a:tr h="171944">
                <a:tc>
                  <a:txBody>
                    <a:bodyPr/>
                    <a:lstStyle/>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2</a:t>
                      </a:r>
                      <a:endParaRPr lang="en-GB" sz="1200" dirty="0">
                        <a:effectLst/>
                        <a:latin typeface="Times New Roman" panose="02020603050405020304" pitchFamily="18" charset="0"/>
                        <a:ea typeface="Times New Roman"/>
                        <a:cs typeface="Times New Roman" panose="02020603050405020304" pitchFamily="18" charset="0"/>
                      </a:endParaRPr>
                    </a:p>
                  </a:txBody>
                  <a:tcPr marL="68580" marR="68580" marT="0" marB="0"/>
                </a:tc>
                <a:tc>
                  <a:txBody>
                    <a:bodyPr/>
                    <a:lstStyle/>
                    <a:p>
                      <a:pPr algn="just">
                        <a:lnSpc>
                          <a:spcPct val="115000"/>
                        </a:lnSpc>
                        <a:spcAft>
                          <a:spcPts val="0"/>
                        </a:spcAft>
                      </a:pPr>
                      <a:r>
                        <a:rPr lang="en-GB" sz="1000" b="1" dirty="0">
                          <a:effectLst/>
                          <a:latin typeface="Times New Roman" panose="02020603050405020304" pitchFamily="18" charset="0"/>
                          <a:cs typeface="Times New Roman" panose="02020603050405020304" pitchFamily="18" charset="0"/>
                        </a:rPr>
                        <a:t>All food and beverage and sundry sales are on a cash basis.</a:t>
                      </a:r>
                    </a:p>
                  </a:txBody>
                  <a:tcPr marL="68580" marR="68580" marT="0" marB="0"/>
                </a:tc>
                <a:extLst>
                  <a:ext uri="{0D108BD9-81ED-4DB2-BD59-A6C34878D82A}">
                    <a16:rowId xmlns:a16="http://schemas.microsoft.com/office/drawing/2014/main" val="10001"/>
                  </a:ext>
                </a:extLst>
              </a:tr>
              <a:tr h="299518">
                <a:tc>
                  <a:txBody>
                    <a:bodyPr/>
                    <a:lstStyle/>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3</a:t>
                      </a:r>
                      <a:endParaRPr lang="en-GB" sz="1200" dirty="0">
                        <a:effectLst/>
                        <a:latin typeface="Times New Roman" panose="02020603050405020304" pitchFamily="18" charset="0"/>
                        <a:ea typeface="Times New Roman"/>
                        <a:cs typeface="Times New Roman" panose="02020603050405020304" pitchFamily="18" charset="0"/>
                      </a:endParaRPr>
                    </a:p>
                  </a:txBody>
                  <a:tcPr marL="68580" marR="68580" marT="0" marB="0"/>
                </a:tc>
                <a:tc>
                  <a:txBody>
                    <a:bodyPr/>
                    <a:lstStyle/>
                    <a:p>
                      <a:pPr algn="just">
                        <a:lnSpc>
                          <a:spcPct val="115000"/>
                        </a:lnSpc>
                        <a:spcAft>
                          <a:spcPts val="0"/>
                        </a:spcAft>
                      </a:pPr>
                      <a:r>
                        <a:rPr lang="en-GB" sz="1000" b="1" dirty="0">
                          <a:effectLst/>
                          <a:latin typeface="Times New Roman" panose="02020603050405020304" pitchFamily="18" charset="0"/>
                          <a:cs typeface="Times New Roman" panose="02020603050405020304" pitchFamily="18" charset="0"/>
                        </a:rPr>
                        <a:t>Payments for food and beverage purchases are made one month after the month of purchase.</a:t>
                      </a:r>
                    </a:p>
                  </a:txBody>
                  <a:tcPr marL="68580" marR="68580" marT="0" marB="0"/>
                </a:tc>
                <a:extLst>
                  <a:ext uri="{0D108BD9-81ED-4DB2-BD59-A6C34878D82A}">
                    <a16:rowId xmlns:a16="http://schemas.microsoft.com/office/drawing/2014/main" val="10002"/>
                  </a:ext>
                </a:extLst>
              </a:tr>
              <a:tr h="171944">
                <a:tc>
                  <a:txBody>
                    <a:bodyPr/>
                    <a:lstStyle/>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4</a:t>
                      </a:r>
                      <a:endParaRPr lang="en-GB" sz="1200" dirty="0">
                        <a:effectLst/>
                        <a:latin typeface="Times New Roman" panose="02020603050405020304" pitchFamily="18" charset="0"/>
                        <a:ea typeface="Times New Roman"/>
                        <a:cs typeface="Times New Roman" panose="02020603050405020304" pitchFamily="18" charset="0"/>
                      </a:endParaRPr>
                    </a:p>
                  </a:txBody>
                  <a:tcPr marL="68580" marR="68580" marT="0" marB="0"/>
                </a:tc>
                <a:tc>
                  <a:txBody>
                    <a:bodyPr/>
                    <a:lstStyle/>
                    <a:p>
                      <a:pPr algn="just">
                        <a:lnSpc>
                          <a:spcPct val="115000"/>
                        </a:lnSpc>
                        <a:spcAft>
                          <a:spcPts val="0"/>
                        </a:spcAft>
                      </a:pPr>
                      <a:r>
                        <a:rPr lang="en-GB" sz="1000" b="1" dirty="0">
                          <a:effectLst/>
                          <a:latin typeface="Times New Roman" panose="02020603050405020304" pitchFamily="18" charset="0"/>
                          <a:cs typeface="Times New Roman" panose="02020603050405020304" pitchFamily="18" charset="0"/>
                        </a:rPr>
                        <a:t>Overheads are paid one month after they are incurred</a:t>
                      </a:r>
                      <a:endParaRPr lang="en-GB" sz="1000" b="1" dirty="0">
                        <a:effectLst/>
                        <a:latin typeface="Times New Roman" panose="02020603050405020304" pitchFamily="18" charset="0"/>
                        <a:ea typeface="Times New Roman"/>
                        <a:cs typeface="Times New Roman" panose="02020603050405020304" pitchFamily="18" charset="0"/>
                      </a:endParaRPr>
                    </a:p>
                  </a:txBody>
                  <a:tcPr marL="68580" marR="68580" marT="0" marB="0"/>
                </a:tc>
                <a:extLst>
                  <a:ext uri="{0D108BD9-81ED-4DB2-BD59-A6C34878D82A}">
                    <a16:rowId xmlns:a16="http://schemas.microsoft.com/office/drawing/2014/main" val="10003"/>
                  </a:ext>
                </a:extLst>
              </a:tr>
              <a:tr h="171944">
                <a:tc>
                  <a:txBody>
                    <a:bodyPr/>
                    <a:lstStyle/>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5</a:t>
                      </a:r>
                      <a:endParaRPr lang="en-GB" sz="1200" dirty="0">
                        <a:effectLst/>
                        <a:latin typeface="Times New Roman" panose="02020603050405020304" pitchFamily="18" charset="0"/>
                        <a:ea typeface="Times New Roman"/>
                        <a:cs typeface="Times New Roman" panose="02020603050405020304" pitchFamily="18" charset="0"/>
                      </a:endParaRPr>
                    </a:p>
                  </a:txBody>
                  <a:tcPr marL="68580" marR="68580" marT="0" marB="0"/>
                </a:tc>
                <a:tc>
                  <a:txBody>
                    <a:bodyPr/>
                    <a:lstStyle/>
                    <a:p>
                      <a:pPr algn="just">
                        <a:lnSpc>
                          <a:spcPct val="115000"/>
                        </a:lnSpc>
                        <a:spcAft>
                          <a:spcPts val="0"/>
                        </a:spcAft>
                      </a:pPr>
                      <a:r>
                        <a:rPr lang="en-GB" sz="1000" b="1" dirty="0">
                          <a:effectLst/>
                          <a:latin typeface="Times New Roman" panose="02020603050405020304" pitchFamily="18" charset="0"/>
                          <a:cs typeface="Times New Roman" panose="02020603050405020304" pitchFamily="18" charset="0"/>
                        </a:rPr>
                        <a:t>Labour costs are paid in the month to which they refer.</a:t>
                      </a:r>
                    </a:p>
                  </a:txBody>
                  <a:tcPr marL="68580" marR="68580" marT="0" marB="0"/>
                </a:tc>
                <a:extLst>
                  <a:ext uri="{0D108BD9-81ED-4DB2-BD59-A6C34878D82A}">
                    <a16:rowId xmlns:a16="http://schemas.microsoft.com/office/drawing/2014/main" val="10004"/>
                  </a:ext>
                </a:extLst>
              </a:tr>
              <a:tr h="398482">
                <a:tc>
                  <a:txBody>
                    <a:bodyPr/>
                    <a:lstStyle/>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6</a:t>
                      </a:r>
                      <a:endParaRPr lang="en-GB" sz="1200" dirty="0">
                        <a:effectLst/>
                        <a:latin typeface="Times New Roman" panose="02020603050405020304" pitchFamily="18" charset="0"/>
                        <a:ea typeface="Times New Roman"/>
                        <a:cs typeface="Times New Roman" panose="02020603050405020304" pitchFamily="18" charset="0"/>
                      </a:endParaRPr>
                    </a:p>
                  </a:txBody>
                  <a:tcPr marL="68580" marR="68580" marT="0" marB="0"/>
                </a:tc>
                <a:tc>
                  <a:txBody>
                    <a:bodyPr/>
                    <a:lstStyle/>
                    <a:p>
                      <a:pPr algn="just">
                        <a:lnSpc>
                          <a:spcPct val="115000"/>
                        </a:lnSpc>
                        <a:spcAft>
                          <a:spcPts val="0"/>
                        </a:spcAft>
                      </a:pPr>
                      <a:r>
                        <a:rPr lang="en-GB" sz="1000" b="1" dirty="0">
                          <a:effectLst/>
                          <a:latin typeface="Times New Roman" panose="02020603050405020304" pitchFamily="18" charset="0"/>
                          <a:cs typeface="Times New Roman" panose="02020603050405020304" pitchFamily="18" charset="0"/>
                        </a:rPr>
                        <a:t>Expenditure on new equipment costing £2,000 will be due for payment as follows: - £1,250 in October, £750 in December.</a:t>
                      </a:r>
                    </a:p>
                  </a:txBody>
                  <a:tcPr marL="68580" marR="68580" marT="0" marB="0"/>
                </a:tc>
                <a:extLst>
                  <a:ext uri="{0D108BD9-81ED-4DB2-BD59-A6C34878D82A}">
                    <a16:rowId xmlns:a16="http://schemas.microsoft.com/office/drawing/2014/main" val="10005"/>
                  </a:ext>
                </a:extLst>
              </a:tr>
              <a:tr h="262000">
                <a:tc>
                  <a:txBody>
                    <a:bodyPr/>
                    <a:lstStyle/>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7</a:t>
                      </a:r>
                      <a:endParaRPr lang="en-GB" sz="1200" dirty="0">
                        <a:effectLst/>
                        <a:latin typeface="Times New Roman" panose="02020603050405020304" pitchFamily="18" charset="0"/>
                        <a:ea typeface="Times New Roman"/>
                        <a:cs typeface="Times New Roman" panose="02020603050405020304" pitchFamily="18" charset="0"/>
                      </a:endParaRPr>
                    </a:p>
                  </a:txBody>
                  <a:tcPr marL="68580" marR="68580" marT="0" marB="0"/>
                </a:tc>
                <a:tc>
                  <a:txBody>
                    <a:bodyPr/>
                    <a:lstStyle/>
                    <a:p>
                      <a:pPr algn="just">
                        <a:lnSpc>
                          <a:spcPct val="115000"/>
                        </a:lnSpc>
                        <a:spcAft>
                          <a:spcPts val="0"/>
                        </a:spcAft>
                      </a:pPr>
                      <a:r>
                        <a:rPr lang="en-GB" sz="1000" b="1" dirty="0">
                          <a:effectLst/>
                          <a:latin typeface="Times New Roman" panose="02020603050405020304" pitchFamily="18" charset="0"/>
                          <a:cs typeface="Times New Roman" panose="02020603050405020304" pitchFamily="18" charset="0"/>
                        </a:rPr>
                        <a:t>The opening bank balance on 1</a:t>
                      </a:r>
                      <a:r>
                        <a:rPr lang="en-GB" sz="1000" b="1" baseline="30000" dirty="0">
                          <a:effectLst/>
                          <a:latin typeface="Times New Roman" panose="02020603050405020304" pitchFamily="18" charset="0"/>
                          <a:cs typeface="Times New Roman" panose="02020603050405020304" pitchFamily="18" charset="0"/>
                        </a:rPr>
                        <a:t>st</a:t>
                      </a:r>
                      <a:r>
                        <a:rPr lang="en-GB" sz="1000" b="1" dirty="0">
                          <a:effectLst/>
                          <a:latin typeface="Times New Roman" panose="02020603050405020304" pitchFamily="18" charset="0"/>
                          <a:cs typeface="Times New Roman" panose="02020603050405020304" pitchFamily="18" charset="0"/>
                        </a:rPr>
                        <a:t> October 2012 is forecast to be £3,000</a:t>
                      </a:r>
                      <a:endParaRPr lang="en-GB" sz="1000" b="1" dirty="0">
                        <a:effectLst/>
                        <a:latin typeface="Times New Roman" panose="02020603050405020304" pitchFamily="18" charset="0"/>
                        <a:ea typeface="Times New Roman"/>
                        <a:cs typeface="Times New Roman" panose="02020603050405020304" pitchFamily="18" charset="0"/>
                      </a:endParaRPr>
                    </a:p>
                  </a:txBody>
                  <a:tcPr marL="68580" marR="68580" marT="0" marB="0"/>
                </a:tc>
                <a:extLst>
                  <a:ext uri="{0D108BD9-81ED-4DB2-BD59-A6C34878D82A}">
                    <a16:rowId xmlns:a16="http://schemas.microsoft.com/office/drawing/2014/main" val="10006"/>
                  </a:ext>
                </a:extLst>
              </a:tr>
              <a:tr h="593395">
                <a:tc>
                  <a:txBody>
                    <a:bodyPr/>
                    <a:lstStyle/>
                    <a:p>
                      <a:pPr algn="ctr">
                        <a:lnSpc>
                          <a:spcPct val="115000"/>
                        </a:lnSpc>
                        <a:spcAft>
                          <a:spcPts val="0"/>
                        </a:spcAft>
                      </a:pPr>
                      <a:r>
                        <a:rPr lang="en-GB" sz="1200" dirty="0">
                          <a:effectLst/>
                          <a:latin typeface="Times New Roman" panose="02020603050405020304" pitchFamily="18" charset="0"/>
                          <a:ea typeface="Times New Roman"/>
                          <a:cs typeface="Times New Roman" panose="02020603050405020304" pitchFamily="18" charset="0"/>
                        </a:rPr>
                        <a:t>8</a:t>
                      </a:r>
                    </a:p>
                  </a:txBody>
                  <a:tcPr marL="68580" marR="68580" marT="0" marB="0"/>
                </a:tc>
                <a:tc>
                  <a:txBody>
                    <a:bodyPr/>
                    <a:lstStyle/>
                    <a:p>
                      <a:r>
                        <a:rPr lang="en-GB" sz="1000" b="1" kern="1200" dirty="0">
                          <a:solidFill>
                            <a:schemeClr val="dk1"/>
                          </a:solidFill>
                          <a:effectLst/>
                          <a:latin typeface="Times New Roman" panose="02020603050405020304" pitchFamily="18" charset="0"/>
                          <a:ea typeface="+mn-ea"/>
                          <a:cs typeface="Times New Roman" panose="02020603050405020304" pitchFamily="18" charset="0"/>
                        </a:rPr>
                        <a:t>Information relating to stocks of food and beverages is as follows:</a:t>
                      </a:r>
                    </a:p>
                    <a:p>
                      <a:r>
                        <a:rPr lang="en-GB" sz="1000" b="1" kern="1200" dirty="0">
                          <a:solidFill>
                            <a:schemeClr val="dk1"/>
                          </a:solidFill>
                          <a:effectLst/>
                          <a:latin typeface="Times New Roman" panose="02020603050405020304" pitchFamily="18" charset="0"/>
                          <a:ea typeface="+mn-ea"/>
                          <a:cs typeface="Times New Roman" panose="02020603050405020304" pitchFamily="18" charset="0"/>
                        </a:rPr>
                        <a:t>Stocks as at:         1</a:t>
                      </a:r>
                      <a:r>
                        <a:rPr lang="en-GB" sz="1000" b="1" kern="1200" baseline="30000" dirty="0">
                          <a:solidFill>
                            <a:schemeClr val="dk1"/>
                          </a:solidFill>
                          <a:effectLst/>
                          <a:latin typeface="Times New Roman" panose="02020603050405020304" pitchFamily="18" charset="0"/>
                          <a:ea typeface="+mn-ea"/>
                          <a:cs typeface="Times New Roman" panose="02020603050405020304" pitchFamily="18" charset="0"/>
                        </a:rPr>
                        <a:t>st</a:t>
                      </a:r>
                      <a:r>
                        <a:rPr lang="en-GB" sz="1000" b="1" kern="1200" dirty="0">
                          <a:solidFill>
                            <a:schemeClr val="dk1"/>
                          </a:solidFill>
                          <a:effectLst/>
                          <a:latin typeface="Times New Roman" panose="02020603050405020304" pitchFamily="18" charset="0"/>
                          <a:ea typeface="+mn-ea"/>
                          <a:cs typeface="Times New Roman" panose="02020603050405020304" pitchFamily="18" charset="0"/>
                        </a:rPr>
                        <a:t> October 2020            31</a:t>
                      </a:r>
                      <a:r>
                        <a:rPr lang="en-GB" sz="1000" b="1" kern="1200" baseline="30000" dirty="0">
                          <a:solidFill>
                            <a:schemeClr val="dk1"/>
                          </a:solidFill>
                          <a:effectLst/>
                          <a:latin typeface="Times New Roman" panose="02020603050405020304" pitchFamily="18" charset="0"/>
                          <a:ea typeface="+mn-ea"/>
                          <a:cs typeface="Times New Roman" panose="02020603050405020304" pitchFamily="18" charset="0"/>
                        </a:rPr>
                        <a:t>st</a:t>
                      </a:r>
                      <a:r>
                        <a:rPr lang="en-GB" sz="1000" b="1" kern="1200" dirty="0">
                          <a:solidFill>
                            <a:schemeClr val="dk1"/>
                          </a:solidFill>
                          <a:effectLst/>
                          <a:latin typeface="Times New Roman" panose="02020603050405020304" pitchFamily="18" charset="0"/>
                          <a:ea typeface="+mn-ea"/>
                          <a:cs typeface="Times New Roman" panose="02020603050405020304" pitchFamily="18" charset="0"/>
                        </a:rPr>
                        <a:t> December 2020</a:t>
                      </a:r>
                      <a:endParaRPr lang="en-GB" sz="1000" kern="1200" dirty="0">
                        <a:solidFill>
                          <a:schemeClr val="dk1"/>
                        </a:solidFill>
                        <a:effectLst/>
                        <a:latin typeface="Times New Roman" panose="02020603050405020304" pitchFamily="18" charset="0"/>
                        <a:ea typeface="+mn-ea"/>
                        <a:cs typeface="Times New Roman" panose="02020603050405020304" pitchFamily="18" charset="0"/>
                      </a:endParaRPr>
                    </a:p>
                    <a:p>
                      <a:r>
                        <a:rPr lang="en-GB" sz="1000" b="1" kern="1200" dirty="0">
                          <a:solidFill>
                            <a:schemeClr val="dk1"/>
                          </a:solidFill>
                          <a:effectLst/>
                          <a:latin typeface="Times New Roman" panose="02020603050405020304" pitchFamily="18" charset="0"/>
                          <a:ea typeface="+mn-ea"/>
                          <a:cs typeface="Times New Roman" panose="02020603050405020304" pitchFamily="18" charset="0"/>
                        </a:rPr>
                        <a:t>                                     £620                                     £800</a:t>
                      </a:r>
                      <a:endParaRPr lang="en-GB" sz="1000" b="1" dirty="0">
                        <a:effectLst/>
                        <a:latin typeface="Times New Roman" panose="02020603050405020304" pitchFamily="18" charset="0"/>
                        <a:ea typeface="Times New Roman"/>
                        <a:cs typeface="Times New Roman" panose="02020603050405020304" pitchFamily="18" charset="0"/>
                      </a:endParaRPr>
                    </a:p>
                  </a:txBody>
                  <a:tcPr marL="68580" marR="68580" marT="0" marB="0"/>
                </a:tc>
                <a:extLst>
                  <a:ext uri="{0D108BD9-81ED-4DB2-BD59-A6C34878D82A}">
                    <a16:rowId xmlns:a16="http://schemas.microsoft.com/office/drawing/2014/main" val="10007"/>
                  </a:ext>
                </a:extLst>
              </a:tr>
            </a:tbl>
          </a:graphicData>
        </a:graphic>
      </p:graphicFrame>
      <p:graphicFrame>
        <p:nvGraphicFramePr>
          <p:cNvPr id="6" name="Content Placeholder 4">
            <a:extLst>
              <a:ext uri="{FF2B5EF4-FFF2-40B4-BE49-F238E27FC236}">
                <a16:creationId xmlns:a16="http://schemas.microsoft.com/office/drawing/2014/main" id="{03108AFA-CA62-471A-ADE9-4621CAE63B73}"/>
              </a:ext>
            </a:extLst>
          </p:cNvPr>
          <p:cNvGraphicFramePr>
            <a:graphicFrameLocks/>
          </p:cNvGraphicFramePr>
          <p:nvPr>
            <p:extLst>
              <p:ext uri="{D42A27DB-BD31-4B8C-83A1-F6EECF244321}">
                <p14:modId xmlns:p14="http://schemas.microsoft.com/office/powerpoint/2010/main" val="2665097702"/>
              </p:ext>
            </p:extLst>
          </p:nvPr>
        </p:nvGraphicFramePr>
        <p:xfrm>
          <a:off x="5198564" y="182406"/>
          <a:ext cx="3888432" cy="5450281"/>
        </p:xfrm>
        <a:graphic>
          <a:graphicData uri="http://schemas.openxmlformats.org/drawingml/2006/table">
            <a:tbl>
              <a:tblPr firstRow="1" firstCol="1" bandRow="1">
                <a:tableStyleId>{5C22544A-7EE6-4342-B048-85BDC9FD1C3A}</a:tableStyleId>
              </a:tblPr>
              <a:tblGrid>
                <a:gridCol w="2448272">
                  <a:extLst>
                    <a:ext uri="{9D8B030D-6E8A-4147-A177-3AD203B41FA5}">
                      <a16:colId xmlns:a16="http://schemas.microsoft.com/office/drawing/2014/main" val="20000"/>
                    </a:ext>
                  </a:extLst>
                </a:gridCol>
                <a:gridCol w="648072">
                  <a:extLst>
                    <a:ext uri="{9D8B030D-6E8A-4147-A177-3AD203B41FA5}">
                      <a16:colId xmlns:a16="http://schemas.microsoft.com/office/drawing/2014/main" val="20001"/>
                    </a:ext>
                  </a:extLst>
                </a:gridCol>
                <a:gridCol w="792088">
                  <a:extLst>
                    <a:ext uri="{9D8B030D-6E8A-4147-A177-3AD203B41FA5}">
                      <a16:colId xmlns:a16="http://schemas.microsoft.com/office/drawing/2014/main" val="2513999424"/>
                    </a:ext>
                  </a:extLst>
                </a:gridCol>
              </a:tblGrid>
              <a:tr h="578426">
                <a:tc>
                  <a:txBody>
                    <a:bodyPr/>
                    <a:lstStyle/>
                    <a:p>
                      <a:r>
                        <a:rPr lang="en-GB" sz="1400" dirty="0">
                          <a:effectLst/>
                          <a:latin typeface="Times New Roman" panose="02020603050405020304" pitchFamily="18" charset="0"/>
                          <a:cs typeface="Times New Roman" panose="02020603050405020304" pitchFamily="18" charset="0"/>
                        </a:rPr>
                        <a:t>Profit</a:t>
                      </a:r>
                      <a:r>
                        <a:rPr lang="en-GB" sz="1400" baseline="0" dirty="0">
                          <a:effectLst/>
                          <a:latin typeface="Times New Roman" panose="02020603050405020304" pitchFamily="18" charset="0"/>
                          <a:cs typeface="Times New Roman" panose="02020603050405020304" pitchFamily="18" charset="0"/>
                        </a:rPr>
                        <a:t> and </a:t>
                      </a:r>
                      <a:r>
                        <a:rPr lang="en-GB" sz="1400" dirty="0">
                          <a:effectLst/>
                          <a:latin typeface="Times New Roman" panose="02020603050405020304" pitchFamily="18" charset="0"/>
                          <a:cs typeface="Times New Roman" panose="02020603050405020304" pitchFamily="18" charset="0"/>
                        </a:rPr>
                        <a:t>loss budget</a:t>
                      </a:r>
                    </a:p>
                  </a:txBody>
                  <a:tcPr marL="68580" marR="68580" marT="34290" marB="34290"/>
                </a:tc>
                <a:tc>
                  <a:txBody>
                    <a:bodyPr/>
                    <a:lstStyle/>
                    <a:p>
                      <a:pPr algn="ctr"/>
                      <a:r>
                        <a:rPr lang="en-GB" sz="1400" dirty="0">
                          <a:effectLst/>
                          <a:latin typeface="Times New Roman" panose="02020603050405020304" pitchFamily="18" charset="0"/>
                          <a:cs typeface="Times New Roman" panose="02020603050405020304" pitchFamily="18" charset="0"/>
                        </a:rPr>
                        <a:t>(£)</a:t>
                      </a:r>
                    </a:p>
                  </a:txBody>
                  <a:tcPr marL="68580" marR="68580" marT="34290" marB="34290"/>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dirty="0">
                          <a:effectLst/>
                          <a:latin typeface="Times New Roman" panose="02020603050405020304" pitchFamily="18" charset="0"/>
                          <a:cs typeface="Times New Roman" panose="02020603050405020304" pitchFamily="18" charset="0"/>
                        </a:rPr>
                        <a:t>(£)</a:t>
                      </a:r>
                    </a:p>
                    <a:p>
                      <a:pPr algn="ctr"/>
                      <a:endParaRPr lang="en-GB" sz="1400" dirty="0">
                        <a:effectLst/>
                        <a:latin typeface="Times New Roman" panose="02020603050405020304" pitchFamily="18" charset="0"/>
                        <a:cs typeface="Times New Roman" panose="02020603050405020304" pitchFamily="18" charset="0"/>
                      </a:endParaRPr>
                    </a:p>
                  </a:txBody>
                  <a:tcPr marL="68580" marR="68580" marT="34290" marB="34290"/>
                </a:tc>
                <a:extLst>
                  <a:ext uri="{0D108BD9-81ED-4DB2-BD59-A6C34878D82A}">
                    <a16:rowId xmlns:a16="http://schemas.microsoft.com/office/drawing/2014/main" val="10000"/>
                  </a:ext>
                </a:extLst>
              </a:tr>
              <a:tr h="329258">
                <a:tc>
                  <a:txBody>
                    <a:bodyPr/>
                    <a:lstStyle/>
                    <a:p>
                      <a:pPr>
                        <a:spcAft>
                          <a:spcPts val="0"/>
                        </a:spcAft>
                      </a:pPr>
                      <a:r>
                        <a:rPr lang="en-GB" sz="1400" dirty="0">
                          <a:effectLst/>
                          <a:latin typeface="Times New Roman" panose="02020603050405020304" pitchFamily="18" charset="0"/>
                          <a:cs typeface="Times New Roman" panose="02020603050405020304" pitchFamily="18" charset="0"/>
                        </a:rPr>
                        <a:t>Sales </a:t>
                      </a:r>
                      <a:endParaRPr lang="en-GB" sz="1400" dirty="0">
                        <a:effectLst/>
                        <a:latin typeface="Times New Roman" panose="02020603050405020304" pitchFamily="18" charset="0"/>
                        <a:ea typeface="Times New Roman"/>
                        <a:cs typeface="Times New Roman" panose="02020603050405020304" pitchFamily="18" charset="0"/>
                      </a:endParaRPr>
                    </a:p>
                  </a:txBody>
                  <a:tcPr marL="68580" marR="68580" marT="34290" marB="34290"/>
                </a:tc>
                <a:tc>
                  <a:txBody>
                    <a:bodyPr/>
                    <a:lstStyle/>
                    <a:p>
                      <a:pPr algn="r"/>
                      <a:endParaRPr lang="en-GB" sz="1400" dirty="0">
                        <a:effectLst/>
                        <a:latin typeface="Times New Roman" panose="02020603050405020304" pitchFamily="18" charset="0"/>
                        <a:cs typeface="Times New Roman" panose="02020603050405020304" pitchFamily="18" charset="0"/>
                      </a:endParaRPr>
                    </a:p>
                  </a:txBody>
                  <a:tcPr marL="68580" marR="68580" marT="34290" marB="34290"/>
                </a:tc>
                <a:tc>
                  <a:txBody>
                    <a:bodyPr/>
                    <a:lstStyle/>
                    <a:p>
                      <a:pPr algn="r"/>
                      <a:r>
                        <a:rPr lang="en-GB" sz="1400" dirty="0">
                          <a:effectLst/>
                          <a:latin typeface="Times New Roman" panose="02020603050405020304" pitchFamily="18" charset="0"/>
                          <a:cs typeface="Times New Roman" panose="02020603050405020304" pitchFamily="18" charset="0"/>
                        </a:rPr>
                        <a:t>9,750</a:t>
                      </a:r>
                    </a:p>
                  </a:txBody>
                  <a:tcPr marL="68580" marR="68580" marT="34290" marB="34290"/>
                </a:tc>
                <a:extLst>
                  <a:ext uri="{0D108BD9-81ED-4DB2-BD59-A6C34878D82A}">
                    <a16:rowId xmlns:a16="http://schemas.microsoft.com/office/drawing/2014/main" val="10001"/>
                  </a:ext>
                </a:extLst>
              </a:tr>
              <a:tr h="329258">
                <a:tc rowSpan="5">
                  <a:txBody>
                    <a:bodyPr/>
                    <a:lstStyle/>
                    <a:p>
                      <a:pPr>
                        <a:spcAft>
                          <a:spcPts val="0"/>
                        </a:spcAft>
                      </a:pPr>
                      <a:r>
                        <a:rPr lang="en-GB" sz="1400" dirty="0">
                          <a:effectLst/>
                          <a:latin typeface="Times New Roman" panose="02020603050405020304" pitchFamily="18" charset="0"/>
                          <a:cs typeface="Times New Roman" panose="02020603050405020304" pitchFamily="18" charset="0"/>
                        </a:rPr>
                        <a:t>Less cost of sales:</a:t>
                      </a:r>
                    </a:p>
                    <a:p>
                      <a:pPr>
                        <a:spcAft>
                          <a:spcPts val="0"/>
                        </a:spcAft>
                      </a:pPr>
                      <a:r>
                        <a:rPr lang="en-GB" sz="1400" dirty="0">
                          <a:effectLst/>
                          <a:latin typeface="Times New Roman" panose="02020603050405020304" pitchFamily="18" charset="0"/>
                          <a:cs typeface="Times New Roman" panose="02020603050405020304" pitchFamily="18" charset="0"/>
                        </a:rPr>
                        <a:t>opening inventory (stock)</a:t>
                      </a:r>
                    </a:p>
                    <a:p>
                      <a:pPr>
                        <a:spcAft>
                          <a:spcPts val="0"/>
                        </a:spcAft>
                      </a:pPr>
                      <a:endParaRPr lang="en-GB" sz="1400" dirty="0">
                        <a:effectLst/>
                        <a:latin typeface="Times New Roman" panose="02020603050405020304" pitchFamily="18" charset="0"/>
                        <a:cs typeface="Times New Roman" panose="02020603050405020304" pitchFamily="18" charset="0"/>
                      </a:endParaRPr>
                    </a:p>
                    <a:p>
                      <a:pPr>
                        <a:spcAft>
                          <a:spcPts val="0"/>
                        </a:spcAft>
                      </a:pPr>
                      <a:r>
                        <a:rPr lang="en-GB" sz="1400" dirty="0">
                          <a:effectLst/>
                          <a:latin typeface="Times New Roman" panose="02020603050405020304" pitchFamily="18" charset="0"/>
                          <a:cs typeface="Times New Roman" panose="02020603050405020304" pitchFamily="18" charset="0"/>
                        </a:rPr>
                        <a:t>plus purchases</a:t>
                      </a:r>
                    </a:p>
                    <a:p>
                      <a:pPr>
                        <a:spcAft>
                          <a:spcPts val="0"/>
                        </a:spcAft>
                      </a:pPr>
                      <a:endParaRPr lang="en-GB" sz="1400" dirty="0">
                        <a:effectLst/>
                        <a:latin typeface="Times New Roman" panose="02020603050405020304" pitchFamily="18" charset="0"/>
                        <a:cs typeface="Times New Roman" panose="02020603050405020304" pitchFamily="18" charset="0"/>
                      </a:endParaRPr>
                    </a:p>
                    <a:p>
                      <a:pPr>
                        <a:spcAft>
                          <a:spcPts val="0"/>
                        </a:spcAft>
                      </a:pPr>
                      <a:endParaRPr lang="en-GB" sz="1400" dirty="0">
                        <a:effectLst/>
                        <a:latin typeface="Times New Roman" panose="02020603050405020304" pitchFamily="18" charset="0"/>
                        <a:cs typeface="Times New Roman" panose="02020603050405020304" pitchFamily="18" charset="0"/>
                      </a:endParaRPr>
                    </a:p>
                    <a:p>
                      <a:pPr>
                        <a:spcAft>
                          <a:spcPts val="0"/>
                        </a:spcAft>
                      </a:pPr>
                      <a:r>
                        <a:rPr lang="en-GB" sz="1400" dirty="0">
                          <a:effectLst/>
                          <a:latin typeface="Times New Roman" panose="02020603050405020304" pitchFamily="18" charset="0"/>
                          <a:cs typeface="Times New Roman" panose="02020603050405020304" pitchFamily="18" charset="0"/>
                        </a:rPr>
                        <a:t>less closing inventory (stock)</a:t>
                      </a:r>
                    </a:p>
                    <a:p>
                      <a:pPr>
                        <a:spcAft>
                          <a:spcPts val="0"/>
                        </a:spcAft>
                      </a:pPr>
                      <a:r>
                        <a:rPr lang="en-GB" sz="1400" dirty="0">
                          <a:effectLst/>
                          <a:latin typeface="Times New Roman" panose="02020603050405020304" pitchFamily="18" charset="0"/>
                          <a:cs typeface="Times New Roman" panose="02020603050405020304" pitchFamily="18" charset="0"/>
                        </a:rPr>
                        <a:t>Cost of sales</a:t>
                      </a:r>
                    </a:p>
                  </a:txBody>
                  <a:tcPr marL="68580" marR="68580" marT="34290" marB="34290"/>
                </a:tc>
                <a:tc>
                  <a:txBody>
                    <a:bodyPr/>
                    <a:lstStyle/>
                    <a:p>
                      <a:pPr algn="r"/>
                      <a:endParaRPr lang="en-GB" sz="1400" dirty="0">
                        <a:effectLst/>
                        <a:latin typeface="Times New Roman" panose="02020603050405020304" pitchFamily="18" charset="0"/>
                        <a:cs typeface="Times New Roman" panose="02020603050405020304" pitchFamily="18" charset="0"/>
                      </a:endParaRPr>
                    </a:p>
                  </a:txBody>
                  <a:tcPr marL="68580" marR="68580" marT="34290" marB="34290"/>
                </a:tc>
                <a:tc rowSpan="5">
                  <a:txBody>
                    <a:bodyPr/>
                    <a:lstStyle/>
                    <a:p>
                      <a:pPr algn="r"/>
                      <a:endParaRPr lang="en-GB" sz="1400" dirty="0">
                        <a:effectLst/>
                        <a:latin typeface="Times New Roman" panose="02020603050405020304" pitchFamily="18" charset="0"/>
                        <a:cs typeface="Times New Roman" panose="02020603050405020304" pitchFamily="18" charset="0"/>
                      </a:endParaRPr>
                    </a:p>
                    <a:p>
                      <a:pPr algn="r"/>
                      <a:endParaRPr lang="en-GB" sz="1400" dirty="0">
                        <a:effectLst/>
                        <a:latin typeface="Times New Roman" panose="02020603050405020304" pitchFamily="18" charset="0"/>
                        <a:cs typeface="Times New Roman" panose="02020603050405020304" pitchFamily="18" charset="0"/>
                      </a:endParaRPr>
                    </a:p>
                    <a:p>
                      <a:pPr algn="r"/>
                      <a:endParaRPr lang="en-GB" sz="1400" dirty="0">
                        <a:effectLst/>
                        <a:latin typeface="Times New Roman" panose="02020603050405020304" pitchFamily="18" charset="0"/>
                        <a:cs typeface="Times New Roman" panose="02020603050405020304" pitchFamily="18" charset="0"/>
                      </a:endParaRPr>
                    </a:p>
                    <a:p>
                      <a:pPr algn="r"/>
                      <a:endParaRPr lang="en-GB" sz="1400" dirty="0">
                        <a:effectLst/>
                        <a:latin typeface="Times New Roman" panose="02020603050405020304" pitchFamily="18" charset="0"/>
                        <a:cs typeface="Times New Roman" panose="02020603050405020304" pitchFamily="18" charset="0"/>
                      </a:endParaRPr>
                    </a:p>
                    <a:p>
                      <a:pPr algn="r"/>
                      <a:endParaRPr lang="en-GB" sz="1400" dirty="0">
                        <a:effectLst/>
                        <a:latin typeface="Times New Roman" panose="02020603050405020304" pitchFamily="18" charset="0"/>
                        <a:cs typeface="Times New Roman" panose="02020603050405020304" pitchFamily="18" charset="0"/>
                      </a:endParaRPr>
                    </a:p>
                    <a:p>
                      <a:pPr algn="r"/>
                      <a:endParaRPr lang="en-GB" sz="1400" dirty="0">
                        <a:effectLst/>
                        <a:latin typeface="Times New Roman" panose="02020603050405020304" pitchFamily="18" charset="0"/>
                        <a:cs typeface="Times New Roman" panose="02020603050405020304" pitchFamily="18" charset="0"/>
                      </a:endParaRPr>
                    </a:p>
                    <a:p>
                      <a:pPr algn="r"/>
                      <a:endParaRPr lang="en-GB" sz="1400" u="sng" dirty="0">
                        <a:effectLst/>
                        <a:latin typeface="Times New Roman" panose="02020603050405020304" pitchFamily="18" charset="0"/>
                        <a:cs typeface="Times New Roman" panose="02020603050405020304" pitchFamily="18" charset="0"/>
                      </a:endParaRPr>
                    </a:p>
                    <a:p>
                      <a:pPr algn="r"/>
                      <a:r>
                        <a:rPr lang="en-GB" sz="1400" u="sng" dirty="0">
                          <a:effectLst/>
                          <a:latin typeface="Times New Roman" panose="02020603050405020304" pitchFamily="18" charset="0"/>
                          <a:cs typeface="Times New Roman" panose="02020603050405020304" pitchFamily="18" charset="0"/>
                        </a:rPr>
                        <a:t>3,593</a:t>
                      </a:r>
                    </a:p>
                  </a:txBody>
                  <a:tcPr marL="68580" marR="68580" marT="34290" marB="34290"/>
                </a:tc>
                <a:extLst>
                  <a:ext uri="{0D108BD9-81ED-4DB2-BD59-A6C34878D82A}">
                    <a16:rowId xmlns:a16="http://schemas.microsoft.com/office/drawing/2014/main" val="10002"/>
                  </a:ext>
                </a:extLst>
              </a:tr>
              <a:tr h="329258">
                <a:tc vMerge="1">
                  <a:txBody>
                    <a:bodyPr/>
                    <a:lstStyle/>
                    <a:p>
                      <a:endParaRPr lang="en-GB"/>
                    </a:p>
                  </a:txBody>
                  <a:tcPr/>
                </a:tc>
                <a:tc>
                  <a:txBody>
                    <a:bodyPr/>
                    <a:lstStyle/>
                    <a:p>
                      <a:pPr algn="r"/>
                      <a:r>
                        <a:rPr lang="en-GB" sz="1400" u="none" dirty="0">
                          <a:effectLst/>
                          <a:latin typeface="Times New Roman" panose="02020603050405020304" pitchFamily="18" charset="0"/>
                          <a:cs typeface="Times New Roman" panose="02020603050405020304" pitchFamily="18" charset="0"/>
                        </a:rPr>
                        <a:t>620</a:t>
                      </a:r>
                    </a:p>
                  </a:txBody>
                  <a:tcPr marL="68580" marR="68580" marT="34290" marB="34290"/>
                </a:tc>
                <a:tc vMerge="1">
                  <a:txBody>
                    <a:bodyPr/>
                    <a:lstStyle/>
                    <a:p>
                      <a:endParaRPr lang="en-GB"/>
                    </a:p>
                  </a:txBody>
                  <a:tcPr/>
                </a:tc>
                <a:extLst>
                  <a:ext uri="{0D108BD9-81ED-4DB2-BD59-A6C34878D82A}">
                    <a16:rowId xmlns:a16="http://schemas.microsoft.com/office/drawing/2014/main" val="523785732"/>
                  </a:ext>
                </a:extLst>
              </a:tr>
              <a:tr h="329258">
                <a:tc vMerge="1">
                  <a:txBody>
                    <a:bodyPr/>
                    <a:lstStyle/>
                    <a:p>
                      <a:endParaRPr lang="en-GB"/>
                    </a:p>
                  </a:txBody>
                  <a:tcPr/>
                </a:tc>
                <a:tc>
                  <a:txBody>
                    <a:bodyPr/>
                    <a:lstStyle/>
                    <a:p>
                      <a:pPr algn="r"/>
                      <a:r>
                        <a:rPr lang="en-GB" sz="1400" u="sng" dirty="0">
                          <a:effectLst/>
                          <a:latin typeface="Times New Roman" panose="02020603050405020304" pitchFamily="18" charset="0"/>
                          <a:cs typeface="Times New Roman" panose="02020603050405020304" pitchFamily="18" charset="0"/>
                        </a:rPr>
                        <a:t>3,773</a:t>
                      </a:r>
                    </a:p>
                  </a:txBody>
                  <a:tcPr marL="68580" marR="68580" marT="34290" marB="34290"/>
                </a:tc>
                <a:tc vMerge="1">
                  <a:txBody>
                    <a:bodyPr/>
                    <a:lstStyle/>
                    <a:p>
                      <a:endParaRPr lang="en-GB"/>
                    </a:p>
                  </a:txBody>
                  <a:tcPr/>
                </a:tc>
                <a:extLst>
                  <a:ext uri="{0D108BD9-81ED-4DB2-BD59-A6C34878D82A}">
                    <a16:rowId xmlns:a16="http://schemas.microsoft.com/office/drawing/2014/main" val="3817103083"/>
                  </a:ext>
                </a:extLst>
              </a:tr>
              <a:tr h="376323">
                <a:tc vMerge="1">
                  <a:txBody>
                    <a:bodyPr/>
                    <a:lstStyle/>
                    <a:p>
                      <a:endParaRPr lang="en-GB"/>
                    </a:p>
                  </a:txBody>
                  <a:tcPr/>
                </a:tc>
                <a:tc>
                  <a:txBody>
                    <a:bodyPr/>
                    <a:lstStyle/>
                    <a:p>
                      <a:pPr algn="r"/>
                      <a:r>
                        <a:rPr lang="en-GB" sz="1400" u="none" dirty="0">
                          <a:effectLst/>
                          <a:latin typeface="Times New Roman" panose="02020603050405020304" pitchFamily="18" charset="0"/>
                          <a:cs typeface="Times New Roman" panose="02020603050405020304" pitchFamily="18" charset="0"/>
                        </a:rPr>
                        <a:t>4,393</a:t>
                      </a:r>
                    </a:p>
                  </a:txBody>
                  <a:tcPr marL="68580" marR="68580" marT="34290" marB="34290"/>
                </a:tc>
                <a:tc vMerge="1">
                  <a:txBody>
                    <a:bodyPr/>
                    <a:lstStyle/>
                    <a:p>
                      <a:endParaRPr lang="en-GB"/>
                    </a:p>
                  </a:txBody>
                  <a:tcPr/>
                </a:tc>
                <a:extLst>
                  <a:ext uri="{0D108BD9-81ED-4DB2-BD59-A6C34878D82A}">
                    <a16:rowId xmlns:a16="http://schemas.microsoft.com/office/drawing/2014/main" val="2936615906"/>
                  </a:ext>
                </a:extLst>
              </a:tr>
              <a:tr h="388129">
                <a:tc vMerge="1">
                  <a:txBody>
                    <a:bodyPr/>
                    <a:lstStyle/>
                    <a:p>
                      <a:endParaRPr lang="en-GB"/>
                    </a:p>
                  </a:txBody>
                  <a:tcPr/>
                </a:tc>
                <a:tc>
                  <a:txBody>
                    <a:bodyPr/>
                    <a:lstStyle/>
                    <a:p>
                      <a:pPr algn="r"/>
                      <a:r>
                        <a:rPr lang="en-GB" sz="1400" u="sng" dirty="0">
                          <a:effectLst/>
                          <a:latin typeface="Times New Roman" panose="02020603050405020304" pitchFamily="18" charset="0"/>
                          <a:cs typeface="Times New Roman" panose="02020603050405020304" pitchFamily="18" charset="0"/>
                        </a:rPr>
                        <a:t>800</a:t>
                      </a:r>
                    </a:p>
                  </a:txBody>
                  <a:tcPr marL="68580" marR="68580" marT="34290" marB="34290"/>
                </a:tc>
                <a:tc vMerge="1">
                  <a:txBody>
                    <a:bodyPr/>
                    <a:lstStyle/>
                    <a:p>
                      <a:endParaRPr lang="en-GB"/>
                    </a:p>
                  </a:txBody>
                  <a:tcPr/>
                </a:tc>
                <a:extLst>
                  <a:ext uri="{0D108BD9-81ED-4DB2-BD59-A6C34878D82A}">
                    <a16:rowId xmlns:a16="http://schemas.microsoft.com/office/drawing/2014/main" val="4251405374"/>
                  </a:ext>
                </a:extLst>
              </a:tr>
              <a:tr h="329258">
                <a:tc>
                  <a:txBody>
                    <a:bodyPr/>
                    <a:lstStyle/>
                    <a:p>
                      <a:pPr>
                        <a:spcAft>
                          <a:spcPts val="0"/>
                        </a:spcAft>
                      </a:pPr>
                      <a:r>
                        <a:rPr lang="en-GB" sz="1400" dirty="0">
                          <a:effectLst/>
                          <a:latin typeface="Times New Roman" panose="02020603050405020304" pitchFamily="18" charset="0"/>
                          <a:cs typeface="Times New Roman" panose="02020603050405020304" pitchFamily="18" charset="0"/>
                        </a:rPr>
                        <a:t>Gross profit</a:t>
                      </a:r>
                    </a:p>
                  </a:txBody>
                  <a:tcPr marL="68580" marR="68580" marT="34290" marB="34290"/>
                </a:tc>
                <a:tc>
                  <a:txBody>
                    <a:bodyPr/>
                    <a:lstStyle/>
                    <a:p>
                      <a:pPr algn="r"/>
                      <a:endParaRPr lang="en-GB" sz="1400" u="sng" dirty="0">
                        <a:effectLst/>
                        <a:latin typeface="Times New Roman" panose="02020603050405020304" pitchFamily="18" charset="0"/>
                        <a:cs typeface="Times New Roman" panose="02020603050405020304" pitchFamily="18" charset="0"/>
                      </a:endParaRPr>
                    </a:p>
                  </a:txBody>
                  <a:tcPr marL="68580" marR="68580" marT="34290" marB="34290"/>
                </a:tc>
                <a:tc>
                  <a:txBody>
                    <a:bodyPr/>
                    <a:lstStyle/>
                    <a:p>
                      <a:pPr algn="r"/>
                      <a:r>
                        <a:rPr lang="en-GB" sz="1400" dirty="0">
                          <a:effectLst/>
                          <a:latin typeface="Times New Roman" panose="02020603050405020304" pitchFamily="18" charset="0"/>
                          <a:cs typeface="Times New Roman" panose="02020603050405020304" pitchFamily="18" charset="0"/>
                        </a:rPr>
                        <a:t>6,157</a:t>
                      </a:r>
                    </a:p>
                  </a:txBody>
                  <a:tcPr marL="68580" marR="68580" marT="34290" marB="34290"/>
                </a:tc>
                <a:extLst>
                  <a:ext uri="{0D108BD9-81ED-4DB2-BD59-A6C34878D82A}">
                    <a16:rowId xmlns:a16="http://schemas.microsoft.com/office/drawing/2014/main" val="3578189658"/>
                  </a:ext>
                </a:extLst>
              </a:tr>
              <a:tr h="1034241">
                <a:tc>
                  <a:txBody>
                    <a:bodyPr/>
                    <a:lstStyle/>
                    <a:p>
                      <a:pPr>
                        <a:spcAft>
                          <a:spcPts val="0"/>
                        </a:spcAft>
                      </a:pPr>
                      <a:r>
                        <a:rPr lang="en-GB" sz="1400" dirty="0">
                          <a:effectLst/>
                          <a:latin typeface="Times New Roman" panose="02020603050405020304" pitchFamily="18" charset="0"/>
                          <a:ea typeface="Times New Roman"/>
                          <a:cs typeface="Times New Roman" panose="02020603050405020304" pitchFamily="18" charset="0"/>
                        </a:rPr>
                        <a:t>Plus other income:</a:t>
                      </a:r>
                    </a:p>
                    <a:p>
                      <a:pPr>
                        <a:spcAft>
                          <a:spcPts val="0"/>
                        </a:spcAft>
                      </a:pPr>
                      <a:r>
                        <a:rPr lang="en-GB" sz="1400" dirty="0">
                          <a:effectLst/>
                          <a:latin typeface="Times New Roman" panose="02020603050405020304" pitchFamily="18" charset="0"/>
                          <a:ea typeface="Times New Roman"/>
                          <a:cs typeface="Times New Roman" panose="02020603050405020304" pitchFamily="18" charset="0"/>
                        </a:rPr>
                        <a:t>Ticket sales</a:t>
                      </a:r>
                    </a:p>
                    <a:p>
                      <a:pPr>
                        <a:spcAft>
                          <a:spcPts val="0"/>
                        </a:spcAft>
                      </a:pPr>
                      <a:r>
                        <a:rPr lang="en-GB" sz="1400" dirty="0">
                          <a:effectLst/>
                          <a:latin typeface="Times New Roman" panose="02020603050405020304" pitchFamily="18" charset="0"/>
                          <a:ea typeface="Times New Roman"/>
                          <a:cs typeface="Times New Roman" panose="02020603050405020304" pitchFamily="18" charset="0"/>
                        </a:rPr>
                        <a:t>Sundry sales</a:t>
                      </a:r>
                    </a:p>
                    <a:p>
                      <a:pPr>
                        <a:spcAft>
                          <a:spcPts val="0"/>
                        </a:spcAft>
                      </a:pPr>
                      <a:r>
                        <a:rPr lang="en-GB" sz="1400" dirty="0">
                          <a:effectLst/>
                          <a:latin typeface="Times New Roman" panose="02020603050405020304" pitchFamily="18" charset="0"/>
                          <a:ea typeface="Times New Roman"/>
                          <a:cs typeface="Times New Roman" panose="02020603050405020304" pitchFamily="18" charset="0"/>
                        </a:rPr>
                        <a:t>Total income</a:t>
                      </a:r>
                    </a:p>
                  </a:txBody>
                  <a:tcPr marL="68580" marR="68580" marT="34290" marB="34290"/>
                </a:tc>
                <a:tc>
                  <a:txBody>
                    <a:bodyPr/>
                    <a:lstStyle/>
                    <a:p>
                      <a:pPr algn="r"/>
                      <a:endParaRPr lang="en-GB" sz="1400" dirty="0">
                        <a:effectLst/>
                        <a:latin typeface="Times New Roman" panose="02020603050405020304" pitchFamily="18" charset="0"/>
                        <a:cs typeface="Times New Roman" panose="02020603050405020304" pitchFamily="18" charset="0"/>
                      </a:endParaRPr>
                    </a:p>
                    <a:p>
                      <a:pPr algn="r"/>
                      <a:r>
                        <a:rPr lang="en-GB" sz="1400" dirty="0">
                          <a:effectLst/>
                          <a:latin typeface="Times New Roman" panose="02020603050405020304" pitchFamily="18" charset="0"/>
                          <a:cs typeface="Times New Roman" panose="02020603050405020304" pitchFamily="18" charset="0"/>
                        </a:rPr>
                        <a:t>1,3500</a:t>
                      </a:r>
                    </a:p>
                    <a:p>
                      <a:pPr algn="r"/>
                      <a:r>
                        <a:rPr lang="en-GB" sz="1400" u="sng" dirty="0">
                          <a:effectLst/>
                          <a:latin typeface="Times New Roman" panose="02020603050405020304" pitchFamily="18" charset="0"/>
                          <a:cs typeface="Times New Roman" panose="02020603050405020304" pitchFamily="18" charset="0"/>
                        </a:rPr>
                        <a:t>470</a:t>
                      </a:r>
                    </a:p>
                  </a:txBody>
                  <a:tcPr marL="68580" marR="68580" marT="34290" marB="34290"/>
                </a:tc>
                <a:tc>
                  <a:txBody>
                    <a:bodyPr/>
                    <a:lstStyle/>
                    <a:p>
                      <a:pPr algn="r"/>
                      <a:endParaRPr lang="en-GB" sz="1400" dirty="0">
                        <a:effectLst/>
                        <a:latin typeface="Times New Roman" panose="02020603050405020304" pitchFamily="18" charset="0"/>
                        <a:cs typeface="Times New Roman" panose="02020603050405020304" pitchFamily="18" charset="0"/>
                      </a:endParaRPr>
                    </a:p>
                    <a:p>
                      <a:pPr algn="r"/>
                      <a:endParaRPr lang="en-GB" sz="1400" dirty="0">
                        <a:effectLst/>
                        <a:latin typeface="Times New Roman" panose="02020603050405020304" pitchFamily="18" charset="0"/>
                        <a:cs typeface="Times New Roman" panose="02020603050405020304" pitchFamily="18" charset="0"/>
                      </a:endParaRPr>
                    </a:p>
                    <a:p>
                      <a:pPr algn="r"/>
                      <a:r>
                        <a:rPr lang="en-GB" sz="1400" u="sng" dirty="0">
                          <a:effectLst/>
                          <a:latin typeface="Times New Roman" panose="02020603050405020304" pitchFamily="18" charset="0"/>
                          <a:cs typeface="Times New Roman" panose="02020603050405020304" pitchFamily="18" charset="0"/>
                        </a:rPr>
                        <a:t>13,970</a:t>
                      </a:r>
                    </a:p>
                    <a:p>
                      <a:pPr algn="r"/>
                      <a:r>
                        <a:rPr lang="en-GB" sz="1400" u="none" dirty="0">
                          <a:effectLst/>
                          <a:latin typeface="Times New Roman" panose="02020603050405020304" pitchFamily="18" charset="0"/>
                          <a:cs typeface="Times New Roman" panose="02020603050405020304" pitchFamily="18" charset="0"/>
                        </a:rPr>
                        <a:t>20,127</a:t>
                      </a:r>
                    </a:p>
                  </a:txBody>
                  <a:tcPr marL="68580" marR="68580" marT="34290" marB="34290"/>
                </a:tc>
                <a:extLst>
                  <a:ext uri="{0D108BD9-81ED-4DB2-BD59-A6C34878D82A}">
                    <a16:rowId xmlns:a16="http://schemas.microsoft.com/office/drawing/2014/main" val="10003"/>
                  </a:ext>
                </a:extLst>
              </a:tr>
              <a:tr h="1024057">
                <a:tc>
                  <a:txBody>
                    <a:bodyPr/>
                    <a:lstStyle/>
                    <a:p>
                      <a:pPr>
                        <a:spcAft>
                          <a:spcPts val="0"/>
                        </a:spcAft>
                      </a:pPr>
                      <a:r>
                        <a:rPr lang="en-GB" sz="1400" dirty="0">
                          <a:effectLst/>
                          <a:latin typeface="Times New Roman" panose="02020603050405020304" pitchFamily="18" charset="0"/>
                          <a:cs typeface="Times New Roman" panose="02020603050405020304" pitchFamily="18" charset="0"/>
                        </a:rPr>
                        <a:t>Less expenses and overheads:</a:t>
                      </a:r>
                    </a:p>
                    <a:p>
                      <a:pPr>
                        <a:spcAft>
                          <a:spcPts val="0"/>
                        </a:spcAft>
                      </a:pPr>
                      <a:r>
                        <a:rPr lang="en-GB" sz="1400" dirty="0">
                          <a:effectLst/>
                          <a:latin typeface="Times New Roman" panose="02020603050405020304" pitchFamily="18" charset="0"/>
                          <a:cs typeface="Times New Roman" panose="02020603050405020304" pitchFamily="18" charset="0"/>
                        </a:rPr>
                        <a:t>Labour costs</a:t>
                      </a:r>
                    </a:p>
                    <a:p>
                      <a:pPr>
                        <a:spcAft>
                          <a:spcPts val="0"/>
                        </a:spcAft>
                      </a:pPr>
                      <a:r>
                        <a:rPr lang="en-GB" sz="1400" dirty="0">
                          <a:effectLst/>
                          <a:latin typeface="Times New Roman" panose="02020603050405020304" pitchFamily="18" charset="0"/>
                          <a:cs typeface="Times New Roman" panose="02020603050405020304" pitchFamily="18" charset="0"/>
                        </a:rPr>
                        <a:t>Overheads</a:t>
                      </a:r>
                    </a:p>
                  </a:txBody>
                  <a:tcPr marL="68580" marR="68580" marT="34290" marB="34290"/>
                </a:tc>
                <a:tc>
                  <a:txBody>
                    <a:bodyPr/>
                    <a:lstStyle/>
                    <a:p>
                      <a:pPr algn="r"/>
                      <a:endParaRPr lang="en-GB" sz="1400" dirty="0">
                        <a:effectLst/>
                        <a:latin typeface="Times New Roman" panose="02020603050405020304" pitchFamily="18" charset="0"/>
                        <a:cs typeface="Times New Roman" panose="02020603050405020304" pitchFamily="18" charset="0"/>
                      </a:endParaRPr>
                    </a:p>
                    <a:p>
                      <a:pPr algn="r"/>
                      <a:r>
                        <a:rPr lang="en-GB" sz="1400" dirty="0">
                          <a:effectLst/>
                          <a:latin typeface="Times New Roman" panose="02020603050405020304" pitchFamily="18" charset="0"/>
                          <a:cs typeface="Times New Roman" panose="02020603050405020304" pitchFamily="18" charset="0"/>
                        </a:rPr>
                        <a:t>7,880</a:t>
                      </a:r>
                    </a:p>
                    <a:p>
                      <a:pPr algn="r"/>
                      <a:r>
                        <a:rPr lang="en-GB" sz="1400" u="sng" dirty="0">
                          <a:effectLst/>
                          <a:latin typeface="Times New Roman" panose="02020603050405020304" pitchFamily="18" charset="0"/>
                          <a:cs typeface="Times New Roman" panose="02020603050405020304" pitchFamily="18" charset="0"/>
                        </a:rPr>
                        <a:t>4,727</a:t>
                      </a:r>
                    </a:p>
                  </a:txBody>
                  <a:tcPr marL="68580" marR="68580" marT="34290" marB="34290">
                    <a:lnR w="12700" cmpd="sng">
                      <a:noFill/>
                    </a:lnR>
                  </a:tcPr>
                </a:tc>
                <a:tc>
                  <a:txBody>
                    <a:bodyPr/>
                    <a:lstStyle/>
                    <a:p>
                      <a:pPr algn="r"/>
                      <a:endParaRPr lang="en-GB" sz="1400" dirty="0">
                        <a:effectLst/>
                        <a:latin typeface="Times New Roman" panose="02020603050405020304" pitchFamily="18" charset="0"/>
                        <a:cs typeface="Times New Roman" panose="02020603050405020304" pitchFamily="18" charset="0"/>
                      </a:endParaRPr>
                    </a:p>
                    <a:p>
                      <a:pPr algn="r"/>
                      <a:endParaRPr lang="en-GB" sz="1400" dirty="0">
                        <a:effectLst/>
                        <a:latin typeface="Times New Roman" panose="02020603050405020304" pitchFamily="18" charset="0"/>
                        <a:cs typeface="Times New Roman" panose="02020603050405020304" pitchFamily="18" charset="0"/>
                      </a:endParaRPr>
                    </a:p>
                    <a:p>
                      <a:pPr algn="r"/>
                      <a:r>
                        <a:rPr lang="en-GB" sz="1400" u="sng" dirty="0">
                          <a:effectLst/>
                          <a:latin typeface="Times New Roman" panose="02020603050405020304" pitchFamily="18" charset="0"/>
                          <a:cs typeface="Times New Roman" panose="02020603050405020304" pitchFamily="18" charset="0"/>
                        </a:rPr>
                        <a:t>12,607</a:t>
                      </a:r>
                    </a:p>
                  </a:txBody>
                  <a:tcPr marL="68580" marR="68580" marT="34290" marB="34290">
                    <a:lnL w="12700" cmpd="sng">
                      <a:noFill/>
                    </a:lnL>
                  </a:tcPr>
                </a:tc>
                <a:extLst>
                  <a:ext uri="{0D108BD9-81ED-4DB2-BD59-A6C34878D82A}">
                    <a16:rowId xmlns:a16="http://schemas.microsoft.com/office/drawing/2014/main" val="10004"/>
                  </a:ext>
                </a:extLst>
              </a:tr>
              <a:tr h="379581">
                <a:tc>
                  <a:txBody>
                    <a:bodyPr/>
                    <a:lstStyle/>
                    <a:p>
                      <a:pPr>
                        <a:spcAft>
                          <a:spcPts val="0"/>
                        </a:spcAft>
                      </a:pPr>
                      <a:r>
                        <a:rPr lang="en-GB" sz="1400" dirty="0">
                          <a:effectLst/>
                          <a:latin typeface="Times New Roman" panose="02020603050405020304" pitchFamily="18" charset="0"/>
                          <a:cs typeface="Times New Roman" panose="02020603050405020304" pitchFamily="18" charset="0"/>
                        </a:rPr>
                        <a:t>Net profit  </a:t>
                      </a:r>
                      <a:endParaRPr lang="en-GB" sz="1400" dirty="0">
                        <a:effectLst/>
                        <a:latin typeface="Times New Roman" panose="02020603050405020304" pitchFamily="18" charset="0"/>
                        <a:ea typeface="Times New Roman"/>
                        <a:cs typeface="Times New Roman" panose="02020603050405020304" pitchFamily="18" charset="0"/>
                      </a:endParaRPr>
                    </a:p>
                  </a:txBody>
                  <a:tcPr marL="68580" marR="68580" marT="34290" marB="34290"/>
                </a:tc>
                <a:tc>
                  <a:txBody>
                    <a:bodyPr/>
                    <a:lstStyle/>
                    <a:p>
                      <a:pPr algn="r"/>
                      <a:endParaRPr lang="en-GB" sz="1400" dirty="0">
                        <a:effectLst/>
                        <a:latin typeface="Times New Roman" panose="02020603050405020304" pitchFamily="18" charset="0"/>
                        <a:cs typeface="Times New Roman" panose="02020603050405020304" pitchFamily="18" charset="0"/>
                      </a:endParaRPr>
                    </a:p>
                  </a:txBody>
                  <a:tcPr marL="68580" marR="68580" marT="34290" marB="34290"/>
                </a:tc>
                <a:tc>
                  <a:txBody>
                    <a:bodyPr/>
                    <a:lstStyle/>
                    <a:p>
                      <a:pPr algn="r"/>
                      <a:r>
                        <a:rPr lang="en-GB" sz="1400" dirty="0">
                          <a:effectLst/>
                          <a:latin typeface="Times New Roman" panose="02020603050405020304" pitchFamily="18" charset="0"/>
                          <a:cs typeface="Times New Roman" panose="02020603050405020304" pitchFamily="18" charset="0"/>
                        </a:rPr>
                        <a:t>7,520</a:t>
                      </a:r>
                    </a:p>
                  </a:txBody>
                  <a:tcPr marL="68580" marR="68580" marT="34290" marB="34290"/>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3610701323"/>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circle(in)">
                                      <p:cBhvr>
                                        <p:cTn id="7" dur="20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circle(in)">
                                      <p:cBhvr>
                                        <p:cTn id="12" dur="20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circle(in)">
                                      <p:cBhvr>
                                        <p:cTn id="1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6CA9935-C934-4DC8-B7A7-6F294C606AA0}"/>
              </a:ext>
            </a:extLst>
          </p:cNvPr>
          <p:cNvSpPr>
            <a:spLocks noGrp="1"/>
          </p:cNvSpPr>
          <p:nvPr>
            <p:ph type="sldNum" sz="quarter" idx="12"/>
          </p:nvPr>
        </p:nvSpPr>
        <p:spPr/>
        <p:txBody>
          <a:bodyPr/>
          <a:lstStyle/>
          <a:p>
            <a:fld id="{D57F1E4F-1CFF-5643-939E-217C01CDF565}" type="slidenum">
              <a:rPr lang="en-US" smtClean="0"/>
              <a:pPr/>
              <a:t>10</a:t>
            </a:fld>
            <a:endParaRPr lang="en-US" dirty="0"/>
          </a:p>
        </p:txBody>
      </p:sp>
      <p:graphicFrame>
        <p:nvGraphicFramePr>
          <p:cNvPr id="7" name="Content Placeholder 4">
            <a:extLst>
              <a:ext uri="{FF2B5EF4-FFF2-40B4-BE49-F238E27FC236}">
                <a16:creationId xmlns:a16="http://schemas.microsoft.com/office/drawing/2014/main" id="{755470C2-9FF7-4D3E-A69A-F27F755BCC2A}"/>
              </a:ext>
            </a:extLst>
          </p:cNvPr>
          <p:cNvGraphicFramePr>
            <a:graphicFrameLocks/>
          </p:cNvGraphicFramePr>
          <p:nvPr>
            <p:extLst>
              <p:ext uri="{D42A27DB-BD31-4B8C-83A1-F6EECF244321}">
                <p14:modId xmlns:p14="http://schemas.microsoft.com/office/powerpoint/2010/main" val="1345852746"/>
              </p:ext>
            </p:extLst>
          </p:nvPr>
        </p:nvGraphicFramePr>
        <p:xfrm>
          <a:off x="5198564" y="182406"/>
          <a:ext cx="3888432" cy="5450281"/>
        </p:xfrm>
        <a:graphic>
          <a:graphicData uri="http://schemas.openxmlformats.org/drawingml/2006/table">
            <a:tbl>
              <a:tblPr firstRow="1" firstCol="1" bandRow="1">
                <a:tableStyleId>{5C22544A-7EE6-4342-B048-85BDC9FD1C3A}</a:tableStyleId>
              </a:tblPr>
              <a:tblGrid>
                <a:gridCol w="2448272">
                  <a:extLst>
                    <a:ext uri="{9D8B030D-6E8A-4147-A177-3AD203B41FA5}">
                      <a16:colId xmlns:a16="http://schemas.microsoft.com/office/drawing/2014/main" val="20000"/>
                    </a:ext>
                  </a:extLst>
                </a:gridCol>
                <a:gridCol w="648072">
                  <a:extLst>
                    <a:ext uri="{9D8B030D-6E8A-4147-A177-3AD203B41FA5}">
                      <a16:colId xmlns:a16="http://schemas.microsoft.com/office/drawing/2014/main" val="20001"/>
                    </a:ext>
                  </a:extLst>
                </a:gridCol>
                <a:gridCol w="792088">
                  <a:extLst>
                    <a:ext uri="{9D8B030D-6E8A-4147-A177-3AD203B41FA5}">
                      <a16:colId xmlns:a16="http://schemas.microsoft.com/office/drawing/2014/main" val="2513999424"/>
                    </a:ext>
                  </a:extLst>
                </a:gridCol>
              </a:tblGrid>
              <a:tr h="578426">
                <a:tc>
                  <a:txBody>
                    <a:bodyPr/>
                    <a:lstStyle/>
                    <a:p>
                      <a:r>
                        <a:rPr lang="en-GB" sz="1400" dirty="0">
                          <a:effectLst/>
                          <a:latin typeface="Times New Roman" panose="02020603050405020304" pitchFamily="18" charset="0"/>
                          <a:cs typeface="Times New Roman" panose="02020603050405020304" pitchFamily="18" charset="0"/>
                        </a:rPr>
                        <a:t>Profit</a:t>
                      </a:r>
                      <a:r>
                        <a:rPr lang="en-GB" sz="1400" baseline="0" dirty="0">
                          <a:effectLst/>
                          <a:latin typeface="Times New Roman" panose="02020603050405020304" pitchFamily="18" charset="0"/>
                          <a:cs typeface="Times New Roman" panose="02020603050405020304" pitchFamily="18" charset="0"/>
                        </a:rPr>
                        <a:t> and </a:t>
                      </a:r>
                      <a:r>
                        <a:rPr lang="en-GB" sz="1400" dirty="0">
                          <a:effectLst/>
                          <a:latin typeface="Times New Roman" panose="02020603050405020304" pitchFamily="18" charset="0"/>
                          <a:cs typeface="Times New Roman" panose="02020603050405020304" pitchFamily="18" charset="0"/>
                        </a:rPr>
                        <a:t>loss budget</a:t>
                      </a:r>
                    </a:p>
                  </a:txBody>
                  <a:tcPr marL="68580" marR="68580" marT="34290" marB="34290"/>
                </a:tc>
                <a:tc>
                  <a:txBody>
                    <a:bodyPr/>
                    <a:lstStyle/>
                    <a:p>
                      <a:pPr algn="ctr"/>
                      <a:r>
                        <a:rPr lang="en-GB" sz="1400" dirty="0">
                          <a:effectLst/>
                          <a:latin typeface="Times New Roman" panose="02020603050405020304" pitchFamily="18" charset="0"/>
                          <a:cs typeface="Times New Roman" panose="02020603050405020304" pitchFamily="18" charset="0"/>
                        </a:rPr>
                        <a:t>(£)</a:t>
                      </a:r>
                    </a:p>
                  </a:txBody>
                  <a:tcPr marL="68580" marR="68580" marT="34290" marB="34290"/>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dirty="0">
                          <a:effectLst/>
                          <a:latin typeface="Times New Roman" panose="02020603050405020304" pitchFamily="18" charset="0"/>
                          <a:cs typeface="Times New Roman" panose="02020603050405020304" pitchFamily="18" charset="0"/>
                        </a:rPr>
                        <a:t>(£)</a:t>
                      </a:r>
                    </a:p>
                    <a:p>
                      <a:pPr algn="ctr"/>
                      <a:endParaRPr lang="en-GB" sz="1400" dirty="0">
                        <a:effectLst/>
                        <a:latin typeface="Times New Roman" panose="02020603050405020304" pitchFamily="18" charset="0"/>
                        <a:cs typeface="Times New Roman" panose="02020603050405020304" pitchFamily="18" charset="0"/>
                      </a:endParaRPr>
                    </a:p>
                  </a:txBody>
                  <a:tcPr marL="68580" marR="68580" marT="34290" marB="34290"/>
                </a:tc>
                <a:extLst>
                  <a:ext uri="{0D108BD9-81ED-4DB2-BD59-A6C34878D82A}">
                    <a16:rowId xmlns:a16="http://schemas.microsoft.com/office/drawing/2014/main" val="10000"/>
                  </a:ext>
                </a:extLst>
              </a:tr>
              <a:tr h="329258">
                <a:tc>
                  <a:txBody>
                    <a:bodyPr/>
                    <a:lstStyle/>
                    <a:p>
                      <a:pPr>
                        <a:spcAft>
                          <a:spcPts val="0"/>
                        </a:spcAft>
                      </a:pPr>
                      <a:r>
                        <a:rPr lang="en-GB" sz="1400" dirty="0">
                          <a:effectLst/>
                          <a:latin typeface="Times New Roman" panose="02020603050405020304" pitchFamily="18" charset="0"/>
                          <a:cs typeface="Times New Roman" panose="02020603050405020304" pitchFamily="18" charset="0"/>
                        </a:rPr>
                        <a:t>Sales </a:t>
                      </a:r>
                      <a:endParaRPr lang="en-GB" sz="1400" dirty="0">
                        <a:effectLst/>
                        <a:latin typeface="Times New Roman" panose="02020603050405020304" pitchFamily="18" charset="0"/>
                        <a:ea typeface="Times New Roman"/>
                        <a:cs typeface="Times New Roman" panose="02020603050405020304" pitchFamily="18" charset="0"/>
                      </a:endParaRPr>
                    </a:p>
                  </a:txBody>
                  <a:tcPr marL="68580" marR="68580" marT="34290" marB="34290"/>
                </a:tc>
                <a:tc>
                  <a:txBody>
                    <a:bodyPr/>
                    <a:lstStyle/>
                    <a:p>
                      <a:pPr algn="r"/>
                      <a:endParaRPr lang="en-GB" sz="1400" dirty="0">
                        <a:effectLst/>
                        <a:latin typeface="Times New Roman" panose="02020603050405020304" pitchFamily="18" charset="0"/>
                        <a:cs typeface="Times New Roman" panose="02020603050405020304" pitchFamily="18" charset="0"/>
                      </a:endParaRPr>
                    </a:p>
                  </a:txBody>
                  <a:tcPr marL="68580" marR="68580" marT="34290" marB="34290"/>
                </a:tc>
                <a:tc>
                  <a:txBody>
                    <a:bodyPr/>
                    <a:lstStyle/>
                    <a:p>
                      <a:pPr algn="r"/>
                      <a:r>
                        <a:rPr lang="en-GB" sz="1400" dirty="0">
                          <a:effectLst/>
                          <a:latin typeface="Times New Roman" panose="02020603050405020304" pitchFamily="18" charset="0"/>
                          <a:cs typeface="Times New Roman" panose="02020603050405020304" pitchFamily="18" charset="0"/>
                        </a:rPr>
                        <a:t>9,750</a:t>
                      </a:r>
                    </a:p>
                  </a:txBody>
                  <a:tcPr marL="68580" marR="68580" marT="34290" marB="34290"/>
                </a:tc>
                <a:extLst>
                  <a:ext uri="{0D108BD9-81ED-4DB2-BD59-A6C34878D82A}">
                    <a16:rowId xmlns:a16="http://schemas.microsoft.com/office/drawing/2014/main" val="10001"/>
                  </a:ext>
                </a:extLst>
              </a:tr>
              <a:tr h="329258">
                <a:tc rowSpan="5">
                  <a:txBody>
                    <a:bodyPr/>
                    <a:lstStyle/>
                    <a:p>
                      <a:pPr>
                        <a:spcAft>
                          <a:spcPts val="0"/>
                        </a:spcAft>
                      </a:pPr>
                      <a:r>
                        <a:rPr lang="en-GB" sz="1400" dirty="0">
                          <a:effectLst/>
                          <a:latin typeface="Times New Roman" panose="02020603050405020304" pitchFamily="18" charset="0"/>
                          <a:cs typeface="Times New Roman" panose="02020603050405020304" pitchFamily="18" charset="0"/>
                        </a:rPr>
                        <a:t>Less cost of sales:</a:t>
                      </a:r>
                    </a:p>
                    <a:p>
                      <a:pPr>
                        <a:spcAft>
                          <a:spcPts val="0"/>
                        </a:spcAft>
                      </a:pPr>
                      <a:r>
                        <a:rPr lang="en-GB" sz="1400" dirty="0">
                          <a:effectLst/>
                          <a:latin typeface="Times New Roman" panose="02020603050405020304" pitchFamily="18" charset="0"/>
                          <a:cs typeface="Times New Roman" panose="02020603050405020304" pitchFamily="18" charset="0"/>
                        </a:rPr>
                        <a:t>opening inventory (stock)</a:t>
                      </a:r>
                    </a:p>
                    <a:p>
                      <a:pPr>
                        <a:spcAft>
                          <a:spcPts val="0"/>
                        </a:spcAft>
                      </a:pPr>
                      <a:endParaRPr lang="en-GB" sz="1400" dirty="0">
                        <a:effectLst/>
                        <a:latin typeface="Times New Roman" panose="02020603050405020304" pitchFamily="18" charset="0"/>
                        <a:cs typeface="Times New Roman" panose="02020603050405020304" pitchFamily="18" charset="0"/>
                      </a:endParaRPr>
                    </a:p>
                    <a:p>
                      <a:pPr>
                        <a:spcAft>
                          <a:spcPts val="0"/>
                        </a:spcAft>
                      </a:pPr>
                      <a:r>
                        <a:rPr lang="en-GB" sz="1400" dirty="0">
                          <a:effectLst/>
                          <a:latin typeface="Times New Roman" panose="02020603050405020304" pitchFamily="18" charset="0"/>
                          <a:cs typeface="Times New Roman" panose="02020603050405020304" pitchFamily="18" charset="0"/>
                        </a:rPr>
                        <a:t>plus purchases</a:t>
                      </a:r>
                    </a:p>
                    <a:p>
                      <a:pPr>
                        <a:spcAft>
                          <a:spcPts val="0"/>
                        </a:spcAft>
                      </a:pPr>
                      <a:endParaRPr lang="en-GB" sz="1400" dirty="0">
                        <a:effectLst/>
                        <a:latin typeface="Times New Roman" panose="02020603050405020304" pitchFamily="18" charset="0"/>
                        <a:cs typeface="Times New Roman" panose="02020603050405020304" pitchFamily="18" charset="0"/>
                      </a:endParaRPr>
                    </a:p>
                    <a:p>
                      <a:pPr>
                        <a:spcAft>
                          <a:spcPts val="0"/>
                        </a:spcAft>
                      </a:pPr>
                      <a:endParaRPr lang="en-GB" sz="1400" dirty="0">
                        <a:effectLst/>
                        <a:latin typeface="Times New Roman" panose="02020603050405020304" pitchFamily="18" charset="0"/>
                        <a:cs typeface="Times New Roman" panose="02020603050405020304" pitchFamily="18" charset="0"/>
                      </a:endParaRPr>
                    </a:p>
                    <a:p>
                      <a:pPr>
                        <a:spcAft>
                          <a:spcPts val="0"/>
                        </a:spcAft>
                      </a:pPr>
                      <a:r>
                        <a:rPr lang="en-GB" sz="1400" dirty="0">
                          <a:effectLst/>
                          <a:latin typeface="Times New Roman" panose="02020603050405020304" pitchFamily="18" charset="0"/>
                          <a:cs typeface="Times New Roman" panose="02020603050405020304" pitchFamily="18" charset="0"/>
                        </a:rPr>
                        <a:t>less closing inventory (stock)</a:t>
                      </a:r>
                    </a:p>
                    <a:p>
                      <a:pPr>
                        <a:spcAft>
                          <a:spcPts val="0"/>
                        </a:spcAft>
                      </a:pPr>
                      <a:r>
                        <a:rPr lang="en-GB" sz="1400" dirty="0">
                          <a:effectLst/>
                          <a:latin typeface="Times New Roman" panose="02020603050405020304" pitchFamily="18" charset="0"/>
                          <a:cs typeface="Times New Roman" panose="02020603050405020304" pitchFamily="18" charset="0"/>
                        </a:rPr>
                        <a:t>Cost of sales</a:t>
                      </a:r>
                    </a:p>
                  </a:txBody>
                  <a:tcPr marL="68580" marR="68580" marT="34290" marB="34290"/>
                </a:tc>
                <a:tc>
                  <a:txBody>
                    <a:bodyPr/>
                    <a:lstStyle/>
                    <a:p>
                      <a:pPr algn="r"/>
                      <a:endParaRPr lang="en-GB" sz="1400" dirty="0">
                        <a:effectLst/>
                        <a:latin typeface="Times New Roman" panose="02020603050405020304" pitchFamily="18" charset="0"/>
                        <a:cs typeface="Times New Roman" panose="02020603050405020304" pitchFamily="18" charset="0"/>
                      </a:endParaRPr>
                    </a:p>
                  </a:txBody>
                  <a:tcPr marL="68580" marR="68580" marT="34290" marB="34290"/>
                </a:tc>
                <a:tc rowSpan="5">
                  <a:txBody>
                    <a:bodyPr/>
                    <a:lstStyle/>
                    <a:p>
                      <a:pPr algn="r"/>
                      <a:endParaRPr lang="en-GB" sz="1400" dirty="0">
                        <a:effectLst/>
                        <a:latin typeface="Times New Roman" panose="02020603050405020304" pitchFamily="18" charset="0"/>
                        <a:cs typeface="Times New Roman" panose="02020603050405020304" pitchFamily="18" charset="0"/>
                      </a:endParaRPr>
                    </a:p>
                    <a:p>
                      <a:pPr algn="r"/>
                      <a:endParaRPr lang="en-GB" sz="1400" dirty="0">
                        <a:effectLst/>
                        <a:latin typeface="Times New Roman" panose="02020603050405020304" pitchFamily="18" charset="0"/>
                        <a:cs typeface="Times New Roman" panose="02020603050405020304" pitchFamily="18" charset="0"/>
                      </a:endParaRPr>
                    </a:p>
                    <a:p>
                      <a:pPr algn="r"/>
                      <a:endParaRPr lang="en-GB" sz="1400" dirty="0">
                        <a:effectLst/>
                        <a:latin typeface="Times New Roman" panose="02020603050405020304" pitchFamily="18" charset="0"/>
                        <a:cs typeface="Times New Roman" panose="02020603050405020304" pitchFamily="18" charset="0"/>
                      </a:endParaRPr>
                    </a:p>
                    <a:p>
                      <a:pPr algn="r"/>
                      <a:endParaRPr lang="en-GB" sz="1400" dirty="0">
                        <a:effectLst/>
                        <a:latin typeface="Times New Roman" panose="02020603050405020304" pitchFamily="18" charset="0"/>
                        <a:cs typeface="Times New Roman" panose="02020603050405020304" pitchFamily="18" charset="0"/>
                      </a:endParaRPr>
                    </a:p>
                    <a:p>
                      <a:pPr algn="r"/>
                      <a:endParaRPr lang="en-GB" sz="1400" dirty="0">
                        <a:effectLst/>
                        <a:latin typeface="Times New Roman" panose="02020603050405020304" pitchFamily="18" charset="0"/>
                        <a:cs typeface="Times New Roman" panose="02020603050405020304" pitchFamily="18" charset="0"/>
                      </a:endParaRPr>
                    </a:p>
                    <a:p>
                      <a:pPr algn="r"/>
                      <a:endParaRPr lang="en-GB" sz="1400" dirty="0">
                        <a:effectLst/>
                        <a:latin typeface="Times New Roman" panose="02020603050405020304" pitchFamily="18" charset="0"/>
                        <a:cs typeface="Times New Roman" panose="02020603050405020304" pitchFamily="18" charset="0"/>
                      </a:endParaRPr>
                    </a:p>
                    <a:p>
                      <a:pPr algn="r"/>
                      <a:endParaRPr lang="en-GB" sz="1400" u="sng" dirty="0">
                        <a:effectLst/>
                        <a:latin typeface="Times New Roman" panose="02020603050405020304" pitchFamily="18" charset="0"/>
                        <a:cs typeface="Times New Roman" panose="02020603050405020304" pitchFamily="18" charset="0"/>
                      </a:endParaRPr>
                    </a:p>
                    <a:p>
                      <a:pPr algn="r"/>
                      <a:r>
                        <a:rPr lang="en-GB" sz="1400" u="sng" dirty="0">
                          <a:effectLst/>
                          <a:latin typeface="Times New Roman" panose="02020603050405020304" pitchFamily="18" charset="0"/>
                          <a:cs typeface="Times New Roman" panose="02020603050405020304" pitchFamily="18" charset="0"/>
                        </a:rPr>
                        <a:t>3,593</a:t>
                      </a:r>
                    </a:p>
                  </a:txBody>
                  <a:tcPr marL="68580" marR="68580" marT="34290" marB="34290"/>
                </a:tc>
                <a:extLst>
                  <a:ext uri="{0D108BD9-81ED-4DB2-BD59-A6C34878D82A}">
                    <a16:rowId xmlns:a16="http://schemas.microsoft.com/office/drawing/2014/main" val="10002"/>
                  </a:ext>
                </a:extLst>
              </a:tr>
              <a:tr h="329258">
                <a:tc vMerge="1">
                  <a:txBody>
                    <a:bodyPr/>
                    <a:lstStyle/>
                    <a:p>
                      <a:endParaRPr lang="en-GB"/>
                    </a:p>
                  </a:txBody>
                  <a:tcPr/>
                </a:tc>
                <a:tc>
                  <a:txBody>
                    <a:bodyPr/>
                    <a:lstStyle/>
                    <a:p>
                      <a:pPr algn="r"/>
                      <a:r>
                        <a:rPr lang="en-GB" sz="1400" u="none" dirty="0">
                          <a:effectLst/>
                          <a:latin typeface="Times New Roman" panose="02020603050405020304" pitchFamily="18" charset="0"/>
                          <a:cs typeface="Times New Roman" panose="02020603050405020304" pitchFamily="18" charset="0"/>
                        </a:rPr>
                        <a:t>620</a:t>
                      </a:r>
                    </a:p>
                  </a:txBody>
                  <a:tcPr marL="68580" marR="68580" marT="34290" marB="34290"/>
                </a:tc>
                <a:tc vMerge="1">
                  <a:txBody>
                    <a:bodyPr/>
                    <a:lstStyle/>
                    <a:p>
                      <a:endParaRPr lang="en-GB"/>
                    </a:p>
                  </a:txBody>
                  <a:tcPr/>
                </a:tc>
                <a:extLst>
                  <a:ext uri="{0D108BD9-81ED-4DB2-BD59-A6C34878D82A}">
                    <a16:rowId xmlns:a16="http://schemas.microsoft.com/office/drawing/2014/main" val="523785732"/>
                  </a:ext>
                </a:extLst>
              </a:tr>
              <a:tr h="329258">
                <a:tc vMerge="1">
                  <a:txBody>
                    <a:bodyPr/>
                    <a:lstStyle/>
                    <a:p>
                      <a:endParaRPr lang="en-GB"/>
                    </a:p>
                  </a:txBody>
                  <a:tcPr/>
                </a:tc>
                <a:tc>
                  <a:txBody>
                    <a:bodyPr/>
                    <a:lstStyle/>
                    <a:p>
                      <a:pPr algn="r"/>
                      <a:r>
                        <a:rPr lang="en-GB" sz="1400" u="sng" dirty="0">
                          <a:effectLst/>
                          <a:latin typeface="Times New Roman" panose="02020603050405020304" pitchFamily="18" charset="0"/>
                          <a:cs typeface="Times New Roman" panose="02020603050405020304" pitchFamily="18" charset="0"/>
                        </a:rPr>
                        <a:t>3,773</a:t>
                      </a:r>
                    </a:p>
                  </a:txBody>
                  <a:tcPr marL="68580" marR="68580" marT="34290" marB="34290"/>
                </a:tc>
                <a:tc vMerge="1">
                  <a:txBody>
                    <a:bodyPr/>
                    <a:lstStyle/>
                    <a:p>
                      <a:endParaRPr lang="en-GB"/>
                    </a:p>
                  </a:txBody>
                  <a:tcPr/>
                </a:tc>
                <a:extLst>
                  <a:ext uri="{0D108BD9-81ED-4DB2-BD59-A6C34878D82A}">
                    <a16:rowId xmlns:a16="http://schemas.microsoft.com/office/drawing/2014/main" val="3817103083"/>
                  </a:ext>
                </a:extLst>
              </a:tr>
              <a:tr h="376323">
                <a:tc vMerge="1">
                  <a:txBody>
                    <a:bodyPr/>
                    <a:lstStyle/>
                    <a:p>
                      <a:endParaRPr lang="en-GB"/>
                    </a:p>
                  </a:txBody>
                  <a:tcPr/>
                </a:tc>
                <a:tc>
                  <a:txBody>
                    <a:bodyPr/>
                    <a:lstStyle/>
                    <a:p>
                      <a:pPr algn="r"/>
                      <a:r>
                        <a:rPr lang="en-GB" sz="1400" u="none" dirty="0">
                          <a:effectLst/>
                          <a:latin typeface="Times New Roman" panose="02020603050405020304" pitchFamily="18" charset="0"/>
                          <a:cs typeface="Times New Roman" panose="02020603050405020304" pitchFamily="18" charset="0"/>
                        </a:rPr>
                        <a:t>4,393</a:t>
                      </a:r>
                    </a:p>
                  </a:txBody>
                  <a:tcPr marL="68580" marR="68580" marT="34290" marB="34290"/>
                </a:tc>
                <a:tc vMerge="1">
                  <a:txBody>
                    <a:bodyPr/>
                    <a:lstStyle/>
                    <a:p>
                      <a:endParaRPr lang="en-GB"/>
                    </a:p>
                  </a:txBody>
                  <a:tcPr/>
                </a:tc>
                <a:extLst>
                  <a:ext uri="{0D108BD9-81ED-4DB2-BD59-A6C34878D82A}">
                    <a16:rowId xmlns:a16="http://schemas.microsoft.com/office/drawing/2014/main" val="2936615906"/>
                  </a:ext>
                </a:extLst>
              </a:tr>
              <a:tr h="388129">
                <a:tc vMerge="1">
                  <a:txBody>
                    <a:bodyPr/>
                    <a:lstStyle/>
                    <a:p>
                      <a:endParaRPr lang="en-GB"/>
                    </a:p>
                  </a:txBody>
                  <a:tcPr/>
                </a:tc>
                <a:tc>
                  <a:txBody>
                    <a:bodyPr/>
                    <a:lstStyle/>
                    <a:p>
                      <a:pPr algn="r"/>
                      <a:r>
                        <a:rPr lang="en-GB" sz="1400" u="sng" dirty="0">
                          <a:effectLst/>
                          <a:latin typeface="Times New Roman" panose="02020603050405020304" pitchFamily="18" charset="0"/>
                          <a:cs typeface="Times New Roman" panose="02020603050405020304" pitchFamily="18" charset="0"/>
                        </a:rPr>
                        <a:t>800</a:t>
                      </a:r>
                    </a:p>
                  </a:txBody>
                  <a:tcPr marL="68580" marR="68580" marT="34290" marB="34290"/>
                </a:tc>
                <a:tc vMerge="1">
                  <a:txBody>
                    <a:bodyPr/>
                    <a:lstStyle/>
                    <a:p>
                      <a:endParaRPr lang="en-GB"/>
                    </a:p>
                  </a:txBody>
                  <a:tcPr/>
                </a:tc>
                <a:extLst>
                  <a:ext uri="{0D108BD9-81ED-4DB2-BD59-A6C34878D82A}">
                    <a16:rowId xmlns:a16="http://schemas.microsoft.com/office/drawing/2014/main" val="4251405374"/>
                  </a:ext>
                </a:extLst>
              </a:tr>
              <a:tr h="329258">
                <a:tc>
                  <a:txBody>
                    <a:bodyPr/>
                    <a:lstStyle/>
                    <a:p>
                      <a:pPr>
                        <a:spcAft>
                          <a:spcPts val="0"/>
                        </a:spcAft>
                      </a:pPr>
                      <a:r>
                        <a:rPr lang="en-GB" sz="1400" dirty="0">
                          <a:effectLst/>
                          <a:latin typeface="Times New Roman" panose="02020603050405020304" pitchFamily="18" charset="0"/>
                          <a:cs typeface="Times New Roman" panose="02020603050405020304" pitchFamily="18" charset="0"/>
                        </a:rPr>
                        <a:t>Gross profit</a:t>
                      </a:r>
                    </a:p>
                  </a:txBody>
                  <a:tcPr marL="68580" marR="68580" marT="34290" marB="34290"/>
                </a:tc>
                <a:tc>
                  <a:txBody>
                    <a:bodyPr/>
                    <a:lstStyle/>
                    <a:p>
                      <a:pPr algn="r"/>
                      <a:endParaRPr lang="en-GB" sz="1400" u="sng" dirty="0">
                        <a:effectLst/>
                        <a:latin typeface="Times New Roman" panose="02020603050405020304" pitchFamily="18" charset="0"/>
                        <a:cs typeface="Times New Roman" panose="02020603050405020304" pitchFamily="18" charset="0"/>
                      </a:endParaRPr>
                    </a:p>
                  </a:txBody>
                  <a:tcPr marL="68580" marR="68580" marT="34290" marB="34290"/>
                </a:tc>
                <a:tc>
                  <a:txBody>
                    <a:bodyPr/>
                    <a:lstStyle/>
                    <a:p>
                      <a:pPr algn="r"/>
                      <a:r>
                        <a:rPr lang="en-GB" sz="1400" dirty="0">
                          <a:effectLst/>
                          <a:latin typeface="Times New Roman" panose="02020603050405020304" pitchFamily="18" charset="0"/>
                          <a:cs typeface="Times New Roman" panose="02020603050405020304" pitchFamily="18" charset="0"/>
                        </a:rPr>
                        <a:t>6,157</a:t>
                      </a:r>
                    </a:p>
                  </a:txBody>
                  <a:tcPr marL="68580" marR="68580" marT="34290" marB="34290"/>
                </a:tc>
                <a:extLst>
                  <a:ext uri="{0D108BD9-81ED-4DB2-BD59-A6C34878D82A}">
                    <a16:rowId xmlns:a16="http://schemas.microsoft.com/office/drawing/2014/main" val="3578189658"/>
                  </a:ext>
                </a:extLst>
              </a:tr>
              <a:tr h="1034241">
                <a:tc>
                  <a:txBody>
                    <a:bodyPr/>
                    <a:lstStyle/>
                    <a:p>
                      <a:pPr>
                        <a:spcAft>
                          <a:spcPts val="0"/>
                        </a:spcAft>
                      </a:pPr>
                      <a:r>
                        <a:rPr lang="en-GB" sz="1400" dirty="0">
                          <a:effectLst/>
                          <a:latin typeface="Times New Roman" panose="02020603050405020304" pitchFamily="18" charset="0"/>
                          <a:ea typeface="Times New Roman"/>
                          <a:cs typeface="Times New Roman" panose="02020603050405020304" pitchFamily="18" charset="0"/>
                        </a:rPr>
                        <a:t>Plus other income:</a:t>
                      </a:r>
                    </a:p>
                    <a:p>
                      <a:pPr>
                        <a:spcAft>
                          <a:spcPts val="0"/>
                        </a:spcAft>
                      </a:pPr>
                      <a:r>
                        <a:rPr lang="en-GB" sz="1400" dirty="0">
                          <a:effectLst/>
                          <a:latin typeface="Times New Roman" panose="02020603050405020304" pitchFamily="18" charset="0"/>
                          <a:ea typeface="Times New Roman"/>
                          <a:cs typeface="Times New Roman" panose="02020603050405020304" pitchFamily="18" charset="0"/>
                        </a:rPr>
                        <a:t>Ticket sales</a:t>
                      </a:r>
                    </a:p>
                    <a:p>
                      <a:pPr>
                        <a:spcAft>
                          <a:spcPts val="0"/>
                        </a:spcAft>
                      </a:pPr>
                      <a:r>
                        <a:rPr lang="en-GB" sz="1400" dirty="0">
                          <a:effectLst/>
                          <a:latin typeface="Times New Roman" panose="02020603050405020304" pitchFamily="18" charset="0"/>
                          <a:ea typeface="Times New Roman"/>
                          <a:cs typeface="Times New Roman" panose="02020603050405020304" pitchFamily="18" charset="0"/>
                        </a:rPr>
                        <a:t>Sundry sales</a:t>
                      </a:r>
                    </a:p>
                    <a:p>
                      <a:pPr>
                        <a:spcAft>
                          <a:spcPts val="0"/>
                        </a:spcAft>
                      </a:pPr>
                      <a:r>
                        <a:rPr lang="en-GB" sz="1400" dirty="0">
                          <a:effectLst/>
                          <a:latin typeface="Times New Roman" panose="02020603050405020304" pitchFamily="18" charset="0"/>
                          <a:ea typeface="Times New Roman"/>
                          <a:cs typeface="Times New Roman" panose="02020603050405020304" pitchFamily="18" charset="0"/>
                        </a:rPr>
                        <a:t>Total income</a:t>
                      </a:r>
                    </a:p>
                  </a:txBody>
                  <a:tcPr marL="68580" marR="68580" marT="34290" marB="34290"/>
                </a:tc>
                <a:tc>
                  <a:txBody>
                    <a:bodyPr/>
                    <a:lstStyle/>
                    <a:p>
                      <a:pPr algn="r"/>
                      <a:endParaRPr lang="en-GB" sz="1400" dirty="0">
                        <a:effectLst/>
                        <a:latin typeface="Times New Roman" panose="02020603050405020304" pitchFamily="18" charset="0"/>
                        <a:cs typeface="Times New Roman" panose="02020603050405020304" pitchFamily="18" charset="0"/>
                      </a:endParaRPr>
                    </a:p>
                    <a:p>
                      <a:pPr algn="r"/>
                      <a:r>
                        <a:rPr lang="en-GB" sz="1400" dirty="0">
                          <a:effectLst/>
                          <a:latin typeface="Times New Roman" panose="02020603050405020304" pitchFamily="18" charset="0"/>
                          <a:cs typeface="Times New Roman" panose="02020603050405020304" pitchFamily="18" charset="0"/>
                        </a:rPr>
                        <a:t>1,3500</a:t>
                      </a:r>
                    </a:p>
                    <a:p>
                      <a:pPr algn="r"/>
                      <a:r>
                        <a:rPr lang="en-GB" sz="1400" u="sng" dirty="0">
                          <a:effectLst/>
                          <a:latin typeface="Times New Roman" panose="02020603050405020304" pitchFamily="18" charset="0"/>
                          <a:cs typeface="Times New Roman" panose="02020603050405020304" pitchFamily="18" charset="0"/>
                        </a:rPr>
                        <a:t>470</a:t>
                      </a:r>
                    </a:p>
                  </a:txBody>
                  <a:tcPr marL="68580" marR="68580" marT="34290" marB="34290"/>
                </a:tc>
                <a:tc>
                  <a:txBody>
                    <a:bodyPr/>
                    <a:lstStyle/>
                    <a:p>
                      <a:pPr algn="r"/>
                      <a:endParaRPr lang="en-GB" sz="1400" dirty="0">
                        <a:effectLst/>
                        <a:latin typeface="Times New Roman" panose="02020603050405020304" pitchFamily="18" charset="0"/>
                        <a:cs typeface="Times New Roman" panose="02020603050405020304" pitchFamily="18" charset="0"/>
                      </a:endParaRPr>
                    </a:p>
                    <a:p>
                      <a:pPr algn="r"/>
                      <a:endParaRPr lang="en-GB" sz="1400" dirty="0">
                        <a:effectLst/>
                        <a:latin typeface="Times New Roman" panose="02020603050405020304" pitchFamily="18" charset="0"/>
                        <a:cs typeface="Times New Roman" panose="02020603050405020304" pitchFamily="18" charset="0"/>
                      </a:endParaRPr>
                    </a:p>
                    <a:p>
                      <a:pPr algn="r"/>
                      <a:r>
                        <a:rPr lang="en-GB" sz="1400" u="sng" dirty="0">
                          <a:effectLst/>
                          <a:latin typeface="Times New Roman" panose="02020603050405020304" pitchFamily="18" charset="0"/>
                          <a:cs typeface="Times New Roman" panose="02020603050405020304" pitchFamily="18" charset="0"/>
                        </a:rPr>
                        <a:t>13,970</a:t>
                      </a:r>
                    </a:p>
                    <a:p>
                      <a:pPr algn="r"/>
                      <a:r>
                        <a:rPr lang="en-GB" sz="1400" u="none" dirty="0">
                          <a:effectLst/>
                          <a:latin typeface="Times New Roman" panose="02020603050405020304" pitchFamily="18" charset="0"/>
                          <a:cs typeface="Times New Roman" panose="02020603050405020304" pitchFamily="18" charset="0"/>
                        </a:rPr>
                        <a:t>20,127</a:t>
                      </a:r>
                    </a:p>
                  </a:txBody>
                  <a:tcPr marL="68580" marR="68580" marT="34290" marB="34290"/>
                </a:tc>
                <a:extLst>
                  <a:ext uri="{0D108BD9-81ED-4DB2-BD59-A6C34878D82A}">
                    <a16:rowId xmlns:a16="http://schemas.microsoft.com/office/drawing/2014/main" val="10003"/>
                  </a:ext>
                </a:extLst>
              </a:tr>
              <a:tr h="1024057">
                <a:tc>
                  <a:txBody>
                    <a:bodyPr/>
                    <a:lstStyle/>
                    <a:p>
                      <a:pPr>
                        <a:spcAft>
                          <a:spcPts val="0"/>
                        </a:spcAft>
                      </a:pPr>
                      <a:r>
                        <a:rPr lang="en-GB" sz="1400" dirty="0">
                          <a:effectLst/>
                          <a:latin typeface="Times New Roman" panose="02020603050405020304" pitchFamily="18" charset="0"/>
                          <a:cs typeface="Times New Roman" panose="02020603050405020304" pitchFamily="18" charset="0"/>
                        </a:rPr>
                        <a:t>Less expenses and overheads:</a:t>
                      </a:r>
                    </a:p>
                    <a:p>
                      <a:pPr>
                        <a:spcAft>
                          <a:spcPts val="0"/>
                        </a:spcAft>
                      </a:pPr>
                      <a:r>
                        <a:rPr lang="en-GB" sz="1400" dirty="0">
                          <a:effectLst/>
                          <a:latin typeface="Times New Roman" panose="02020603050405020304" pitchFamily="18" charset="0"/>
                          <a:cs typeface="Times New Roman" panose="02020603050405020304" pitchFamily="18" charset="0"/>
                        </a:rPr>
                        <a:t>Labour costs</a:t>
                      </a:r>
                    </a:p>
                    <a:p>
                      <a:pPr>
                        <a:spcAft>
                          <a:spcPts val="0"/>
                        </a:spcAft>
                      </a:pPr>
                      <a:r>
                        <a:rPr lang="en-GB" sz="1400" dirty="0">
                          <a:effectLst/>
                          <a:latin typeface="Times New Roman" panose="02020603050405020304" pitchFamily="18" charset="0"/>
                          <a:cs typeface="Times New Roman" panose="02020603050405020304" pitchFamily="18" charset="0"/>
                        </a:rPr>
                        <a:t>Overheads</a:t>
                      </a:r>
                    </a:p>
                  </a:txBody>
                  <a:tcPr marL="68580" marR="68580" marT="34290" marB="34290"/>
                </a:tc>
                <a:tc>
                  <a:txBody>
                    <a:bodyPr/>
                    <a:lstStyle/>
                    <a:p>
                      <a:pPr algn="r"/>
                      <a:endParaRPr lang="en-GB" sz="1400" dirty="0">
                        <a:effectLst/>
                        <a:latin typeface="Times New Roman" panose="02020603050405020304" pitchFamily="18" charset="0"/>
                        <a:cs typeface="Times New Roman" panose="02020603050405020304" pitchFamily="18" charset="0"/>
                      </a:endParaRPr>
                    </a:p>
                    <a:p>
                      <a:pPr algn="r"/>
                      <a:r>
                        <a:rPr lang="en-GB" sz="1400" dirty="0">
                          <a:effectLst/>
                          <a:latin typeface="Times New Roman" panose="02020603050405020304" pitchFamily="18" charset="0"/>
                          <a:cs typeface="Times New Roman" panose="02020603050405020304" pitchFamily="18" charset="0"/>
                        </a:rPr>
                        <a:t>7,880</a:t>
                      </a:r>
                    </a:p>
                    <a:p>
                      <a:pPr algn="r"/>
                      <a:r>
                        <a:rPr lang="en-GB" sz="1400" u="sng" dirty="0">
                          <a:effectLst/>
                          <a:latin typeface="Times New Roman" panose="02020603050405020304" pitchFamily="18" charset="0"/>
                          <a:cs typeface="Times New Roman" panose="02020603050405020304" pitchFamily="18" charset="0"/>
                        </a:rPr>
                        <a:t>4,727</a:t>
                      </a:r>
                    </a:p>
                  </a:txBody>
                  <a:tcPr marL="68580" marR="68580" marT="34290" marB="34290">
                    <a:lnR w="12700" cmpd="sng">
                      <a:noFill/>
                    </a:lnR>
                  </a:tcPr>
                </a:tc>
                <a:tc>
                  <a:txBody>
                    <a:bodyPr/>
                    <a:lstStyle/>
                    <a:p>
                      <a:pPr algn="r"/>
                      <a:endParaRPr lang="en-GB" sz="1400" dirty="0">
                        <a:effectLst/>
                        <a:latin typeface="Times New Roman" panose="02020603050405020304" pitchFamily="18" charset="0"/>
                        <a:cs typeface="Times New Roman" panose="02020603050405020304" pitchFamily="18" charset="0"/>
                      </a:endParaRPr>
                    </a:p>
                    <a:p>
                      <a:pPr algn="r"/>
                      <a:endParaRPr lang="en-GB" sz="1400" dirty="0">
                        <a:effectLst/>
                        <a:latin typeface="Times New Roman" panose="02020603050405020304" pitchFamily="18" charset="0"/>
                        <a:cs typeface="Times New Roman" panose="02020603050405020304" pitchFamily="18" charset="0"/>
                      </a:endParaRPr>
                    </a:p>
                    <a:p>
                      <a:pPr algn="r"/>
                      <a:r>
                        <a:rPr lang="en-GB" sz="1400" u="sng" dirty="0">
                          <a:effectLst/>
                          <a:latin typeface="Times New Roman" panose="02020603050405020304" pitchFamily="18" charset="0"/>
                          <a:cs typeface="Times New Roman" panose="02020603050405020304" pitchFamily="18" charset="0"/>
                        </a:rPr>
                        <a:t>12,607</a:t>
                      </a:r>
                    </a:p>
                  </a:txBody>
                  <a:tcPr marL="68580" marR="68580" marT="34290" marB="34290">
                    <a:lnL w="12700" cmpd="sng">
                      <a:noFill/>
                    </a:lnL>
                  </a:tcPr>
                </a:tc>
                <a:extLst>
                  <a:ext uri="{0D108BD9-81ED-4DB2-BD59-A6C34878D82A}">
                    <a16:rowId xmlns:a16="http://schemas.microsoft.com/office/drawing/2014/main" val="10004"/>
                  </a:ext>
                </a:extLst>
              </a:tr>
              <a:tr h="379581">
                <a:tc>
                  <a:txBody>
                    <a:bodyPr/>
                    <a:lstStyle/>
                    <a:p>
                      <a:pPr>
                        <a:spcAft>
                          <a:spcPts val="0"/>
                        </a:spcAft>
                      </a:pPr>
                      <a:r>
                        <a:rPr lang="en-GB" sz="1400" dirty="0">
                          <a:effectLst/>
                          <a:latin typeface="Times New Roman" panose="02020603050405020304" pitchFamily="18" charset="0"/>
                          <a:cs typeface="Times New Roman" panose="02020603050405020304" pitchFamily="18" charset="0"/>
                        </a:rPr>
                        <a:t>Net profit  </a:t>
                      </a:r>
                      <a:endParaRPr lang="en-GB" sz="1400" dirty="0">
                        <a:effectLst/>
                        <a:latin typeface="Times New Roman" panose="02020603050405020304" pitchFamily="18" charset="0"/>
                        <a:ea typeface="Times New Roman"/>
                        <a:cs typeface="Times New Roman" panose="02020603050405020304" pitchFamily="18" charset="0"/>
                      </a:endParaRPr>
                    </a:p>
                  </a:txBody>
                  <a:tcPr marL="68580" marR="68580" marT="34290" marB="34290"/>
                </a:tc>
                <a:tc>
                  <a:txBody>
                    <a:bodyPr/>
                    <a:lstStyle/>
                    <a:p>
                      <a:pPr algn="r"/>
                      <a:endParaRPr lang="en-GB" sz="1400" dirty="0">
                        <a:effectLst/>
                        <a:latin typeface="Times New Roman" panose="02020603050405020304" pitchFamily="18" charset="0"/>
                        <a:cs typeface="Times New Roman" panose="02020603050405020304" pitchFamily="18" charset="0"/>
                      </a:endParaRPr>
                    </a:p>
                  </a:txBody>
                  <a:tcPr marL="68580" marR="68580" marT="34290" marB="34290"/>
                </a:tc>
                <a:tc>
                  <a:txBody>
                    <a:bodyPr/>
                    <a:lstStyle/>
                    <a:p>
                      <a:pPr algn="r"/>
                      <a:r>
                        <a:rPr lang="en-GB" sz="1400" dirty="0">
                          <a:effectLst/>
                          <a:latin typeface="Times New Roman" panose="02020603050405020304" pitchFamily="18" charset="0"/>
                          <a:cs typeface="Times New Roman" panose="02020603050405020304" pitchFamily="18" charset="0"/>
                        </a:rPr>
                        <a:t>7,520</a:t>
                      </a:r>
                    </a:p>
                  </a:txBody>
                  <a:tcPr marL="68580" marR="68580" marT="34290" marB="34290"/>
                </a:tc>
                <a:extLst>
                  <a:ext uri="{0D108BD9-81ED-4DB2-BD59-A6C34878D82A}">
                    <a16:rowId xmlns:a16="http://schemas.microsoft.com/office/drawing/2014/main" val="10005"/>
                  </a:ext>
                </a:extLst>
              </a:tr>
            </a:tbl>
          </a:graphicData>
        </a:graphic>
      </p:graphicFrame>
      <p:graphicFrame>
        <p:nvGraphicFramePr>
          <p:cNvPr id="9" name="Table 8">
            <a:extLst>
              <a:ext uri="{FF2B5EF4-FFF2-40B4-BE49-F238E27FC236}">
                <a16:creationId xmlns:a16="http://schemas.microsoft.com/office/drawing/2014/main" id="{EC0CC520-0101-4C2C-89D6-30281FEA24C1}"/>
              </a:ext>
            </a:extLst>
          </p:cNvPr>
          <p:cNvGraphicFramePr>
            <a:graphicFrameLocks noGrp="1"/>
          </p:cNvGraphicFramePr>
          <p:nvPr>
            <p:extLst>
              <p:ext uri="{D42A27DB-BD31-4B8C-83A1-F6EECF244321}">
                <p14:modId xmlns:p14="http://schemas.microsoft.com/office/powerpoint/2010/main" val="1077216130"/>
              </p:ext>
            </p:extLst>
          </p:nvPr>
        </p:nvGraphicFramePr>
        <p:xfrm>
          <a:off x="179512" y="182407"/>
          <a:ext cx="5004246" cy="2574360"/>
        </p:xfrm>
        <a:graphic>
          <a:graphicData uri="http://schemas.openxmlformats.org/drawingml/2006/table">
            <a:tbl>
              <a:tblPr>
                <a:tableStyleId>{5C22544A-7EE6-4342-B048-85BDC9FD1C3A}</a:tableStyleId>
              </a:tblPr>
              <a:tblGrid>
                <a:gridCol w="203087">
                  <a:extLst>
                    <a:ext uri="{9D8B030D-6E8A-4147-A177-3AD203B41FA5}">
                      <a16:colId xmlns:a16="http://schemas.microsoft.com/office/drawing/2014/main" val="20000"/>
                    </a:ext>
                  </a:extLst>
                </a:gridCol>
                <a:gridCol w="4801159">
                  <a:extLst>
                    <a:ext uri="{9D8B030D-6E8A-4147-A177-3AD203B41FA5}">
                      <a16:colId xmlns:a16="http://schemas.microsoft.com/office/drawing/2014/main" val="20001"/>
                    </a:ext>
                  </a:extLst>
                </a:gridCol>
              </a:tblGrid>
              <a:tr h="359150">
                <a:tc>
                  <a:txBody>
                    <a:bodyPr/>
                    <a:lstStyle/>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1</a:t>
                      </a:r>
                    </a:p>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 </a:t>
                      </a:r>
                      <a:endParaRPr lang="en-GB" sz="1200" dirty="0">
                        <a:effectLst/>
                        <a:latin typeface="Times New Roman" panose="02020603050405020304" pitchFamily="18" charset="0"/>
                        <a:ea typeface="Times New Roman"/>
                        <a:cs typeface="Times New Roman" panose="02020603050405020304" pitchFamily="18" charset="0"/>
                      </a:endParaRPr>
                    </a:p>
                  </a:txBody>
                  <a:tcPr marL="68580" marR="68580" marT="0" marB="0"/>
                </a:tc>
                <a:tc>
                  <a:txBody>
                    <a:bodyPr/>
                    <a:lstStyle/>
                    <a:p>
                      <a:pPr algn="just">
                        <a:lnSpc>
                          <a:spcPct val="115000"/>
                        </a:lnSpc>
                        <a:spcAft>
                          <a:spcPts val="0"/>
                        </a:spcAft>
                      </a:pPr>
                      <a:r>
                        <a:rPr lang="en-GB" sz="1000" b="1" dirty="0">
                          <a:effectLst/>
                          <a:latin typeface="Times New Roman" panose="02020603050405020304" pitchFamily="18" charset="0"/>
                          <a:cs typeface="Times New Roman" panose="02020603050405020304" pitchFamily="18" charset="0"/>
                        </a:rPr>
                        <a:t>Ticket sales are made on a credit basis. The Hereford Organisation allow one month’s credit to customers</a:t>
                      </a:r>
                    </a:p>
                  </a:txBody>
                  <a:tcPr marL="68580" marR="68580" marT="0" marB="0"/>
                </a:tc>
                <a:extLst>
                  <a:ext uri="{0D108BD9-81ED-4DB2-BD59-A6C34878D82A}">
                    <a16:rowId xmlns:a16="http://schemas.microsoft.com/office/drawing/2014/main" val="10000"/>
                  </a:ext>
                </a:extLst>
              </a:tr>
              <a:tr h="171944">
                <a:tc>
                  <a:txBody>
                    <a:bodyPr/>
                    <a:lstStyle/>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2</a:t>
                      </a:r>
                      <a:endParaRPr lang="en-GB" sz="1200" dirty="0">
                        <a:effectLst/>
                        <a:latin typeface="Times New Roman" panose="02020603050405020304" pitchFamily="18" charset="0"/>
                        <a:ea typeface="Times New Roman"/>
                        <a:cs typeface="Times New Roman" panose="02020603050405020304" pitchFamily="18" charset="0"/>
                      </a:endParaRPr>
                    </a:p>
                  </a:txBody>
                  <a:tcPr marL="68580" marR="68580" marT="0" marB="0"/>
                </a:tc>
                <a:tc>
                  <a:txBody>
                    <a:bodyPr/>
                    <a:lstStyle/>
                    <a:p>
                      <a:pPr algn="just">
                        <a:lnSpc>
                          <a:spcPct val="115000"/>
                        </a:lnSpc>
                        <a:spcAft>
                          <a:spcPts val="0"/>
                        </a:spcAft>
                      </a:pPr>
                      <a:r>
                        <a:rPr lang="en-GB" sz="1000" b="1" dirty="0">
                          <a:effectLst/>
                          <a:latin typeface="Times New Roman" panose="02020603050405020304" pitchFamily="18" charset="0"/>
                          <a:cs typeface="Times New Roman" panose="02020603050405020304" pitchFamily="18" charset="0"/>
                        </a:rPr>
                        <a:t>All food and beverage and sundry sales are on a cash basis.</a:t>
                      </a:r>
                    </a:p>
                  </a:txBody>
                  <a:tcPr marL="68580" marR="68580" marT="0" marB="0"/>
                </a:tc>
                <a:extLst>
                  <a:ext uri="{0D108BD9-81ED-4DB2-BD59-A6C34878D82A}">
                    <a16:rowId xmlns:a16="http://schemas.microsoft.com/office/drawing/2014/main" val="10001"/>
                  </a:ext>
                </a:extLst>
              </a:tr>
              <a:tr h="299518">
                <a:tc>
                  <a:txBody>
                    <a:bodyPr/>
                    <a:lstStyle/>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3</a:t>
                      </a:r>
                      <a:endParaRPr lang="en-GB" sz="1200" dirty="0">
                        <a:effectLst/>
                        <a:latin typeface="Times New Roman" panose="02020603050405020304" pitchFamily="18" charset="0"/>
                        <a:ea typeface="Times New Roman"/>
                        <a:cs typeface="Times New Roman" panose="02020603050405020304" pitchFamily="18" charset="0"/>
                      </a:endParaRPr>
                    </a:p>
                  </a:txBody>
                  <a:tcPr marL="68580" marR="68580" marT="0" marB="0"/>
                </a:tc>
                <a:tc>
                  <a:txBody>
                    <a:bodyPr/>
                    <a:lstStyle/>
                    <a:p>
                      <a:pPr algn="just">
                        <a:lnSpc>
                          <a:spcPct val="115000"/>
                        </a:lnSpc>
                        <a:spcAft>
                          <a:spcPts val="0"/>
                        </a:spcAft>
                      </a:pPr>
                      <a:r>
                        <a:rPr lang="en-GB" sz="1000" b="1" dirty="0">
                          <a:effectLst/>
                          <a:latin typeface="Times New Roman" panose="02020603050405020304" pitchFamily="18" charset="0"/>
                          <a:cs typeface="Times New Roman" panose="02020603050405020304" pitchFamily="18" charset="0"/>
                        </a:rPr>
                        <a:t>Payments for food and beverage purchases are made one month after the month of purchase.</a:t>
                      </a:r>
                    </a:p>
                  </a:txBody>
                  <a:tcPr marL="68580" marR="68580" marT="0" marB="0"/>
                </a:tc>
                <a:extLst>
                  <a:ext uri="{0D108BD9-81ED-4DB2-BD59-A6C34878D82A}">
                    <a16:rowId xmlns:a16="http://schemas.microsoft.com/office/drawing/2014/main" val="10002"/>
                  </a:ext>
                </a:extLst>
              </a:tr>
              <a:tr h="171944">
                <a:tc>
                  <a:txBody>
                    <a:bodyPr/>
                    <a:lstStyle/>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4</a:t>
                      </a:r>
                      <a:endParaRPr lang="en-GB" sz="1200" dirty="0">
                        <a:effectLst/>
                        <a:latin typeface="Times New Roman" panose="02020603050405020304" pitchFamily="18" charset="0"/>
                        <a:ea typeface="Times New Roman"/>
                        <a:cs typeface="Times New Roman" panose="02020603050405020304" pitchFamily="18" charset="0"/>
                      </a:endParaRPr>
                    </a:p>
                  </a:txBody>
                  <a:tcPr marL="68580" marR="68580" marT="0" marB="0"/>
                </a:tc>
                <a:tc>
                  <a:txBody>
                    <a:bodyPr/>
                    <a:lstStyle/>
                    <a:p>
                      <a:pPr algn="just">
                        <a:lnSpc>
                          <a:spcPct val="115000"/>
                        </a:lnSpc>
                        <a:spcAft>
                          <a:spcPts val="0"/>
                        </a:spcAft>
                      </a:pPr>
                      <a:r>
                        <a:rPr lang="en-GB" sz="1000" b="1" dirty="0">
                          <a:effectLst/>
                          <a:latin typeface="Times New Roman" panose="02020603050405020304" pitchFamily="18" charset="0"/>
                          <a:cs typeface="Times New Roman" panose="02020603050405020304" pitchFamily="18" charset="0"/>
                        </a:rPr>
                        <a:t>Overheads are paid one month after they are incurred</a:t>
                      </a:r>
                      <a:endParaRPr lang="en-GB" sz="1000" b="1" dirty="0">
                        <a:effectLst/>
                        <a:latin typeface="Times New Roman" panose="02020603050405020304" pitchFamily="18" charset="0"/>
                        <a:ea typeface="Times New Roman"/>
                        <a:cs typeface="Times New Roman" panose="02020603050405020304" pitchFamily="18" charset="0"/>
                      </a:endParaRPr>
                    </a:p>
                  </a:txBody>
                  <a:tcPr marL="68580" marR="68580" marT="0" marB="0"/>
                </a:tc>
                <a:extLst>
                  <a:ext uri="{0D108BD9-81ED-4DB2-BD59-A6C34878D82A}">
                    <a16:rowId xmlns:a16="http://schemas.microsoft.com/office/drawing/2014/main" val="10003"/>
                  </a:ext>
                </a:extLst>
              </a:tr>
              <a:tr h="171944">
                <a:tc>
                  <a:txBody>
                    <a:bodyPr/>
                    <a:lstStyle/>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5</a:t>
                      </a:r>
                      <a:endParaRPr lang="en-GB" sz="1200" dirty="0">
                        <a:effectLst/>
                        <a:latin typeface="Times New Roman" panose="02020603050405020304" pitchFamily="18" charset="0"/>
                        <a:ea typeface="Times New Roman"/>
                        <a:cs typeface="Times New Roman" panose="02020603050405020304" pitchFamily="18" charset="0"/>
                      </a:endParaRPr>
                    </a:p>
                  </a:txBody>
                  <a:tcPr marL="68580" marR="68580" marT="0" marB="0"/>
                </a:tc>
                <a:tc>
                  <a:txBody>
                    <a:bodyPr/>
                    <a:lstStyle/>
                    <a:p>
                      <a:pPr algn="just">
                        <a:lnSpc>
                          <a:spcPct val="115000"/>
                        </a:lnSpc>
                        <a:spcAft>
                          <a:spcPts val="0"/>
                        </a:spcAft>
                      </a:pPr>
                      <a:r>
                        <a:rPr lang="en-GB" sz="1000" b="1" dirty="0">
                          <a:effectLst/>
                          <a:latin typeface="Times New Roman" panose="02020603050405020304" pitchFamily="18" charset="0"/>
                          <a:cs typeface="Times New Roman" panose="02020603050405020304" pitchFamily="18" charset="0"/>
                        </a:rPr>
                        <a:t>Labour costs are paid in the month to which they refer.</a:t>
                      </a:r>
                    </a:p>
                  </a:txBody>
                  <a:tcPr marL="68580" marR="68580" marT="0" marB="0"/>
                </a:tc>
                <a:extLst>
                  <a:ext uri="{0D108BD9-81ED-4DB2-BD59-A6C34878D82A}">
                    <a16:rowId xmlns:a16="http://schemas.microsoft.com/office/drawing/2014/main" val="10004"/>
                  </a:ext>
                </a:extLst>
              </a:tr>
              <a:tr h="398482">
                <a:tc>
                  <a:txBody>
                    <a:bodyPr/>
                    <a:lstStyle/>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6</a:t>
                      </a:r>
                      <a:endParaRPr lang="en-GB" sz="1200" dirty="0">
                        <a:effectLst/>
                        <a:latin typeface="Times New Roman" panose="02020603050405020304" pitchFamily="18" charset="0"/>
                        <a:ea typeface="Times New Roman"/>
                        <a:cs typeface="Times New Roman" panose="02020603050405020304" pitchFamily="18" charset="0"/>
                      </a:endParaRPr>
                    </a:p>
                  </a:txBody>
                  <a:tcPr marL="68580" marR="68580" marT="0" marB="0"/>
                </a:tc>
                <a:tc>
                  <a:txBody>
                    <a:bodyPr/>
                    <a:lstStyle/>
                    <a:p>
                      <a:pPr algn="just">
                        <a:lnSpc>
                          <a:spcPct val="115000"/>
                        </a:lnSpc>
                        <a:spcAft>
                          <a:spcPts val="0"/>
                        </a:spcAft>
                      </a:pPr>
                      <a:r>
                        <a:rPr lang="en-GB" sz="1000" b="1" dirty="0">
                          <a:effectLst/>
                          <a:latin typeface="Times New Roman" panose="02020603050405020304" pitchFamily="18" charset="0"/>
                          <a:cs typeface="Times New Roman" panose="02020603050405020304" pitchFamily="18" charset="0"/>
                        </a:rPr>
                        <a:t>Expenditure on new equipment costing £2,000 will be due for payment as follows: - £1,250 in October, £750 in December.</a:t>
                      </a:r>
                    </a:p>
                  </a:txBody>
                  <a:tcPr marL="68580" marR="68580" marT="0" marB="0"/>
                </a:tc>
                <a:extLst>
                  <a:ext uri="{0D108BD9-81ED-4DB2-BD59-A6C34878D82A}">
                    <a16:rowId xmlns:a16="http://schemas.microsoft.com/office/drawing/2014/main" val="10005"/>
                  </a:ext>
                </a:extLst>
              </a:tr>
              <a:tr h="262000">
                <a:tc>
                  <a:txBody>
                    <a:bodyPr/>
                    <a:lstStyle/>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7</a:t>
                      </a:r>
                      <a:endParaRPr lang="en-GB" sz="1200" dirty="0">
                        <a:effectLst/>
                        <a:latin typeface="Times New Roman" panose="02020603050405020304" pitchFamily="18" charset="0"/>
                        <a:ea typeface="Times New Roman"/>
                        <a:cs typeface="Times New Roman" panose="02020603050405020304" pitchFamily="18" charset="0"/>
                      </a:endParaRPr>
                    </a:p>
                  </a:txBody>
                  <a:tcPr marL="68580" marR="68580" marT="0" marB="0"/>
                </a:tc>
                <a:tc>
                  <a:txBody>
                    <a:bodyPr/>
                    <a:lstStyle/>
                    <a:p>
                      <a:pPr algn="just">
                        <a:lnSpc>
                          <a:spcPct val="115000"/>
                        </a:lnSpc>
                        <a:spcAft>
                          <a:spcPts val="0"/>
                        </a:spcAft>
                      </a:pPr>
                      <a:r>
                        <a:rPr lang="en-GB" sz="1000" b="1" dirty="0">
                          <a:effectLst/>
                          <a:latin typeface="Times New Roman" panose="02020603050405020304" pitchFamily="18" charset="0"/>
                          <a:cs typeface="Times New Roman" panose="02020603050405020304" pitchFamily="18" charset="0"/>
                        </a:rPr>
                        <a:t>The opening bank balance on 1</a:t>
                      </a:r>
                      <a:r>
                        <a:rPr lang="en-GB" sz="1000" b="1" baseline="30000" dirty="0">
                          <a:effectLst/>
                          <a:latin typeface="Times New Roman" panose="02020603050405020304" pitchFamily="18" charset="0"/>
                          <a:cs typeface="Times New Roman" panose="02020603050405020304" pitchFamily="18" charset="0"/>
                        </a:rPr>
                        <a:t>st</a:t>
                      </a:r>
                      <a:r>
                        <a:rPr lang="en-GB" sz="1000" b="1" dirty="0">
                          <a:effectLst/>
                          <a:latin typeface="Times New Roman" panose="02020603050405020304" pitchFamily="18" charset="0"/>
                          <a:cs typeface="Times New Roman" panose="02020603050405020304" pitchFamily="18" charset="0"/>
                        </a:rPr>
                        <a:t> October 2012 is forecast to be £3,000</a:t>
                      </a:r>
                      <a:endParaRPr lang="en-GB" sz="1000" b="1" dirty="0">
                        <a:effectLst/>
                        <a:latin typeface="Times New Roman" panose="02020603050405020304" pitchFamily="18" charset="0"/>
                        <a:ea typeface="Times New Roman"/>
                        <a:cs typeface="Times New Roman" panose="02020603050405020304" pitchFamily="18" charset="0"/>
                      </a:endParaRPr>
                    </a:p>
                  </a:txBody>
                  <a:tcPr marL="68580" marR="68580" marT="0" marB="0"/>
                </a:tc>
                <a:extLst>
                  <a:ext uri="{0D108BD9-81ED-4DB2-BD59-A6C34878D82A}">
                    <a16:rowId xmlns:a16="http://schemas.microsoft.com/office/drawing/2014/main" val="10006"/>
                  </a:ext>
                </a:extLst>
              </a:tr>
              <a:tr h="593395">
                <a:tc>
                  <a:txBody>
                    <a:bodyPr/>
                    <a:lstStyle/>
                    <a:p>
                      <a:pPr algn="ctr">
                        <a:lnSpc>
                          <a:spcPct val="115000"/>
                        </a:lnSpc>
                        <a:spcAft>
                          <a:spcPts val="0"/>
                        </a:spcAft>
                      </a:pPr>
                      <a:r>
                        <a:rPr lang="en-GB" sz="1200" dirty="0">
                          <a:effectLst/>
                          <a:latin typeface="Times New Roman" panose="02020603050405020304" pitchFamily="18" charset="0"/>
                          <a:ea typeface="Times New Roman"/>
                          <a:cs typeface="Times New Roman" panose="02020603050405020304" pitchFamily="18" charset="0"/>
                        </a:rPr>
                        <a:t>8</a:t>
                      </a:r>
                    </a:p>
                  </a:txBody>
                  <a:tcPr marL="68580" marR="68580" marT="0" marB="0"/>
                </a:tc>
                <a:tc>
                  <a:txBody>
                    <a:bodyPr/>
                    <a:lstStyle/>
                    <a:p>
                      <a:r>
                        <a:rPr lang="en-GB" sz="1000" b="1" kern="1200" dirty="0">
                          <a:solidFill>
                            <a:schemeClr val="dk1"/>
                          </a:solidFill>
                          <a:effectLst/>
                          <a:latin typeface="Times New Roman" panose="02020603050405020304" pitchFamily="18" charset="0"/>
                          <a:ea typeface="+mn-ea"/>
                          <a:cs typeface="Times New Roman" panose="02020603050405020304" pitchFamily="18" charset="0"/>
                        </a:rPr>
                        <a:t>Information relating to stocks of food and beverages is as follows:</a:t>
                      </a:r>
                    </a:p>
                    <a:p>
                      <a:r>
                        <a:rPr lang="en-GB" sz="1000" b="1" kern="1200" dirty="0">
                          <a:solidFill>
                            <a:schemeClr val="dk1"/>
                          </a:solidFill>
                          <a:effectLst/>
                          <a:latin typeface="Times New Roman" panose="02020603050405020304" pitchFamily="18" charset="0"/>
                          <a:ea typeface="+mn-ea"/>
                          <a:cs typeface="Times New Roman" panose="02020603050405020304" pitchFamily="18" charset="0"/>
                        </a:rPr>
                        <a:t>Stocks as at:         1</a:t>
                      </a:r>
                      <a:r>
                        <a:rPr lang="en-GB" sz="1000" b="1" kern="1200" baseline="30000" dirty="0">
                          <a:solidFill>
                            <a:schemeClr val="dk1"/>
                          </a:solidFill>
                          <a:effectLst/>
                          <a:latin typeface="Times New Roman" panose="02020603050405020304" pitchFamily="18" charset="0"/>
                          <a:ea typeface="+mn-ea"/>
                          <a:cs typeface="Times New Roman" panose="02020603050405020304" pitchFamily="18" charset="0"/>
                        </a:rPr>
                        <a:t>st</a:t>
                      </a:r>
                      <a:r>
                        <a:rPr lang="en-GB" sz="1000" b="1" kern="1200" dirty="0">
                          <a:solidFill>
                            <a:schemeClr val="dk1"/>
                          </a:solidFill>
                          <a:effectLst/>
                          <a:latin typeface="Times New Roman" panose="02020603050405020304" pitchFamily="18" charset="0"/>
                          <a:ea typeface="+mn-ea"/>
                          <a:cs typeface="Times New Roman" panose="02020603050405020304" pitchFamily="18" charset="0"/>
                        </a:rPr>
                        <a:t> October 2020            31</a:t>
                      </a:r>
                      <a:r>
                        <a:rPr lang="en-GB" sz="1000" b="1" kern="1200" baseline="30000" dirty="0">
                          <a:solidFill>
                            <a:schemeClr val="dk1"/>
                          </a:solidFill>
                          <a:effectLst/>
                          <a:latin typeface="Times New Roman" panose="02020603050405020304" pitchFamily="18" charset="0"/>
                          <a:ea typeface="+mn-ea"/>
                          <a:cs typeface="Times New Roman" panose="02020603050405020304" pitchFamily="18" charset="0"/>
                        </a:rPr>
                        <a:t>st</a:t>
                      </a:r>
                      <a:r>
                        <a:rPr lang="en-GB" sz="1000" b="1" kern="1200" dirty="0">
                          <a:solidFill>
                            <a:schemeClr val="dk1"/>
                          </a:solidFill>
                          <a:effectLst/>
                          <a:latin typeface="Times New Roman" panose="02020603050405020304" pitchFamily="18" charset="0"/>
                          <a:ea typeface="+mn-ea"/>
                          <a:cs typeface="Times New Roman" panose="02020603050405020304" pitchFamily="18" charset="0"/>
                        </a:rPr>
                        <a:t> December 2020</a:t>
                      </a:r>
                      <a:endParaRPr lang="en-GB" sz="1000" kern="1200" dirty="0">
                        <a:solidFill>
                          <a:schemeClr val="dk1"/>
                        </a:solidFill>
                        <a:effectLst/>
                        <a:latin typeface="Times New Roman" panose="02020603050405020304" pitchFamily="18" charset="0"/>
                        <a:ea typeface="+mn-ea"/>
                        <a:cs typeface="Times New Roman" panose="02020603050405020304" pitchFamily="18" charset="0"/>
                      </a:endParaRPr>
                    </a:p>
                    <a:p>
                      <a:r>
                        <a:rPr lang="en-GB" sz="1000" b="1" kern="1200" dirty="0">
                          <a:solidFill>
                            <a:schemeClr val="dk1"/>
                          </a:solidFill>
                          <a:effectLst/>
                          <a:latin typeface="Times New Roman" panose="02020603050405020304" pitchFamily="18" charset="0"/>
                          <a:ea typeface="+mn-ea"/>
                          <a:cs typeface="Times New Roman" panose="02020603050405020304" pitchFamily="18" charset="0"/>
                        </a:rPr>
                        <a:t>                                     £620                                     £800</a:t>
                      </a:r>
                      <a:endParaRPr lang="en-GB" sz="1000" b="1" dirty="0">
                        <a:effectLst/>
                        <a:latin typeface="Times New Roman" panose="02020603050405020304" pitchFamily="18" charset="0"/>
                        <a:ea typeface="Times New Roman"/>
                        <a:cs typeface="Times New Roman" panose="02020603050405020304" pitchFamily="18" charset="0"/>
                      </a:endParaRPr>
                    </a:p>
                  </a:txBody>
                  <a:tcPr marL="68580" marR="68580" marT="0" marB="0"/>
                </a:tc>
                <a:extLst>
                  <a:ext uri="{0D108BD9-81ED-4DB2-BD59-A6C34878D82A}">
                    <a16:rowId xmlns:a16="http://schemas.microsoft.com/office/drawing/2014/main" val="10007"/>
                  </a:ext>
                </a:extLst>
              </a:tr>
            </a:tbl>
          </a:graphicData>
        </a:graphic>
      </p:graphicFrame>
      <p:graphicFrame>
        <p:nvGraphicFramePr>
          <p:cNvPr id="10" name="Content Placeholder 3">
            <a:extLst>
              <a:ext uri="{FF2B5EF4-FFF2-40B4-BE49-F238E27FC236}">
                <a16:creationId xmlns:a16="http://schemas.microsoft.com/office/drawing/2014/main" id="{E4D198BD-6DD2-4DD2-A955-A5448DA64028}"/>
              </a:ext>
            </a:extLst>
          </p:cNvPr>
          <p:cNvGraphicFramePr>
            <a:graphicFrameLocks/>
          </p:cNvGraphicFramePr>
          <p:nvPr>
            <p:extLst>
              <p:ext uri="{D42A27DB-BD31-4B8C-83A1-F6EECF244321}">
                <p14:modId xmlns:p14="http://schemas.microsoft.com/office/powerpoint/2010/main" val="3755794428"/>
              </p:ext>
            </p:extLst>
          </p:nvPr>
        </p:nvGraphicFramePr>
        <p:xfrm>
          <a:off x="179512" y="2835287"/>
          <a:ext cx="5004247" cy="2774167"/>
        </p:xfrm>
        <a:graphic>
          <a:graphicData uri="http://schemas.openxmlformats.org/drawingml/2006/table">
            <a:tbl>
              <a:tblPr>
                <a:tableStyleId>{5C22544A-7EE6-4342-B048-85BDC9FD1C3A}</a:tableStyleId>
              </a:tblPr>
              <a:tblGrid>
                <a:gridCol w="1179593">
                  <a:extLst>
                    <a:ext uri="{9D8B030D-6E8A-4147-A177-3AD203B41FA5}">
                      <a16:colId xmlns:a16="http://schemas.microsoft.com/office/drawing/2014/main" val="2544853725"/>
                    </a:ext>
                  </a:extLst>
                </a:gridCol>
                <a:gridCol w="1268679">
                  <a:extLst>
                    <a:ext uri="{9D8B030D-6E8A-4147-A177-3AD203B41FA5}">
                      <a16:colId xmlns:a16="http://schemas.microsoft.com/office/drawing/2014/main" val="2585996642"/>
                    </a:ext>
                  </a:extLst>
                </a:gridCol>
                <a:gridCol w="1304915">
                  <a:extLst>
                    <a:ext uri="{9D8B030D-6E8A-4147-A177-3AD203B41FA5}">
                      <a16:colId xmlns:a16="http://schemas.microsoft.com/office/drawing/2014/main" val="1514087666"/>
                    </a:ext>
                  </a:extLst>
                </a:gridCol>
                <a:gridCol w="1251060">
                  <a:extLst>
                    <a:ext uri="{9D8B030D-6E8A-4147-A177-3AD203B41FA5}">
                      <a16:colId xmlns:a16="http://schemas.microsoft.com/office/drawing/2014/main" val="712102038"/>
                    </a:ext>
                  </a:extLst>
                </a:gridCol>
              </a:tblGrid>
              <a:tr h="582680">
                <a:tc>
                  <a:txBody>
                    <a:bodyPr/>
                    <a:lstStyle/>
                    <a:p>
                      <a:pPr algn="ctr">
                        <a:lnSpc>
                          <a:spcPct val="115000"/>
                        </a:lnSpc>
                        <a:spcAft>
                          <a:spcPts val="0"/>
                        </a:spcAft>
                      </a:pPr>
                      <a:r>
                        <a:rPr lang="en-GB" sz="1200" b="1" dirty="0">
                          <a:solidFill>
                            <a:schemeClr val="bg1"/>
                          </a:solidFill>
                          <a:effectLst/>
                          <a:latin typeface="Times New Roman" panose="02020603050405020304" pitchFamily="18" charset="0"/>
                          <a:cs typeface="Times New Roman" panose="02020603050405020304" pitchFamily="18" charset="0"/>
                        </a:rPr>
                        <a:t>Estimated</a:t>
                      </a:r>
                    </a:p>
                    <a:p>
                      <a:pPr algn="ctr">
                        <a:lnSpc>
                          <a:spcPct val="115000"/>
                        </a:lnSpc>
                        <a:spcAft>
                          <a:spcPts val="0"/>
                        </a:spcAft>
                      </a:pPr>
                      <a:r>
                        <a:rPr lang="en-GB" sz="1200" b="1" dirty="0">
                          <a:solidFill>
                            <a:schemeClr val="bg1"/>
                          </a:solidFill>
                          <a:effectLst/>
                          <a:latin typeface="Times New Roman" panose="02020603050405020304" pitchFamily="18" charset="0"/>
                          <a:ea typeface="Times New Roman"/>
                          <a:cs typeface="Times New Roman" panose="02020603050405020304" pitchFamily="18" charset="0"/>
                        </a:rPr>
                        <a:t>expenditure</a:t>
                      </a:r>
                    </a:p>
                  </a:txBody>
                  <a:tcPr marL="51435" marR="51435" marT="0" marB="0">
                    <a:solidFill>
                      <a:schemeClr val="accent1">
                        <a:lumMod val="50000"/>
                      </a:schemeClr>
                    </a:solidFill>
                  </a:tcPr>
                </a:tc>
                <a:tc>
                  <a:txBody>
                    <a:bodyPr/>
                    <a:lstStyle/>
                    <a:p>
                      <a:pPr algn="ctr">
                        <a:lnSpc>
                          <a:spcPct val="115000"/>
                        </a:lnSpc>
                        <a:spcAft>
                          <a:spcPts val="0"/>
                        </a:spcAft>
                      </a:pPr>
                      <a:r>
                        <a:rPr lang="en-GB" sz="1200" b="1" dirty="0">
                          <a:solidFill>
                            <a:schemeClr val="bg1"/>
                          </a:solidFill>
                          <a:effectLst/>
                          <a:latin typeface="Times New Roman" panose="02020603050405020304" pitchFamily="18" charset="0"/>
                          <a:ea typeface="Times New Roman"/>
                          <a:cs typeface="Times New Roman" panose="02020603050405020304" pitchFamily="18" charset="0"/>
                        </a:rPr>
                        <a:t>Food &amp; Beverage </a:t>
                      </a:r>
                      <a:endParaRPr lang="en-GB" sz="1200" dirty="0">
                        <a:solidFill>
                          <a:schemeClr val="bg1"/>
                        </a:solidFill>
                        <a:effectLst/>
                        <a:latin typeface="Times New Roman" panose="02020603050405020304" pitchFamily="18" charset="0"/>
                        <a:ea typeface="Times New Roman"/>
                        <a:cs typeface="Times New Roman" panose="02020603050405020304" pitchFamily="18" charset="0"/>
                      </a:endParaRPr>
                    </a:p>
                    <a:p>
                      <a:pPr algn="ctr">
                        <a:lnSpc>
                          <a:spcPct val="115000"/>
                        </a:lnSpc>
                        <a:spcAft>
                          <a:spcPts val="0"/>
                        </a:spcAft>
                      </a:pPr>
                      <a:r>
                        <a:rPr lang="en-GB" sz="1200" b="1" dirty="0">
                          <a:solidFill>
                            <a:schemeClr val="bg1"/>
                          </a:solidFill>
                          <a:effectLst/>
                          <a:latin typeface="Times New Roman" panose="02020603050405020304" pitchFamily="18" charset="0"/>
                          <a:ea typeface="Times New Roman"/>
                          <a:cs typeface="Times New Roman" panose="02020603050405020304" pitchFamily="18" charset="0"/>
                        </a:rPr>
                        <a:t>Purchases</a:t>
                      </a:r>
                      <a:endParaRPr lang="en-GB" sz="1200"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marL="0" marR="0" indent="0" algn="ctr" defTabSz="914400" rtl="0" eaLnBrk="1" fontAlgn="auto" latinLnBrk="0" hangingPunct="1">
                        <a:lnSpc>
                          <a:spcPct val="115000"/>
                        </a:lnSpc>
                        <a:spcBef>
                          <a:spcPts val="0"/>
                        </a:spcBef>
                        <a:spcAft>
                          <a:spcPts val="0"/>
                        </a:spcAft>
                        <a:buClrTx/>
                        <a:buSzTx/>
                        <a:buFontTx/>
                        <a:buNone/>
                        <a:tabLst/>
                        <a:defRPr/>
                      </a:pPr>
                      <a:r>
                        <a:rPr lang="en-GB" sz="1200" b="1" dirty="0">
                          <a:solidFill>
                            <a:schemeClr val="bg1"/>
                          </a:solidFill>
                          <a:effectLst/>
                          <a:latin typeface="Times New Roman" panose="02020603050405020304" pitchFamily="18" charset="0"/>
                          <a:ea typeface="Times New Roman"/>
                          <a:cs typeface="Times New Roman" panose="02020603050405020304" pitchFamily="18" charset="0"/>
                        </a:rPr>
                        <a:t>Labour costs</a:t>
                      </a:r>
                    </a:p>
                    <a:p>
                      <a:pPr algn="ctr">
                        <a:lnSpc>
                          <a:spcPct val="115000"/>
                        </a:lnSpc>
                        <a:spcAft>
                          <a:spcPts val="0"/>
                        </a:spcAft>
                      </a:pPr>
                      <a:endParaRPr lang="en-GB" sz="12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marL="0" marR="0" indent="0" algn="ctr" defTabSz="914400" rtl="0" eaLnBrk="1" fontAlgn="auto" latinLnBrk="0" hangingPunct="1">
                        <a:lnSpc>
                          <a:spcPct val="115000"/>
                        </a:lnSpc>
                        <a:spcBef>
                          <a:spcPts val="0"/>
                        </a:spcBef>
                        <a:spcAft>
                          <a:spcPts val="0"/>
                        </a:spcAft>
                        <a:buClrTx/>
                        <a:buSzTx/>
                        <a:buFontTx/>
                        <a:buNone/>
                        <a:tabLst/>
                        <a:defRPr/>
                      </a:pPr>
                      <a:r>
                        <a:rPr lang="en-GB" sz="1200" b="1" dirty="0">
                          <a:solidFill>
                            <a:schemeClr val="bg1"/>
                          </a:solidFill>
                          <a:effectLst/>
                          <a:latin typeface="Times New Roman" panose="02020603050405020304" pitchFamily="18" charset="0"/>
                          <a:ea typeface="Times New Roman"/>
                          <a:cs typeface="Times New Roman" panose="02020603050405020304" pitchFamily="18" charset="0"/>
                        </a:rPr>
                        <a:t>Overheads</a:t>
                      </a:r>
                    </a:p>
                    <a:p>
                      <a:pPr algn="ctr">
                        <a:lnSpc>
                          <a:spcPct val="115000"/>
                        </a:lnSpc>
                        <a:spcAft>
                          <a:spcPts val="0"/>
                        </a:spcAft>
                      </a:pPr>
                      <a:endParaRPr lang="en-GB" sz="12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extLst>
                  <a:ext uri="{0D108BD9-81ED-4DB2-BD59-A6C34878D82A}">
                    <a16:rowId xmlns:a16="http://schemas.microsoft.com/office/drawing/2014/main" val="3952433256"/>
                  </a:ext>
                </a:extLst>
              </a:tr>
              <a:tr h="183589">
                <a:tc>
                  <a:txBody>
                    <a:bodyPr/>
                    <a:lstStyle/>
                    <a:p>
                      <a:pPr algn="ctr">
                        <a:lnSpc>
                          <a:spcPct val="115000"/>
                        </a:lnSpc>
                        <a:spcAft>
                          <a:spcPts val="0"/>
                        </a:spcAft>
                      </a:pPr>
                      <a:r>
                        <a:rPr lang="en-GB" sz="1200" b="1" dirty="0">
                          <a:solidFill>
                            <a:schemeClr val="bg1"/>
                          </a:solidFill>
                          <a:effectLst/>
                          <a:latin typeface="Times New Roman" panose="02020603050405020304" pitchFamily="18" charset="0"/>
                          <a:cs typeface="Times New Roman" panose="02020603050405020304" pitchFamily="18" charset="0"/>
                        </a:rPr>
                        <a:t> </a:t>
                      </a:r>
                      <a:endParaRPr lang="en-GB" sz="12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200" b="1" dirty="0">
                          <a:solidFill>
                            <a:schemeClr val="bg1"/>
                          </a:solidFill>
                          <a:effectLst/>
                          <a:latin typeface="Times New Roman" panose="02020603050405020304" pitchFamily="18" charset="0"/>
                          <a:cs typeface="Times New Roman" panose="02020603050405020304" pitchFamily="18" charset="0"/>
                        </a:rPr>
                        <a:t>£</a:t>
                      </a:r>
                      <a:endParaRPr lang="en-GB" sz="12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200" b="1">
                          <a:solidFill>
                            <a:schemeClr val="bg1"/>
                          </a:solidFill>
                          <a:effectLst/>
                          <a:latin typeface="Times New Roman" panose="02020603050405020304" pitchFamily="18" charset="0"/>
                          <a:cs typeface="Times New Roman" panose="02020603050405020304" pitchFamily="18" charset="0"/>
                        </a:rPr>
                        <a:t>£</a:t>
                      </a:r>
                      <a:endParaRPr lang="en-GB" sz="1200" b="1">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200" b="1">
                          <a:solidFill>
                            <a:schemeClr val="bg1"/>
                          </a:solidFill>
                          <a:effectLst/>
                          <a:latin typeface="Times New Roman" panose="02020603050405020304" pitchFamily="18" charset="0"/>
                          <a:cs typeface="Times New Roman" panose="02020603050405020304" pitchFamily="18" charset="0"/>
                        </a:rPr>
                        <a:t>£</a:t>
                      </a:r>
                      <a:endParaRPr lang="en-GB" sz="1200" b="1">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extLst>
                  <a:ext uri="{0D108BD9-81ED-4DB2-BD59-A6C34878D82A}">
                    <a16:rowId xmlns:a16="http://schemas.microsoft.com/office/drawing/2014/main" val="2533442691"/>
                  </a:ext>
                </a:extLst>
              </a:tr>
              <a:tr h="383134">
                <a:tc>
                  <a:txBody>
                    <a:bodyPr/>
                    <a:lstStyle/>
                    <a:p>
                      <a:pPr algn="just">
                        <a:lnSpc>
                          <a:spcPct val="115000"/>
                        </a:lnSpc>
                        <a:spcAft>
                          <a:spcPts val="0"/>
                        </a:spcAft>
                      </a:pPr>
                      <a:r>
                        <a:rPr lang="en-GB" sz="1200" b="1" dirty="0">
                          <a:solidFill>
                            <a:schemeClr val="bg1">
                              <a:lumMod val="50000"/>
                            </a:schemeClr>
                          </a:solidFill>
                          <a:effectLst/>
                          <a:latin typeface="Times New Roman" panose="02020603050405020304" pitchFamily="18" charset="0"/>
                          <a:cs typeface="Times New Roman" panose="02020603050405020304" pitchFamily="18" charset="0"/>
                        </a:rPr>
                        <a:t>September</a:t>
                      </a:r>
                      <a:endParaRPr lang="en-GB" sz="1200" b="1" dirty="0">
                        <a:solidFill>
                          <a:schemeClr val="bg1">
                            <a:lumMod val="50000"/>
                          </a:schemeClr>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200" b="1" dirty="0">
                          <a:solidFill>
                            <a:schemeClr val="bg1">
                              <a:lumMod val="50000"/>
                            </a:schemeClr>
                          </a:solidFill>
                          <a:effectLst/>
                          <a:latin typeface="Times New Roman" panose="02020603050405020304" pitchFamily="18" charset="0"/>
                          <a:ea typeface="Times New Roman"/>
                          <a:cs typeface="Times New Roman" panose="02020603050405020304" pitchFamily="18" charset="0"/>
                        </a:rPr>
                        <a:t>1,180</a:t>
                      </a:r>
                    </a:p>
                  </a:txBody>
                  <a:tcPr marL="51435" marR="51435" marT="0" marB="0">
                    <a:solidFill>
                      <a:schemeClr val="accent1">
                        <a:lumMod val="50000"/>
                      </a:schemeClr>
                    </a:solidFill>
                  </a:tcPr>
                </a:tc>
                <a:tc>
                  <a:txBody>
                    <a:bodyPr/>
                    <a:lstStyle/>
                    <a:p>
                      <a:pPr algn="ctr">
                        <a:lnSpc>
                          <a:spcPct val="115000"/>
                        </a:lnSpc>
                        <a:spcAft>
                          <a:spcPts val="0"/>
                        </a:spcAft>
                      </a:pPr>
                      <a:r>
                        <a:rPr lang="en-GB" sz="1200" b="1" dirty="0">
                          <a:solidFill>
                            <a:schemeClr val="bg1">
                              <a:lumMod val="50000"/>
                            </a:schemeClr>
                          </a:solidFill>
                          <a:effectLst/>
                          <a:latin typeface="Times New Roman" panose="02020603050405020304" pitchFamily="18" charset="0"/>
                          <a:ea typeface="Times New Roman"/>
                          <a:cs typeface="Times New Roman" panose="02020603050405020304" pitchFamily="18" charset="0"/>
                        </a:rPr>
                        <a:t>2,325</a:t>
                      </a:r>
                    </a:p>
                  </a:txBody>
                  <a:tcPr marL="51435" marR="51435" marT="0" marB="0">
                    <a:solidFill>
                      <a:schemeClr val="accent1">
                        <a:lumMod val="50000"/>
                      </a:schemeClr>
                    </a:solidFill>
                  </a:tcPr>
                </a:tc>
                <a:tc>
                  <a:txBody>
                    <a:bodyPr/>
                    <a:lstStyle/>
                    <a:p>
                      <a:pPr algn="ctr">
                        <a:lnSpc>
                          <a:spcPct val="115000"/>
                        </a:lnSpc>
                        <a:spcAft>
                          <a:spcPts val="0"/>
                        </a:spcAft>
                      </a:pPr>
                      <a:r>
                        <a:rPr lang="en-GB" sz="1200" b="1" dirty="0">
                          <a:solidFill>
                            <a:schemeClr val="bg1">
                              <a:lumMod val="50000"/>
                            </a:schemeClr>
                          </a:solidFill>
                          <a:effectLst/>
                          <a:latin typeface="Times New Roman" panose="02020603050405020304" pitchFamily="18" charset="0"/>
                          <a:ea typeface="Times New Roman"/>
                          <a:cs typeface="Times New Roman" panose="02020603050405020304" pitchFamily="18" charset="0"/>
                        </a:rPr>
                        <a:t>1,395</a:t>
                      </a:r>
                    </a:p>
                    <a:p>
                      <a:pPr algn="ctr">
                        <a:lnSpc>
                          <a:spcPct val="115000"/>
                        </a:lnSpc>
                        <a:spcAft>
                          <a:spcPts val="0"/>
                        </a:spcAft>
                      </a:pPr>
                      <a:r>
                        <a:rPr lang="en-GB" sz="1200" b="1" dirty="0">
                          <a:solidFill>
                            <a:schemeClr val="bg1">
                              <a:lumMod val="50000"/>
                            </a:schemeClr>
                          </a:solidFill>
                          <a:effectLst/>
                          <a:latin typeface="Times New Roman" panose="02020603050405020304" pitchFamily="18" charset="0"/>
                          <a:ea typeface="Times New Roman"/>
                          <a:cs typeface="Times New Roman" panose="02020603050405020304" pitchFamily="18" charset="0"/>
                        </a:rPr>
                        <a:t> </a:t>
                      </a:r>
                    </a:p>
                  </a:txBody>
                  <a:tcPr marL="51435" marR="51435" marT="0" marB="0">
                    <a:solidFill>
                      <a:schemeClr val="accent1">
                        <a:lumMod val="50000"/>
                      </a:schemeClr>
                    </a:solidFill>
                  </a:tcPr>
                </a:tc>
                <a:extLst>
                  <a:ext uri="{0D108BD9-81ED-4DB2-BD59-A6C34878D82A}">
                    <a16:rowId xmlns:a16="http://schemas.microsoft.com/office/drawing/2014/main" val="1880012748"/>
                  </a:ext>
                </a:extLst>
              </a:tr>
              <a:tr h="383134">
                <a:tc>
                  <a:txBody>
                    <a:bodyPr/>
                    <a:lstStyle/>
                    <a:p>
                      <a:pPr algn="just">
                        <a:lnSpc>
                          <a:spcPct val="115000"/>
                        </a:lnSpc>
                        <a:spcAft>
                          <a:spcPts val="0"/>
                        </a:spcAft>
                      </a:pPr>
                      <a:r>
                        <a:rPr lang="en-GB" sz="1200" b="1" dirty="0">
                          <a:solidFill>
                            <a:schemeClr val="bg1"/>
                          </a:solidFill>
                          <a:effectLst/>
                          <a:latin typeface="Times New Roman" panose="02020603050405020304" pitchFamily="18" charset="0"/>
                          <a:cs typeface="Times New Roman" panose="02020603050405020304" pitchFamily="18" charset="0"/>
                        </a:rPr>
                        <a:t>October</a:t>
                      </a:r>
                      <a:endParaRPr lang="en-GB" sz="12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200" b="1" dirty="0">
                          <a:solidFill>
                            <a:schemeClr val="bg1"/>
                          </a:solidFill>
                          <a:effectLst/>
                          <a:latin typeface="Times New Roman" panose="02020603050405020304" pitchFamily="18" charset="0"/>
                          <a:ea typeface="Times New Roman"/>
                          <a:cs typeface="Times New Roman" panose="02020603050405020304" pitchFamily="18" charset="0"/>
                        </a:rPr>
                        <a:t>1,216</a:t>
                      </a:r>
                    </a:p>
                  </a:txBody>
                  <a:tcPr marL="51435" marR="51435" marT="0" marB="0">
                    <a:solidFill>
                      <a:schemeClr val="accent1">
                        <a:lumMod val="50000"/>
                      </a:schemeClr>
                    </a:solidFill>
                  </a:tcPr>
                </a:tc>
                <a:tc>
                  <a:txBody>
                    <a:bodyPr/>
                    <a:lstStyle/>
                    <a:p>
                      <a:pPr algn="ctr">
                        <a:lnSpc>
                          <a:spcPct val="115000"/>
                        </a:lnSpc>
                        <a:spcAft>
                          <a:spcPts val="0"/>
                        </a:spcAft>
                      </a:pPr>
                      <a:r>
                        <a:rPr lang="en-GB" sz="1200" b="1">
                          <a:solidFill>
                            <a:schemeClr val="bg1"/>
                          </a:solidFill>
                          <a:effectLst/>
                          <a:latin typeface="Times New Roman" panose="02020603050405020304" pitchFamily="18" charset="0"/>
                          <a:ea typeface="Times New Roman"/>
                          <a:cs typeface="Times New Roman" panose="02020603050405020304" pitchFamily="18" charset="0"/>
                        </a:rPr>
                        <a:t>2,560</a:t>
                      </a:r>
                    </a:p>
                  </a:txBody>
                  <a:tcPr marL="51435" marR="51435" marT="0" marB="0">
                    <a:solidFill>
                      <a:schemeClr val="accent1">
                        <a:lumMod val="50000"/>
                      </a:schemeClr>
                    </a:solidFill>
                  </a:tcPr>
                </a:tc>
                <a:tc>
                  <a:txBody>
                    <a:bodyPr/>
                    <a:lstStyle/>
                    <a:p>
                      <a:pPr algn="ctr">
                        <a:lnSpc>
                          <a:spcPct val="115000"/>
                        </a:lnSpc>
                        <a:spcAft>
                          <a:spcPts val="0"/>
                        </a:spcAft>
                      </a:pPr>
                      <a:r>
                        <a:rPr lang="en-GB" sz="1200" b="1">
                          <a:solidFill>
                            <a:schemeClr val="bg1"/>
                          </a:solidFill>
                          <a:effectLst/>
                          <a:latin typeface="Times New Roman" panose="02020603050405020304" pitchFamily="18" charset="0"/>
                          <a:ea typeface="Times New Roman"/>
                          <a:cs typeface="Times New Roman" panose="02020603050405020304" pitchFamily="18" charset="0"/>
                        </a:rPr>
                        <a:t>1,535</a:t>
                      </a:r>
                    </a:p>
                    <a:p>
                      <a:pPr algn="ctr">
                        <a:lnSpc>
                          <a:spcPct val="115000"/>
                        </a:lnSpc>
                        <a:spcAft>
                          <a:spcPts val="0"/>
                        </a:spcAft>
                      </a:pPr>
                      <a:r>
                        <a:rPr lang="en-GB" sz="1200" b="1">
                          <a:solidFill>
                            <a:schemeClr val="bg1"/>
                          </a:solidFill>
                          <a:effectLst/>
                          <a:latin typeface="Times New Roman" panose="02020603050405020304" pitchFamily="18" charset="0"/>
                          <a:ea typeface="Times New Roman"/>
                          <a:cs typeface="Times New Roman" panose="02020603050405020304" pitchFamily="18" charset="0"/>
                        </a:rPr>
                        <a:t> </a:t>
                      </a:r>
                    </a:p>
                  </a:txBody>
                  <a:tcPr marL="51435" marR="51435" marT="0" marB="0">
                    <a:solidFill>
                      <a:schemeClr val="accent1">
                        <a:lumMod val="50000"/>
                      </a:schemeClr>
                    </a:solidFill>
                  </a:tcPr>
                </a:tc>
                <a:extLst>
                  <a:ext uri="{0D108BD9-81ED-4DB2-BD59-A6C34878D82A}">
                    <a16:rowId xmlns:a16="http://schemas.microsoft.com/office/drawing/2014/main" val="1114278586"/>
                  </a:ext>
                </a:extLst>
              </a:tr>
              <a:tr h="383134">
                <a:tc>
                  <a:txBody>
                    <a:bodyPr/>
                    <a:lstStyle/>
                    <a:p>
                      <a:pPr algn="just">
                        <a:lnSpc>
                          <a:spcPct val="115000"/>
                        </a:lnSpc>
                        <a:spcAft>
                          <a:spcPts val="0"/>
                        </a:spcAft>
                      </a:pPr>
                      <a:r>
                        <a:rPr lang="en-GB" sz="1200" b="1" dirty="0">
                          <a:solidFill>
                            <a:schemeClr val="bg1"/>
                          </a:solidFill>
                          <a:effectLst/>
                          <a:latin typeface="Times New Roman" panose="02020603050405020304" pitchFamily="18" charset="0"/>
                          <a:cs typeface="Times New Roman" panose="02020603050405020304" pitchFamily="18" charset="0"/>
                        </a:rPr>
                        <a:t>November</a:t>
                      </a:r>
                      <a:endParaRPr lang="en-GB" sz="12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200" b="1" dirty="0">
                          <a:solidFill>
                            <a:schemeClr val="bg1"/>
                          </a:solidFill>
                          <a:effectLst/>
                          <a:latin typeface="Times New Roman" panose="02020603050405020304" pitchFamily="18" charset="0"/>
                          <a:ea typeface="Times New Roman"/>
                          <a:cs typeface="Times New Roman" panose="02020603050405020304" pitchFamily="18" charset="0"/>
                        </a:rPr>
                        <a:t>1,360</a:t>
                      </a:r>
                    </a:p>
                  </a:txBody>
                  <a:tcPr marL="51435" marR="51435" marT="0" marB="0">
                    <a:solidFill>
                      <a:schemeClr val="accent1">
                        <a:lumMod val="50000"/>
                      </a:schemeClr>
                    </a:solidFill>
                  </a:tcPr>
                </a:tc>
                <a:tc>
                  <a:txBody>
                    <a:bodyPr/>
                    <a:lstStyle/>
                    <a:p>
                      <a:pPr algn="ctr">
                        <a:lnSpc>
                          <a:spcPct val="115000"/>
                        </a:lnSpc>
                        <a:spcAft>
                          <a:spcPts val="0"/>
                        </a:spcAft>
                      </a:pPr>
                      <a:r>
                        <a:rPr lang="en-GB" sz="1200" b="1" dirty="0">
                          <a:solidFill>
                            <a:schemeClr val="bg1"/>
                          </a:solidFill>
                          <a:effectLst/>
                          <a:latin typeface="Times New Roman" panose="02020603050405020304" pitchFamily="18" charset="0"/>
                          <a:ea typeface="Times New Roman"/>
                          <a:cs typeface="Times New Roman" panose="02020603050405020304" pitchFamily="18" charset="0"/>
                        </a:rPr>
                        <a:t>2,720</a:t>
                      </a:r>
                    </a:p>
                  </a:txBody>
                  <a:tcPr marL="51435" marR="51435" marT="0" marB="0">
                    <a:solidFill>
                      <a:schemeClr val="accent1">
                        <a:lumMod val="50000"/>
                      </a:schemeClr>
                    </a:solidFill>
                  </a:tcPr>
                </a:tc>
                <a:tc>
                  <a:txBody>
                    <a:bodyPr/>
                    <a:lstStyle/>
                    <a:p>
                      <a:pPr algn="ctr">
                        <a:lnSpc>
                          <a:spcPct val="115000"/>
                        </a:lnSpc>
                        <a:spcAft>
                          <a:spcPts val="0"/>
                        </a:spcAft>
                      </a:pPr>
                      <a:r>
                        <a:rPr lang="en-GB" sz="1200" b="1" dirty="0">
                          <a:solidFill>
                            <a:schemeClr val="bg1"/>
                          </a:solidFill>
                          <a:effectLst/>
                          <a:latin typeface="Times New Roman" panose="02020603050405020304" pitchFamily="18" charset="0"/>
                          <a:ea typeface="Times New Roman"/>
                          <a:cs typeface="Times New Roman" panose="02020603050405020304" pitchFamily="18" charset="0"/>
                        </a:rPr>
                        <a:t>1,632</a:t>
                      </a:r>
                    </a:p>
                    <a:p>
                      <a:pPr algn="ctr">
                        <a:lnSpc>
                          <a:spcPct val="115000"/>
                        </a:lnSpc>
                        <a:spcAft>
                          <a:spcPts val="0"/>
                        </a:spcAft>
                      </a:pPr>
                      <a:r>
                        <a:rPr lang="en-GB" sz="1200" b="1" dirty="0">
                          <a:solidFill>
                            <a:schemeClr val="bg1"/>
                          </a:solidFill>
                          <a:effectLst/>
                          <a:latin typeface="Times New Roman" panose="02020603050405020304" pitchFamily="18" charset="0"/>
                          <a:ea typeface="Times New Roman"/>
                          <a:cs typeface="Times New Roman" panose="02020603050405020304" pitchFamily="18" charset="0"/>
                        </a:rPr>
                        <a:t> </a:t>
                      </a:r>
                    </a:p>
                  </a:txBody>
                  <a:tcPr marL="51435" marR="51435" marT="0" marB="0">
                    <a:solidFill>
                      <a:schemeClr val="accent1">
                        <a:lumMod val="50000"/>
                      </a:schemeClr>
                    </a:solidFill>
                  </a:tcPr>
                </a:tc>
                <a:extLst>
                  <a:ext uri="{0D108BD9-81ED-4DB2-BD59-A6C34878D82A}">
                    <a16:rowId xmlns:a16="http://schemas.microsoft.com/office/drawing/2014/main" val="1542040727"/>
                  </a:ext>
                </a:extLst>
              </a:tr>
              <a:tr h="383134">
                <a:tc>
                  <a:txBody>
                    <a:bodyPr/>
                    <a:lstStyle/>
                    <a:p>
                      <a:pPr algn="just">
                        <a:lnSpc>
                          <a:spcPct val="115000"/>
                        </a:lnSpc>
                        <a:spcAft>
                          <a:spcPts val="0"/>
                        </a:spcAft>
                      </a:pPr>
                      <a:r>
                        <a:rPr lang="en-GB" sz="1200" b="1" dirty="0">
                          <a:solidFill>
                            <a:schemeClr val="bg1"/>
                          </a:solidFill>
                          <a:effectLst/>
                          <a:latin typeface="Times New Roman" panose="02020603050405020304" pitchFamily="18" charset="0"/>
                          <a:cs typeface="Times New Roman" panose="02020603050405020304" pitchFamily="18" charset="0"/>
                        </a:rPr>
                        <a:t>December</a:t>
                      </a:r>
                      <a:endParaRPr lang="en-GB" sz="12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200" b="1" u="sng" dirty="0">
                          <a:solidFill>
                            <a:schemeClr val="bg1"/>
                          </a:solidFill>
                          <a:effectLst/>
                          <a:latin typeface="Times New Roman" panose="02020603050405020304" pitchFamily="18" charset="0"/>
                          <a:ea typeface="Times New Roman"/>
                          <a:cs typeface="Times New Roman" panose="02020603050405020304" pitchFamily="18" charset="0"/>
                        </a:rPr>
                        <a:t>1,197</a:t>
                      </a:r>
                    </a:p>
                  </a:txBody>
                  <a:tcPr marL="51435" marR="51435" marT="0" marB="0">
                    <a:solidFill>
                      <a:schemeClr val="accent1">
                        <a:lumMod val="50000"/>
                      </a:schemeClr>
                    </a:solidFill>
                  </a:tcPr>
                </a:tc>
                <a:tc>
                  <a:txBody>
                    <a:bodyPr/>
                    <a:lstStyle/>
                    <a:p>
                      <a:pPr algn="ctr">
                        <a:lnSpc>
                          <a:spcPct val="115000"/>
                        </a:lnSpc>
                        <a:spcAft>
                          <a:spcPts val="0"/>
                        </a:spcAft>
                      </a:pPr>
                      <a:r>
                        <a:rPr lang="en-GB" sz="1200" b="1" u="sng" dirty="0">
                          <a:solidFill>
                            <a:schemeClr val="bg1"/>
                          </a:solidFill>
                          <a:effectLst/>
                          <a:latin typeface="Times New Roman" panose="02020603050405020304" pitchFamily="18" charset="0"/>
                          <a:ea typeface="Times New Roman"/>
                          <a:cs typeface="Times New Roman" panose="02020603050405020304" pitchFamily="18" charset="0"/>
                        </a:rPr>
                        <a:t>2,600</a:t>
                      </a:r>
                    </a:p>
                  </a:txBody>
                  <a:tcPr marL="51435" marR="51435" marT="0" marB="0">
                    <a:solidFill>
                      <a:schemeClr val="accent1">
                        <a:lumMod val="50000"/>
                      </a:schemeClr>
                    </a:solidFill>
                  </a:tcPr>
                </a:tc>
                <a:tc>
                  <a:txBody>
                    <a:bodyPr/>
                    <a:lstStyle/>
                    <a:p>
                      <a:pPr algn="ctr">
                        <a:lnSpc>
                          <a:spcPct val="115000"/>
                        </a:lnSpc>
                        <a:spcAft>
                          <a:spcPts val="0"/>
                        </a:spcAft>
                      </a:pPr>
                      <a:r>
                        <a:rPr lang="en-GB" sz="1200" b="1" u="sng" dirty="0">
                          <a:solidFill>
                            <a:schemeClr val="bg1"/>
                          </a:solidFill>
                          <a:effectLst/>
                          <a:latin typeface="Times New Roman" panose="02020603050405020304" pitchFamily="18" charset="0"/>
                          <a:ea typeface="Times New Roman"/>
                          <a:cs typeface="Times New Roman" panose="02020603050405020304" pitchFamily="18" charset="0"/>
                        </a:rPr>
                        <a:t>1,560</a:t>
                      </a:r>
                    </a:p>
                    <a:p>
                      <a:pPr algn="ctr">
                        <a:lnSpc>
                          <a:spcPct val="115000"/>
                        </a:lnSpc>
                        <a:spcAft>
                          <a:spcPts val="0"/>
                        </a:spcAft>
                      </a:pPr>
                      <a:r>
                        <a:rPr lang="en-GB" sz="1200" b="1" u="sng" dirty="0">
                          <a:solidFill>
                            <a:schemeClr val="bg1"/>
                          </a:solidFill>
                          <a:effectLst/>
                          <a:latin typeface="Times New Roman" panose="02020603050405020304" pitchFamily="18" charset="0"/>
                          <a:ea typeface="Times New Roman"/>
                          <a:cs typeface="Times New Roman" panose="02020603050405020304" pitchFamily="18" charset="0"/>
                        </a:rPr>
                        <a:t> </a:t>
                      </a:r>
                    </a:p>
                  </a:txBody>
                  <a:tcPr marL="51435" marR="51435" marT="0" marB="0">
                    <a:solidFill>
                      <a:schemeClr val="accent1">
                        <a:lumMod val="50000"/>
                      </a:schemeClr>
                    </a:solidFill>
                  </a:tcPr>
                </a:tc>
                <a:extLst>
                  <a:ext uri="{0D108BD9-81ED-4DB2-BD59-A6C34878D82A}">
                    <a16:rowId xmlns:a16="http://schemas.microsoft.com/office/drawing/2014/main" val="2759045648"/>
                  </a:ext>
                </a:extLst>
              </a:tr>
              <a:tr h="383134">
                <a:tc>
                  <a:txBody>
                    <a:bodyPr/>
                    <a:lstStyle/>
                    <a:p>
                      <a:pPr algn="just">
                        <a:lnSpc>
                          <a:spcPct val="115000"/>
                        </a:lnSpc>
                        <a:spcAft>
                          <a:spcPts val="0"/>
                        </a:spcAft>
                      </a:pPr>
                      <a:r>
                        <a:rPr lang="en-GB" sz="1200" b="1" dirty="0">
                          <a:solidFill>
                            <a:schemeClr val="bg1"/>
                          </a:solidFill>
                          <a:effectLst/>
                          <a:latin typeface="Times New Roman" panose="02020603050405020304" pitchFamily="18" charset="0"/>
                          <a:ea typeface="Times New Roman"/>
                          <a:cs typeface="Times New Roman" panose="02020603050405020304" pitchFamily="18" charset="0"/>
                        </a:rPr>
                        <a:t>Totals</a:t>
                      </a:r>
                    </a:p>
                  </a:txBody>
                  <a:tcPr marL="51435" marR="51435" marT="0" marB="0">
                    <a:solidFill>
                      <a:schemeClr val="accent1">
                        <a:lumMod val="50000"/>
                      </a:schemeClr>
                    </a:solidFill>
                  </a:tcPr>
                </a:tc>
                <a:tc>
                  <a:txBody>
                    <a:bodyPr/>
                    <a:lstStyle/>
                    <a:p>
                      <a:pPr algn="ctr">
                        <a:lnSpc>
                          <a:spcPct val="115000"/>
                        </a:lnSpc>
                        <a:spcAft>
                          <a:spcPts val="0"/>
                        </a:spcAft>
                      </a:pPr>
                      <a:r>
                        <a:rPr lang="en-GB" sz="1200" b="1" dirty="0">
                          <a:solidFill>
                            <a:schemeClr val="bg1"/>
                          </a:solidFill>
                          <a:effectLst/>
                          <a:latin typeface="Times New Roman" panose="02020603050405020304" pitchFamily="18" charset="0"/>
                          <a:ea typeface="Times New Roman"/>
                          <a:cs typeface="Times New Roman" panose="02020603050405020304" pitchFamily="18" charset="0"/>
                        </a:rPr>
                        <a:t>3,773</a:t>
                      </a:r>
                    </a:p>
                  </a:txBody>
                  <a:tcPr marL="51435" marR="51435" marT="0" marB="0">
                    <a:solidFill>
                      <a:schemeClr val="accent1">
                        <a:lumMod val="50000"/>
                      </a:schemeClr>
                    </a:solidFill>
                  </a:tcPr>
                </a:tc>
                <a:tc>
                  <a:txBody>
                    <a:bodyPr/>
                    <a:lstStyle/>
                    <a:p>
                      <a:pPr algn="ctr">
                        <a:lnSpc>
                          <a:spcPct val="115000"/>
                        </a:lnSpc>
                        <a:spcAft>
                          <a:spcPts val="0"/>
                        </a:spcAft>
                      </a:pPr>
                      <a:r>
                        <a:rPr lang="en-GB" sz="1200" b="1" dirty="0">
                          <a:solidFill>
                            <a:schemeClr val="bg1"/>
                          </a:solidFill>
                          <a:effectLst/>
                          <a:latin typeface="Times New Roman" panose="02020603050405020304" pitchFamily="18" charset="0"/>
                          <a:ea typeface="Times New Roman"/>
                          <a:cs typeface="Times New Roman" panose="02020603050405020304" pitchFamily="18" charset="0"/>
                        </a:rPr>
                        <a:t>7,880</a:t>
                      </a:r>
                    </a:p>
                  </a:txBody>
                  <a:tcPr marL="51435" marR="51435" marT="0" marB="0">
                    <a:solidFill>
                      <a:schemeClr val="accent1">
                        <a:lumMod val="50000"/>
                      </a:schemeClr>
                    </a:solidFill>
                  </a:tcPr>
                </a:tc>
                <a:tc>
                  <a:txBody>
                    <a:bodyPr/>
                    <a:lstStyle/>
                    <a:p>
                      <a:pPr algn="ctr">
                        <a:lnSpc>
                          <a:spcPct val="115000"/>
                        </a:lnSpc>
                        <a:spcAft>
                          <a:spcPts val="0"/>
                        </a:spcAft>
                      </a:pPr>
                      <a:r>
                        <a:rPr lang="en-GB" sz="1200" b="1" dirty="0">
                          <a:solidFill>
                            <a:schemeClr val="bg1"/>
                          </a:solidFill>
                          <a:effectLst/>
                          <a:latin typeface="Times New Roman" panose="02020603050405020304" pitchFamily="18" charset="0"/>
                          <a:ea typeface="Times New Roman"/>
                          <a:cs typeface="Times New Roman" panose="02020603050405020304" pitchFamily="18" charset="0"/>
                        </a:rPr>
                        <a:t>4,727</a:t>
                      </a:r>
                    </a:p>
                  </a:txBody>
                  <a:tcPr marL="51435" marR="51435" marT="0" marB="0">
                    <a:solidFill>
                      <a:schemeClr val="accent1">
                        <a:lumMod val="50000"/>
                      </a:schemeClr>
                    </a:solidFill>
                  </a:tcPr>
                </a:tc>
                <a:extLst>
                  <a:ext uri="{0D108BD9-81ED-4DB2-BD59-A6C34878D82A}">
                    <a16:rowId xmlns:a16="http://schemas.microsoft.com/office/drawing/2014/main" val="2850067851"/>
                  </a:ext>
                </a:extLst>
              </a:tr>
            </a:tbl>
          </a:graphicData>
        </a:graphic>
      </p:graphicFrame>
    </p:spTree>
    <p:extLst>
      <p:ext uri="{BB962C8B-B14F-4D97-AF65-F5344CB8AC3E}">
        <p14:creationId xmlns:p14="http://schemas.microsoft.com/office/powerpoint/2010/main" val="953743527"/>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circle(in)">
                                      <p:cBhvr>
                                        <p:cTn id="7" dur="20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circle(in)">
                                      <p:cBhvr>
                                        <p:cTn id="12" dur="20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circle(in)">
                                      <p:cBhvr>
                                        <p:cTn id="17"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30FCB78E-1F3B-48A0-B4BF-77641137BF99}"/>
              </a:ext>
            </a:extLst>
          </p:cNvPr>
          <p:cNvSpPr>
            <a:spLocks noGrp="1"/>
          </p:cNvSpPr>
          <p:nvPr>
            <p:ph type="title"/>
          </p:nvPr>
        </p:nvSpPr>
        <p:spPr>
          <a:xfrm>
            <a:off x="323527" y="-68274"/>
            <a:ext cx="8640959" cy="1143000"/>
          </a:xfrm>
        </p:spPr>
        <p:txBody>
          <a:bodyPr>
            <a:normAutofit fontScale="90000"/>
          </a:bodyPr>
          <a:lstStyle/>
          <a:p>
            <a:r>
              <a:rPr lang="en-GB" sz="3600" dirty="0">
                <a:solidFill>
                  <a:schemeClr val="tx2">
                    <a:lumMod val="60000"/>
                    <a:lumOff val="40000"/>
                  </a:schemeClr>
                </a:solidFill>
              </a:rPr>
              <a:t>Worked example – cash and profit comparison</a:t>
            </a:r>
          </a:p>
        </p:txBody>
      </p:sp>
      <p:pic>
        <p:nvPicPr>
          <p:cNvPr id="10" name="Content Placeholder 3">
            <a:extLst>
              <a:ext uri="{FF2B5EF4-FFF2-40B4-BE49-F238E27FC236}">
                <a16:creationId xmlns:a16="http://schemas.microsoft.com/office/drawing/2014/main" id="{52F12B99-015C-4180-BF88-F12ECE940B32}"/>
              </a:ext>
            </a:extLst>
          </p:cNvPr>
          <p:cNvPicPr>
            <a:picLocks noGrp="1" noChangeAspect="1"/>
          </p:cNvPicPr>
          <p:nvPr>
            <p:ph idx="1"/>
          </p:nvPr>
        </p:nvPicPr>
        <p:blipFill>
          <a:blip r:embed="rId2"/>
          <a:stretch>
            <a:fillRect/>
          </a:stretch>
        </p:blipFill>
        <p:spPr>
          <a:xfrm>
            <a:off x="179513" y="1052736"/>
            <a:ext cx="4680519" cy="4392487"/>
          </a:xfrm>
          <a:prstGeom prst="rect">
            <a:avLst/>
          </a:prstGeom>
        </p:spPr>
      </p:pic>
      <p:graphicFrame>
        <p:nvGraphicFramePr>
          <p:cNvPr id="11" name="Content Placeholder 4">
            <a:extLst>
              <a:ext uri="{FF2B5EF4-FFF2-40B4-BE49-F238E27FC236}">
                <a16:creationId xmlns:a16="http://schemas.microsoft.com/office/drawing/2014/main" id="{9423F592-9900-41F2-A6B5-062575389EED}"/>
              </a:ext>
            </a:extLst>
          </p:cNvPr>
          <p:cNvGraphicFramePr>
            <a:graphicFrameLocks/>
          </p:cNvGraphicFramePr>
          <p:nvPr>
            <p:extLst>
              <p:ext uri="{D42A27DB-BD31-4B8C-83A1-F6EECF244321}">
                <p14:modId xmlns:p14="http://schemas.microsoft.com/office/powerpoint/2010/main" val="2128487022"/>
              </p:ext>
            </p:extLst>
          </p:nvPr>
        </p:nvGraphicFramePr>
        <p:xfrm>
          <a:off x="5004049" y="885427"/>
          <a:ext cx="3888433" cy="4820114"/>
        </p:xfrm>
        <a:graphic>
          <a:graphicData uri="http://schemas.openxmlformats.org/drawingml/2006/table">
            <a:tbl>
              <a:tblPr firstRow="1" firstCol="1" bandRow="1">
                <a:tableStyleId>{5C22544A-7EE6-4342-B048-85BDC9FD1C3A}</a:tableStyleId>
              </a:tblPr>
              <a:tblGrid>
                <a:gridCol w="2448273">
                  <a:extLst>
                    <a:ext uri="{9D8B030D-6E8A-4147-A177-3AD203B41FA5}">
                      <a16:colId xmlns:a16="http://schemas.microsoft.com/office/drawing/2014/main" val="20000"/>
                    </a:ext>
                  </a:extLst>
                </a:gridCol>
                <a:gridCol w="648072">
                  <a:extLst>
                    <a:ext uri="{9D8B030D-6E8A-4147-A177-3AD203B41FA5}">
                      <a16:colId xmlns:a16="http://schemas.microsoft.com/office/drawing/2014/main" val="20001"/>
                    </a:ext>
                  </a:extLst>
                </a:gridCol>
                <a:gridCol w="792088">
                  <a:extLst>
                    <a:ext uri="{9D8B030D-6E8A-4147-A177-3AD203B41FA5}">
                      <a16:colId xmlns:a16="http://schemas.microsoft.com/office/drawing/2014/main" val="2513999424"/>
                    </a:ext>
                  </a:extLst>
                </a:gridCol>
              </a:tblGrid>
              <a:tr h="481037">
                <a:tc>
                  <a:txBody>
                    <a:bodyPr/>
                    <a:lstStyle/>
                    <a:p>
                      <a:r>
                        <a:rPr lang="en-GB" sz="1400" dirty="0">
                          <a:effectLst/>
                          <a:latin typeface="Times New Roman" panose="02020603050405020304" pitchFamily="18" charset="0"/>
                          <a:cs typeface="Times New Roman" panose="02020603050405020304" pitchFamily="18" charset="0"/>
                        </a:rPr>
                        <a:t>Profit</a:t>
                      </a:r>
                      <a:r>
                        <a:rPr lang="en-GB" sz="1400" baseline="0" dirty="0">
                          <a:effectLst/>
                          <a:latin typeface="Times New Roman" panose="02020603050405020304" pitchFamily="18" charset="0"/>
                          <a:cs typeface="Times New Roman" panose="02020603050405020304" pitchFamily="18" charset="0"/>
                        </a:rPr>
                        <a:t> and </a:t>
                      </a:r>
                      <a:r>
                        <a:rPr lang="en-GB" sz="1400" dirty="0">
                          <a:effectLst/>
                          <a:latin typeface="Times New Roman" panose="02020603050405020304" pitchFamily="18" charset="0"/>
                          <a:cs typeface="Times New Roman" panose="02020603050405020304" pitchFamily="18" charset="0"/>
                        </a:rPr>
                        <a:t>loss budget</a:t>
                      </a:r>
                    </a:p>
                  </a:txBody>
                  <a:tcPr marL="68580" marR="68580" marT="34290" marB="34290"/>
                </a:tc>
                <a:tc>
                  <a:txBody>
                    <a:bodyPr/>
                    <a:lstStyle/>
                    <a:p>
                      <a:pPr algn="ctr"/>
                      <a:r>
                        <a:rPr lang="en-GB" sz="1400" dirty="0">
                          <a:effectLst/>
                          <a:latin typeface="Times New Roman" panose="02020603050405020304" pitchFamily="18" charset="0"/>
                          <a:cs typeface="Times New Roman" panose="02020603050405020304" pitchFamily="18" charset="0"/>
                        </a:rPr>
                        <a:t>(£)</a:t>
                      </a:r>
                    </a:p>
                  </a:txBody>
                  <a:tcPr marL="68580" marR="68580" marT="34290" marB="34290"/>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dirty="0">
                          <a:effectLst/>
                          <a:latin typeface="Times New Roman" panose="02020603050405020304" pitchFamily="18" charset="0"/>
                          <a:cs typeface="Times New Roman" panose="02020603050405020304" pitchFamily="18" charset="0"/>
                        </a:rPr>
                        <a:t>(£)</a:t>
                      </a:r>
                    </a:p>
                    <a:p>
                      <a:pPr algn="ctr"/>
                      <a:endParaRPr lang="en-GB" sz="1400" dirty="0">
                        <a:effectLst/>
                        <a:latin typeface="Times New Roman" panose="02020603050405020304" pitchFamily="18" charset="0"/>
                        <a:cs typeface="Times New Roman" panose="02020603050405020304" pitchFamily="18" charset="0"/>
                      </a:endParaRPr>
                    </a:p>
                  </a:txBody>
                  <a:tcPr marL="68580" marR="68580" marT="34290" marB="34290"/>
                </a:tc>
                <a:extLst>
                  <a:ext uri="{0D108BD9-81ED-4DB2-BD59-A6C34878D82A}">
                    <a16:rowId xmlns:a16="http://schemas.microsoft.com/office/drawing/2014/main" val="10000"/>
                  </a:ext>
                </a:extLst>
              </a:tr>
              <a:tr h="273821">
                <a:tc>
                  <a:txBody>
                    <a:bodyPr/>
                    <a:lstStyle/>
                    <a:p>
                      <a:pPr>
                        <a:spcAft>
                          <a:spcPts val="0"/>
                        </a:spcAft>
                      </a:pPr>
                      <a:r>
                        <a:rPr lang="en-GB" sz="1400" dirty="0">
                          <a:effectLst/>
                          <a:latin typeface="Times New Roman" panose="02020603050405020304" pitchFamily="18" charset="0"/>
                          <a:cs typeface="Times New Roman" panose="02020603050405020304" pitchFamily="18" charset="0"/>
                        </a:rPr>
                        <a:t>Sales </a:t>
                      </a:r>
                      <a:endParaRPr lang="en-GB" sz="1400" dirty="0">
                        <a:effectLst/>
                        <a:latin typeface="Times New Roman" panose="02020603050405020304" pitchFamily="18" charset="0"/>
                        <a:ea typeface="Times New Roman"/>
                        <a:cs typeface="Times New Roman" panose="02020603050405020304" pitchFamily="18" charset="0"/>
                      </a:endParaRPr>
                    </a:p>
                  </a:txBody>
                  <a:tcPr marL="68580" marR="68580" marT="34290" marB="34290"/>
                </a:tc>
                <a:tc>
                  <a:txBody>
                    <a:bodyPr/>
                    <a:lstStyle/>
                    <a:p>
                      <a:pPr algn="r"/>
                      <a:endParaRPr lang="en-GB" sz="1400" dirty="0">
                        <a:effectLst/>
                        <a:latin typeface="Times New Roman" panose="02020603050405020304" pitchFamily="18" charset="0"/>
                        <a:cs typeface="Times New Roman" panose="02020603050405020304" pitchFamily="18" charset="0"/>
                      </a:endParaRPr>
                    </a:p>
                  </a:txBody>
                  <a:tcPr marL="68580" marR="68580" marT="34290" marB="34290"/>
                </a:tc>
                <a:tc>
                  <a:txBody>
                    <a:bodyPr/>
                    <a:lstStyle/>
                    <a:p>
                      <a:pPr algn="r"/>
                      <a:r>
                        <a:rPr lang="en-GB" sz="1400" dirty="0">
                          <a:effectLst/>
                          <a:latin typeface="Times New Roman" panose="02020603050405020304" pitchFamily="18" charset="0"/>
                          <a:cs typeface="Times New Roman" panose="02020603050405020304" pitchFamily="18" charset="0"/>
                        </a:rPr>
                        <a:t>9,750</a:t>
                      </a:r>
                    </a:p>
                  </a:txBody>
                  <a:tcPr marL="68580" marR="68580" marT="34290" marB="34290"/>
                </a:tc>
                <a:extLst>
                  <a:ext uri="{0D108BD9-81ED-4DB2-BD59-A6C34878D82A}">
                    <a16:rowId xmlns:a16="http://schemas.microsoft.com/office/drawing/2014/main" val="10001"/>
                  </a:ext>
                </a:extLst>
              </a:tr>
              <a:tr h="273821">
                <a:tc rowSpan="5">
                  <a:txBody>
                    <a:bodyPr/>
                    <a:lstStyle/>
                    <a:p>
                      <a:pPr>
                        <a:spcAft>
                          <a:spcPts val="0"/>
                        </a:spcAft>
                      </a:pPr>
                      <a:r>
                        <a:rPr lang="en-GB" sz="1400" dirty="0">
                          <a:effectLst/>
                          <a:latin typeface="Times New Roman" panose="02020603050405020304" pitchFamily="18" charset="0"/>
                          <a:cs typeface="Times New Roman" panose="02020603050405020304" pitchFamily="18" charset="0"/>
                        </a:rPr>
                        <a:t>Less cost of sales:</a:t>
                      </a:r>
                    </a:p>
                    <a:p>
                      <a:pPr>
                        <a:spcAft>
                          <a:spcPts val="0"/>
                        </a:spcAft>
                      </a:pPr>
                      <a:r>
                        <a:rPr lang="en-GB" sz="1400" dirty="0">
                          <a:effectLst/>
                          <a:latin typeface="Times New Roman" panose="02020603050405020304" pitchFamily="18" charset="0"/>
                          <a:cs typeface="Times New Roman" panose="02020603050405020304" pitchFamily="18" charset="0"/>
                        </a:rPr>
                        <a:t>opening inventory (stock)</a:t>
                      </a:r>
                    </a:p>
                    <a:p>
                      <a:pPr>
                        <a:spcAft>
                          <a:spcPts val="0"/>
                        </a:spcAft>
                      </a:pPr>
                      <a:endParaRPr lang="en-GB" sz="1400" dirty="0">
                        <a:effectLst/>
                        <a:latin typeface="Times New Roman" panose="02020603050405020304" pitchFamily="18" charset="0"/>
                        <a:cs typeface="Times New Roman" panose="02020603050405020304" pitchFamily="18" charset="0"/>
                      </a:endParaRPr>
                    </a:p>
                    <a:p>
                      <a:pPr>
                        <a:spcAft>
                          <a:spcPts val="0"/>
                        </a:spcAft>
                      </a:pPr>
                      <a:r>
                        <a:rPr lang="en-GB" sz="1400" dirty="0">
                          <a:effectLst/>
                          <a:latin typeface="Times New Roman" panose="02020603050405020304" pitchFamily="18" charset="0"/>
                          <a:cs typeface="Times New Roman" panose="02020603050405020304" pitchFamily="18" charset="0"/>
                        </a:rPr>
                        <a:t>plus purchases</a:t>
                      </a:r>
                    </a:p>
                    <a:p>
                      <a:pPr>
                        <a:spcAft>
                          <a:spcPts val="0"/>
                        </a:spcAft>
                      </a:pPr>
                      <a:endParaRPr lang="en-GB" sz="1400" dirty="0">
                        <a:effectLst/>
                        <a:latin typeface="Times New Roman" panose="02020603050405020304" pitchFamily="18" charset="0"/>
                        <a:cs typeface="Times New Roman" panose="02020603050405020304" pitchFamily="18" charset="0"/>
                      </a:endParaRPr>
                    </a:p>
                    <a:p>
                      <a:pPr>
                        <a:spcAft>
                          <a:spcPts val="0"/>
                        </a:spcAft>
                      </a:pPr>
                      <a:endParaRPr lang="en-GB" sz="1400" dirty="0">
                        <a:effectLst/>
                        <a:latin typeface="Times New Roman" panose="02020603050405020304" pitchFamily="18" charset="0"/>
                        <a:cs typeface="Times New Roman" panose="02020603050405020304" pitchFamily="18" charset="0"/>
                      </a:endParaRPr>
                    </a:p>
                    <a:p>
                      <a:pPr>
                        <a:spcAft>
                          <a:spcPts val="0"/>
                        </a:spcAft>
                      </a:pPr>
                      <a:r>
                        <a:rPr lang="en-GB" sz="1400" dirty="0">
                          <a:effectLst/>
                          <a:latin typeface="Times New Roman" panose="02020603050405020304" pitchFamily="18" charset="0"/>
                          <a:cs typeface="Times New Roman" panose="02020603050405020304" pitchFamily="18" charset="0"/>
                        </a:rPr>
                        <a:t>less closing inventory (stock)</a:t>
                      </a:r>
                    </a:p>
                    <a:p>
                      <a:pPr>
                        <a:spcAft>
                          <a:spcPts val="0"/>
                        </a:spcAft>
                      </a:pPr>
                      <a:r>
                        <a:rPr lang="en-GB" sz="1400" dirty="0">
                          <a:effectLst/>
                          <a:latin typeface="Times New Roman" panose="02020603050405020304" pitchFamily="18" charset="0"/>
                          <a:cs typeface="Times New Roman" panose="02020603050405020304" pitchFamily="18" charset="0"/>
                        </a:rPr>
                        <a:t>Cost of sales</a:t>
                      </a:r>
                    </a:p>
                  </a:txBody>
                  <a:tcPr marL="68580" marR="68580" marT="34290" marB="34290"/>
                </a:tc>
                <a:tc>
                  <a:txBody>
                    <a:bodyPr/>
                    <a:lstStyle/>
                    <a:p>
                      <a:pPr algn="r"/>
                      <a:endParaRPr lang="en-GB" sz="1400" dirty="0">
                        <a:effectLst/>
                        <a:latin typeface="Times New Roman" panose="02020603050405020304" pitchFamily="18" charset="0"/>
                        <a:cs typeface="Times New Roman" panose="02020603050405020304" pitchFamily="18" charset="0"/>
                      </a:endParaRPr>
                    </a:p>
                  </a:txBody>
                  <a:tcPr marL="68580" marR="68580" marT="34290" marB="34290"/>
                </a:tc>
                <a:tc rowSpan="5">
                  <a:txBody>
                    <a:bodyPr/>
                    <a:lstStyle/>
                    <a:p>
                      <a:pPr algn="r"/>
                      <a:endParaRPr lang="en-GB" sz="1400" dirty="0">
                        <a:effectLst/>
                        <a:latin typeface="Times New Roman" panose="02020603050405020304" pitchFamily="18" charset="0"/>
                        <a:cs typeface="Times New Roman" panose="02020603050405020304" pitchFamily="18" charset="0"/>
                      </a:endParaRPr>
                    </a:p>
                    <a:p>
                      <a:pPr algn="r"/>
                      <a:endParaRPr lang="en-GB" sz="1400" dirty="0">
                        <a:effectLst/>
                        <a:latin typeface="Times New Roman" panose="02020603050405020304" pitchFamily="18" charset="0"/>
                        <a:cs typeface="Times New Roman" panose="02020603050405020304" pitchFamily="18" charset="0"/>
                      </a:endParaRPr>
                    </a:p>
                    <a:p>
                      <a:pPr algn="r"/>
                      <a:endParaRPr lang="en-GB" sz="1400" dirty="0">
                        <a:effectLst/>
                        <a:latin typeface="Times New Roman" panose="02020603050405020304" pitchFamily="18" charset="0"/>
                        <a:cs typeface="Times New Roman" panose="02020603050405020304" pitchFamily="18" charset="0"/>
                      </a:endParaRPr>
                    </a:p>
                    <a:p>
                      <a:pPr algn="r"/>
                      <a:endParaRPr lang="en-GB" sz="1400" dirty="0">
                        <a:effectLst/>
                        <a:latin typeface="Times New Roman" panose="02020603050405020304" pitchFamily="18" charset="0"/>
                        <a:cs typeface="Times New Roman" panose="02020603050405020304" pitchFamily="18" charset="0"/>
                      </a:endParaRPr>
                    </a:p>
                    <a:p>
                      <a:pPr algn="r"/>
                      <a:endParaRPr lang="en-GB" sz="1400" dirty="0">
                        <a:effectLst/>
                        <a:latin typeface="Times New Roman" panose="02020603050405020304" pitchFamily="18" charset="0"/>
                        <a:cs typeface="Times New Roman" panose="02020603050405020304" pitchFamily="18" charset="0"/>
                      </a:endParaRPr>
                    </a:p>
                    <a:p>
                      <a:pPr algn="r"/>
                      <a:endParaRPr lang="en-GB" sz="1400" dirty="0">
                        <a:effectLst/>
                        <a:latin typeface="Times New Roman" panose="02020603050405020304" pitchFamily="18" charset="0"/>
                        <a:cs typeface="Times New Roman" panose="02020603050405020304" pitchFamily="18" charset="0"/>
                      </a:endParaRPr>
                    </a:p>
                    <a:p>
                      <a:pPr algn="r"/>
                      <a:endParaRPr lang="en-GB" sz="1400" u="sng" dirty="0">
                        <a:effectLst/>
                        <a:latin typeface="Times New Roman" panose="02020603050405020304" pitchFamily="18" charset="0"/>
                        <a:cs typeface="Times New Roman" panose="02020603050405020304" pitchFamily="18" charset="0"/>
                      </a:endParaRPr>
                    </a:p>
                    <a:p>
                      <a:pPr algn="r"/>
                      <a:r>
                        <a:rPr lang="en-GB" sz="1400" u="sng" dirty="0">
                          <a:effectLst/>
                          <a:latin typeface="Times New Roman" panose="02020603050405020304" pitchFamily="18" charset="0"/>
                          <a:cs typeface="Times New Roman" panose="02020603050405020304" pitchFamily="18" charset="0"/>
                        </a:rPr>
                        <a:t>3,593</a:t>
                      </a:r>
                    </a:p>
                  </a:txBody>
                  <a:tcPr marL="68580" marR="68580" marT="34290" marB="34290"/>
                </a:tc>
                <a:extLst>
                  <a:ext uri="{0D108BD9-81ED-4DB2-BD59-A6C34878D82A}">
                    <a16:rowId xmlns:a16="http://schemas.microsoft.com/office/drawing/2014/main" val="10002"/>
                  </a:ext>
                </a:extLst>
              </a:tr>
              <a:tr h="273821">
                <a:tc vMerge="1">
                  <a:txBody>
                    <a:bodyPr/>
                    <a:lstStyle/>
                    <a:p>
                      <a:endParaRPr lang="en-GB"/>
                    </a:p>
                  </a:txBody>
                  <a:tcPr/>
                </a:tc>
                <a:tc>
                  <a:txBody>
                    <a:bodyPr/>
                    <a:lstStyle/>
                    <a:p>
                      <a:pPr algn="r"/>
                      <a:r>
                        <a:rPr lang="en-GB" sz="1400" u="none" dirty="0">
                          <a:effectLst/>
                          <a:latin typeface="Times New Roman" panose="02020603050405020304" pitchFamily="18" charset="0"/>
                          <a:cs typeface="Times New Roman" panose="02020603050405020304" pitchFamily="18" charset="0"/>
                        </a:rPr>
                        <a:t>620</a:t>
                      </a:r>
                    </a:p>
                  </a:txBody>
                  <a:tcPr marL="68580" marR="68580" marT="34290" marB="34290"/>
                </a:tc>
                <a:tc vMerge="1">
                  <a:txBody>
                    <a:bodyPr/>
                    <a:lstStyle/>
                    <a:p>
                      <a:endParaRPr lang="en-GB"/>
                    </a:p>
                  </a:txBody>
                  <a:tcPr/>
                </a:tc>
                <a:extLst>
                  <a:ext uri="{0D108BD9-81ED-4DB2-BD59-A6C34878D82A}">
                    <a16:rowId xmlns:a16="http://schemas.microsoft.com/office/drawing/2014/main" val="523785732"/>
                  </a:ext>
                </a:extLst>
              </a:tr>
              <a:tr h="273821">
                <a:tc vMerge="1">
                  <a:txBody>
                    <a:bodyPr/>
                    <a:lstStyle/>
                    <a:p>
                      <a:endParaRPr lang="en-GB"/>
                    </a:p>
                  </a:txBody>
                  <a:tcPr/>
                </a:tc>
                <a:tc>
                  <a:txBody>
                    <a:bodyPr/>
                    <a:lstStyle/>
                    <a:p>
                      <a:pPr algn="r"/>
                      <a:r>
                        <a:rPr lang="en-GB" sz="1400" u="sng" dirty="0">
                          <a:effectLst/>
                          <a:latin typeface="Times New Roman" panose="02020603050405020304" pitchFamily="18" charset="0"/>
                          <a:cs typeface="Times New Roman" panose="02020603050405020304" pitchFamily="18" charset="0"/>
                        </a:rPr>
                        <a:t>3,773</a:t>
                      </a:r>
                    </a:p>
                  </a:txBody>
                  <a:tcPr marL="68580" marR="68580" marT="34290" marB="34290"/>
                </a:tc>
                <a:tc vMerge="1">
                  <a:txBody>
                    <a:bodyPr/>
                    <a:lstStyle/>
                    <a:p>
                      <a:endParaRPr lang="en-GB"/>
                    </a:p>
                  </a:txBody>
                  <a:tcPr/>
                </a:tc>
                <a:extLst>
                  <a:ext uri="{0D108BD9-81ED-4DB2-BD59-A6C34878D82A}">
                    <a16:rowId xmlns:a16="http://schemas.microsoft.com/office/drawing/2014/main" val="3817103083"/>
                  </a:ext>
                </a:extLst>
              </a:tr>
              <a:tr h="287192">
                <a:tc vMerge="1">
                  <a:txBody>
                    <a:bodyPr/>
                    <a:lstStyle/>
                    <a:p>
                      <a:endParaRPr lang="en-GB"/>
                    </a:p>
                  </a:txBody>
                  <a:tcPr/>
                </a:tc>
                <a:tc>
                  <a:txBody>
                    <a:bodyPr/>
                    <a:lstStyle/>
                    <a:p>
                      <a:pPr algn="r"/>
                      <a:r>
                        <a:rPr lang="en-GB" sz="1400" u="none" dirty="0">
                          <a:effectLst/>
                          <a:latin typeface="Times New Roman" panose="02020603050405020304" pitchFamily="18" charset="0"/>
                          <a:cs typeface="Times New Roman" panose="02020603050405020304" pitchFamily="18" charset="0"/>
                        </a:rPr>
                        <a:t>4,393</a:t>
                      </a:r>
                    </a:p>
                  </a:txBody>
                  <a:tcPr marL="68580" marR="68580" marT="34290" marB="34290"/>
                </a:tc>
                <a:tc vMerge="1">
                  <a:txBody>
                    <a:bodyPr/>
                    <a:lstStyle/>
                    <a:p>
                      <a:endParaRPr lang="en-GB"/>
                    </a:p>
                  </a:txBody>
                  <a:tcPr/>
                </a:tc>
                <a:extLst>
                  <a:ext uri="{0D108BD9-81ED-4DB2-BD59-A6C34878D82A}">
                    <a16:rowId xmlns:a16="http://schemas.microsoft.com/office/drawing/2014/main" val="2936615906"/>
                  </a:ext>
                </a:extLst>
              </a:tr>
              <a:tr h="615676">
                <a:tc vMerge="1">
                  <a:txBody>
                    <a:bodyPr/>
                    <a:lstStyle/>
                    <a:p>
                      <a:endParaRPr lang="en-GB"/>
                    </a:p>
                  </a:txBody>
                  <a:tcPr/>
                </a:tc>
                <a:tc>
                  <a:txBody>
                    <a:bodyPr/>
                    <a:lstStyle/>
                    <a:p>
                      <a:pPr algn="r"/>
                      <a:r>
                        <a:rPr lang="en-GB" sz="1400" u="sng" dirty="0">
                          <a:effectLst/>
                          <a:latin typeface="Times New Roman" panose="02020603050405020304" pitchFamily="18" charset="0"/>
                          <a:cs typeface="Times New Roman" panose="02020603050405020304" pitchFamily="18" charset="0"/>
                        </a:rPr>
                        <a:t>800</a:t>
                      </a:r>
                    </a:p>
                  </a:txBody>
                  <a:tcPr marL="68580" marR="68580" marT="34290" marB="34290"/>
                </a:tc>
                <a:tc vMerge="1">
                  <a:txBody>
                    <a:bodyPr/>
                    <a:lstStyle/>
                    <a:p>
                      <a:endParaRPr lang="en-GB"/>
                    </a:p>
                  </a:txBody>
                  <a:tcPr/>
                </a:tc>
                <a:extLst>
                  <a:ext uri="{0D108BD9-81ED-4DB2-BD59-A6C34878D82A}">
                    <a16:rowId xmlns:a16="http://schemas.microsoft.com/office/drawing/2014/main" val="4251405374"/>
                  </a:ext>
                </a:extLst>
              </a:tr>
              <a:tr h="273821">
                <a:tc>
                  <a:txBody>
                    <a:bodyPr/>
                    <a:lstStyle/>
                    <a:p>
                      <a:pPr>
                        <a:spcAft>
                          <a:spcPts val="0"/>
                        </a:spcAft>
                      </a:pPr>
                      <a:r>
                        <a:rPr lang="en-GB" sz="1400" dirty="0">
                          <a:effectLst/>
                          <a:latin typeface="Times New Roman" panose="02020603050405020304" pitchFamily="18" charset="0"/>
                          <a:cs typeface="Times New Roman" panose="02020603050405020304" pitchFamily="18" charset="0"/>
                        </a:rPr>
                        <a:t>Gross profit</a:t>
                      </a:r>
                    </a:p>
                  </a:txBody>
                  <a:tcPr marL="68580" marR="68580" marT="34290" marB="34290"/>
                </a:tc>
                <a:tc>
                  <a:txBody>
                    <a:bodyPr/>
                    <a:lstStyle/>
                    <a:p>
                      <a:pPr algn="r"/>
                      <a:endParaRPr lang="en-GB" sz="1400" u="sng" dirty="0">
                        <a:effectLst/>
                        <a:latin typeface="Times New Roman" panose="02020603050405020304" pitchFamily="18" charset="0"/>
                        <a:cs typeface="Times New Roman" panose="02020603050405020304" pitchFamily="18" charset="0"/>
                      </a:endParaRPr>
                    </a:p>
                  </a:txBody>
                  <a:tcPr marL="68580" marR="68580" marT="34290" marB="34290"/>
                </a:tc>
                <a:tc>
                  <a:txBody>
                    <a:bodyPr/>
                    <a:lstStyle/>
                    <a:p>
                      <a:pPr algn="r"/>
                      <a:r>
                        <a:rPr lang="en-GB" sz="1400" dirty="0">
                          <a:effectLst/>
                          <a:latin typeface="Times New Roman" panose="02020603050405020304" pitchFamily="18" charset="0"/>
                          <a:cs typeface="Times New Roman" panose="02020603050405020304" pitchFamily="18" charset="0"/>
                        </a:rPr>
                        <a:t>6,157</a:t>
                      </a:r>
                    </a:p>
                  </a:txBody>
                  <a:tcPr marL="68580" marR="68580" marT="34290" marB="34290"/>
                </a:tc>
                <a:extLst>
                  <a:ext uri="{0D108BD9-81ED-4DB2-BD59-A6C34878D82A}">
                    <a16:rowId xmlns:a16="http://schemas.microsoft.com/office/drawing/2014/main" val="3578189658"/>
                  </a:ext>
                </a:extLst>
              </a:tr>
              <a:tr h="895468">
                <a:tc>
                  <a:txBody>
                    <a:bodyPr/>
                    <a:lstStyle/>
                    <a:p>
                      <a:pPr>
                        <a:spcAft>
                          <a:spcPts val="0"/>
                        </a:spcAft>
                      </a:pPr>
                      <a:r>
                        <a:rPr lang="en-GB" sz="1400" dirty="0">
                          <a:effectLst/>
                          <a:latin typeface="Times New Roman" panose="02020603050405020304" pitchFamily="18" charset="0"/>
                          <a:ea typeface="Times New Roman"/>
                          <a:cs typeface="Times New Roman" panose="02020603050405020304" pitchFamily="18" charset="0"/>
                        </a:rPr>
                        <a:t>Plus other income:</a:t>
                      </a:r>
                    </a:p>
                    <a:p>
                      <a:pPr>
                        <a:spcAft>
                          <a:spcPts val="0"/>
                        </a:spcAft>
                      </a:pPr>
                      <a:r>
                        <a:rPr lang="en-GB" sz="1400" dirty="0">
                          <a:effectLst/>
                          <a:latin typeface="Times New Roman" panose="02020603050405020304" pitchFamily="18" charset="0"/>
                          <a:ea typeface="Times New Roman"/>
                          <a:cs typeface="Times New Roman" panose="02020603050405020304" pitchFamily="18" charset="0"/>
                        </a:rPr>
                        <a:t>Ticket sales</a:t>
                      </a:r>
                    </a:p>
                    <a:p>
                      <a:pPr>
                        <a:spcAft>
                          <a:spcPts val="0"/>
                        </a:spcAft>
                      </a:pPr>
                      <a:r>
                        <a:rPr lang="en-GB" sz="1400" dirty="0">
                          <a:effectLst/>
                          <a:latin typeface="Times New Roman" panose="02020603050405020304" pitchFamily="18" charset="0"/>
                          <a:ea typeface="Times New Roman"/>
                          <a:cs typeface="Times New Roman" panose="02020603050405020304" pitchFamily="18" charset="0"/>
                        </a:rPr>
                        <a:t>Sundry sales</a:t>
                      </a:r>
                    </a:p>
                    <a:p>
                      <a:pPr>
                        <a:spcAft>
                          <a:spcPts val="0"/>
                        </a:spcAft>
                      </a:pPr>
                      <a:r>
                        <a:rPr lang="en-GB" sz="1400" dirty="0">
                          <a:effectLst/>
                          <a:latin typeface="Times New Roman" panose="02020603050405020304" pitchFamily="18" charset="0"/>
                          <a:ea typeface="Times New Roman"/>
                          <a:cs typeface="Times New Roman" panose="02020603050405020304" pitchFamily="18" charset="0"/>
                        </a:rPr>
                        <a:t>Total income</a:t>
                      </a:r>
                    </a:p>
                  </a:txBody>
                  <a:tcPr marL="68580" marR="68580" marT="34290" marB="34290"/>
                </a:tc>
                <a:tc>
                  <a:txBody>
                    <a:bodyPr/>
                    <a:lstStyle/>
                    <a:p>
                      <a:pPr algn="r"/>
                      <a:endParaRPr lang="en-GB" sz="1400" dirty="0">
                        <a:effectLst/>
                        <a:latin typeface="Times New Roman" panose="02020603050405020304" pitchFamily="18" charset="0"/>
                        <a:cs typeface="Times New Roman" panose="02020603050405020304" pitchFamily="18" charset="0"/>
                      </a:endParaRPr>
                    </a:p>
                    <a:p>
                      <a:pPr algn="r"/>
                      <a:r>
                        <a:rPr lang="en-GB" sz="1400" dirty="0">
                          <a:effectLst/>
                          <a:latin typeface="Times New Roman" panose="02020603050405020304" pitchFamily="18" charset="0"/>
                          <a:cs typeface="Times New Roman" panose="02020603050405020304" pitchFamily="18" charset="0"/>
                        </a:rPr>
                        <a:t>1,3500</a:t>
                      </a:r>
                    </a:p>
                    <a:p>
                      <a:pPr algn="r"/>
                      <a:r>
                        <a:rPr lang="en-GB" sz="1400" u="sng" dirty="0">
                          <a:effectLst/>
                          <a:latin typeface="Times New Roman" panose="02020603050405020304" pitchFamily="18" charset="0"/>
                          <a:cs typeface="Times New Roman" panose="02020603050405020304" pitchFamily="18" charset="0"/>
                        </a:rPr>
                        <a:t>470</a:t>
                      </a:r>
                    </a:p>
                  </a:txBody>
                  <a:tcPr marL="68580" marR="68580" marT="34290" marB="34290"/>
                </a:tc>
                <a:tc>
                  <a:txBody>
                    <a:bodyPr/>
                    <a:lstStyle/>
                    <a:p>
                      <a:pPr algn="r"/>
                      <a:endParaRPr lang="en-GB" sz="1400" dirty="0">
                        <a:effectLst/>
                        <a:latin typeface="Times New Roman" panose="02020603050405020304" pitchFamily="18" charset="0"/>
                        <a:cs typeface="Times New Roman" panose="02020603050405020304" pitchFamily="18" charset="0"/>
                      </a:endParaRPr>
                    </a:p>
                    <a:p>
                      <a:pPr algn="r"/>
                      <a:endParaRPr lang="en-GB" sz="1400" dirty="0">
                        <a:effectLst/>
                        <a:latin typeface="Times New Roman" panose="02020603050405020304" pitchFamily="18" charset="0"/>
                        <a:cs typeface="Times New Roman" panose="02020603050405020304" pitchFamily="18" charset="0"/>
                      </a:endParaRPr>
                    </a:p>
                    <a:p>
                      <a:pPr algn="r"/>
                      <a:r>
                        <a:rPr lang="en-GB" sz="1400" u="sng" dirty="0">
                          <a:effectLst/>
                          <a:latin typeface="Times New Roman" panose="02020603050405020304" pitchFamily="18" charset="0"/>
                          <a:cs typeface="Times New Roman" panose="02020603050405020304" pitchFamily="18" charset="0"/>
                        </a:rPr>
                        <a:t>13,970</a:t>
                      </a:r>
                    </a:p>
                    <a:p>
                      <a:pPr algn="r"/>
                      <a:r>
                        <a:rPr lang="en-GB" sz="1400" u="none" dirty="0">
                          <a:effectLst/>
                          <a:latin typeface="Times New Roman" panose="02020603050405020304" pitchFamily="18" charset="0"/>
                          <a:cs typeface="Times New Roman" panose="02020603050405020304" pitchFamily="18" charset="0"/>
                        </a:rPr>
                        <a:t>20,127</a:t>
                      </a:r>
                    </a:p>
                  </a:txBody>
                  <a:tcPr marL="68580" marR="68580" marT="34290" marB="34290"/>
                </a:tc>
                <a:extLst>
                  <a:ext uri="{0D108BD9-81ED-4DB2-BD59-A6C34878D82A}">
                    <a16:rowId xmlns:a16="http://schemas.microsoft.com/office/drawing/2014/main" val="10003"/>
                  </a:ext>
                </a:extLst>
              </a:tr>
              <a:tr h="781514">
                <a:tc>
                  <a:txBody>
                    <a:bodyPr/>
                    <a:lstStyle/>
                    <a:p>
                      <a:pPr>
                        <a:spcAft>
                          <a:spcPts val="0"/>
                        </a:spcAft>
                      </a:pPr>
                      <a:r>
                        <a:rPr lang="en-GB" sz="1400" dirty="0">
                          <a:effectLst/>
                          <a:latin typeface="Times New Roman" panose="02020603050405020304" pitchFamily="18" charset="0"/>
                          <a:cs typeface="Times New Roman" panose="02020603050405020304" pitchFamily="18" charset="0"/>
                        </a:rPr>
                        <a:t>Less expenses and overheads:</a:t>
                      </a:r>
                    </a:p>
                    <a:p>
                      <a:pPr>
                        <a:spcAft>
                          <a:spcPts val="0"/>
                        </a:spcAft>
                      </a:pPr>
                      <a:r>
                        <a:rPr lang="en-GB" sz="1400" dirty="0">
                          <a:effectLst/>
                          <a:latin typeface="Times New Roman" panose="02020603050405020304" pitchFamily="18" charset="0"/>
                          <a:cs typeface="Times New Roman" panose="02020603050405020304" pitchFamily="18" charset="0"/>
                        </a:rPr>
                        <a:t>Labour costs</a:t>
                      </a:r>
                    </a:p>
                    <a:p>
                      <a:pPr>
                        <a:spcAft>
                          <a:spcPts val="0"/>
                        </a:spcAft>
                      </a:pPr>
                      <a:r>
                        <a:rPr lang="en-GB" sz="1400" dirty="0">
                          <a:effectLst/>
                          <a:latin typeface="Times New Roman" panose="02020603050405020304" pitchFamily="18" charset="0"/>
                          <a:cs typeface="Times New Roman" panose="02020603050405020304" pitchFamily="18" charset="0"/>
                        </a:rPr>
                        <a:t>Overheads</a:t>
                      </a:r>
                    </a:p>
                  </a:txBody>
                  <a:tcPr marL="68580" marR="68580" marT="34290" marB="34290"/>
                </a:tc>
                <a:tc>
                  <a:txBody>
                    <a:bodyPr/>
                    <a:lstStyle/>
                    <a:p>
                      <a:pPr algn="r"/>
                      <a:endParaRPr lang="en-GB" sz="1400" dirty="0">
                        <a:effectLst/>
                        <a:latin typeface="Times New Roman" panose="02020603050405020304" pitchFamily="18" charset="0"/>
                        <a:cs typeface="Times New Roman" panose="02020603050405020304" pitchFamily="18" charset="0"/>
                      </a:endParaRPr>
                    </a:p>
                    <a:p>
                      <a:pPr algn="r"/>
                      <a:r>
                        <a:rPr lang="en-GB" sz="1400" dirty="0">
                          <a:effectLst/>
                          <a:latin typeface="Times New Roman" panose="02020603050405020304" pitchFamily="18" charset="0"/>
                          <a:cs typeface="Times New Roman" panose="02020603050405020304" pitchFamily="18" charset="0"/>
                        </a:rPr>
                        <a:t>7,880</a:t>
                      </a:r>
                    </a:p>
                    <a:p>
                      <a:pPr algn="r"/>
                      <a:r>
                        <a:rPr lang="en-GB" sz="1400" u="sng" dirty="0">
                          <a:effectLst/>
                          <a:latin typeface="Times New Roman" panose="02020603050405020304" pitchFamily="18" charset="0"/>
                          <a:cs typeface="Times New Roman" panose="02020603050405020304" pitchFamily="18" charset="0"/>
                        </a:rPr>
                        <a:t>4,727</a:t>
                      </a:r>
                    </a:p>
                  </a:txBody>
                  <a:tcPr marL="68580" marR="68580" marT="34290" marB="34290">
                    <a:lnR w="12700" cmpd="sng">
                      <a:noFill/>
                    </a:lnR>
                  </a:tcPr>
                </a:tc>
                <a:tc>
                  <a:txBody>
                    <a:bodyPr/>
                    <a:lstStyle/>
                    <a:p>
                      <a:pPr algn="r"/>
                      <a:endParaRPr lang="en-GB" sz="1400" dirty="0">
                        <a:effectLst/>
                        <a:latin typeface="Times New Roman" panose="02020603050405020304" pitchFamily="18" charset="0"/>
                        <a:cs typeface="Times New Roman" panose="02020603050405020304" pitchFamily="18" charset="0"/>
                      </a:endParaRPr>
                    </a:p>
                    <a:p>
                      <a:pPr algn="r"/>
                      <a:endParaRPr lang="en-GB" sz="1400" dirty="0">
                        <a:effectLst/>
                        <a:latin typeface="Times New Roman" panose="02020603050405020304" pitchFamily="18" charset="0"/>
                        <a:cs typeface="Times New Roman" panose="02020603050405020304" pitchFamily="18" charset="0"/>
                      </a:endParaRPr>
                    </a:p>
                    <a:p>
                      <a:pPr algn="r"/>
                      <a:r>
                        <a:rPr lang="en-GB" sz="1400" u="sng" dirty="0">
                          <a:effectLst/>
                          <a:latin typeface="Times New Roman" panose="02020603050405020304" pitchFamily="18" charset="0"/>
                          <a:cs typeface="Times New Roman" panose="02020603050405020304" pitchFamily="18" charset="0"/>
                        </a:rPr>
                        <a:t>12,607</a:t>
                      </a:r>
                    </a:p>
                  </a:txBody>
                  <a:tcPr marL="68580" marR="68580" marT="34290" marB="34290">
                    <a:lnL w="12700" cmpd="sng">
                      <a:noFill/>
                    </a:lnL>
                  </a:tcPr>
                </a:tc>
                <a:extLst>
                  <a:ext uri="{0D108BD9-81ED-4DB2-BD59-A6C34878D82A}">
                    <a16:rowId xmlns:a16="http://schemas.microsoft.com/office/drawing/2014/main" val="10004"/>
                  </a:ext>
                </a:extLst>
              </a:tr>
              <a:tr h="273821">
                <a:tc>
                  <a:txBody>
                    <a:bodyPr/>
                    <a:lstStyle/>
                    <a:p>
                      <a:pPr>
                        <a:spcAft>
                          <a:spcPts val="0"/>
                        </a:spcAft>
                      </a:pPr>
                      <a:r>
                        <a:rPr lang="en-GB" sz="1400" dirty="0">
                          <a:effectLst/>
                          <a:latin typeface="Times New Roman" panose="02020603050405020304" pitchFamily="18" charset="0"/>
                          <a:cs typeface="Times New Roman" panose="02020603050405020304" pitchFamily="18" charset="0"/>
                        </a:rPr>
                        <a:t>Net profit  </a:t>
                      </a:r>
                      <a:endParaRPr lang="en-GB" sz="1400" dirty="0">
                        <a:effectLst/>
                        <a:latin typeface="Times New Roman" panose="02020603050405020304" pitchFamily="18" charset="0"/>
                        <a:ea typeface="Times New Roman"/>
                        <a:cs typeface="Times New Roman" panose="02020603050405020304" pitchFamily="18" charset="0"/>
                      </a:endParaRPr>
                    </a:p>
                  </a:txBody>
                  <a:tcPr marL="68580" marR="68580" marT="34290" marB="34290"/>
                </a:tc>
                <a:tc>
                  <a:txBody>
                    <a:bodyPr/>
                    <a:lstStyle/>
                    <a:p>
                      <a:pPr algn="r"/>
                      <a:endParaRPr lang="en-GB" sz="1400" dirty="0">
                        <a:effectLst/>
                        <a:latin typeface="Times New Roman" panose="02020603050405020304" pitchFamily="18" charset="0"/>
                        <a:cs typeface="Times New Roman" panose="02020603050405020304" pitchFamily="18" charset="0"/>
                      </a:endParaRPr>
                    </a:p>
                  </a:txBody>
                  <a:tcPr marL="68580" marR="68580" marT="34290" marB="34290"/>
                </a:tc>
                <a:tc>
                  <a:txBody>
                    <a:bodyPr/>
                    <a:lstStyle/>
                    <a:p>
                      <a:pPr algn="r"/>
                      <a:r>
                        <a:rPr lang="en-GB" sz="1400" dirty="0">
                          <a:effectLst/>
                          <a:latin typeface="Times New Roman" panose="02020603050405020304" pitchFamily="18" charset="0"/>
                          <a:cs typeface="Times New Roman" panose="02020603050405020304" pitchFamily="18" charset="0"/>
                        </a:rPr>
                        <a:t>7,520</a:t>
                      </a:r>
                    </a:p>
                  </a:txBody>
                  <a:tcPr marL="68580" marR="68580" marT="34290" marB="34290"/>
                </a:tc>
                <a:extLst>
                  <a:ext uri="{0D108BD9-81ED-4DB2-BD59-A6C34878D82A}">
                    <a16:rowId xmlns:a16="http://schemas.microsoft.com/office/drawing/2014/main" val="10005"/>
                  </a:ext>
                </a:extLst>
              </a:tr>
            </a:tbl>
          </a:graphicData>
        </a:graphic>
      </p:graphicFrame>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animEffect transition="in" filter="circle(in)">
                                      <p:cBhvr>
                                        <p:cTn id="11" dur="2000"/>
                                        <p:tgtEl>
                                          <p:spTgt spid="10"/>
                                        </p:tgtEl>
                                      </p:cBhvr>
                                    </p:animEffect>
                                  </p:childTnLst>
                                </p:cTn>
                              </p:par>
                            </p:childTnLst>
                          </p:cTn>
                        </p:par>
                      </p:childTnLst>
                    </p:cTn>
                  </p:par>
                  <p:par>
                    <p:cTn id="12" fill="hold">
                      <p:stCondLst>
                        <p:cond delay="indefinite"/>
                      </p:stCondLst>
                      <p:childTnLst>
                        <p:par>
                          <p:cTn id="13" fill="hold">
                            <p:stCondLst>
                              <p:cond delay="0"/>
                            </p:stCondLst>
                            <p:childTnLst>
                              <p:par>
                                <p:cTn id="14" presetID="6" presetClass="entr" presetSubtype="16" fill="hold" nodeType="clickEffect">
                                  <p:stCondLst>
                                    <p:cond delay="0"/>
                                  </p:stCondLst>
                                  <p:childTnLst>
                                    <p:set>
                                      <p:cBhvr>
                                        <p:cTn id="15" dur="1" fill="hold">
                                          <p:stCondLst>
                                            <p:cond delay="0"/>
                                          </p:stCondLst>
                                        </p:cTn>
                                        <p:tgtEl>
                                          <p:spTgt spid="11"/>
                                        </p:tgtEl>
                                        <p:attrNameLst>
                                          <p:attrName>style.visibility</p:attrName>
                                        </p:attrNameLst>
                                      </p:cBhvr>
                                      <p:to>
                                        <p:strVal val="visible"/>
                                      </p:to>
                                    </p:set>
                                    <p:animEffect transition="in" filter="circle(in)">
                                      <p:cBhvr>
                                        <p:cTn id="16" dur="2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E6D8C-9BCB-4846-BC76-C65BB4756514}"/>
              </a:ext>
            </a:extLst>
          </p:cNvPr>
          <p:cNvSpPr>
            <a:spLocks noGrp="1"/>
          </p:cNvSpPr>
          <p:nvPr>
            <p:ph type="title"/>
          </p:nvPr>
        </p:nvSpPr>
        <p:spPr>
          <a:xfrm>
            <a:off x="457200" y="136525"/>
            <a:ext cx="8435280" cy="1143000"/>
          </a:xfrm>
        </p:spPr>
        <p:txBody>
          <a:bodyPr>
            <a:normAutofit/>
          </a:bodyPr>
          <a:lstStyle/>
          <a:p>
            <a:pPr algn="ctr"/>
            <a:r>
              <a:rPr lang="en-GB" sz="3600" dirty="0">
                <a:solidFill>
                  <a:srgbClr val="007DC3"/>
                </a:solidFill>
              </a:rPr>
              <a:t>Cash budget with credit time lags</a:t>
            </a:r>
          </a:p>
        </p:txBody>
      </p:sp>
      <p:sp>
        <p:nvSpPr>
          <p:cNvPr id="4" name="Slide Number Placeholder 3">
            <a:extLst>
              <a:ext uri="{FF2B5EF4-FFF2-40B4-BE49-F238E27FC236}">
                <a16:creationId xmlns:a16="http://schemas.microsoft.com/office/drawing/2014/main" id="{EF72BE42-3B49-4A21-9338-C81335E8324E}"/>
              </a:ext>
            </a:extLst>
          </p:cNvPr>
          <p:cNvSpPr>
            <a:spLocks noGrp="1"/>
          </p:cNvSpPr>
          <p:nvPr>
            <p:ph type="sldNum" sz="quarter" idx="12"/>
          </p:nvPr>
        </p:nvSpPr>
        <p:spPr/>
        <p:txBody>
          <a:bodyPr/>
          <a:lstStyle/>
          <a:p>
            <a:fld id="{D57F1E4F-1CFF-5643-939E-217C01CDF565}" type="slidenum">
              <a:rPr lang="en-US" smtClean="0"/>
              <a:pPr/>
              <a:t>12</a:t>
            </a:fld>
            <a:endParaRPr lang="en-US" dirty="0"/>
          </a:p>
        </p:txBody>
      </p:sp>
      <p:graphicFrame>
        <p:nvGraphicFramePr>
          <p:cNvPr id="5" name="Table 4">
            <a:extLst>
              <a:ext uri="{FF2B5EF4-FFF2-40B4-BE49-F238E27FC236}">
                <a16:creationId xmlns:a16="http://schemas.microsoft.com/office/drawing/2014/main" id="{A243696B-8B04-4257-904A-F2782FF158ED}"/>
              </a:ext>
            </a:extLst>
          </p:cNvPr>
          <p:cNvGraphicFramePr>
            <a:graphicFrameLocks noGrp="1"/>
          </p:cNvGraphicFramePr>
          <p:nvPr>
            <p:extLst>
              <p:ext uri="{D42A27DB-BD31-4B8C-83A1-F6EECF244321}">
                <p14:modId xmlns:p14="http://schemas.microsoft.com/office/powerpoint/2010/main" val="2883488077"/>
              </p:ext>
            </p:extLst>
          </p:nvPr>
        </p:nvGraphicFramePr>
        <p:xfrm>
          <a:off x="3479286" y="1487456"/>
          <a:ext cx="2647950" cy="3040380"/>
        </p:xfrm>
        <a:graphic>
          <a:graphicData uri="http://schemas.openxmlformats.org/drawingml/2006/table">
            <a:tbl>
              <a:tblPr firstRow="1" firstCol="1" bandRow="1">
                <a:tableStyleId>{5C22544A-7EE6-4342-B048-85BDC9FD1C3A}</a:tableStyleId>
              </a:tblPr>
              <a:tblGrid>
                <a:gridCol w="1838325">
                  <a:extLst>
                    <a:ext uri="{9D8B030D-6E8A-4147-A177-3AD203B41FA5}">
                      <a16:colId xmlns:a16="http://schemas.microsoft.com/office/drawing/2014/main" val="20000"/>
                    </a:ext>
                  </a:extLst>
                </a:gridCol>
                <a:gridCol w="809625">
                  <a:extLst>
                    <a:ext uri="{9D8B030D-6E8A-4147-A177-3AD203B41FA5}">
                      <a16:colId xmlns:a16="http://schemas.microsoft.com/office/drawing/2014/main" val="20001"/>
                    </a:ext>
                  </a:extLst>
                </a:gridCol>
              </a:tblGrid>
              <a:tr h="480060">
                <a:tc>
                  <a:txBody>
                    <a:bodyPr/>
                    <a:lstStyle/>
                    <a:p>
                      <a:pPr algn="l"/>
                      <a:r>
                        <a:rPr lang="en-GB" sz="1400" dirty="0">
                          <a:effectLst/>
                          <a:latin typeface="+mn-lt"/>
                        </a:rPr>
                        <a:t>Cash</a:t>
                      </a:r>
                      <a:r>
                        <a:rPr lang="en-GB" sz="1400" baseline="0" dirty="0">
                          <a:effectLst/>
                          <a:latin typeface="+mn-lt"/>
                        </a:rPr>
                        <a:t> budget</a:t>
                      </a:r>
                      <a:endParaRPr lang="en-GB" sz="1400" dirty="0">
                        <a:effectLst/>
                        <a:latin typeface="+mn-lt"/>
                      </a:endParaRPr>
                    </a:p>
                  </a:txBody>
                  <a:tcPr marL="68580" marR="68580" marT="34290" marB="34290"/>
                </a:tc>
                <a:tc>
                  <a:txBody>
                    <a:bodyPr/>
                    <a:lstStyle/>
                    <a:p>
                      <a:pPr algn="ctr">
                        <a:spcAft>
                          <a:spcPts val="0"/>
                        </a:spcAft>
                      </a:pPr>
                      <a:r>
                        <a:rPr lang="en-GB" sz="1400" dirty="0">
                          <a:effectLst/>
                        </a:rPr>
                        <a:t>January</a:t>
                      </a:r>
                    </a:p>
                    <a:p>
                      <a:pPr algn="ctr">
                        <a:spcAft>
                          <a:spcPts val="0"/>
                        </a:spcAft>
                      </a:pPr>
                      <a:r>
                        <a:rPr lang="en-GB" sz="1400" dirty="0">
                          <a:effectLst/>
                          <a:latin typeface="Times New Roman"/>
                          <a:ea typeface="Times New Roman"/>
                        </a:rPr>
                        <a:t>(£)</a:t>
                      </a:r>
                    </a:p>
                  </a:txBody>
                  <a:tcPr marL="68580" marR="68580" marT="34290" marB="34290"/>
                </a:tc>
                <a:extLst>
                  <a:ext uri="{0D108BD9-81ED-4DB2-BD59-A6C34878D82A}">
                    <a16:rowId xmlns:a16="http://schemas.microsoft.com/office/drawing/2014/main" val="10000"/>
                  </a:ext>
                </a:extLst>
              </a:tr>
              <a:tr h="278130">
                <a:tc>
                  <a:txBody>
                    <a:bodyPr/>
                    <a:lstStyle/>
                    <a:p>
                      <a:pPr>
                        <a:spcAft>
                          <a:spcPts val="0"/>
                        </a:spcAft>
                      </a:pPr>
                      <a:r>
                        <a:rPr lang="en-GB" sz="1400" dirty="0">
                          <a:effectLst/>
                        </a:rPr>
                        <a:t>Balance b/</a:t>
                      </a:r>
                      <a:r>
                        <a:rPr lang="en-GB" sz="1400" dirty="0" err="1">
                          <a:effectLst/>
                        </a:rPr>
                        <a:t>fwd</a:t>
                      </a:r>
                      <a:r>
                        <a:rPr lang="en-GB" sz="1400" dirty="0">
                          <a:effectLst/>
                        </a:rPr>
                        <a:t> </a:t>
                      </a:r>
                      <a:endParaRPr lang="en-GB" sz="1400" dirty="0">
                        <a:effectLst/>
                        <a:latin typeface="Times New Roman"/>
                        <a:ea typeface="Times New Roman"/>
                      </a:endParaRPr>
                    </a:p>
                  </a:txBody>
                  <a:tcPr marL="68580" marR="68580" marT="34290" marB="34290"/>
                </a:tc>
                <a:tc>
                  <a:txBody>
                    <a:bodyPr/>
                    <a:lstStyle/>
                    <a:p>
                      <a:pPr algn="r"/>
                      <a:r>
                        <a:rPr lang="en-GB" sz="1400" dirty="0">
                          <a:effectLst/>
                          <a:latin typeface="+mn-lt"/>
                        </a:rPr>
                        <a:t>1,000</a:t>
                      </a:r>
                    </a:p>
                  </a:txBody>
                  <a:tcPr marL="68580" marR="68580" marT="34290" marB="34290"/>
                </a:tc>
                <a:extLst>
                  <a:ext uri="{0D108BD9-81ED-4DB2-BD59-A6C34878D82A}">
                    <a16:rowId xmlns:a16="http://schemas.microsoft.com/office/drawing/2014/main" val="10001"/>
                  </a:ext>
                </a:extLst>
              </a:tr>
              <a:tr h="480060">
                <a:tc>
                  <a:txBody>
                    <a:bodyPr/>
                    <a:lstStyle/>
                    <a:p>
                      <a:pPr>
                        <a:spcAft>
                          <a:spcPts val="0"/>
                        </a:spcAft>
                      </a:pPr>
                      <a:r>
                        <a:rPr lang="en-GB" sz="1400" dirty="0">
                          <a:effectLst/>
                        </a:rPr>
                        <a:t>Receipts:</a:t>
                      </a:r>
                    </a:p>
                    <a:p>
                      <a:pPr>
                        <a:spcAft>
                          <a:spcPts val="0"/>
                        </a:spcAft>
                      </a:pPr>
                      <a:r>
                        <a:rPr lang="en-GB" sz="1400" dirty="0">
                          <a:effectLst/>
                        </a:rPr>
                        <a:t>Sales (20% cash) </a:t>
                      </a:r>
                      <a:endParaRPr lang="en-GB" sz="1400" dirty="0">
                        <a:effectLst/>
                        <a:latin typeface="Times New Roman"/>
                        <a:ea typeface="Times New Roman"/>
                      </a:endParaRPr>
                    </a:p>
                  </a:txBody>
                  <a:tcPr marL="68580" marR="68580" marT="34290" marB="34290"/>
                </a:tc>
                <a:tc>
                  <a:txBody>
                    <a:bodyPr/>
                    <a:lstStyle/>
                    <a:p>
                      <a:pPr algn="r"/>
                      <a:r>
                        <a:rPr lang="en-GB" sz="1400" dirty="0">
                          <a:effectLst/>
                          <a:latin typeface="+mn-lt"/>
                        </a:rPr>
                        <a:t>2,000</a:t>
                      </a:r>
                    </a:p>
                  </a:txBody>
                  <a:tcPr marL="68580" marR="68580" marT="34290" marB="34290"/>
                </a:tc>
                <a:extLst>
                  <a:ext uri="{0D108BD9-81ED-4DB2-BD59-A6C34878D82A}">
                    <a16:rowId xmlns:a16="http://schemas.microsoft.com/office/drawing/2014/main" val="10002"/>
                  </a:ext>
                </a:extLst>
              </a:tr>
              <a:tr h="278130">
                <a:tc>
                  <a:txBody>
                    <a:bodyPr/>
                    <a:lstStyle/>
                    <a:p>
                      <a:pPr>
                        <a:spcAft>
                          <a:spcPts val="0"/>
                        </a:spcAft>
                      </a:pPr>
                      <a:r>
                        <a:rPr lang="en-GB" sz="1400" dirty="0">
                          <a:effectLst/>
                        </a:rPr>
                        <a:t>TOTAL RECEIPTS </a:t>
                      </a:r>
                      <a:endParaRPr lang="en-GB" sz="1400" dirty="0">
                        <a:effectLst/>
                        <a:latin typeface="Times New Roman"/>
                        <a:ea typeface="Times New Roman"/>
                      </a:endParaRPr>
                    </a:p>
                  </a:txBody>
                  <a:tcPr marL="68580" marR="68580" marT="34290" marB="34290"/>
                </a:tc>
                <a:tc>
                  <a:txBody>
                    <a:bodyPr/>
                    <a:lstStyle/>
                    <a:p>
                      <a:pPr algn="r"/>
                      <a:r>
                        <a:rPr lang="en-GB" sz="1400" dirty="0">
                          <a:effectLst/>
                          <a:latin typeface="+mn-lt"/>
                        </a:rPr>
                        <a:t>3,000</a:t>
                      </a:r>
                    </a:p>
                  </a:txBody>
                  <a:tcPr marL="68580" marR="68580" marT="34290" marB="34290"/>
                </a:tc>
                <a:extLst>
                  <a:ext uri="{0D108BD9-81ED-4DB2-BD59-A6C34878D82A}">
                    <a16:rowId xmlns:a16="http://schemas.microsoft.com/office/drawing/2014/main" val="10003"/>
                  </a:ext>
                </a:extLst>
              </a:tr>
              <a:tr h="907733">
                <a:tc>
                  <a:txBody>
                    <a:bodyPr/>
                    <a:lstStyle/>
                    <a:p>
                      <a:pPr>
                        <a:spcAft>
                          <a:spcPts val="0"/>
                        </a:spcAft>
                      </a:pPr>
                      <a:r>
                        <a:rPr lang="en-GB" sz="1400" dirty="0">
                          <a:effectLst/>
                        </a:rPr>
                        <a:t>Payments:</a:t>
                      </a:r>
                    </a:p>
                    <a:p>
                      <a:pPr>
                        <a:spcAft>
                          <a:spcPts val="0"/>
                        </a:spcAft>
                      </a:pPr>
                      <a:r>
                        <a:rPr lang="en-GB" sz="1400" dirty="0">
                          <a:effectLst/>
                        </a:rPr>
                        <a:t>Purchases</a:t>
                      </a:r>
                    </a:p>
                    <a:p>
                      <a:pPr>
                        <a:spcAft>
                          <a:spcPts val="0"/>
                        </a:spcAft>
                      </a:pPr>
                      <a:r>
                        <a:rPr lang="en-GB" sz="1400" dirty="0">
                          <a:effectLst/>
                        </a:rPr>
                        <a:t>Overheads</a:t>
                      </a:r>
                    </a:p>
                    <a:p>
                      <a:pPr>
                        <a:spcAft>
                          <a:spcPts val="0"/>
                        </a:spcAft>
                      </a:pPr>
                      <a:r>
                        <a:rPr lang="en-GB" sz="1400" dirty="0">
                          <a:effectLst/>
                        </a:rPr>
                        <a:t>New Equipment </a:t>
                      </a:r>
                      <a:endParaRPr lang="en-GB" sz="1400" dirty="0">
                        <a:effectLst/>
                        <a:latin typeface="Times New Roman"/>
                        <a:ea typeface="Times New Roman"/>
                      </a:endParaRPr>
                    </a:p>
                  </a:txBody>
                  <a:tcPr marL="68580" marR="68580" marT="34290" marB="34290"/>
                </a:tc>
                <a:tc>
                  <a:txBody>
                    <a:bodyPr/>
                    <a:lstStyle/>
                    <a:p>
                      <a:pPr algn="r"/>
                      <a:endParaRPr lang="en-GB" sz="1400" dirty="0">
                        <a:effectLst/>
                        <a:latin typeface="+mn-lt"/>
                      </a:endParaRPr>
                    </a:p>
                    <a:p>
                      <a:pPr algn="r"/>
                      <a:r>
                        <a:rPr lang="en-GB" sz="1400" dirty="0">
                          <a:effectLst/>
                          <a:latin typeface="+mn-lt"/>
                        </a:rPr>
                        <a:t>4,000</a:t>
                      </a:r>
                    </a:p>
                    <a:p>
                      <a:pPr algn="r"/>
                      <a:r>
                        <a:rPr lang="en-GB" sz="1400" dirty="0">
                          <a:effectLst/>
                          <a:latin typeface="+mn-lt"/>
                        </a:rPr>
                        <a:t>3,000</a:t>
                      </a:r>
                    </a:p>
                    <a:p>
                      <a:pPr algn="r"/>
                      <a:r>
                        <a:rPr lang="en-GB" sz="1400" dirty="0">
                          <a:effectLst/>
                          <a:latin typeface="+mn-lt"/>
                        </a:rPr>
                        <a:t>2,000</a:t>
                      </a:r>
                    </a:p>
                  </a:txBody>
                  <a:tcPr marL="68580" marR="68580" marT="34290" marB="34290"/>
                </a:tc>
                <a:extLst>
                  <a:ext uri="{0D108BD9-81ED-4DB2-BD59-A6C34878D82A}">
                    <a16:rowId xmlns:a16="http://schemas.microsoft.com/office/drawing/2014/main" val="10004"/>
                  </a:ext>
                </a:extLst>
              </a:tr>
              <a:tr h="278130">
                <a:tc>
                  <a:txBody>
                    <a:bodyPr/>
                    <a:lstStyle/>
                    <a:p>
                      <a:pPr>
                        <a:spcAft>
                          <a:spcPts val="0"/>
                        </a:spcAft>
                      </a:pPr>
                      <a:r>
                        <a:rPr lang="en-GB" sz="1400" dirty="0">
                          <a:effectLst/>
                        </a:rPr>
                        <a:t>TOTAL PAYMENTS </a:t>
                      </a:r>
                      <a:endParaRPr lang="en-GB" sz="1400" dirty="0">
                        <a:effectLst/>
                        <a:latin typeface="Times New Roman"/>
                        <a:ea typeface="Times New Roman"/>
                      </a:endParaRPr>
                    </a:p>
                  </a:txBody>
                  <a:tcPr marL="68580" marR="68580" marT="34290" marB="34290"/>
                </a:tc>
                <a:tc>
                  <a:txBody>
                    <a:bodyPr/>
                    <a:lstStyle/>
                    <a:p>
                      <a:pPr algn="r"/>
                      <a:r>
                        <a:rPr lang="en-GB" sz="1400" dirty="0">
                          <a:effectLst/>
                          <a:latin typeface="+mn-lt"/>
                        </a:rPr>
                        <a:t>9,000</a:t>
                      </a:r>
                    </a:p>
                  </a:txBody>
                  <a:tcPr marL="68580" marR="68580" marT="34290" marB="34290"/>
                </a:tc>
                <a:extLst>
                  <a:ext uri="{0D108BD9-81ED-4DB2-BD59-A6C34878D82A}">
                    <a16:rowId xmlns:a16="http://schemas.microsoft.com/office/drawing/2014/main" val="10005"/>
                  </a:ext>
                </a:extLst>
              </a:tr>
              <a:tr h="278130">
                <a:tc>
                  <a:txBody>
                    <a:bodyPr/>
                    <a:lstStyle/>
                    <a:p>
                      <a:pPr>
                        <a:spcAft>
                          <a:spcPts val="0"/>
                        </a:spcAft>
                      </a:pPr>
                      <a:r>
                        <a:rPr lang="en-GB" sz="1400" dirty="0">
                          <a:effectLst/>
                        </a:rPr>
                        <a:t>Balance c/</a:t>
                      </a:r>
                      <a:r>
                        <a:rPr lang="en-GB" sz="1400" dirty="0" err="1">
                          <a:effectLst/>
                        </a:rPr>
                        <a:t>fwd</a:t>
                      </a:r>
                      <a:r>
                        <a:rPr lang="en-GB" sz="1400" dirty="0">
                          <a:effectLst/>
                        </a:rPr>
                        <a:t> </a:t>
                      </a:r>
                      <a:endParaRPr lang="en-GB" sz="1400" dirty="0">
                        <a:effectLst/>
                        <a:latin typeface="Times New Roman"/>
                        <a:ea typeface="Times New Roman"/>
                      </a:endParaRPr>
                    </a:p>
                  </a:txBody>
                  <a:tcPr marL="68580" marR="68580" marT="34290" marB="34290"/>
                </a:tc>
                <a:tc>
                  <a:txBody>
                    <a:bodyPr/>
                    <a:lstStyle/>
                    <a:p>
                      <a:pPr algn="r"/>
                      <a:r>
                        <a:rPr lang="en-GB" sz="1400" dirty="0">
                          <a:effectLst/>
                          <a:latin typeface="+mn-lt"/>
                        </a:rPr>
                        <a:t>(6,000)</a:t>
                      </a:r>
                    </a:p>
                  </a:txBody>
                  <a:tcPr marL="68580" marR="68580" marT="34290" marB="34290"/>
                </a:tc>
                <a:extLst>
                  <a:ext uri="{0D108BD9-81ED-4DB2-BD59-A6C34878D82A}">
                    <a16:rowId xmlns:a16="http://schemas.microsoft.com/office/drawing/2014/main" val="10006"/>
                  </a:ext>
                </a:extLst>
              </a:tr>
            </a:tbl>
          </a:graphicData>
        </a:graphic>
      </p:graphicFrame>
      <p:graphicFrame>
        <p:nvGraphicFramePr>
          <p:cNvPr id="6" name="Table 5">
            <a:extLst>
              <a:ext uri="{FF2B5EF4-FFF2-40B4-BE49-F238E27FC236}">
                <a16:creationId xmlns:a16="http://schemas.microsoft.com/office/drawing/2014/main" id="{5C08AAAE-D95D-4738-B4F8-9D2CA303E35C}"/>
              </a:ext>
            </a:extLst>
          </p:cNvPr>
          <p:cNvGraphicFramePr>
            <a:graphicFrameLocks noGrp="1"/>
          </p:cNvGraphicFramePr>
          <p:nvPr/>
        </p:nvGraphicFramePr>
        <p:xfrm>
          <a:off x="6237801" y="1470012"/>
          <a:ext cx="2799881" cy="3040377"/>
        </p:xfrm>
        <a:graphic>
          <a:graphicData uri="http://schemas.openxmlformats.org/drawingml/2006/table">
            <a:tbl>
              <a:tblPr firstRow="1" firstCol="1" bandRow="1">
                <a:tableStyleId>{5C22544A-7EE6-4342-B048-85BDC9FD1C3A}</a:tableStyleId>
              </a:tblPr>
              <a:tblGrid>
                <a:gridCol w="1733035">
                  <a:extLst>
                    <a:ext uri="{9D8B030D-6E8A-4147-A177-3AD203B41FA5}">
                      <a16:colId xmlns:a16="http://schemas.microsoft.com/office/drawing/2014/main" val="20000"/>
                    </a:ext>
                  </a:extLst>
                </a:gridCol>
                <a:gridCol w="1066846">
                  <a:extLst>
                    <a:ext uri="{9D8B030D-6E8A-4147-A177-3AD203B41FA5}">
                      <a16:colId xmlns:a16="http://schemas.microsoft.com/office/drawing/2014/main" val="20001"/>
                    </a:ext>
                  </a:extLst>
                </a:gridCol>
              </a:tblGrid>
              <a:tr h="545924">
                <a:tc>
                  <a:txBody>
                    <a:bodyPr/>
                    <a:lstStyle/>
                    <a:p>
                      <a:r>
                        <a:rPr lang="en-GB" sz="1400" dirty="0">
                          <a:effectLst/>
                          <a:latin typeface="+mn-lt"/>
                        </a:rPr>
                        <a:t>Profit</a:t>
                      </a:r>
                      <a:r>
                        <a:rPr lang="en-GB" sz="1400" baseline="0" dirty="0">
                          <a:effectLst/>
                          <a:latin typeface="+mn-lt"/>
                        </a:rPr>
                        <a:t> and </a:t>
                      </a:r>
                      <a:r>
                        <a:rPr lang="en-GB" sz="1400" dirty="0">
                          <a:effectLst/>
                          <a:latin typeface="+mn-lt"/>
                        </a:rPr>
                        <a:t>loss budget</a:t>
                      </a:r>
                    </a:p>
                  </a:txBody>
                  <a:tcPr marL="68580" marR="68580" marT="34290" marB="34290"/>
                </a:tc>
                <a:tc>
                  <a:txBody>
                    <a:bodyPr/>
                    <a:lstStyle/>
                    <a:p>
                      <a:pPr algn="ctr"/>
                      <a:r>
                        <a:rPr lang="en-GB" sz="1400" dirty="0">
                          <a:effectLst/>
                          <a:latin typeface="+mn-lt"/>
                        </a:rPr>
                        <a:t>January</a:t>
                      </a:r>
                    </a:p>
                    <a:p>
                      <a:pPr algn="ctr"/>
                      <a:r>
                        <a:rPr lang="en-GB" sz="1400" dirty="0">
                          <a:effectLst/>
                          <a:latin typeface="+mn-lt"/>
                        </a:rPr>
                        <a:t>(£)</a:t>
                      </a:r>
                    </a:p>
                  </a:txBody>
                  <a:tcPr marL="68580" marR="68580" marT="34290" marB="34290"/>
                </a:tc>
                <a:extLst>
                  <a:ext uri="{0D108BD9-81ED-4DB2-BD59-A6C34878D82A}">
                    <a16:rowId xmlns:a16="http://schemas.microsoft.com/office/drawing/2014/main" val="10000"/>
                  </a:ext>
                </a:extLst>
              </a:tr>
              <a:tr h="310757">
                <a:tc>
                  <a:txBody>
                    <a:bodyPr/>
                    <a:lstStyle/>
                    <a:p>
                      <a:pPr>
                        <a:spcAft>
                          <a:spcPts val="0"/>
                        </a:spcAft>
                      </a:pPr>
                      <a:r>
                        <a:rPr lang="en-GB" sz="1400" dirty="0">
                          <a:effectLst/>
                        </a:rPr>
                        <a:t>Sales </a:t>
                      </a:r>
                      <a:endParaRPr lang="en-GB" sz="1400" dirty="0">
                        <a:effectLst/>
                        <a:latin typeface="Times New Roman"/>
                        <a:ea typeface="Times New Roman"/>
                      </a:endParaRPr>
                    </a:p>
                  </a:txBody>
                  <a:tcPr marL="68580" marR="68580" marT="34290" marB="34290"/>
                </a:tc>
                <a:tc>
                  <a:txBody>
                    <a:bodyPr/>
                    <a:lstStyle/>
                    <a:p>
                      <a:pPr algn="r"/>
                      <a:r>
                        <a:rPr lang="en-GB" sz="1400" dirty="0">
                          <a:effectLst/>
                          <a:latin typeface="+mn-lt"/>
                        </a:rPr>
                        <a:t>10,000</a:t>
                      </a:r>
                    </a:p>
                  </a:txBody>
                  <a:tcPr marL="68580" marR="68580" marT="34290" marB="34290"/>
                </a:tc>
                <a:extLst>
                  <a:ext uri="{0D108BD9-81ED-4DB2-BD59-A6C34878D82A}">
                    <a16:rowId xmlns:a16="http://schemas.microsoft.com/office/drawing/2014/main" val="10001"/>
                  </a:ext>
                </a:extLst>
              </a:tr>
              <a:tr h="545924">
                <a:tc>
                  <a:txBody>
                    <a:bodyPr/>
                    <a:lstStyle/>
                    <a:p>
                      <a:pPr>
                        <a:spcAft>
                          <a:spcPts val="0"/>
                        </a:spcAft>
                      </a:pPr>
                      <a:r>
                        <a:rPr lang="en-GB" sz="1400" dirty="0">
                          <a:effectLst/>
                        </a:rPr>
                        <a:t>Less cost of sales:</a:t>
                      </a:r>
                    </a:p>
                    <a:p>
                      <a:pPr>
                        <a:spcAft>
                          <a:spcPts val="0"/>
                        </a:spcAft>
                      </a:pPr>
                      <a:r>
                        <a:rPr lang="en-GB" sz="1400" dirty="0">
                          <a:effectLst/>
                        </a:rPr>
                        <a:t>purchases </a:t>
                      </a:r>
                      <a:endParaRPr lang="en-GB" sz="1400" dirty="0">
                        <a:effectLst/>
                        <a:latin typeface="Times New Roman"/>
                        <a:ea typeface="Times New Roman"/>
                      </a:endParaRPr>
                    </a:p>
                  </a:txBody>
                  <a:tcPr marL="68580" marR="68580" marT="34290" marB="34290"/>
                </a:tc>
                <a:tc>
                  <a:txBody>
                    <a:bodyPr/>
                    <a:lstStyle/>
                    <a:p>
                      <a:pPr algn="r"/>
                      <a:r>
                        <a:rPr lang="en-GB" sz="1400" dirty="0">
                          <a:effectLst/>
                          <a:latin typeface="+mn-lt"/>
                        </a:rPr>
                        <a:t>4,000</a:t>
                      </a:r>
                    </a:p>
                  </a:txBody>
                  <a:tcPr marL="68580" marR="68580" marT="34290" marB="34290"/>
                </a:tc>
                <a:extLst>
                  <a:ext uri="{0D108BD9-81ED-4DB2-BD59-A6C34878D82A}">
                    <a16:rowId xmlns:a16="http://schemas.microsoft.com/office/drawing/2014/main" val="10002"/>
                  </a:ext>
                </a:extLst>
              </a:tr>
              <a:tr h="545924">
                <a:tc>
                  <a:txBody>
                    <a:bodyPr/>
                    <a:lstStyle/>
                    <a:p>
                      <a:pPr>
                        <a:spcAft>
                          <a:spcPts val="0"/>
                        </a:spcAft>
                      </a:pPr>
                      <a:r>
                        <a:rPr lang="en-GB" sz="1400" dirty="0">
                          <a:effectLst/>
                        </a:rPr>
                        <a:t>GROSS PROFIT  (60%)</a:t>
                      </a:r>
                      <a:endParaRPr lang="en-GB" sz="1400" dirty="0">
                        <a:effectLst/>
                        <a:latin typeface="Times New Roman"/>
                        <a:ea typeface="Times New Roman"/>
                      </a:endParaRPr>
                    </a:p>
                  </a:txBody>
                  <a:tcPr marL="68580" marR="68580" marT="34290" marB="34290"/>
                </a:tc>
                <a:tc>
                  <a:txBody>
                    <a:bodyPr/>
                    <a:lstStyle/>
                    <a:p>
                      <a:pPr algn="r"/>
                      <a:r>
                        <a:rPr lang="en-GB" sz="1400" dirty="0">
                          <a:effectLst/>
                          <a:latin typeface="+mn-lt"/>
                        </a:rPr>
                        <a:t>6,000</a:t>
                      </a:r>
                    </a:p>
                  </a:txBody>
                  <a:tcPr marL="68580" marR="68580" marT="34290" marB="34290"/>
                </a:tc>
                <a:extLst>
                  <a:ext uri="{0D108BD9-81ED-4DB2-BD59-A6C34878D82A}">
                    <a16:rowId xmlns:a16="http://schemas.microsoft.com/office/drawing/2014/main" val="10003"/>
                  </a:ext>
                </a:extLst>
              </a:tr>
              <a:tr h="545924">
                <a:tc>
                  <a:txBody>
                    <a:bodyPr/>
                    <a:lstStyle/>
                    <a:p>
                      <a:pPr>
                        <a:spcAft>
                          <a:spcPts val="0"/>
                        </a:spcAft>
                      </a:pPr>
                      <a:r>
                        <a:rPr lang="en-GB" sz="1400" dirty="0">
                          <a:effectLst/>
                        </a:rPr>
                        <a:t>Less expenses:</a:t>
                      </a:r>
                    </a:p>
                    <a:p>
                      <a:pPr>
                        <a:spcAft>
                          <a:spcPts val="0"/>
                        </a:spcAft>
                      </a:pPr>
                      <a:r>
                        <a:rPr lang="en-GB" sz="1400" dirty="0">
                          <a:effectLst/>
                        </a:rPr>
                        <a:t>Overheads </a:t>
                      </a:r>
                      <a:endParaRPr lang="en-GB" sz="1400" dirty="0">
                        <a:effectLst/>
                        <a:latin typeface="Times New Roman"/>
                        <a:ea typeface="Times New Roman"/>
                      </a:endParaRPr>
                    </a:p>
                  </a:txBody>
                  <a:tcPr marL="68580" marR="68580" marT="34290" marB="34290"/>
                </a:tc>
                <a:tc>
                  <a:txBody>
                    <a:bodyPr/>
                    <a:lstStyle/>
                    <a:p>
                      <a:pPr algn="r"/>
                      <a:r>
                        <a:rPr lang="en-GB" sz="1400" dirty="0">
                          <a:effectLst/>
                          <a:latin typeface="+mn-lt"/>
                        </a:rPr>
                        <a:t>3,000</a:t>
                      </a:r>
                    </a:p>
                  </a:txBody>
                  <a:tcPr marL="68580" marR="68580" marT="34290" marB="34290"/>
                </a:tc>
                <a:extLst>
                  <a:ext uri="{0D108BD9-81ED-4DB2-BD59-A6C34878D82A}">
                    <a16:rowId xmlns:a16="http://schemas.microsoft.com/office/drawing/2014/main" val="10004"/>
                  </a:ext>
                </a:extLst>
              </a:tr>
              <a:tr h="545924">
                <a:tc>
                  <a:txBody>
                    <a:bodyPr/>
                    <a:lstStyle/>
                    <a:p>
                      <a:pPr>
                        <a:spcAft>
                          <a:spcPts val="0"/>
                        </a:spcAft>
                      </a:pPr>
                      <a:r>
                        <a:rPr lang="en-GB" sz="1400" dirty="0">
                          <a:effectLst/>
                        </a:rPr>
                        <a:t>NET PROFIT  (30%)</a:t>
                      </a:r>
                      <a:endParaRPr lang="en-GB" sz="1400" dirty="0">
                        <a:effectLst/>
                        <a:latin typeface="Times New Roman"/>
                        <a:ea typeface="Times New Roman"/>
                      </a:endParaRPr>
                    </a:p>
                  </a:txBody>
                  <a:tcPr marL="68580" marR="68580" marT="34290" marB="34290"/>
                </a:tc>
                <a:tc>
                  <a:txBody>
                    <a:bodyPr/>
                    <a:lstStyle/>
                    <a:p>
                      <a:pPr algn="r"/>
                      <a:r>
                        <a:rPr lang="en-GB" sz="1400" dirty="0">
                          <a:effectLst/>
                          <a:latin typeface="+mn-lt"/>
                        </a:rPr>
                        <a:t>3,000</a:t>
                      </a:r>
                    </a:p>
                  </a:txBody>
                  <a:tcPr marL="68580" marR="68580" marT="34290" marB="34290"/>
                </a:tc>
                <a:extLst>
                  <a:ext uri="{0D108BD9-81ED-4DB2-BD59-A6C34878D82A}">
                    <a16:rowId xmlns:a16="http://schemas.microsoft.com/office/drawing/2014/main" val="10005"/>
                  </a:ext>
                </a:extLst>
              </a:tr>
            </a:tbl>
          </a:graphicData>
        </a:graphic>
      </p:graphicFrame>
      <p:graphicFrame>
        <p:nvGraphicFramePr>
          <p:cNvPr id="10" name="Table 10">
            <a:extLst>
              <a:ext uri="{FF2B5EF4-FFF2-40B4-BE49-F238E27FC236}">
                <a16:creationId xmlns:a16="http://schemas.microsoft.com/office/drawing/2014/main" id="{B8EA4F08-AC62-4D58-9837-AFCB2B811CEB}"/>
              </a:ext>
            </a:extLst>
          </p:cNvPr>
          <p:cNvGraphicFramePr>
            <a:graphicFrameLocks noGrp="1"/>
          </p:cNvGraphicFramePr>
          <p:nvPr>
            <p:ph idx="1"/>
          </p:nvPr>
        </p:nvGraphicFramePr>
        <p:xfrm>
          <a:off x="115935" y="1484784"/>
          <a:ext cx="3257178" cy="3043052"/>
        </p:xfrm>
        <a:graphic>
          <a:graphicData uri="http://schemas.openxmlformats.org/drawingml/2006/table">
            <a:tbl>
              <a:tblPr firstRow="1" bandRow="1">
                <a:tableStyleId>{5C22544A-7EE6-4342-B048-85BDC9FD1C3A}</a:tableStyleId>
              </a:tblPr>
              <a:tblGrid>
                <a:gridCol w="1180150">
                  <a:extLst>
                    <a:ext uri="{9D8B030D-6E8A-4147-A177-3AD203B41FA5}">
                      <a16:colId xmlns:a16="http://schemas.microsoft.com/office/drawing/2014/main" val="53551444"/>
                    </a:ext>
                  </a:extLst>
                </a:gridCol>
                <a:gridCol w="958628">
                  <a:extLst>
                    <a:ext uri="{9D8B030D-6E8A-4147-A177-3AD203B41FA5}">
                      <a16:colId xmlns:a16="http://schemas.microsoft.com/office/drawing/2014/main" val="3607493525"/>
                    </a:ext>
                  </a:extLst>
                </a:gridCol>
                <a:gridCol w="1118400">
                  <a:extLst>
                    <a:ext uri="{9D8B030D-6E8A-4147-A177-3AD203B41FA5}">
                      <a16:colId xmlns:a16="http://schemas.microsoft.com/office/drawing/2014/main" val="3581329032"/>
                    </a:ext>
                  </a:extLst>
                </a:gridCol>
              </a:tblGrid>
              <a:tr h="619427">
                <a:tc>
                  <a:txBody>
                    <a:bodyPr/>
                    <a:lstStyle/>
                    <a:p>
                      <a:r>
                        <a:rPr lang="en-GB" sz="1400" b="0" dirty="0">
                          <a:solidFill>
                            <a:schemeClr val="bg1"/>
                          </a:solidFill>
                        </a:rPr>
                        <a:t>Sales</a:t>
                      </a:r>
                    </a:p>
                  </a:txBody>
                  <a:tcPr>
                    <a:solidFill>
                      <a:schemeClr val="accent1">
                        <a:lumMod val="50000"/>
                      </a:schemeClr>
                    </a:solidFill>
                  </a:tcPr>
                </a:tc>
                <a:tc>
                  <a:txBody>
                    <a:bodyPr/>
                    <a:lstStyle/>
                    <a:p>
                      <a:r>
                        <a:rPr lang="en-GB" sz="1400" b="0" dirty="0">
                          <a:solidFill>
                            <a:schemeClr val="bg1"/>
                          </a:solidFill>
                        </a:rPr>
                        <a:t>£10,000</a:t>
                      </a:r>
                    </a:p>
                  </a:txBody>
                  <a:tcPr>
                    <a:solidFill>
                      <a:schemeClr val="accent1">
                        <a:lumMod val="50000"/>
                      </a:schemeClr>
                    </a:solidFill>
                  </a:tcPr>
                </a:tc>
                <a:tc>
                  <a:txBody>
                    <a:bodyPr/>
                    <a:lstStyle/>
                    <a:p>
                      <a:r>
                        <a:rPr lang="en-GB" sz="1400" b="0" dirty="0">
                          <a:solidFill>
                            <a:schemeClr val="bg1"/>
                          </a:solidFill>
                        </a:rPr>
                        <a:t>20% cash</a:t>
                      </a:r>
                    </a:p>
                    <a:p>
                      <a:r>
                        <a:rPr lang="en-GB" sz="1400" b="0" dirty="0">
                          <a:solidFill>
                            <a:schemeClr val="bg1"/>
                          </a:solidFill>
                        </a:rPr>
                        <a:t>80% credit</a:t>
                      </a:r>
                    </a:p>
                  </a:txBody>
                  <a:tcPr>
                    <a:solidFill>
                      <a:schemeClr val="accent1">
                        <a:lumMod val="50000"/>
                      </a:schemeClr>
                    </a:solidFill>
                  </a:tcPr>
                </a:tc>
                <a:extLst>
                  <a:ext uri="{0D108BD9-81ED-4DB2-BD59-A6C34878D82A}">
                    <a16:rowId xmlns:a16="http://schemas.microsoft.com/office/drawing/2014/main" val="387186328"/>
                  </a:ext>
                </a:extLst>
              </a:tr>
              <a:tr h="515490">
                <a:tc>
                  <a:txBody>
                    <a:bodyPr/>
                    <a:lstStyle/>
                    <a:p>
                      <a:r>
                        <a:rPr lang="en-GB" sz="1400" b="0" dirty="0">
                          <a:solidFill>
                            <a:schemeClr val="bg1"/>
                          </a:solidFill>
                        </a:rPr>
                        <a:t>Purchases</a:t>
                      </a:r>
                    </a:p>
                  </a:txBody>
                  <a:tcPr>
                    <a:solidFill>
                      <a:schemeClr val="accent1">
                        <a:lumMod val="50000"/>
                      </a:schemeClr>
                    </a:solidFill>
                  </a:tcPr>
                </a:tc>
                <a:tc>
                  <a:txBody>
                    <a:bodyPr/>
                    <a:lstStyle/>
                    <a:p>
                      <a:r>
                        <a:rPr lang="en-GB" sz="1400" b="0" dirty="0">
                          <a:solidFill>
                            <a:schemeClr val="bg1"/>
                          </a:solidFill>
                        </a:rPr>
                        <a:t>£4,000</a:t>
                      </a:r>
                    </a:p>
                  </a:txBody>
                  <a:tcPr>
                    <a:solidFill>
                      <a:schemeClr val="accent1">
                        <a:lumMod val="50000"/>
                      </a:schemeClr>
                    </a:solidFill>
                  </a:tcPr>
                </a:tc>
                <a:tc>
                  <a:txBody>
                    <a:bodyPr/>
                    <a:lstStyle/>
                    <a:p>
                      <a:r>
                        <a:rPr lang="en-GB" sz="1400" b="0" dirty="0">
                          <a:solidFill>
                            <a:schemeClr val="bg1"/>
                          </a:solidFill>
                        </a:rPr>
                        <a:t>Cash</a:t>
                      </a:r>
                    </a:p>
                  </a:txBody>
                  <a:tcPr>
                    <a:solidFill>
                      <a:schemeClr val="accent1">
                        <a:lumMod val="50000"/>
                      </a:schemeClr>
                    </a:solidFill>
                  </a:tcPr>
                </a:tc>
                <a:extLst>
                  <a:ext uri="{0D108BD9-81ED-4DB2-BD59-A6C34878D82A}">
                    <a16:rowId xmlns:a16="http://schemas.microsoft.com/office/drawing/2014/main" val="291313996"/>
                  </a:ext>
                </a:extLst>
              </a:tr>
              <a:tr h="515490">
                <a:tc>
                  <a:txBody>
                    <a:bodyPr/>
                    <a:lstStyle/>
                    <a:p>
                      <a:r>
                        <a:rPr lang="en-GB" sz="1400" b="0" dirty="0">
                          <a:solidFill>
                            <a:schemeClr val="bg1"/>
                          </a:solidFill>
                        </a:rPr>
                        <a:t>Overheads</a:t>
                      </a:r>
                    </a:p>
                  </a:txBody>
                  <a:tcPr>
                    <a:solidFill>
                      <a:schemeClr val="accent1">
                        <a:lumMod val="50000"/>
                      </a:schemeClr>
                    </a:solidFill>
                  </a:tcPr>
                </a:tc>
                <a:tc>
                  <a:txBody>
                    <a:bodyPr/>
                    <a:lstStyle/>
                    <a:p>
                      <a:r>
                        <a:rPr lang="en-GB" sz="1400" b="0" dirty="0">
                          <a:solidFill>
                            <a:schemeClr val="bg1"/>
                          </a:solidFill>
                        </a:rPr>
                        <a:t>£3,000</a:t>
                      </a:r>
                    </a:p>
                  </a:txBody>
                  <a:tcPr>
                    <a:solidFill>
                      <a:schemeClr val="accent1">
                        <a:lumMod val="50000"/>
                      </a:schemeClr>
                    </a:solidFill>
                  </a:tcPr>
                </a:tc>
                <a:tc>
                  <a:txBody>
                    <a:bodyPr/>
                    <a:lstStyle/>
                    <a:p>
                      <a:r>
                        <a:rPr lang="en-GB" sz="1400" b="0" dirty="0">
                          <a:solidFill>
                            <a:schemeClr val="bg1"/>
                          </a:solidFill>
                        </a:rPr>
                        <a:t>Cash</a:t>
                      </a:r>
                    </a:p>
                  </a:txBody>
                  <a:tcPr>
                    <a:solidFill>
                      <a:schemeClr val="accent1">
                        <a:lumMod val="50000"/>
                      </a:schemeClr>
                    </a:solidFill>
                  </a:tcPr>
                </a:tc>
                <a:extLst>
                  <a:ext uri="{0D108BD9-81ED-4DB2-BD59-A6C34878D82A}">
                    <a16:rowId xmlns:a16="http://schemas.microsoft.com/office/drawing/2014/main" val="700301153"/>
                  </a:ext>
                </a:extLst>
              </a:tr>
              <a:tr h="515490">
                <a:tc>
                  <a:txBody>
                    <a:bodyPr/>
                    <a:lstStyle/>
                    <a:p>
                      <a:r>
                        <a:rPr lang="en-GB" sz="1400" b="0" dirty="0">
                          <a:solidFill>
                            <a:schemeClr val="bg1"/>
                          </a:solidFill>
                        </a:rPr>
                        <a:t>New asset</a:t>
                      </a:r>
                    </a:p>
                  </a:txBody>
                  <a:tcPr>
                    <a:solidFill>
                      <a:schemeClr val="accent1">
                        <a:lumMod val="50000"/>
                      </a:schemeClr>
                    </a:solidFill>
                  </a:tcPr>
                </a:tc>
                <a:tc>
                  <a:txBody>
                    <a:bodyPr/>
                    <a:lstStyle/>
                    <a:p>
                      <a:r>
                        <a:rPr lang="en-GB" sz="1400" b="0" dirty="0">
                          <a:solidFill>
                            <a:schemeClr val="bg1"/>
                          </a:solidFill>
                        </a:rPr>
                        <a:t>£2,000</a:t>
                      </a:r>
                    </a:p>
                  </a:txBody>
                  <a:tcPr>
                    <a:solidFill>
                      <a:schemeClr val="accent1">
                        <a:lumMod val="50000"/>
                      </a:schemeClr>
                    </a:solidFill>
                  </a:tcPr>
                </a:tc>
                <a:tc>
                  <a:txBody>
                    <a:bodyPr/>
                    <a:lstStyle/>
                    <a:p>
                      <a:r>
                        <a:rPr lang="en-GB" sz="1400" b="0" dirty="0">
                          <a:solidFill>
                            <a:schemeClr val="bg1"/>
                          </a:solidFill>
                        </a:rPr>
                        <a:t>Paid for in January</a:t>
                      </a:r>
                    </a:p>
                  </a:txBody>
                  <a:tcPr>
                    <a:solidFill>
                      <a:schemeClr val="accent1">
                        <a:lumMod val="50000"/>
                      </a:schemeClr>
                    </a:solidFill>
                  </a:tcPr>
                </a:tc>
                <a:extLst>
                  <a:ext uri="{0D108BD9-81ED-4DB2-BD59-A6C34878D82A}">
                    <a16:rowId xmlns:a16="http://schemas.microsoft.com/office/drawing/2014/main" val="3116619980"/>
                  </a:ext>
                </a:extLst>
              </a:tr>
              <a:tr h="874485">
                <a:tc>
                  <a:txBody>
                    <a:bodyPr/>
                    <a:lstStyle/>
                    <a:p>
                      <a:r>
                        <a:rPr lang="en-GB" sz="1400" b="0" dirty="0">
                          <a:solidFill>
                            <a:schemeClr val="bg1"/>
                          </a:solidFill>
                        </a:rPr>
                        <a:t>Opening bank balance</a:t>
                      </a:r>
                    </a:p>
                  </a:txBody>
                  <a:tcPr>
                    <a:solidFill>
                      <a:schemeClr val="accent1">
                        <a:lumMod val="50000"/>
                      </a:schemeClr>
                    </a:solidFill>
                  </a:tcPr>
                </a:tc>
                <a:tc>
                  <a:txBody>
                    <a:bodyPr/>
                    <a:lstStyle/>
                    <a:p>
                      <a:r>
                        <a:rPr lang="en-GB" sz="1400" b="0" dirty="0">
                          <a:solidFill>
                            <a:schemeClr val="bg1"/>
                          </a:solidFill>
                        </a:rPr>
                        <a:t>£1,000</a:t>
                      </a:r>
                    </a:p>
                  </a:txBody>
                  <a:tcPr>
                    <a:solidFill>
                      <a:schemeClr val="accent1">
                        <a:lumMod val="50000"/>
                      </a:schemeClr>
                    </a:solidFill>
                  </a:tcPr>
                </a:tc>
                <a:tc>
                  <a:txBody>
                    <a:bodyPr/>
                    <a:lstStyle/>
                    <a:p>
                      <a:r>
                        <a:rPr lang="en-GB" sz="1400" b="0" dirty="0">
                          <a:solidFill>
                            <a:schemeClr val="bg1"/>
                          </a:solidFill>
                        </a:rPr>
                        <a:t>Cash</a:t>
                      </a:r>
                    </a:p>
                  </a:txBody>
                  <a:tcPr>
                    <a:solidFill>
                      <a:schemeClr val="accent1">
                        <a:lumMod val="50000"/>
                      </a:schemeClr>
                    </a:solidFill>
                  </a:tcPr>
                </a:tc>
                <a:extLst>
                  <a:ext uri="{0D108BD9-81ED-4DB2-BD59-A6C34878D82A}">
                    <a16:rowId xmlns:a16="http://schemas.microsoft.com/office/drawing/2014/main" val="3682380934"/>
                  </a:ext>
                </a:extLst>
              </a:tr>
            </a:tbl>
          </a:graphicData>
        </a:graphic>
      </p:graphicFrame>
    </p:spTree>
    <p:extLst>
      <p:ext uri="{BB962C8B-B14F-4D97-AF65-F5344CB8AC3E}">
        <p14:creationId xmlns:p14="http://schemas.microsoft.com/office/powerpoint/2010/main" val="1457353850"/>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animEffect transition="in" filter="circle(in)">
                                      <p:cBhvr>
                                        <p:cTn id="11" dur="2000"/>
                                        <p:tgtEl>
                                          <p:spTgt spid="10"/>
                                        </p:tgtEl>
                                      </p:cBhvr>
                                    </p:animEffect>
                                  </p:childTnLst>
                                </p:cTn>
                              </p:par>
                            </p:childTnLst>
                          </p:cTn>
                        </p:par>
                      </p:childTnLst>
                    </p:cTn>
                  </p:par>
                  <p:par>
                    <p:cTn id="12" fill="hold">
                      <p:stCondLst>
                        <p:cond delay="indefinite"/>
                      </p:stCondLst>
                      <p:childTnLst>
                        <p:par>
                          <p:cTn id="13" fill="hold">
                            <p:stCondLst>
                              <p:cond delay="0"/>
                            </p:stCondLst>
                            <p:childTnLst>
                              <p:par>
                                <p:cTn id="14" presetID="6" presetClass="entr" presetSubtype="16" fill="hold" nodeType="click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circle(in)">
                                      <p:cBhvr>
                                        <p:cTn id="16" dur="2000"/>
                                        <p:tgtEl>
                                          <p:spTgt spid="5"/>
                                        </p:tgtEl>
                                      </p:cBhvr>
                                    </p:animEffect>
                                  </p:childTnLst>
                                </p:cTn>
                              </p:par>
                            </p:childTnLst>
                          </p:cTn>
                        </p:par>
                      </p:childTnLst>
                    </p:cTn>
                  </p:par>
                  <p:par>
                    <p:cTn id="17" fill="hold">
                      <p:stCondLst>
                        <p:cond delay="indefinite"/>
                      </p:stCondLst>
                      <p:childTnLst>
                        <p:par>
                          <p:cTn id="18" fill="hold">
                            <p:stCondLst>
                              <p:cond delay="0"/>
                            </p:stCondLst>
                            <p:childTnLst>
                              <p:par>
                                <p:cTn id="19" presetID="6" presetClass="entr" presetSubtype="16" fill="hold"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circle(in)">
                                      <p:cBhvr>
                                        <p:cTn id="21"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FE8378-67AE-4E85-B472-DEF592805A70}"/>
              </a:ext>
            </a:extLst>
          </p:cNvPr>
          <p:cNvSpPr>
            <a:spLocks noGrp="1"/>
          </p:cNvSpPr>
          <p:nvPr>
            <p:ph type="title"/>
          </p:nvPr>
        </p:nvSpPr>
        <p:spPr>
          <a:xfrm>
            <a:off x="2267263" y="-241236"/>
            <a:ext cx="8229600" cy="1143000"/>
          </a:xfrm>
        </p:spPr>
        <p:txBody>
          <a:bodyPr>
            <a:normAutofit/>
          </a:bodyPr>
          <a:lstStyle/>
          <a:p>
            <a:r>
              <a:rPr lang="en-GB" sz="3600" dirty="0">
                <a:solidFill>
                  <a:schemeClr val="tx2">
                    <a:lumMod val="60000"/>
                    <a:lumOff val="40000"/>
                  </a:schemeClr>
                </a:solidFill>
              </a:rPr>
              <a:t>Worked example - 1</a:t>
            </a:r>
          </a:p>
        </p:txBody>
      </p:sp>
      <p:sp>
        <p:nvSpPr>
          <p:cNvPr id="3" name="Content Placeholder 2"/>
          <p:cNvSpPr>
            <a:spLocks noGrp="1"/>
          </p:cNvSpPr>
          <p:nvPr>
            <p:ph idx="1"/>
          </p:nvPr>
        </p:nvSpPr>
        <p:spPr>
          <a:xfrm>
            <a:off x="287524" y="767067"/>
            <a:ext cx="8568952" cy="4661441"/>
          </a:xfrm>
        </p:spPr>
        <p:txBody>
          <a:bodyPr>
            <a:normAutofit/>
          </a:bodyPr>
          <a:lstStyle/>
          <a:p>
            <a:pPr>
              <a:spcAft>
                <a:spcPts val="1200"/>
              </a:spcAft>
              <a:buNone/>
            </a:pPr>
            <a:endParaRPr lang="en-US" altLang="en-US" dirty="0">
              <a:latin typeface="+mn-lt"/>
            </a:endParaRPr>
          </a:p>
          <a:p>
            <a:pPr>
              <a:spcAft>
                <a:spcPts val="1200"/>
              </a:spcAft>
              <a:buNone/>
            </a:pPr>
            <a:endParaRPr lang="en-US" altLang="en-US" dirty="0">
              <a:latin typeface="+mn-lt"/>
            </a:endParaRPr>
          </a:p>
          <a:p>
            <a:pPr algn="ctr">
              <a:spcAft>
                <a:spcPts val="1200"/>
              </a:spcAft>
              <a:buNone/>
            </a:pPr>
            <a:r>
              <a:rPr lang="en-US" altLang="en-US" dirty="0"/>
              <a:t>      </a:t>
            </a:r>
            <a:endParaRPr lang="en-GB" dirty="0"/>
          </a:p>
        </p:txBody>
      </p:sp>
      <p:graphicFrame>
        <p:nvGraphicFramePr>
          <p:cNvPr id="6" name="Table 5">
            <a:extLst>
              <a:ext uri="{FF2B5EF4-FFF2-40B4-BE49-F238E27FC236}">
                <a16:creationId xmlns:a16="http://schemas.microsoft.com/office/drawing/2014/main" id="{5AD3C168-4AC3-420C-B8A4-B58CC6AE2CD9}"/>
              </a:ext>
            </a:extLst>
          </p:cNvPr>
          <p:cNvGraphicFramePr>
            <a:graphicFrameLocks noGrp="1"/>
          </p:cNvGraphicFramePr>
          <p:nvPr>
            <p:extLst>
              <p:ext uri="{D42A27DB-BD31-4B8C-83A1-F6EECF244321}">
                <p14:modId xmlns:p14="http://schemas.microsoft.com/office/powerpoint/2010/main" val="819532435"/>
              </p:ext>
            </p:extLst>
          </p:nvPr>
        </p:nvGraphicFramePr>
        <p:xfrm>
          <a:off x="4211960" y="767067"/>
          <a:ext cx="4824535" cy="4814321"/>
        </p:xfrm>
        <a:graphic>
          <a:graphicData uri="http://schemas.openxmlformats.org/drawingml/2006/table">
            <a:tbl>
              <a:tblPr>
                <a:tableStyleId>{5C22544A-7EE6-4342-B048-85BDC9FD1C3A}</a:tableStyleId>
              </a:tblPr>
              <a:tblGrid>
                <a:gridCol w="720080">
                  <a:extLst>
                    <a:ext uri="{9D8B030D-6E8A-4147-A177-3AD203B41FA5}">
                      <a16:colId xmlns:a16="http://schemas.microsoft.com/office/drawing/2014/main" val="3519334654"/>
                    </a:ext>
                  </a:extLst>
                </a:gridCol>
                <a:gridCol w="820891">
                  <a:extLst>
                    <a:ext uri="{9D8B030D-6E8A-4147-A177-3AD203B41FA5}">
                      <a16:colId xmlns:a16="http://schemas.microsoft.com/office/drawing/2014/main" val="3207495967"/>
                    </a:ext>
                  </a:extLst>
                </a:gridCol>
                <a:gridCol w="820891">
                  <a:extLst>
                    <a:ext uri="{9D8B030D-6E8A-4147-A177-3AD203B41FA5}">
                      <a16:colId xmlns:a16="http://schemas.microsoft.com/office/drawing/2014/main" val="4149573842"/>
                    </a:ext>
                  </a:extLst>
                </a:gridCol>
                <a:gridCol w="820891">
                  <a:extLst>
                    <a:ext uri="{9D8B030D-6E8A-4147-A177-3AD203B41FA5}">
                      <a16:colId xmlns:a16="http://schemas.microsoft.com/office/drawing/2014/main" val="3286081352"/>
                    </a:ext>
                  </a:extLst>
                </a:gridCol>
                <a:gridCol w="820891">
                  <a:extLst>
                    <a:ext uri="{9D8B030D-6E8A-4147-A177-3AD203B41FA5}">
                      <a16:colId xmlns:a16="http://schemas.microsoft.com/office/drawing/2014/main" val="2534451109"/>
                    </a:ext>
                  </a:extLst>
                </a:gridCol>
                <a:gridCol w="820891">
                  <a:extLst>
                    <a:ext uri="{9D8B030D-6E8A-4147-A177-3AD203B41FA5}">
                      <a16:colId xmlns:a16="http://schemas.microsoft.com/office/drawing/2014/main" val="3425023171"/>
                    </a:ext>
                  </a:extLst>
                </a:gridCol>
              </a:tblGrid>
              <a:tr h="886208">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 </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Income from Hire of Equipment</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Income from Food &amp; Drink Sales</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Food &amp; Drink Purchases</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Wages</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Overheads</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extLst>
                  <a:ext uri="{0D108BD9-81ED-4DB2-BD59-A6C34878D82A}">
                    <a16:rowId xmlns:a16="http://schemas.microsoft.com/office/drawing/2014/main" val="765453194"/>
                  </a:ext>
                </a:extLst>
              </a:tr>
              <a:tr h="207993">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 </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a:solidFill>
                            <a:schemeClr val="bg1"/>
                          </a:solidFill>
                          <a:effectLst/>
                          <a:latin typeface="Times New Roman" panose="02020603050405020304" pitchFamily="18" charset="0"/>
                          <a:cs typeface="Times New Roman" panose="02020603050405020304" pitchFamily="18" charset="0"/>
                        </a:rPr>
                        <a:t>£</a:t>
                      </a:r>
                      <a:endParaRPr lang="en-GB" sz="10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a:solidFill>
                            <a:schemeClr val="bg1"/>
                          </a:solidFill>
                          <a:effectLst/>
                          <a:latin typeface="Times New Roman" panose="02020603050405020304" pitchFamily="18" charset="0"/>
                          <a:cs typeface="Times New Roman" panose="02020603050405020304" pitchFamily="18" charset="0"/>
                        </a:rPr>
                        <a:t>£</a:t>
                      </a:r>
                      <a:endParaRPr lang="en-GB" sz="10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a:solidFill>
                            <a:schemeClr val="bg1"/>
                          </a:solidFill>
                          <a:effectLst/>
                          <a:latin typeface="Times New Roman" panose="02020603050405020304" pitchFamily="18" charset="0"/>
                          <a:cs typeface="Times New Roman" panose="02020603050405020304" pitchFamily="18" charset="0"/>
                        </a:rPr>
                        <a:t>£</a:t>
                      </a:r>
                      <a:endParaRPr lang="en-GB" sz="10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a:solidFill>
                            <a:schemeClr val="bg1"/>
                          </a:solidFill>
                          <a:effectLst/>
                          <a:latin typeface="Times New Roman" panose="02020603050405020304" pitchFamily="18" charset="0"/>
                          <a:cs typeface="Times New Roman" panose="02020603050405020304" pitchFamily="18" charset="0"/>
                        </a:rPr>
                        <a:t>£</a:t>
                      </a:r>
                      <a:endParaRPr lang="en-GB" sz="10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extLst>
                  <a:ext uri="{0D108BD9-81ED-4DB2-BD59-A6C34878D82A}">
                    <a16:rowId xmlns:a16="http://schemas.microsoft.com/office/drawing/2014/main" val="1936820121"/>
                  </a:ext>
                </a:extLst>
              </a:tr>
              <a:tr h="465015">
                <a:tc>
                  <a:txBody>
                    <a:bodyPr/>
                    <a:lstStyle/>
                    <a:p>
                      <a:pPr algn="just">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February</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30,000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 9,000</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4,500</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12,000</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10,500</a:t>
                      </a:r>
                    </a:p>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 </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extLst>
                  <a:ext uri="{0D108BD9-81ED-4DB2-BD59-A6C34878D82A}">
                    <a16:rowId xmlns:a16="http://schemas.microsoft.com/office/drawing/2014/main" val="220437103"/>
                  </a:ext>
                </a:extLst>
              </a:tr>
              <a:tr h="465015">
                <a:tc>
                  <a:txBody>
                    <a:bodyPr/>
                    <a:lstStyle/>
                    <a:p>
                      <a:pPr algn="just">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March</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31,400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 9,500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4,800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12,500</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10,600</a:t>
                      </a:r>
                    </a:p>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 </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extLst>
                  <a:ext uri="{0D108BD9-81ED-4DB2-BD59-A6C34878D82A}">
                    <a16:rowId xmlns:a16="http://schemas.microsoft.com/office/drawing/2014/main" val="305838313"/>
                  </a:ext>
                </a:extLst>
              </a:tr>
              <a:tr h="465015">
                <a:tc>
                  <a:txBody>
                    <a:bodyPr/>
                    <a:lstStyle/>
                    <a:p>
                      <a:pPr algn="just">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April</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34,000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 9,200</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5,500</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13,000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10,800</a:t>
                      </a:r>
                    </a:p>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 </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extLst>
                  <a:ext uri="{0D108BD9-81ED-4DB2-BD59-A6C34878D82A}">
                    <a16:rowId xmlns:a16="http://schemas.microsoft.com/office/drawing/2014/main" val="1778582303"/>
                  </a:ext>
                </a:extLst>
              </a:tr>
              <a:tr h="465015">
                <a:tc>
                  <a:txBody>
                    <a:bodyPr/>
                    <a:lstStyle/>
                    <a:p>
                      <a:pPr algn="just">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May</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35,000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12,500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6,500</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14,500</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11,100</a:t>
                      </a:r>
                    </a:p>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 </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extLst>
                  <a:ext uri="{0D108BD9-81ED-4DB2-BD59-A6C34878D82A}">
                    <a16:rowId xmlns:a16="http://schemas.microsoft.com/office/drawing/2014/main" val="1806781912"/>
                  </a:ext>
                </a:extLst>
              </a:tr>
              <a:tr h="465015">
                <a:tc>
                  <a:txBody>
                    <a:bodyPr/>
                    <a:lstStyle/>
                    <a:p>
                      <a:pPr algn="just">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June</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46,000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13,500</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6,900</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15,000</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11,500</a:t>
                      </a:r>
                    </a:p>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 </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extLst>
                  <a:ext uri="{0D108BD9-81ED-4DB2-BD59-A6C34878D82A}">
                    <a16:rowId xmlns:a16="http://schemas.microsoft.com/office/drawing/2014/main" val="414468766"/>
                  </a:ext>
                </a:extLst>
              </a:tr>
              <a:tr h="465015">
                <a:tc>
                  <a:txBody>
                    <a:bodyPr/>
                    <a:lstStyle/>
                    <a:p>
                      <a:pPr algn="just">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July</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50,000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16,000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8,200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14,500</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11,300</a:t>
                      </a:r>
                    </a:p>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 </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extLst>
                  <a:ext uri="{0D108BD9-81ED-4DB2-BD59-A6C34878D82A}">
                    <a16:rowId xmlns:a16="http://schemas.microsoft.com/office/drawing/2014/main" val="3675827316"/>
                  </a:ext>
                </a:extLst>
              </a:tr>
              <a:tr h="465015">
                <a:tc>
                  <a:txBody>
                    <a:bodyPr/>
                    <a:lstStyle/>
                    <a:p>
                      <a:pPr algn="just">
                        <a:lnSpc>
                          <a:spcPct val="115000"/>
                        </a:lnSpc>
                        <a:spcAft>
                          <a:spcPts val="0"/>
                        </a:spcAft>
                      </a:pPr>
                      <a:r>
                        <a:rPr lang="en-GB" sz="1000">
                          <a:solidFill>
                            <a:schemeClr val="bg1"/>
                          </a:solidFill>
                          <a:effectLst/>
                          <a:latin typeface="Times New Roman" panose="02020603050405020304" pitchFamily="18" charset="0"/>
                          <a:cs typeface="Times New Roman" panose="02020603050405020304" pitchFamily="18" charset="0"/>
                        </a:rPr>
                        <a:t>August</a:t>
                      </a:r>
                      <a:endParaRPr lang="en-GB" sz="10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45,000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14,000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7,200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13,500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10,700</a:t>
                      </a:r>
                    </a:p>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 </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extLst>
                  <a:ext uri="{0D108BD9-81ED-4DB2-BD59-A6C34878D82A}">
                    <a16:rowId xmlns:a16="http://schemas.microsoft.com/office/drawing/2014/main" val="270817590"/>
                  </a:ext>
                </a:extLst>
              </a:tr>
              <a:tr h="465015">
                <a:tc>
                  <a:txBody>
                    <a:bodyPr/>
                    <a:lstStyle/>
                    <a:p>
                      <a:pPr algn="just">
                        <a:lnSpc>
                          <a:spcPct val="115000"/>
                        </a:lnSpc>
                        <a:spcAft>
                          <a:spcPts val="0"/>
                        </a:spcAft>
                      </a:pPr>
                      <a:r>
                        <a:rPr lang="en-GB" sz="1000">
                          <a:solidFill>
                            <a:schemeClr val="bg1"/>
                          </a:solidFill>
                          <a:effectLst/>
                          <a:latin typeface="Times New Roman" panose="02020603050405020304" pitchFamily="18" charset="0"/>
                          <a:cs typeface="Times New Roman" panose="02020603050405020304" pitchFamily="18" charset="0"/>
                        </a:rPr>
                        <a:t>September</a:t>
                      </a:r>
                      <a:endParaRPr lang="en-GB" sz="10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35,000</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13,000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6,500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12,500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10,400</a:t>
                      </a:r>
                    </a:p>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 </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extLst>
                  <a:ext uri="{0D108BD9-81ED-4DB2-BD59-A6C34878D82A}">
                    <a16:rowId xmlns:a16="http://schemas.microsoft.com/office/drawing/2014/main" val="832898578"/>
                  </a:ext>
                </a:extLst>
              </a:tr>
            </a:tbl>
          </a:graphicData>
        </a:graphic>
      </p:graphicFrame>
      <p:sp>
        <p:nvSpPr>
          <p:cNvPr id="7" name="Rectangle 6">
            <a:extLst>
              <a:ext uri="{FF2B5EF4-FFF2-40B4-BE49-F238E27FC236}">
                <a16:creationId xmlns:a16="http://schemas.microsoft.com/office/drawing/2014/main" id="{D4C6F9FA-6436-4B1D-B44E-12461E365978}"/>
              </a:ext>
            </a:extLst>
          </p:cNvPr>
          <p:cNvSpPr/>
          <p:nvPr/>
        </p:nvSpPr>
        <p:spPr>
          <a:xfrm>
            <a:off x="233518" y="214247"/>
            <a:ext cx="3674132" cy="954107"/>
          </a:xfrm>
          <a:prstGeom prst="rect">
            <a:avLst/>
          </a:prstGeom>
          <a:solidFill>
            <a:srgbClr val="ABE1FF"/>
          </a:solidFill>
        </p:spPr>
        <p:txBody>
          <a:bodyPr wrap="square">
            <a:spAutoFit/>
          </a:bodyPr>
          <a:lstStyle/>
          <a:p>
            <a:pPr algn="just">
              <a:spcAft>
                <a:spcPts val="0"/>
              </a:spcAft>
            </a:pPr>
            <a:r>
              <a:rPr lang="en-GB" sz="1200" b="1" dirty="0">
                <a:latin typeface="Times New Roman" panose="02020603050405020304" pitchFamily="18" charset="0"/>
                <a:ea typeface="Times New Roman" panose="02020603050405020304" pitchFamily="18" charset="0"/>
              </a:rPr>
              <a:t> </a:t>
            </a:r>
            <a:endParaRPr lang="en-GB" dirty="0">
              <a:solidFill>
                <a:schemeClr val="accent1">
                  <a:lumMod val="50000"/>
                </a:schemeClr>
              </a:solidFill>
              <a:latin typeface="Times New Roman" panose="02020603050405020304" pitchFamily="18" charset="0"/>
              <a:ea typeface="Times New Roman" panose="02020603050405020304" pitchFamily="18" charset="0"/>
            </a:endParaRPr>
          </a:p>
          <a:p>
            <a:pPr algn="just"/>
            <a:r>
              <a:rPr lang="en-GB" sz="1100" dirty="0">
                <a:latin typeface="Times New Roman" panose="02020603050405020304" pitchFamily="18" charset="0"/>
                <a:ea typeface="Times New Roman" panose="02020603050405020304" pitchFamily="18" charset="0"/>
              </a:rPr>
              <a:t>The following data has been extracted from the operating budgets of the Worcester Organisation for 2020. You are required to produce a cash budget for the six months ended September 2020.</a:t>
            </a:r>
          </a:p>
        </p:txBody>
      </p:sp>
      <p:sp>
        <p:nvSpPr>
          <p:cNvPr id="17" name="Rectangle 16">
            <a:extLst>
              <a:ext uri="{FF2B5EF4-FFF2-40B4-BE49-F238E27FC236}">
                <a16:creationId xmlns:a16="http://schemas.microsoft.com/office/drawing/2014/main" id="{1C0CB8D6-2F8B-42A6-93F8-EE486DE398F0}"/>
              </a:ext>
            </a:extLst>
          </p:cNvPr>
          <p:cNvSpPr/>
          <p:nvPr/>
        </p:nvSpPr>
        <p:spPr>
          <a:xfrm>
            <a:off x="249797" y="1242243"/>
            <a:ext cx="3674132" cy="4262705"/>
          </a:xfrm>
          <a:prstGeom prst="rect">
            <a:avLst/>
          </a:prstGeom>
          <a:solidFill>
            <a:srgbClr val="ABE1FF"/>
          </a:solidFill>
        </p:spPr>
        <p:txBody>
          <a:bodyPr wrap="square">
            <a:spAutoFit/>
          </a:bodyPr>
          <a:lstStyle/>
          <a:p>
            <a:pPr>
              <a:spcAft>
                <a:spcPts val="0"/>
              </a:spcAft>
            </a:pPr>
            <a:r>
              <a:rPr lang="en-GB" dirty="0">
                <a:latin typeface="Times New Roman" panose="02020603050405020304" pitchFamily="18" charset="0"/>
                <a:ea typeface="Times New Roman" panose="02020603050405020304" pitchFamily="18" charset="0"/>
              </a:rPr>
              <a:t> </a:t>
            </a:r>
            <a:r>
              <a:rPr lang="en-GB" sz="1100" dirty="0">
                <a:latin typeface="Times New Roman" panose="02020603050405020304" pitchFamily="18" charset="0"/>
                <a:ea typeface="Times New Roman" panose="02020603050405020304" pitchFamily="18" charset="0"/>
              </a:rPr>
              <a:t>Notes:</a:t>
            </a:r>
          </a:p>
          <a:p>
            <a:pPr>
              <a:spcAft>
                <a:spcPts val="0"/>
              </a:spcAft>
            </a:pPr>
            <a:endParaRPr lang="en-GB" sz="1100" dirty="0">
              <a:latin typeface="Times New Roman" panose="02020603050405020304" pitchFamily="18" charset="0"/>
              <a:ea typeface="Times New Roman" panose="02020603050405020304" pitchFamily="18" charset="0"/>
            </a:endParaRPr>
          </a:p>
          <a:p>
            <a:pPr marL="171450" indent="-171450">
              <a:spcAft>
                <a:spcPts val="0"/>
              </a:spcAft>
              <a:buFont typeface="Arial" panose="020B0604020202020204" pitchFamily="34" charset="0"/>
              <a:buChar char="•"/>
            </a:pPr>
            <a:r>
              <a:rPr lang="en-GB" sz="1000" dirty="0">
                <a:latin typeface="Times New Roman" panose="02020603050405020304" pitchFamily="18" charset="0"/>
                <a:ea typeface="Times New Roman" panose="02020603050405020304" pitchFamily="18" charset="0"/>
              </a:rPr>
              <a:t>It </a:t>
            </a:r>
            <a:r>
              <a:rPr lang="en-GB" sz="1100" dirty="0">
                <a:latin typeface="Times New Roman" panose="02020603050405020304" pitchFamily="18" charset="0"/>
                <a:ea typeface="Times New Roman" panose="02020603050405020304" pitchFamily="18" charset="0"/>
              </a:rPr>
              <a:t>is estimated that approximately 80% of income from hire of facilities is received on a cash basis and 20% is received after one month. All other sales are on credit and debtors take two months on average to pay.</a:t>
            </a:r>
          </a:p>
          <a:p>
            <a:pPr>
              <a:spcAft>
                <a:spcPts val="0"/>
              </a:spcAft>
            </a:pPr>
            <a:endParaRPr lang="en-GB" sz="1100" dirty="0">
              <a:latin typeface="Times New Roman" panose="02020603050405020304" pitchFamily="18" charset="0"/>
              <a:ea typeface="Times New Roman" panose="02020603050405020304" pitchFamily="18" charset="0"/>
            </a:endParaRPr>
          </a:p>
          <a:p>
            <a:pPr marL="171450" indent="-171450">
              <a:spcAft>
                <a:spcPts val="0"/>
              </a:spcAft>
              <a:buFont typeface="Arial" panose="020B0604020202020204" pitchFamily="34" charset="0"/>
              <a:buChar char="•"/>
            </a:pPr>
            <a:r>
              <a:rPr lang="en-GB" sz="1100" dirty="0">
                <a:latin typeface="Times New Roman" panose="02020603050405020304" pitchFamily="18" charset="0"/>
                <a:ea typeface="Times New Roman" panose="02020603050405020304" pitchFamily="18" charset="0"/>
              </a:rPr>
              <a:t>The credit period for the payment of suppliers’ accounts is two months</a:t>
            </a:r>
          </a:p>
          <a:p>
            <a:pPr>
              <a:spcAft>
                <a:spcPts val="0"/>
              </a:spcAft>
            </a:pPr>
            <a:endParaRPr lang="en-GB" sz="1100" dirty="0">
              <a:latin typeface="Times New Roman" panose="02020603050405020304" pitchFamily="18" charset="0"/>
              <a:ea typeface="Times New Roman" panose="02020603050405020304" pitchFamily="18" charset="0"/>
            </a:endParaRPr>
          </a:p>
          <a:p>
            <a:pPr marL="171450" indent="-171450">
              <a:spcAft>
                <a:spcPts val="0"/>
              </a:spcAft>
              <a:buFont typeface="Arial" panose="020B0604020202020204" pitchFamily="34" charset="0"/>
              <a:buChar char="•"/>
            </a:pPr>
            <a:r>
              <a:rPr lang="en-GB" sz="1100" dirty="0">
                <a:latin typeface="Times New Roman" panose="02020603050405020304" pitchFamily="18" charset="0"/>
                <a:ea typeface="Times New Roman" panose="02020603050405020304" pitchFamily="18" charset="0"/>
              </a:rPr>
              <a:t>All food and drink purchases are on credit.</a:t>
            </a:r>
          </a:p>
          <a:p>
            <a:pPr>
              <a:spcAft>
                <a:spcPts val="0"/>
              </a:spcAft>
            </a:pPr>
            <a:endParaRPr lang="en-GB" sz="1100" dirty="0">
              <a:latin typeface="Times New Roman" panose="02020603050405020304" pitchFamily="18" charset="0"/>
              <a:ea typeface="Times New Roman" panose="02020603050405020304" pitchFamily="18" charset="0"/>
            </a:endParaRPr>
          </a:p>
          <a:p>
            <a:pPr marL="171450" indent="-171450">
              <a:spcAft>
                <a:spcPts val="0"/>
              </a:spcAft>
              <a:buFont typeface="Arial" panose="020B0604020202020204" pitchFamily="34" charset="0"/>
              <a:buChar char="•"/>
            </a:pPr>
            <a:r>
              <a:rPr lang="en-GB" sz="1100" dirty="0">
                <a:latin typeface="Times New Roman" panose="02020603050405020304" pitchFamily="18" charset="0"/>
                <a:ea typeface="Times New Roman" panose="02020603050405020304" pitchFamily="18" charset="0"/>
              </a:rPr>
              <a:t>Wages are paid as incurred.</a:t>
            </a:r>
          </a:p>
          <a:p>
            <a:pPr>
              <a:spcAft>
                <a:spcPts val="0"/>
              </a:spcAft>
            </a:pPr>
            <a:endParaRPr lang="en-GB" sz="1100" dirty="0">
              <a:latin typeface="Times New Roman" panose="02020603050405020304" pitchFamily="18" charset="0"/>
              <a:ea typeface="Times New Roman" panose="02020603050405020304" pitchFamily="18" charset="0"/>
            </a:endParaRPr>
          </a:p>
          <a:p>
            <a:pPr marL="171450" indent="-171450">
              <a:spcAft>
                <a:spcPts val="0"/>
              </a:spcAft>
              <a:buFont typeface="Arial" panose="020B0604020202020204" pitchFamily="34" charset="0"/>
              <a:buChar char="•"/>
            </a:pPr>
            <a:r>
              <a:rPr lang="en-GB" sz="1100" dirty="0">
                <a:latin typeface="Times New Roman" panose="02020603050405020304" pitchFamily="18" charset="0"/>
                <a:ea typeface="Times New Roman" panose="02020603050405020304" pitchFamily="18" charset="0"/>
              </a:rPr>
              <a:t>Overheads are paid on average one month after they are incurred</a:t>
            </a:r>
          </a:p>
          <a:p>
            <a:pPr>
              <a:spcAft>
                <a:spcPts val="0"/>
              </a:spcAft>
            </a:pPr>
            <a:endParaRPr lang="en-GB" sz="1100" dirty="0">
              <a:latin typeface="Times New Roman" panose="02020603050405020304" pitchFamily="18" charset="0"/>
              <a:ea typeface="Times New Roman" panose="02020603050405020304" pitchFamily="18" charset="0"/>
            </a:endParaRPr>
          </a:p>
          <a:p>
            <a:pPr marL="171450" indent="-171450">
              <a:spcAft>
                <a:spcPts val="0"/>
              </a:spcAft>
              <a:buFont typeface="Arial" panose="020B0604020202020204" pitchFamily="34" charset="0"/>
              <a:buChar char="•"/>
            </a:pPr>
            <a:r>
              <a:rPr lang="en-GB" sz="1100" dirty="0">
                <a:latin typeface="Times New Roman" panose="02020603050405020304" pitchFamily="18" charset="0"/>
                <a:ea typeface="Times New Roman" panose="02020603050405020304" pitchFamily="18" charset="0"/>
              </a:rPr>
              <a:t>New equipment and furniture is to be acquired in the month of May at a cost of £50,000 and this will be paid for in the following month</a:t>
            </a:r>
          </a:p>
          <a:p>
            <a:pPr>
              <a:spcAft>
                <a:spcPts val="0"/>
              </a:spcAft>
            </a:pPr>
            <a:endParaRPr lang="en-GB" sz="1100" dirty="0">
              <a:latin typeface="Times New Roman" panose="02020603050405020304" pitchFamily="18" charset="0"/>
              <a:ea typeface="Times New Roman" panose="02020603050405020304" pitchFamily="18" charset="0"/>
            </a:endParaRPr>
          </a:p>
          <a:p>
            <a:pPr marL="171450" indent="-171450">
              <a:spcAft>
                <a:spcPts val="0"/>
              </a:spcAft>
              <a:buFont typeface="Arial" panose="020B0604020202020204" pitchFamily="34" charset="0"/>
              <a:buChar char="•"/>
            </a:pPr>
            <a:r>
              <a:rPr lang="en-GB" sz="1100" dirty="0">
                <a:latin typeface="Times New Roman" panose="02020603050405020304" pitchFamily="18" charset="0"/>
                <a:ea typeface="Times New Roman" panose="02020603050405020304" pitchFamily="18" charset="0"/>
              </a:rPr>
              <a:t>The bank balance on 31st March 2012 is expected to be £5,000  </a:t>
            </a:r>
          </a:p>
          <a:p>
            <a:pPr marL="171450" indent="-171450">
              <a:spcAft>
                <a:spcPts val="0"/>
              </a:spcAft>
              <a:buFont typeface="Arial" panose="020B0604020202020204" pitchFamily="34" charset="0"/>
              <a:buChar char="•"/>
            </a:pPr>
            <a:endParaRPr lang="en-GB" sz="1100" dirty="0">
              <a:latin typeface="Times New Roman" panose="02020603050405020304" pitchFamily="18" charset="0"/>
              <a:ea typeface="Times New Roman" panose="02020603050405020304" pitchFamily="18" charset="0"/>
            </a:endParaRPr>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6" presetClass="entr" presetSubtype="16"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circle(in)">
                                      <p:cBhvr>
                                        <p:cTn id="19"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animBg="1"/>
      <p:bldP spid="17"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0" y="1600200"/>
            <a:ext cx="8972550" cy="3916363"/>
          </a:xfrm>
        </p:spPr>
        <p:txBody>
          <a:bodyPr/>
          <a:lstStyle/>
          <a:p>
            <a:pPr>
              <a:buNone/>
            </a:pPr>
            <a:r>
              <a:rPr lang="en-GB" dirty="0"/>
              <a:t>   </a:t>
            </a:r>
            <a:endParaRPr lang="en-GB" sz="2000" dirty="0"/>
          </a:p>
        </p:txBody>
      </p:sp>
      <p:graphicFrame>
        <p:nvGraphicFramePr>
          <p:cNvPr id="15" name="Table 14">
            <a:extLst>
              <a:ext uri="{FF2B5EF4-FFF2-40B4-BE49-F238E27FC236}">
                <a16:creationId xmlns:a16="http://schemas.microsoft.com/office/drawing/2014/main" id="{CAE6D827-3BD2-4F08-9B34-5C4F160D600D}"/>
              </a:ext>
            </a:extLst>
          </p:cNvPr>
          <p:cNvGraphicFramePr>
            <a:graphicFrameLocks noGrp="1"/>
          </p:cNvGraphicFramePr>
          <p:nvPr>
            <p:extLst>
              <p:ext uri="{D42A27DB-BD31-4B8C-83A1-F6EECF244321}">
                <p14:modId xmlns:p14="http://schemas.microsoft.com/office/powerpoint/2010/main" val="430326753"/>
              </p:ext>
            </p:extLst>
          </p:nvPr>
        </p:nvGraphicFramePr>
        <p:xfrm>
          <a:off x="4268080" y="2141090"/>
          <a:ext cx="4641117" cy="3395120"/>
        </p:xfrm>
        <a:graphic>
          <a:graphicData uri="http://schemas.openxmlformats.org/drawingml/2006/table">
            <a:tbl>
              <a:tblPr/>
              <a:tblGrid>
                <a:gridCol w="1872207">
                  <a:extLst>
                    <a:ext uri="{9D8B030D-6E8A-4147-A177-3AD203B41FA5}">
                      <a16:colId xmlns:a16="http://schemas.microsoft.com/office/drawing/2014/main" val="672613477"/>
                    </a:ext>
                  </a:extLst>
                </a:gridCol>
                <a:gridCol w="432048">
                  <a:extLst>
                    <a:ext uri="{9D8B030D-6E8A-4147-A177-3AD203B41FA5}">
                      <a16:colId xmlns:a16="http://schemas.microsoft.com/office/drawing/2014/main" val="3028030245"/>
                    </a:ext>
                  </a:extLst>
                </a:gridCol>
                <a:gridCol w="778954">
                  <a:extLst>
                    <a:ext uri="{9D8B030D-6E8A-4147-A177-3AD203B41FA5}">
                      <a16:colId xmlns:a16="http://schemas.microsoft.com/office/drawing/2014/main" val="1124970046"/>
                    </a:ext>
                  </a:extLst>
                </a:gridCol>
                <a:gridCol w="778954">
                  <a:extLst>
                    <a:ext uri="{9D8B030D-6E8A-4147-A177-3AD203B41FA5}">
                      <a16:colId xmlns:a16="http://schemas.microsoft.com/office/drawing/2014/main" val="646232768"/>
                    </a:ext>
                  </a:extLst>
                </a:gridCol>
                <a:gridCol w="778954">
                  <a:extLst>
                    <a:ext uri="{9D8B030D-6E8A-4147-A177-3AD203B41FA5}">
                      <a16:colId xmlns:a16="http://schemas.microsoft.com/office/drawing/2014/main" val="2399329523"/>
                    </a:ext>
                  </a:extLst>
                </a:gridCol>
              </a:tblGrid>
              <a:tr h="318000">
                <a:tc gridSpan="2">
                  <a:txBody>
                    <a:bodyPr/>
                    <a:lstStyle/>
                    <a:p>
                      <a:pPr algn="just">
                        <a:lnSpc>
                          <a:spcPct val="115000"/>
                        </a:lnSpc>
                        <a:spcAft>
                          <a:spcPts val="0"/>
                        </a:spcAft>
                      </a:pP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hMerge="1">
                  <a:txBody>
                    <a:bodyPr/>
                    <a:lstStyle/>
                    <a:p>
                      <a:endParaRPr lang="en-GB"/>
                    </a:p>
                  </a:txBody>
                  <a:tcPr/>
                </a:tc>
                <a:tc>
                  <a:txBody>
                    <a:bodyPr/>
                    <a:lstStyle/>
                    <a:p>
                      <a:pPr algn="ctr">
                        <a:lnSpc>
                          <a:spcPct val="115000"/>
                        </a:lnSpc>
                        <a:spcAft>
                          <a:spcPts val="0"/>
                        </a:spcAft>
                      </a:pPr>
                      <a:r>
                        <a:rPr lang="en-GB" sz="10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April</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ctr">
                        <a:lnSpc>
                          <a:spcPct val="115000"/>
                        </a:lnSpc>
                        <a:spcAft>
                          <a:spcPts val="0"/>
                        </a:spcAft>
                      </a:pPr>
                      <a:r>
                        <a:rPr lang="en-GB" sz="10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May</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ctr">
                        <a:lnSpc>
                          <a:spcPct val="115000"/>
                        </a:lnSpc>
                        <a:spcAft>
                          <a:spcPts val="0"/>
                        </a:spcAft>
                      </a:pPr>
                      <a:r>
                        <a:rPr lang="en-GB" sz="10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June</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extLst>
                  <a:ext uri="{0D108BD9-81ED-4DB2-BD59-A6C34878D82A}">
                    <a16:rowId xmlns:a16="http://schemas.microsoft.com/office/drawing/2014/main" val="1217624632"/>
                  </a:ext>
                </a:extLst>
              </a:tr>
              <a:tr h="379186">
                <a:tc>
                  <a:txBody>
                    <a:bodyPr/>
                    <a:lstStyle/>
                    <a:p>
                      <a:pPr algn="just">
                        <a:lnSpc>
                          <a:spcPct val="115000"/>
                        </a:lnSpc>
                        <a:spcAft>
                          <a:spcPts val="0"/>
                        </a:spcAft>
                      </a:pPr>
                      <a:r>
                        <a:rPr lang="en-GB" sz="10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Balance brought forward</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15000"/>
                        </a:lnSpc>
                        <a:spcAft>
                          <a:spcPts val="0"/>
                        </a:spcAft>
                      </a:pPr>
                      <a:r>
                        <a:rPr lang="en-GB" sz="10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just">
                        <a:lnSpc>
                          <a:spcPct val="115000"/>
                        </a:lnSpc>
                        <a:spcAft>
                          <a:spcPts val="0"/>
                        </a:spcAft>
                      </a:pPr>
                      <a:r>
                        <a:rPr lang="en-GB" sz="10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(A)</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5,000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19,380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33,580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solidFill>
                      <a:schemeClr val="accent1">
                        <a:lumMod val="50000"/>
                      </a:schemeClr>
                    </a:solidFill>
                  </a:tcPr>
                </a:tc>
                <a:extLst>
                  <a:ext uri="{0D108BD9-81ED-4DB2-BD59-A6C34878D82A}">
                    <a16:rowId xmlns:a16="http://schemas.microsoft.com/office/drawing/2014/main" val="3980781663"/>
                  </a:ext>
                </a:extLst>
              </a:tr>
              <a:tr h="216340">
                <a:tc>
                  <a:txBody>
                    <a:bodyPr/>
                    <a:lstStyle/>
                    <a:p>
                      <a:pPr algn="just">
                        <a:lnSpc>
                          <a:spcPct val="115000"/>
                        </a:lnSpc>
                        <a:spcAft>
                          <a:spcPts val="0"/>
                        </a:spcAft>
                      </a:pPr>
                      <a:r>
                        <a:rPr lang="en-GB" sz="1000" b="1" u="sng"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Receipts</a:t>
                      </a:r>
                      <a:r>
                        <a:rPr lang="en-GB" sz="10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just">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extLst>
                  <a:ext uri="{0D108BD9-81ED-4DB2-BD59-A6C34878D82A}">
                    <a16:rowId xmlns:a16="http://schemas.microsoft.com/office/drawing/2014/main" val="2279364849"/>
                  </a:ext>
                </a:extLst>
              </a:tr>
              <a:tr h="181676">
                <a:tc>
                  <a:txBody>
                    <a:bodyPr/>
                    <a:lstStyle/>
                    <a:p>
                      <a:pPr algn="just">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Hire of Equipment – cash (80%)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just">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27,200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28,000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368,00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extLst>
                  <a:ext uri="{0D108BD9-81ED-4DB2-BD59-A6C34878D82A}">
                    <a16:rowId xmlns:a16="http://schemas.microsoft.com/office/drawing/2014/main" val="2716811295"/>
                  </a:ext>
                </a:extLst>
              </a:tr>
              <a:tr h="181676">
                <a:tc>
                  <a:txBody>
                    <a:bodyPr/>
                    <a:lstStyle/>
                    <a:p>
                      <a:pPr algn="just">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Hire of Equipment – credit (20%)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just">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6,280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6,800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7,000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extLst>
                  <a:ext uri="{0D108BD9-81ED-4DB2-BD59-A6C34878D82A}">
                    <a16:rowId xmlns:a16="http://schemas.microsoft.com/office/drawing/2014/main" val="1409308161"/>
                  </a:ext>
                </a:extLst>
              </a:tr>
              <a:tr h="181676">
                <a:tc>
                  <a:txBody>
                    <a:bodyPr/>
                    <a:lstStyle/>
                    <a:p>
                      <a:pPr algn="just">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Food &amp; Drink sales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just">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9,000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9,500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9,200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extLst>
                  <a:ext uri="{0D108BD9-81ED-4DB2-BD59-A6C34878D82A}">
                    <a16:rowId xmlns:a16="http://schemas.microsoft.com/office/drawing/2014/main" val="2171312941"/>
                  </a:ext>
                </a:extLst>
              </a:tr>
              <a:tr h="181676">
                <a:tc>
                  <a:txBody>
                    <a:bodyPr/>
                    <a:lstStyle/>
                    <a:p>
                      <a:pPr algn="just">
                        <a:lnSpc>
                          <a:spcPct val="115000"/>
                        </a:lnSpc>
                        <a:spcAft>
                          <a:spcPts val="0"/>
                        </a:spcAft>
                      </a:pPr>
                      <a:r>
                        <a:rPr lang="en-GB" sz="10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TOTAL RECEIPTS</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just">
                        <a:lnSpc>
                          <a:spcPct val="115000"/>
                        </a:lnSpc>
                        <a:spcAft>
                          <a:spcPts val="0"/>
                        </a:spcAft>
                      </a:pPr>
                      <a:r>
                        <a:rPr lang="en-GB" sz="10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(B)</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42,480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44,300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53,000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solidFill>
                      <a:schemeClr val="accent1">
                        <a:lumMod val="50000"/>
                      </a:schemeClr>
                    </a:solidFill>
                  </a:tcPr>
                </a:tc>
                <a:extLst>
                  <a:ext uri="{0D108BD9-81ED-4DB2-BD59-A6C34878D82A}">
                    <a16:rowId xmlns:a16="http://schemas.microsoft.com/office/drawing/2014/main" val="926683542"/>
                  </a:ext>
                </a:extLst>
              </a:tr>
              <a:tr h="372505">
                <a:tc>
                  <a:txBody>
                    <a:bodyPr/>
                    <a:lstStyle/>
                    <a:p>
                      <a:pPr algn="just">
                        <a:lnSpc>
                          <a:spcPct val="115000"/>
                        </a:lnSpc>
                        <a:spcAft>
                          <a:spcPts val="0"/>
                        </a:spcAft>
                      </a:pPr>
                      <a:r>
                        <a:rPr lang="en-GB" sz="1000" b="1" u="sng"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Payments</a:t>
                      </a:r>
                      <a:r>
                        <a:rPr lang="en-GB" sz="10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just">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extLst>
                  <a:ext uri="{0D108BD9-81ED-4DB2-BD59-A6C34878D82A}">
                    <a16:rowId xmlns:a16="http://schemas.microsoft.com/office/drawing/2014/main" val="652995745"/>
                  </a:ext>
                </a:extLst>
              </a:tr>
              <a:tr h="181676">
                <a:tc>
                  <a:txBody>
                    <a:bodyPr/>
                    <a:lstStyle/>
                    <a:p>
                      <a:pPr algn="just">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Food &amp; Drink purchases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just">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4,500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4,800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5,500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extLst>
                  <a:ext uri="{0D108BD9-81ED-4DB2-BD59-A6C34878D82A}">
                    <a16:rowId xmlns:a16="http://schemas.microsoft.com/office/drawing/2014/main" val="2440605556"/>
                  </a:ext>
                </a:extLst>
              </a:tr>
              <a:tr h="181676">
                <a:tc>
                  <a:txBody>
                    <a:bodyPr/>
                    <a:lstStyle/>
                    <a:p>
                      <a:pPr algn="just">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Wages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just">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13,000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14,500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15,000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extLst>
                  <a:ext uri="{0D108BD9-81ED-4DB2-BD59-A6C34878D82A}">
                    <a16:rowId xmlns:a16="http://schemas.microsoft.com/office/drawing/2014/main" val="2222977642"/>
                  </a:ext>
                </a:extLst>
              </a:tr>
              <a:tr h="181676">
                <a:tc>
                  <a:txBody>
                    <a:bodyPr/>
                    <a:lstStyle/>
                    <a:p>
                      <a:pPr algn="just">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Overheads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just">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10,600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10,800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11,100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extLst>
                  <a:ext uri="{0D108BD9-81ED-4DB2-BD59-A6C34878D82A}">
                    <a16:rowId xmlns:a16="http://schemas.microsoft.com/office/drawing/2014/main" val="3584358633"/>
                  </a:ext>
                </a:extLst>
              </a:tr>
              <a:tr h="181676">
                <a:tc>
                  <a:txBody>
                    <a:bodyPr/>
                    <a:lstStyle/>
                    <a:p>
                      <a:pPr algn="just">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New Equipment</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just">
                        <a:lnSpc>
                          <a:spcPct val="115000"/>
                        </a:lnSpc>
                        <a:spcAft>
                          <a:spcPts val="0"/>
                        </a:spcAft>
                      </a:pPr>
                      <a:r>
                        <a:rPr lang="en-GB" sz="10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50,000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extLst>
                  <a:ext uri="{0D108BD9-81ED-4DB2-BD59-A6C34878D82A}">
                    <a16:rowId xmlns:a16="http://schemas.microsoft.com/office/drawing/2014/main" val="1231758950"/>
                  </a:ext>
                </a:extLst>
              </a:tr>
              <a:tr h="181676">
                <a:tc>
                  <a:txBody>
                    <a:bodyPr/>
                    <a:lstStyle/>
                    <a:p>
                      <a:pPr algn="just">
                        <a:lnSpc>
                          <a:spcPct val="115000"/>
                        </a:lnSpc>
                        <a:spcAft>
                          <a:spcPts val="0"/>
                        </a:spcAft>
                      </a:pPr>
                      <a:r>
                        <a:rPr lang="en-GB" sz="10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TOTAL PAYMENTS</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just">
                        <a:lnSpc>
                          <a:spcPct val="115000"/>
                        </a:lnSpc>
                        <a:spcAft>
                          <a:spcPts val="0"/>
                        </a:spcAft>
                      </a:pPr>
                      <a:r>
                        <a:rPr lang="en-GB" sz="10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(C)</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28,100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30,100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81,600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solidFill>
                      <a:schemeClr val="accent1">
                        <a:lumMod val="50000"/>
                      </a:schemeClr>
                    </a:solidFill>
                  </a:tcPr>
                </a:tc>
                <a:extLst>
                  <a:ext uri="{0D108BD9-81ED-4DB2-BD59-A6C34878D82A}">
                    <a16:rowId xmlns:a16="http://schemas.microsoft.com/office/drawing/2014/main" val="3031842754"/>
                  </a:ext>
                </a:extLst>
              </a:tr>
              <a:tr h="474005">
                <a:tc>
                  <a:txBody>
                    <a:bodyPr/>
                    <a:lstStyle/>
                    <a:p>
                      <a:pPr algn="just">
                        <a:lnSpc>
                          <a:spcPct val="115000"/>
                        </a:lnSpc>
                        <a:spcAft>
                          <a:spcPts val="0"/>
                        </a:spcAft>
                      </a:pPr>
                      <a:r>
                        <a:rPr lang="en-GB" sz="10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Balance Carried Forward</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15000"/>
                        </a:lnSpc>
                        <a:spcAft>
                          <a:spcPts val="0"/>
                        </a:spcAft>
                      </a:pPr>
                      <a:r>
                        <a:rPr lang="en-GB" sz="10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(A + B –C)</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just">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19,380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33,580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4,980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extLst>
                  <a:ext uri="{0D108BD9-81ED-4DB2-BD59-A6C34878D82A}">
                    <a16:rowId xmlns:a16="http://schemas.microsoft.com/office/drawing/2014/main" val="1451135551"/>
                  </a:ext>
                </a:extLst>
              </a:tr>
            </a:tbl>
          </a:graphicData>
        </a:graphic>
      </p:graphicFrame>
      <p:graphicFrame>
        <p:nvGraphicFramePr>
          <p:cNvPr id="4" name="Table 3">
            <a:extLst>
              <a:ext uri="{FF2B5EF4-FFF2-40B4-BE49-F238E27FC236}">
                <a16:creationId xmlns:a16="http://schemas.microsoft.com/office/drawing/2014/main" id="{621DB911-FA63-4A1A-A53A-7EB14C7479B0}"/>
              </a:ext>
            </a:extLst>
          </p:cNvPr>
          <p:cNvGraphicFramePr>
            <a:graphicFrameLocks noGrp="1"/>
          </p:cNvGraphicFramePr>
          <p:nvPr>
            <p:extLst>
              <p:ext uri="{D42A27DB-BD31-4B8C-83A1-F6EECF244321}">
                <p14:modId xmlns:p14="http://schemas.microsoft.com/office/powerpoint/2010/main" val="712375821"/>
              </p:ext>
            </p:extLst>
          </p:nvPr>
        </p:nvGraphicFramePr>
        <p:xfrm>
          <a:off x="153820" y="2141090"/>
          <a:ext cx="3960440" cy="3416406"/>
        </p:xfrm>
        <a:graphic>
          <a:graphicData uri="http://schemas.openxmlformats.org/drawingml/2006/table">
            <a:tbl>
              <a:tblPr>
                <a:tableStyleId>{5C22544A-7EE6-4342-B048-85BDC9FD1C3A}</a:tableStyleId>
              </a:tblPr>
              <a:tblGrid>
                <a:gridCol w="598325">
                  <a:extLst>
                    <a:ext uri="{9D8B030D-6E8A-4147-A177-3AD203B41FA5}">
                      <a16:colId xmlns:a16="http://schemas.microsoft.com/office/drawing/2014/main" val="3519334654"/>
                    </a:ext>
                  </a:extLst>
                </a:gridCol>
                <a:gridCol w="672423">
                  <a:extLst>
                    <a:ext uri="{9D8B030D-6E8A-4147-A177-3AD203B41FA5}">
                      <a16:colId xmlns:a16="http://schemas.microsoft.com/office/drawing/2014/main" val="3207495967"/>
                    </a:ext>
                  </a:extLst>
                </a:gridCol>
                <a:gridCol w="672423">
                  <a:extLst>
                    <a:ext uri="{9D8B030D-6E8A-4147-A177-3AD203B41FA5}">
                      <a16:colId xmlns:a16="http://schemas.microsoft.com/office/drawing/2014/main" val="4149573842"/>
                    </a:ext>
                  </a:extLst>
                </a:gridCol>
                <a:gridCol w="672423">
                  <a:extLst>
                    <a:ext uri="{9D8B030D-6E8A-4147-A177-3AD203B41FA5}">
                      <a16:colId xmlns:a16="http://schemas.microsoft.com/office/drawing/2014/main" val="3286081352"/>
                    </a:ext>
                  </a:extLst>
                </a:gridCol>
                <a:gridCol w="672423">
                  <a:extLst>
                    <a:ext uri="{9D8B030D-6E8A-4147-A177-3AD203B41FA5}">
                      <a16:colId xmlns:a16="http://schemas.microsoft.com/office/drawing/2014/main" val="2534451109"/>
                    </a:ext>
                  </a:extLst>
                </a:gridCol>
                <a:gridCol w="672423">
                  <a:extLst>
                    <a:ext uri="{9D8B030D-6E8A-4147-A177-3AD203B41FA5}">
                      <a16:colId xmlns:a16="http://schemas.microsoft.com/office/drawing/2014/main" val="3425023171"/>
                    </a:ext>
                  </a:extLst>
                </a:gridCol>
              </a:tblGrid>
              <a:tr h="504356">
                <a:tc>
                  <a:txBody>
                    <a:bodyPr/>
                    <a:lstStyle/>
                    <a:p>
                      <a:pPr algn="ctr">
                        <a:lnSpc>
                          <a:spcPct val="115000"/>
                        </a:lnSpc>
                        <a:spcAft>
                          <a:spcPts val="0"/>
                        </a:spcAft>
                      </a:pPr>
                      <a:r>
                        <a:rPr lang="en-GB" sz="800" dirty="0">
                          <a:solidFill>
                            <a:schemeClr val="bg1"/>
                          </a:solidFill>
                          <a:effectLst/>
                          <a:latin typeface="Times New Roman" panose="02020603050405020304" pitchFamily="18" charset="0"/>
                          <a:cs typeface="Times New Roman" panose="02020603050405020304" pitchFamily="18" charset="0"/>
                        </a:rPr>
                        <a:t> </a:t>
                      </a:r>
                      <a:endParaRPr lang="en-GB" sz="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800" dirty="0">
                          <a:solidFill>
                            <a:schemeClr val="bg1"/>
                          </a:solidFill>
                          <a:effectLst/>
                          <a:latin typeface="Times New Roman" panose="02020603050405020304" pitchFamily="18" charset="0"/>
                          <a:cs typeface="Times New Roman" panose="02020603050405020304" pitchFamily="18" charset="0"/>
                        </a:rPr>
                        <a:t>Income from Hire of Equipment</a:t>
                      </a:r>
                      <a:endParaRPr lang="en-GB" sz="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800" dirty="0">
                          <a:solidFill>
                            <a:schemeClr val="bg1"/>
                          </a:solidFill>
                          <a:effectLst/>
                          <a:latin typeface="Times New Roman" panose="02020603050405020304" pitchFamily="18" charset="0"/>
                          <a:cs typeface="Times New Roman" panose="02020603050405020304" pitchFamily="18" charset="0"/>
                        </a:rPr>
                        <a:t>Income from Food &amp; Drink Sales</a:t>
                      </a:r>
                      <a:endParaRPr lang="en-GB" sz="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800" dirty="0">
                          <a:solidFill>
                            <a:schemeClr val="bg1"/>
                          </a:solidFill>
                          <a:effectLst/>
                          <a:latin typeface="Times New Roman" panose="02020603050405020304" pitchFamily="18" charset="0"/>
                          <a:cs typeface="Times New Roman" panose="02020603050405020304" pitchFamily="18" charset="0"/>
                        </a:rPr>
                        <a:t>Food &amp; Drink Purchases</a:t>
                      </a:r>
                      <a:endParaRPr lang="en-GB" sz="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800" dirty="0">
                          <a:solidFill>
                            <a:schemeClr val="bg1"/>
                          </a:solidFill>
                          <a:effectLst/>
                          <a:latin typeface="Times New Roman" panose="02020603050405020304" pitchFamily="18" charset="0"/>
                          <a:cs typeface="Times New Roman" panose="02020603050405020304" pitchFamily="18" charset="0"/>
                        </a:rPr>
                        <a:t>Wages</a:t>
                      </a:r>
                      <a:endParaRPr lang="en-GB" sz="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800" dirty="0">
                          <a:solidFill>
                            <a:schemeClr val="bg1"/>
                          </a:solidFill>
                          <a:effectLst/>
                          <a:latin typeface="Times New Roman" panose="02020603050405020304" pitchFamily="18" charset="0"/>
                          <a:cs typeface="Times New Roman" panose="02020603050405020304" pitchFamily="18" charset="0"/>
                        </a:rPr>
                        <a:t>Overheads</a:t>
                      </a:r>
                      <a:endParaRPr lang="en-GB" sz="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extLst>
                  <a:ext uri="{0D108BD9-81ED-4DB2-BD59-A6C34878D82A}">
                    <a16:rowId xmlns:a16="http://schemas.microsoft.com/office/drawing/2014/main" val="765453194"/>
                  </a:ext>
                </a:extLst>
              </a:tr>
              <a:tr h="364977">
                <a:tc>
                  <a:txBody>
                    <a:bodyPr/>
                    <a:lstStyle/>
                    <a:p>
                      <a:pPr algn="just">
                        <a:lnSpc>
                          <a:spcPct val="115000"/>
                        </a:lnSpc>
                        <a:spcAft>
                          <a:spcPts val="0"/>
                        </a:spcAft>
                      </a:pPr>
                      <a:r>
                        <a:rPr lang="en-GB" sz="800" dirty="0">
                          <a:solidFill>
                            <a:schemeClr val="bg1"/>
                          </a:solidFill>
                          <a:effectLst/>
                          <a:latin typeface="Times New Roman" panose="02020603050405020304" pitchFamily="18" charset="0"/>
                          <a:cs typeface="Times New Roman" panose="02020603050405020304" pitchFamily="18" charset="0"/>
                        </a:rPr>
                        <a:t>February</a:t>
                      </a:r>
                      <a:endParaRPr lang="en-GB" sz="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30,000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 9,000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4,500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a:solidFill>
                            <a:schemeClr val="bg1"/>
                          </a:solidFill>
                          <a:effectLst/>
                          <a:latin typeface="Times New Roman" panose="02020603050405020304" pitchFamily="18" charset="0"/>
                          <a:cs typeface="Times New Roman" panose="02020603050405020304" pitchFamily="18" charset="0"/>
                        </a:rPr>
                        <a:t>12,000</a:t>
                      </a:r>
                      <a:endParaRPr lang="en-GB" sz="10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10,500</a:t>
                      </a:r>
                    </a:p>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 </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extLst>
                  <a:ext uri="{0D108BD9-81ED-4DB2-BD59-A6C34878D82A}">
                    <a16:rowId xmlns:a16="http://schemas.microsoft.com/office/drawing/2014/main" val="220437103"/>
                  </a:ext>
                </a:extLst>
              </a:tr>
              <a:tr h="361094">
                <a:tc>
                  <a:txBody>
                    <a:bodyPr/>
                    <a:lstStyle/>
                    <a:p>
                      <a:pPr algn="just">
                        <a:lnSpc>
                          <a:spcPct val="115000"/>
                        </a:lnSpc>
                        <a:spcAft>
                          <a:spcPts val="0"/>
                        </a:spcAft>
                      </a:pPr>
                      <a:r>
                        <a:rPr lang="en-GB" sz="800" dirty="0">
                          <a:solidFill>
                            <a:schemeClr val="bg1"/>
                          </a:solidFill>
                          <a:effectLst/>
                          <a:latin typeface="Times New Roman" panose="02020603050405020304" pitchFamily="18" charset="0"/>
                          <a:cs typeface="Times New Roman" panose="02020603050405020304" pitchFamily="18" charset="0"/>
                        </a:rPr>
                        <a:t>March</a:t>
                      </a:r>
                      <a:endParaRPr lang="en-GB" sz="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31,400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 9,500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4,800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a:solidFill>
                            <a:schemeClr val="bg1"/>
                          </a:solidFill>
                          <a:effectLst/>
                          <a:latin typeface="Times New Roman" panose="02020603050405020304" pitchFamily="18" charset="0"/>
                          <a:cs typeface="Times New Roman" panose="02020603050405020304" pitchFamily="18" charset="0"/>
                        </a:rPr>
                        <a:t>12,500</a:t>
                      </a:r>
                      <a:endParaRPr lang="en-GB" sz="10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10,600 </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extLst>
                  <a:ext uri="{0D108BD9-81ED-4DB2-BD59-A6C34878D82A}">
                    <a16:rowId xmlns:a16="http://schemas.microsoft.com/office/drawing/2014/main" val="305838313"/>
                  </a:ext>
                </a:extLst>
              </a:tr>
              <a:tr h="364977">
                <a:tc>
                  <a:txBody>
                    <a:bodyPr/>
                    <a:lstStyle/>
                    <a:p>
                      <a:pPr algn="just">
                        <a:lnSpc>
                          <a:spcPct val="115000"/>
                        </a:lnSpc>
                        <a:spcAft>
                          <a:spcPts val="0"/>
                        </a:spcAft>
                      </a:pPr>
                      <a:r>
                        <a:rPr lang="en-GB" sz="800" dirty="0">
                          <a:solidFill>
                            <a:schemeClr val="bg1"/>
                          </a:solidFill>
                          <a:effectLst/>
                          <a:latin typeface="Times New Roman" panose="02020603050405020304" pitchFamily="18" charset="0"/>
                          <a:cs typeface="Times New Roman" panose="02020603050405020304" pitchFamily="18" charset="0"/>
                        </a:rPr>
                        <a:t>April</a:t>
                      </a:r>
                      <a:endParaRPr lang="en-GB" sz="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34,000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a:solidFill>
                            <a:schemeClr val="bg1"/>
                          </a:solidFill>
                          <a:effectLst/>
                          <a:latin typeface="Times New Roman" panose="02020603050405020304" pitchFamily="18" charset="0"/>
                          <a:cs typeface="Times New Roman" panose="02020603050405020304" pitchFamily="18" charset="0"/>
                        </a:rPr>
                        <a:t> 9,200</a:t>
                      </a:r>
                      <a:endParaRPr lang="en-GB" sz="10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a:solidFill>
                            <a:schemeClr val="bg1"/>
                          </a:solidFill>
                          <a:effectLst/>
                          <a:latin typeface="Times New Roman" panose="02020603050405020304" pitchFamily="18" charset="0"/>
                          <a:cs typeface="Times New Roman" panose="02020603050405020304" pitchFamily="18" charset="0"/>
                        </a:rPr>
                        <a:t>5,500</a:t>
                      </a:r>
                      <a:endParaRPr lang="en-GB" sz="10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13,000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10,800</a:t>
                      </a:r>
                    </a:p>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 </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extLst>
                  <a:ext uri="{0D108BD9-81ED-4DB2-BD59-A6C34878D82A}">
                    <a16:rowId xmlns:a16="http://schemas.microsoft.com/office/drawing/2014/main" val="1778582303"/>
                  </a:ext>
                </a:extLst>
              </a:tr>
              <a:tr h="364977">
                <a:tc>
                  <a:txBody>
                    <a:bodyPr/>
                    <a:lstStyle/>
                    <a:p>
                      <a:pPr algn="just">
                        <a:lnSpc>
                          <a:spcPct val="115000"/>
                        </a:lnSpc>
                        <a:spcAft>
                          <a:spcPts val="0"/>
                        </a:spcAft>
                      </a:pPr>
                      <a:r>
                        <a:rPr lang="en-GB" sz="800" dirty="0">
                          <a:solidFill>
                            <a:schemeClr val="bg1"/>
                          </a:solidFill>
                          <a:effectLst/>
                          <a:latin typeface="Times New Roman" panose="02020603050405020304" pitchFamily="18" charset="0"/>
                          <a:cs typeface="Times New Roman" panose="02020603050405020304" pitchFamily="18" charset="0"/>
                        </a:rPr>
                        <a:t>May</a:t>
                      </a:r>
                      <a:endParaRPr lang="en-GB" sz="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35,000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12,500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a:solidFill>
                            <a:schemeClr val="bg1"/>
                          </a:solidFill>
                          <a:effectLst/>
                          <a:latin typeface="Times New Roman" panose="02020603050405020304" pitchFamily="18" charset="0"/>
                          <a:cs typeface="Times New Roman" panose="02020603050405020304" pitchFamily="18" charset="0"/>
                        </a:rPr>
                        <a:t>6,500</a:t>
                      </a:r>
                      <a:endParaRPr lang="en-GB" sz="10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a:solidFill>
                            <a:schemeClr val="bg1"/>
                          </a:solidFill>
                          <a:effectLst/>
                          <a:latin typeface="Times New Roman" panose="02020603050405020304" pitchFamily="18" charset="0"/>
                          <a:cs typeface="Times New Roman" panose="02020603050405020304" pitchFamily="18" charset="0"/>
                        </a:rPr>
                        <a:t>14,500</a:t>
                      </a:r>
                      <a:endParaRPr lang="en-GB" sz="10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11,100</a:t>
                      </a:r>
                    </a:p>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 </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extLst>
                  <a:ext uri="{0D108BD9-81ED-4DB2-BD59-A6C34878D82A}">
                    <a16:rowId xmlns:a16="http://schemas.microsoft.com/office/drawing/2014/main" val="1806781912"/>
                  </a:ext>
                </a:extLst>
              </a:tr>
              <a:tr h="364977">
                <a:tc>
                  <a:txBody>
                    <a:bodyPr/>
                    <a:lstStyle/>
                    <a:p>
                      <a:pPr algn="just">
                        <a:lnSpc>
                          <a:spcPct val="115000"/>
                        </a:lnSpc>
                        <a:spcAft>
                          <a:spcPts val="0"/>
                        </a:spcAft>
                      </a:pPr>
                      <a:r>
                        <a:rPr lang="en-GB" sz="800" dirty="0">
                          <a:solidFill>
                            <a:schemeClr val="bg1"/>
                          </a:solidFill>
                          <a:effectLst/>
                          <a:latin typeface="Times New Roman" panose="02020603050405020304" pitchFamily="18" charset="0"/>
                          <a:cs typeface="Times New Roman" panose="02020603050405020304" pitchFamily="18" charset="0"/>
                        </a:rPr>
                        <a:t>June</a:t>
                      </a:r>
                      <a:endParaRPr lang="en-GB" sz="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46,000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13,500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6,900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15,000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11,500</a:t>
                      </a:r>
                    </a:p>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 </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extLst>
                  <a:ext uri="{0D108BD9-81ED-4DB2-BD59-A6C34878D82A}">
                    <a16:rowId xmlns:a16="http://schemas.microsoft.com/office/drawing/2014/main" val="414468766"/>
                  </a:ext>
                </a:extLst>
              </a:tr>
              <a:tr h="364977">
                <a:tc>
                  <a:txBody>
                    <a:bodyPr/>
                    <a:lstStyle/>
                    <a:p>
                      <a:pPr algn="just">
                        <a:lnSpc>
                          <a:spcPct val="115000"/>
                        </a:lnSpc>
                        <a:spcAft>
                          <a:spcPts val="0"/>
                        </a:spcAft>
                      </a:pPr>
                      <a:r>
                        <a:rPr lang="en-GB" sz="800" dirty="0">
                          <a:solidFill>
                            <a:schemeClr val="bg1"/>
                          </a:solidFill>
                          <a:effectLst/>
                          <a:latin typeface="Times New Roman" panose="02020603050405020304" pitchFamily="18" charset="0"/>
                          <a:cs typeface="Times New Roman" panose="02020603050405020304" pitchFamily="18" charset="0"/>
                        </a:rPr>
                        <a:t>July</a:t>
                      </a:r>
                      <a:endParaRPr lang="en-GB" sz="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50,000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16,000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8,200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14,500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11,300</a:t>
                      </a:r>
                    </a:p>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 </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extLst>
                  <a:ext uri="{0D108BD9-81ED-4DB2-BD59-A6C34878D82A}">
                    <a16:rowId xmlns:a16="http://schemas.microsoft.com/office/drawing/2014/main" val="3675827316"/>
                  </a:ext>
                </a:extLst>
              </a:tr>
              <a:tr h="364977">
                <a:tc>
                  <a:txBody>
                    <a:bodyPr/>
                    <a:lstStyle/>
                    <a:p>
                      <a:pPr algn="just">
                        <a:lnSpc>
                          <a:spcPct val="115000"/>
                        </a:lnSpc>
                        <a:spcAft>
                          <a:spcPts val="0"/>
                        </a:spcAft>
                      </a:pPr>
                      <a:r>
                        <a:rPr lang="en-GB" sz="800" dirty="0">
                          <a:solidFill>
                            <a:schemeClr val="bg1"/>
                          </a:solidFill>
                          <a:effectLst/>
                          <a:latin typeface="Times New Roman" panose="02020603050405020304" pitchFamily="18" charset="0"/>
                          <a:cs typeface="Times New Roman" panose="02020603050405020304" pitchFamily="18" charset="0"/>
                        </a:rPr>
                        <a:t>August</a:t>
                      </a:r>
                      <a:endParaRPr lang="en-GB" sz="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45,000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14,000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7,200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13,500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10,700</a:t>
                      </a:r>
                    </a:p>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 </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extLst>
                  <a:ext uri="{0D108BD9-81ED-4DB2-BD59-A6C34878D82A}">
                    <a16:rowId xmlns:a16="http://schemas.microsoft.com/office/drawing/2014/main" val="270817590"/>
                  </a:ext>
                </a:extLst>
              </a:tr>
              <a:tr h="361094">
                <a:tc>
                  <a:txBody>
                    <a:bodyPr/>
                    <a:lstStyle/>
                    <a:p>
                      <a:pPr algn="just">
                        <a:lnSpc>
                          <a:spcPct val="115000"/>
                        </a:lnSpc>
                        <a:spcAft>
                          <a:spcPts val="0"/>
                        </a:spcAft>
                      </a:pPr>
                      <a:r>
                        <a:rPr lang="en-GB" sz="800">
                          <a:solidFill>
                            <a:schemeClr val="bg1"/>
                          </a:solidFill>
                          <a:effectLst/>
                          <a:latin typeface="Times New Roman" panose="02020603050405020304" pitchFamily="18" charset="0"/>
                          <a:cs typeface="Times New Roman" panose="02020603050405020304" pitchFamily="18" charset="0"/>
                        </a:rPr>
                        <a:t>September</a:t>
                      </a:r>
                      <a:endParaRPr lang="en-GB" sz="8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a:solidFill>
                            <a:schemeClr val="bg1"/>
                          </a:solidFill>
                          <a:effectLst/>
                          <a:latin typeface="Times New Roman" panose="02020603050405020304" pitchFamily="18" charset="0"/>
                          <a:cs typeface="Times New Roman" panose="02020603050405020304" pitchFamily="18" charset="0"/>
                        </a:rPr>
                        <a:t>35,000</a:t>
                      </a:r>
                      <a:endParaRPr lang="en-GB" sz="10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13,000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6,500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12,500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10,400</a:t>
                      </a:r>
                    </a:p>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 </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extLst>
                  <a:ext uri="{0D108BD9-81ED-4DB2-BD59-A6C34878D82A}">
                    <a16:rowId xmlns:a16="http://schemas.microsoft.com/office/drawing/2014/main" val="832898578"/>
                  </a:ext>
                </a:extLst>
              </a:tr>
            </a:tbl>
          </a:graphicData>
        </a:graphic>
      </p:graphicFrame>
      <p:sp>
        <p:nvSpPr>
          <p:cNvPr id="6" name="Rectangle 5">
            <a:extLst>
              <a:ext uri="{FF2B5EF4-FFF2-40B4-BE49-F238E27FC236}">
                <a16:creationId xmlns:a16="http://schemas.microsoft.com/office/drawing/2014/main" id="{61C4FE31-4FD4-4A04-B112-64D3AC82D680}"/>
              </a:ext>
            </a:extLst>
          </p:cNvPr>
          <p:cNvSpPr/>
          <p:nvPr/>
        </p:nvSpPr>
        <p:spPr>
          <a:xfrm>
            <a:off x="153820" y="116632"/>
            <a:ext cx="8722947" cy="1846659"/>
          </a:xfrm>
          <a:prstGeom prst="rect">
            <a:avLst/>
          </a:prstGeom>
          <a:solidFill>
            <a:srgbClr val="ABE1FF"/>
          </a:solidFill>
        </p:spPr>
        <p:txBody>
          <a:bodyPr wrap="square">
            <a:spAutoFit/>
          </a:bodyPr>
          <a:lstStyle/>
          <a:p>
            <a:pPr>
              <a:spcAft>
                <a:spcPts val="0"/>
              </a:spcAft>
            </a:pPr>
            <a:r>
              <a:rPr lang="en-GB" dirty="0">
                <a:latin typeface="Times New Roman" panose="02020603050405020304" pitchFamily="18" charset="0"/>
                <a:ea typeface="Times New Roman" panose="02020603050405020304" pitchFamily="18" charset="0"/>
              </a:rPr>
              <a:t> </a:t>
            </a:r>
            <a:r>
              <a:rPr lang="en-GB" sz="1200" dirty="0">
                <a:latin typeface="Times New Roman" panose="02020603050405020304" pitchFamily="18" charset="0"/>
                <a:ea typeface="Times New Roman" panose="02020603050405020304" pitchFamily="18" charset="0"/>
              </a:rPr>
              <a:t>Notes:</a:t>
            </a:r>
          </a:p>
          <a:p>
            <a:pPr marL="171450" indent="-171450">
              <a:spcAft>
                <a:spcPts val="0"/>
              </a:spcAft>
              <a:buFont typeface="Arial" panose="020B0604020202020204" pitchFamily="34" charset="0"/>
              <a:buChar char="•"/>
            </a:pPr>
            <a:r>
              <a:rPr lang="en-GB" sz="1200" dirty="0">
                <a:latin typeface="Times New Roman" panose="02020603050405020304" pitchFamily="18" charset="0"/>
                <a:ea typeface="Times New Roman" panose="02020603050405020304" pitchFamily="18" charset="0"/>
              </a:rPr>
              <a:t>It is estimated that approximately 80% of income from hire of facilities is received on a cash basis and 20% is received after one month. All other sales are on credit and debtors take two months on average to pay.</a:t>
            </a:r>
          </a:p>
          <a:p>
            <a:pPr marL="171450" indent="-171450">
              <a:spcAft>
                <a:spcPts val="0"/>
              </a:spcAft>
              <a:buFont typeface="Arial" panose="020B0604020202020204" pitchFamily="34" charset="0"/>
              <a:buChar char="•"/>
            </a:pPr>
            <a:r>
              <a:rPr lang="en-GB" sz="1200" dirty="0">
                <a:latin typeface="Times New Roman" panose="02020603050405020304" pitchFamily="18" charset="0"/>
                <a:ea typeface="Times New Roman" panose="02020603050405020304" pitchFamily="18" charset="0"/>
              </a:rPr>
              <a:t>The credit period for the payment of suppliers’ accounts is two months</a:t>
            </a:r>
          </a:p>
          <a:p>
            <a:pPr marL="171450" indent="-171450">
              <a:spcAft>
                <a:spcPts val="0"/>
              </a:spcAft>
              <a:buFont typeface="Arial" panose="020B0604020202020204" pitchFamily="34" charset="0"/>
              <a:buChar char="•"/>
            </a:pPr>
            <a:r>
              <a:rPr lang="en-GB" sz="1200" dirty="0">
                <a:latin typeface="Times New Roman" panose="02020603050405020304" pitchFamily="18" charset="0"/>
                <a:ea typeface="Times New Roman" panose="02020603050405020304" pitchFamily="18" charset="0"/>
              </a:rPr>
              <a:t>All food and drink purchases are on credit.</a:t>
            </a:r>
          </a:p>
          <a:p>
            <a:pPr marL="171450" indent="-171450">
              <a:spcAft>
                <a:spcPts val="0"/>
              </a:spcAft>
              <a:buFont typeface="Arial" panose="020B0604020202020204" pitchFamily="34" charset="0"/>
              <a:buChar char="•"/>
            </a:pPr>
            <a:r>
              <a:rPr lang="en-GB" sz="1200" dirty="0">
                <a:latin typeface="Times New Roman" panose="02020603050405020304" pitchFamily="18" charset="0"/>
                <a:ea typeface="Times New Roman" panose="02020603050405020304" pitchFamily="18" charset="0"/>
              </a:rPr>
              <a:t>Wages are paid as incurred.</a:t>
            </a:r>
          </a:p>
          <a:p>
            <a:pPr marL="171450" indent="-171450">
              <a:spcAft>
                <a:spcPts val="0"/>
              </a:spcAft>
              <a:buFont typeface="Arial" panose="020B0604020202020204" pitchFamily="34" charset="0"/>
              <a:buChar char="•"/>
            </a:pPr>
            <a:r>
              <a:rPr lang="en-GB" sz="1200" dirty="0">
                <a:latin typeface="Times New Roman" panose="02020603050405020304" pitchFamily="18" charset="0"/>
                <a:ea typeface="Times New Roman" panose="02020603050405020304" pitchFamily="18" charset="0"/>
              </a:rPr>
              <a:t>Overheads are paid on average one month after they are incurred</a:t>
            </a:r>
          </a:p>
          <a:p>
            <a:pPr marL="171450" indent="-171450">
              <a:spcAft>
                <a:spcPts val="0"/>
              </a:spcAft>
              <a:buFont typeface="Arial" panose="020B0604020202020204" pitchFamily="34" charset="0"/>
              <a:buChar char="•"/>
            </a:pPr>
            <a:r>
              <a:rPr lang="en-GB" sz="1200" dirty="0">
                <a:latin typeface="Times New Roman" panose="02020603050405020304" pitchFamily="18" charset="0"/>
                <a:ea typeface="Times New Roman" panose="02020603050405020304" pitchFamily="18" charset="0"/>
              </a:rPr>
              <a:t>New equipment and furniture is to be acquired in the month of May at a cost of £50,000 and this will be paid for in the following month</a:t>
            </a:r>
          </a:p>
          <a:p>
            <a:pPr marL="171450" indent="-171450">
              <a:spcAft>
                <a:spcPts val="0"/>
              </a:spcAft>
              <a:buFont typeface="Arial" panose="020B0604020202020204" pitchFamily="34" charset="0"/>
              <a:buChar char="•"/>
            </a:pPr>
            <a:r>
              <a:rPr lang="en-GB" sz="1200" dirty="0">
                <a:latin typeface="Times New Roman" panose="02020603050405020304" pitchFamily="18" charset="0"/>
                <a:ea typeface="Times New Roman" panose="02020603050405020304" pitchFamily="18" charset="0"/>
              </a:rPr>
              <a:t>The bank balance on 31st March 2012 is expected to be £5,000  </a:t>
            </a:r>
          </a:p>
        </p:txBody>
      </p:sp>
    </p:spTree>
    <p:extLst>
      <p:ext uri="{BB962C8B-B14F-4D97-AF65-F5344CB8AC3E}">
        <p14:creationId xmlns:p14="http://schemas.microsoft.com/office/powerpoint/2010/main" val="2813039398"/>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circle(in)">
                                      <p:cBhvr>
                                        <p:cTn id="11" dur="2000"/>
                                        <p:tgtEl>
                                          <p:spTgt spid="4"/>
                                        </p:tgtEl>
                                      </p:cBhvr>
                                    </p:animEffect>
                                  </p:childTnLst>
                                </p:cTn>
                              </p:par>
                            </p:childTnLst>
                          </p:cTn>
                        </p:par>
                      </p:childTnLst>
                    </p:cTn>
                  </p:par>
                  <p:par>
                    <p:cTn id="12" fill="hold">
                      <p:stCondLst>
                        <p:cond delay="indefinite"/>
                      </p:stCondLst>
                      <p:childTnLst>
                        <p:par>
                          <p:cTn id="13" fill="hold">
                            <p:stCondLst>
                              <p:cond delay="0"/>
                            </p:stCondLst>
                            <p:childTnLst>
                              <p:par>
                                <p:cTn id="14" presetID="6" presetClass="entr" presetSubtype="16" fill="hold" nodeType="clickEffect">
                                  <p:stCondLst>
                                    <p:cond delay="0"/>
                                  </p:stCondLst>
                                  <p:childTnLst>
                                    <p:set>
                                      <p:cBhvr>
                                        <p:cTn id="15" dur="1" fill="hold">
                                          <p:stCondLst>
                                            <p:cond delay="0"/>
                                          </p:stCondLst>
                                        </p:cTn>
                                        <p:tgtEl>
                                          <p:spTgt spid="15"/>
                                        </p:tgtEl>
                                        <p:attrNameLst>
                                          <p:attrName>style.visibility</p:attrName>
                                        </p:attrNameLst>
                                      </p:cBhvr>
                                      <p:to>
                                        <p:strVal val="visible"/>
                                      </p:to>
                                    </p:set>
                                    <p:animEffect transition="in" filter="circle(in)">
                                      <p:cBhvr>
                                        <p:cTn id="16" dur="20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8869472-B296-4099-982E-9E7F4DB5A007}"/>
              </a:ext>
            </a:extLst>
          </p:cNvPr>
          <p:cNvSpPr>
            <a:spLocks noGrp="1"/>
          </p:cNvSpPr>
          <p:nvPr>
            <p:ph type="title"/>
          </p:nvPr>
        </p:nvSpPr>
        <p:spPr>
          <a:xfrm>
            <a:off x="511957" y="2209"/>
            <a:ext cx="8229600" cy="1143000"/>
          </a:xfrm>
        </p:spPr>
        <p:txBody>
          <a:bodyPr>
            <a:normAutofit/>
          </a:bodyPr>
          <a:lstStyle/>
          <a:p>
            <a:r>
              <a:rPr lang="en-GB" sz="3600" dirty="0">
                <a:solidFill>
                  <a:schemeClr val="accent1"/>
                </a:solidFill>
              </a:rPr>
              <a:t>Student exercise - 1</a:t>
            </a:r>
          </a:p>
        </p:txBody>
      </p:sp>
      <p:sp>
        <p:nvSpPr>
          <p:cNvPr id="3" name="Content Placeholder 2"/>
          <p:cNvSpPr>
            <a:spLocks noGrp="1"/>
          </p:cNvSpPr>
          <p:nvPr>
            <p:ph idx="1"/>
          </p:nvPr>
        </p:nvSpPr>
        <p:spPr>
          <a:xfrm>
            <a:off x="511957" y="909529"/>
            <a:ext cx="8229600" cy="4392488"/>
          </a:xfrm>
        </p:spPr>
        <p:txBody>
          <a:bodyPr>
            <a:normAutofit/>
          </a:bodyPr>
          <a:lstStyle/>
          <a:p>
            <a:pPr marL="457200" indent="-457200">
              <a:buFont typeface="+mj-lt"/>
              <a:buAutoNum type="arabicPeriod"/>
            </a:pPr>
            <a:r>
              <a:rPr lang="en-GB" sz="2000" dirty="0">
                <a:latin typeface="Times New Roman" panose="02020603050405020304" pitchFamily="18" charset="0"/>
                <a:cs typeface="Times New Roman" panose="02020603050405020304" pitchFamily="18" charset="0"/>
              </a:rPr>
              <a:t>Complete the remaining three months of the cash budget</a:t>
            </a:r>
          </a:p>
          <a:p>
            <a:pPr marL="457200" indent="-457200">
              <a:buFont typeface="+mj-lt"/>
              <a:buAutoNum type="arabicPeriod"/>
            </a:pPr>
            <a:r>
              <a:rPr lang="en-GB" sz="2000" dirty="0">
                <a:latin typeface="Times New Roman" panose="02020603050405020304" pitchFamily="18" charset="0"/>
                <a:cs typeface="Times New Roman" panose="02020603050405020304" pitchFamily="18" charset="0"/>
              </a:rPr>
              <a:t>You can use a print of this, but it is a good idea to draw your own table by hand, or create your own template in a </a:t>
            </a:r>
            <a:r>
              <a:rPr lang="en-GB" sz="2000" i="1" dirty="0">
                <a:latin typeface="Times New Roman" panose="02020603050405020304" pitchFamily="18" charset="0"/>
                <a:cs typeface="Times New Roman" panose="02020603050405020304" pitchFamily="18" charset="0"/>
              </a:rPr>
              <a:t>Word </a:t>
            </a:r>
            <a:r>
              <a:rPr lang="en-GB" sz="2000" dirty="0">
                <a:latin typeface="Times New Roman" panose="02020603050405020304" pitchFamily="18" charset="0"/>
                <a:cs typeface="Times New Roman" panose="02020603050405020304" pitchFamily="18" charset="0"/>
              </a:rPr>
              <a:t>document and save it  for further exercises</a:t>
            </a:r>
          </a:p>
          <a:p>
            <a:pPr marL="0" indent="0">
              <a:buNone/>
            </a:pPr>
            <a:endParaRPr lang="en-GB" sz="2000" dirty="0"/>
          </a:p>
          <a:p>
            <a:pPr marL="0" indent="0" fontAlgn="auto">
              <a:buNone/>
            </a:pPr>
            <a:endParaRPr lang="en-GB" sz="1900" dirty="0"/>
          </a:p>
          <a:p>
            <a:pPr>
              <a:buNone/>
            </a:pPr>
            <a:endParaRPr lang="en-GB" sz="2400" dirty="0"/>
          </a:p>
          <a:p>
            <a:pPr>
              <a:buNone/>
            </a:pPr>
            <a:endParaRPr lang="en-GB" sz="2400" dirty="0"/>
          </a:p>
          <a:p>
            <a:pPr>
              <a:buNone/>
            </a:pPr>
            <a:endParaRPr lang="en-GB" dirty="0"/>
          </a:p>
        </p:txBody>
      </p:sp>
      <p:graphicFrame>
        <p:nvGraphicFramePr>
          <p:cNvPr id="5" name="Table 4">
            <a:extLst>
              <a:ext uri="{FF2B5EF4-FFF2-40B4-BE49-F238E27FC236}">
                <a16:creationId xmlns:a16="http://schemas.microsoft.com/office/drawing/2014/main" id="{7DA1DBD4-B388-4A27-92B7-9B523FD4B345}"/>
              </a:ext>
            </a:extLst>
          </p:cNvPr>
          <p:cNvGraphicFramePr>
            <a:graphicFrameLocks noGrp="1"/>
          </p:cNvGraphicFramePr>
          <p:nvPr>
            <p:extLst>
              <p:ext uri="{D42A27DB-BD31-4B8C-83A1-F6EECF244321}">
                <p14:modId xmlns:p14="http://schemas.microsoft.com/office/powerpoint/2010/main" val="1728430570"/>
              </p:ext>
            </p:extLst>
          </p:nvPr>
        </p:nvGraphicFramePr>
        <p:xfrm>
          <a:off x="457199" y="2276872"/>
          <a:ext cx="8229601" cy="3337611"/>
        </p:xfrm>
        <a:graphic>
          <a:graphicData uri="http://schemas.openxmlformats.org/drawingml/2006/table">
            <a:tbl>
              <a:tblPr>
                <a:tableStyleId>{5C22544A-7EE6-4342-B048-85BDC9FD1C3A}</a:tableStyleId>
              </a:tblPr>
              <a:tblGrid>
                <a:gridCol w="2348227">
                  <a:extLst>
                    <a:ext uri="{9D8B030D-6E8A-4147-A177-3AD203B41FA5}">
                      <a16:colId xmlns:a16="http://schemas.microsoft.com/office/drawing/2014/main" val="514743601"/>
                    </a:ext>
                  </a:extLst>
                </a:gridCol>
                <a:gridCol w="453000">
                  <a:extLst>
                    <a:ext uri="{9D8B030D-6E8A-4147-A177-3AD203B41FA5}">
                      <a16:colId xmlns:a16="http://schemas.microsoft.com/office/drawing/2014/main" val="2273868930"/>
                    </a:ext>
                  </a:extLst>
                </a:gridCol>
                <a:gridCol w="904729">
                  <a:extLst>
                    <a:ext uri="{9D8B030D-6E8A-4147-A177-3AD203B41FA5}">
                      <a16:colId xmlns:a16="http://schemas.microsoft.com/office/drawing/2014/main" val="1404932326"/>
                    </a:ext>
                  </a:extLst>
                </a:gridCol>
                <a:gridCol w="904729">
                  <a:extLst>
                    <a:ext uri="{9D8B030D-6E8A-4147-A177-3AD203B41FA5}">
                      <a16:colId xmlns:a16="http://schemas.microsoft.com/office/drawing/2014/main" val="2755673064"/>
                    </a:ext>
                  </a:extLst>
                </a:gridCol>
                <a:gridCol w="904729">
                  <a:extLst>
                    <a:ext uri="{9D8B030D-6E8A-4147-A177-3AD203B41FA5}">
                      <a16:colId xmlns:a16="http://schemas.microsoft.com/office/drawing/2014/main" val="1321544785"/>
                    </a:ext>
                  </a:extLst>
                </a:gridCol>
                <a:gridCol w="904729">
                  <a:extLst>
                    <a:ext uri="{9D8B030D-6E8A-4147-A177-3AD203B41FA5}">
                      <a16:colId xmlns:a16="http://schemas.microsoft.com/office/drawing/2014/main" val="1889193898"/>
                    </a:ext>
                  </a:extLst>
                </a:gridCol>
                <a:gridCol w="904729">
                  <a:extLst>
                    <a:ext uri="{9D8B030D-6E8A-4147-A177-3AD203B41FA5}">
                      <a16:colId xmlns:a16="http://schemas.microsoft.com/office/drawing/2014/main" val="1307589689"/>
                    </a:ext>
                  </a:extLst>
                </a:gridCol>
                <a:gridCol w="904729">
                  <a:extLst>
                    <a:ext uri="{9D8B030D-6E8A-4147-A177-3AD203B41FA5}">
                      <a16:colId xmlns:a16="http://schemas.microsoft.com/office/drawing/2014/main" val="1206493166"/>
                    </a:ext>
                  </a:extLst>
                </a:gridCol>
              </a:tblGrid>
              <a:tr h="236240">
                <a:tc gridSpan="2">
                  <a:txBody>
                    <a:bodyPr/>
                    <a:lstStyle/>
                    <a:p>
                      <a:pPr algn="just">
                        <a:lnSpc>
                          <a:spcPct val="115000"/>
                        </a:lnSpc>
                        <a:spcAft>
                          <a:spcPts val="0"/>
                        </a:spcAft>
                      </a:pPr>
                      <a:r>
                        <a:rPr lang="en-GB" sz="1400" dirty="0">
                          <a:effectLst/>
                          <a:latin typeface="Times New Roman" panose="02020603050405020304" pitchFamily="18" charset="0"/>
                          <a:cs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hMerge="1">
                  <a:txBody>
                    <a:bodyPr/>
                    <a:lstStyle/>
                    <a:p>
                      <a:endParaRPr lang="en-GB"/>
                    </a:p>
                  </a:txBody>
                  <a:tcPr/>
                </a:tc>
                <a:tc>
                  <a:txBody>
                    <a:bodyPr/>
                    <a:lstStyle/>
                    <a:p>
                      <a:pPr algn="ctr">
                        <a:lnSpc>
                          <a:spcPct val="115000"/>
                        </a:lnSpc>
                        <a:spcAft>
                          <a:spcPts val="0"/>
                        </a:spcAft>
                      </a:pPr>
                      <a:r>
                        <a:rPr lang="en-GB" sz="1400">
                          <a:effectLst/>
                          <a:latin typeface="Times New Roman" panose="02020603050405020304" pitchFamily="18" charset="0"/>
                          <a:cs typeface="Times New Roman" panose="02020603050405020304" pitchFamily="18" charset="0"/>
                        </a:rPr>
                        <a:t>April</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ctr">
                        <a:lnSpc>
                          <a:spcPct val="115000"/>
                        </a:lnSpc>
                        <a:spcAft>
                          <a:spcPts val="0"/>
                        </a:spcAft>
                      </a:pPr>
                      <a:r>
                        <a:rPr lang="en-GB" sz="1400">
                          <a:effectLst/>
                          <a:latin typeface="Times New Roman" panose="02020603050405020304" pitchFamily="18" charset="0"/>
                          <a:cs typeface="Times New Roman" panose="02020603050405020304" pitchFamily="18" charset="0"/>
                        </a:rPr>
                        <a:t>May</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ctr">
                        <a:lnSpc>
                          <a:spcPct val="115000"/>
                        </a:lnSpc>
                        <a:spcAft>
                          <a:spcPts val="0"/>
                        </a:spcAft>
                      </a:pPr>
                      <a:r>
                        <a:rPr lang="en-GB" sz="1400">
                          <a:effectLst/>
                          <a:latin typeface="Times New Roman" panose="02020603050405020304" pitchFamily="18" charset="0"/>
                          <a:cs typeface="Times New Roman" panose="02020603050405020304" pitchFamily="18" charset="0"/>
                        </a:rPr>
                        <a:t>June</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ctr">
                        <a:lnSpc>
                          <a:spcPct val="115000"/>
                        </a:lnSpc>
                        <a:spcAft>
                          <a:spcPts val="0"/>
                        </a:spcAft>
                      </a:pPr>
                      <a:r>
                        <a:rPr lang="en-GB" sz="1400">
                          <a:effectLst/>
                          <a:latin typeface="Times New Roman" panose="02020603050405020304" pitchFamily="18" charset="0"/>
                          <a:cs typeface="Times New Roman" panose="02020603050405020304" pitchFamily="18" charset="0"/>
                        </a:rPr>
                        <a:t>July</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ctr">
                        <a:lnSpc>
                          <a:spcPct val="115000"/>
                        </a:lnSpc>
                        <a:spcAft>
                          <a:spcPts val="0"/>
                        </a:spcAft>
                      </a:pPr>
                      <a:r>
                        <a:rPr lang="en-GB" sz="1400">
                          <a:effectLst/>
                          <a:latin typeface="Times New Roman" panose="02020603050405020304" pitchFamily="18" charset="0"/>
                          <a:cs typeface="Times New Roman" panose="02020603050405020304" pitchFamily="18" charset="0"/>
                        </a:rPr>
                        <a:t>Aug</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ctr">
                        <a:lnSpc>
                          <a:spcPct val="115000"/>
                        </a:lnSpc>
                        <a:spcAft>
                          <a:spcPts val="0"/>
                        </a:spcAft>
                      </a:pPr>
                      <a:r>
                        <a:rPr lang="en-GB" sz="1400">
                          <a:effectLst/>
                          <a:latin typeface="Times New Roman" panose="02020603050405020304" pitchFamily="18" charset="0"/>
                          <a:cs typeface="Times New Roman" panose="02020603050405020304" pitchFamily="18" charset="0"/>
                        </a:rPr>
                        <a:t>Sept</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extLst>
                  <a:ext uri="{0D108BD9-81ED-4DB2-BD59-A6C34878D82A}">
                    <a16:rowId xmlns:a16="http://schemas.microsoft.com/office/drawing/2014/main" val="3683203021"/>
                  </a:ext>
                </a:extLst>
              </a:tr>
              <a:tr h="352133">
                <a:tc>
                  <a:txBody>
                    <a:bodyPr/>
                    <a:lstStyle/>
                    <a:p>
                      <a:pPr algn="just">
                        <a:lnSpc>
                          <a:spcPct val="115000"/>
                        </a:lnSpc>
                        <a:spcAft>
                          <a:spcPts val="0"/>
                        </a:spcAft>
                      </a:pPr>
                      <a:r>
                        <a:rPr lang="en-GB" sz="1000" dirty="0">
                          <a:effectLst/>
                          <a:latin typeface="Times New Roman" panose="02020603050405020304" pitchFamily="18" charset="0"/>
                          <a:cs typeface="Times New Roman" panose="02020603050405020304" pitchFamily="18" charset="0"/>
                        </a:rPr>
                        <a:t>Balance brought forward</a:t>
                      </a:r>
                      <a:endParaRPr lang="en-GB" sz="1200" dirty="0">
                        <a:effectLst/>
                        <a:latin typeface="Times New Roman" panose="02020603050405020304" pitchFamily="18" charset="0"/>
                        <a:cs typeface="Times New Roman" panose="02020603050405020304" pitchFamily="18" charset="0"/>
                      </a:endParaRPr>
                    </a:p>
                    <a:p>
                      <a:pPr algn="just">
                        <a:lnSpc>
                          <a:spcPct val="115000"/>
                        </a:lnSpc>
                        <a:spcAft>
                          <a:spcPts val="0"/>
                        </a:spcAft>
                      </a:pPr>
                      <a:r>
                        <a:rPr lang="en-GB" sz="1000" dirty="0">
                          <a:effectLst/>
                          <a:latin typeface="Times New Roman" panose="02020603050405020304" pitchFamily="18" charset="0"/>
                          <a:cs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just">
                        <a:lnSpc>
                          <a:spcPct val="115000"/>
                        </a:lnSpc>
                        <a:spcAft>
                          <a:spcPts val="0"/>
                        </a:spcAft>
                      </a:pPr>
                      <a:r>
                        <a:rPr lang="en-GB" sz="1000">
                          <a:effectLst/>
                          <a:latin typeface="Times New Roman" panose="02020603050405020304" pitchFamily="18" charset="0"/>
                          <a:cs typeface="Times New Roman" panose="02020603050405020304" pitchFamily="18" charset="0"/>
                        </a:rPr>
                        <a:t>(A)</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200" dirty="0">
                          <a:effectLst/>
                          <a:latin typeface="Times New Roman" panose="02020603050405020304" pitchFamily="18" charset="0"/>
                          <a:cs typeface="Times New Roman" panose="02020603050405020304" pitchFamily="18" charset="0"/>
                        </a:rPr>
                        <a:t>5,000</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200" dirty="0">
                          <a:effectLst/>
                          <a:latin typeface="Times New Roman" panose="02020603050405020304" pitchFamily="18" charset="0"/>
                          <a:cs typeface="Times New Roman" panose="02020603050405020304" pitchFamily="18" charset="0"/>
                        </a:rPr>
                        <a:t>19,380</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200" dirty="0">
                          <a:effectLst/>
                          <a:latin typeface="Times New Roman" panose="02020603050405020304" pitchFamily="18" charset="0"/>
                          <a:cs typeface="Times New Roman" panose="02020603050405020304" pitchFamily="18" charset="0"/>
                        </a:rPr>
                        <a:t>33,580</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200" dirty="0">
                          <a:effectLst/>
                          <a:latin typeface="Times New Roman" panose="02020603050405020304" pitchFamily="18" charset="0"/>
                          <a:cs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000">
                          <a:effectLst/>
                          <a:latin typeface="Times New Roman" panose="02020603050405020304" pitchFamily="18" charset="0"/>
                          <a:cs typeface="Times New Roman" panose="02020603050405020304" pitchFamily="18" charset="0"/>
                        </a:rPr>
                        <a:t> </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000">
                          <a:effectLst/>
                          <a:latin typeface="Times New Roman" panose="02020603050405020304" pitchFamily="18" charset="0"/>
                          <a:cs typeface="Times New Roman" panose="02020603050405020304" pitchFamily="18" charset="0"/>
                        </a:rPr>
                        <a:t> </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extLst>
                  <a:ext uri="{0D108BD9-81ED-4DB2-BD59-A6C34878D82A}">
                    <a16:rowId xmlns:a16="http://schemas.microsoft.com/office/drawing/2014/main" val="4264661045"/>
                  </a:ext>
                </a:extLst>
              </a:tr>
              <a:tr h="352133">
                <a:tc>
                  <a:txBody>
                    <a:bodyPr/>
                    <a:lstStyle/>
                    <a:p>
                      <a:pPr algn="just">
                        <a:lnSpc>
                          <a:spcPct val="115000"/>
                        </a:lnSpc>
                        <a:spcAft>
                          <a:spcPts val="0"/>
                        </a:spcAft>
                      </a:pPr>
                      <a:r>
                        <a:rPr lang="en-GB" sz="1100" u="sng" dirty="0">
                          <a:effectLst/>
                          <a:latin typeface="Times New Roman" panose="02020603050405020304" pitchFamily="18" charset="0"/>
                          <a:cs typeface="Times New Roman" panose="02020603050405020304" pitchFamily="18" charset="0"/>
                        </a:rPr>
                        <a:t>Receipts</a:t>
                      </a:r>
                      <a:r>
                        <a:rPr lang="en-GB" sz="1100" dirty="0">
                          <a:effectLst/>
                          <a:latin typeface="Times New Roman" panose="02020603050405020304" pitchFamily="18" charset="0"/>
                          <a:cs typeface="Times New Roman" panose="02020603050405020304" pitchFamily="18" charset="0"/>
                        </a:rPr>
                        <a:t> </a:t>
                      </a:r>
                    </a:p>
                  </a:txBody>
                  <a:tcPr marL="68580" marR="68580" marT="0" marB="0">
                    <a:solidFill>
                      <a:srgbClr val="ABE1FF"/>
                    </a:solidFill>
                  </a:tcPr>
                </a:tc>
                <a:tc>
                  <a:txBody>
                    <a:bodyPr/>
                    <a:lstStyle/>
                    <a:p>
                      <a:pPr algn="just">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dirty="0">
                          <a:effectLst/>
                          <a:latin typeface="Times New Roman" panose="02020603050405020304" pitchFamily="18" charset="0"/>
                          <a:cs typeface="Times New Roman" panose="02020603050405020304" pitchFamily="18" charset="0"/>
                        </a:rPr>
                        <a:t> </a:t>
                      </a: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extLst>
                  <a:ext uri="{0D108BD9-81ED-4DB2-BD59-A6C34878D82A}">
                    <a16:rowId xmlns:a16="http://schemas.microsoft.com/office/drawing/2014/main" val="43581504"/>
                  </a:ext>
                </a:extLst>
              </a:tr>
              <a:tr h="168724">
                <a:tc>
                  <a:txBody>
                    <a:bodyPr/>
                    <a:lstStyle/>
                    <a:p>
                      <a:pPr algn="just">
                        <a:lnSpc>
                          <a:spcPct val="115000"/>
                        </a:lnSpc>
                        <a:spcAft>
                          <a:spcPts val="0"/>
                        </a:spcAft>
                      </a:pPr>
                      <a:r>
                        <a:rPr lang="en-GB" sz="1100" dirty="0">
                          <a:effectLst/>
                          <a:latin typeface="Times New Roman" panose="02020603050405020304" pitchFamily="18" charset="0"/>
                          <a:cs typeface="Times New Roman" panose="02020603050405020304" pitchFamily="18" charset="0"/>
                        </a:rPr>
                        <a:t>Hire of Equipment – cash (80%)</a:t>
                      </a: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just">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dirty="0">
                          <a:effectLst/>
                          <a:latin typeface="Times New Roman" panose="02020603050405020304" pitchFamily="18" charset="0"/>
                          <a:cs typeface="Times New Roman" panose="02020603050405020304" pitchFamily="18" charset="0"/>
                        </a:rPr>
                        <a:t>27,200</a:t>
                      </a: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28,000</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36,800</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extLst>
                  <a:ext uri="{0D108BD9-81ED-4DB2-BD59-A6C34878D82A}">
                    <a16:rowId xmlns:a16="http://schemas.microsoft.com/office/drawing/2014/main" val="3807419378"/>
                  </a:ext>
                </a:extLst>
              </a:tr>
              <a:tr h="168724">
                <a:tc>
                  <a:txBody>
                    <a:bodyPr/>
                    <a:lstStyle/>
                    <a:p>
                      <a:pPr algn="just">
                        <a:lnSpc>
                          <a:spcPct val="115000"/>
                        </a:lnSpc>
                        <a:spcAft>
                          <a:spcPts val="0"/>
                        </a:spcAft>
                      </a:pPr>
                      <a:r>
                        <a:rPr lang="en-GB" sz="1100" dirty="0">
                          <a:effectLst/>
                          <a:latin typeface="Times New Roman" panose="02020603050405020304" pitchFamily="18" charset="0"/>
                          <a:cs typeface="Times New Roman" panose="02020603050405020304" pitchFamily="18" charset="0"/>
                        </a:rPr>
                        <a:t>Hire of Equipment – credit (20%)</a:t>
                      </a: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just">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dirty="0">
                          <a:effectLst/>
                          <a:latin typeface="Times New Roman" panose="02020603050405020304" pitchFamily="18" charset="0"/>
                          <a:cs typeface="Times New Roman" panose="02020603050405020304" pitchFamily="18" charset="0"/>
                        </a:rPr>
                        <a:t>6,280</a:t>
                      </a: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6,800</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7,000</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dirty="0">
                          <a:effectLst/>
                          <a:latin typeface="Times New Roman" panose="02020603050405020304" pitchFamily="18" charset="0"/>
                          <a:cs typeface="Times New Roman" panose="02020603050405020304" pitchFamily="18" charset="0"/>
                        </a:rPr>
                        <a:t> </a:t>
                      </a: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extLst>
                  <a:ext uri="{0D108BD9-81ED-4DB2-BD59-A6C34878D82A}">
                    <a16:rowId xmlns:a16="http://schemas.microsoft.com/office/drawing/2014/main" val="3152845883"/>
                  </a:ext>
                </a:extLst>
              </a:tr>
              <a:tr h="168724">
                <a:tc>
                  <a:txBody>
                    <a:bodyPr/>
                    <a:lstStyle/>
                    <a:p>
                      <a:pPr algn="just">
                        <a:lnSpc>
                          <a:spcPct val="115000"/>
                        </a:lnSpc>
                        <a:spcAft>
                          <a:spcPts val="0"/>
                        </a:spcAft>
                      </a:pPr>
                      <a:r>
                        <a:rPr lang="en-GB" sz="1100" dirty="0">
                          <a:effectLst/>
                          <a:latin typeface="Times New Roman" panose="02020603050405020304" pitchFamily="18" charset="0"/>
                          <a:cs typeface="Times New Roman" panose="02020603050405020304" pitchFamily="18" charset="0"/>
                        </a:rPr>
                        <a:t>Food &amp; Drink sales</a:t>
                      </a: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just">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9,000</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9,500</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9,200</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extLst>
                  <a:ext uri="{0D108BD9-81ED-4DB2-BD59-A6C34878D82A}">
                    <a16:rowId xmlns:a16="http://schemas.microsoft.com/office/drawing/2014/main" val="2613039725"/>
                  </a:ext>
                </a:extLst>
              </a:tr>
              <a:tr h="210655">
                <a:tc>
                  <a:txBody>
                    <a:bodyPr/>
                    <a:lstStyle/>
                    <a:p>
                      <a:pPr algn="just">
                        <a:lnSpc>
                          <a:spcPct val="115000"/>
                        </a:lnSpc>
                        <a:spcAft>
                          <a:spcPts val="0"/>
                        </a:spcAft>
                      </a:pPr>
                      <a:r>
                        <a:rPr lang="en-GB" sz="1100" dirty="0">
                          <a:effectLst/>
                          <a:latin typeface="Times New Roman" panose="02020603050405020304" pitchFamily="18" charset="0"/>
                          <a:cs typeface="Times New Roman" panose="02020603050405020304" pitchFamily="18" charset="0"/>
                        </a:rPr>
                        <a:t>TOTAL RECEIPTS</a:t>
                      </a: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just">
                        <a:lnSpc>
                          <a:spcPct val="115000"/>
                        </a:lnSpc>
                        <a:spcAft>
                          <a:spcPts val="0"/>
                        </a:spcAft>
                      </a:pPr>
                      <a:r>
                        <a:rPr lang="en-GB" sz="1100">
                          <a:effectLst/>
                          <a:latin typeface="Times New Roman" panose="02020603050405020304" pitchFamily="18" charset="0"/>
                          <a:cs typeface="Times New Roman" panose="02020603050405020304" pitchFamily="18" charset="0"/>
                        </a:rPr>
                        <a:t>(B)</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42,480</a:t>
                      </a: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dirty="0">
                          <a:effectLst/>
                          <a:latin typeface="Times New Roman" panose="02020603050405020304" pitchFamily="18" charset="0"/>
                          <a:cs typeface="Times New Roman" panose="02020603050405020304" pitchFamily="18" charset="0"/>
                        </a:rPr>
                        <a:t>44,300</a:t>
                      </a: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dirty="0">
                          <a:effectLst/>
                          <a:latin typeface="Times New Roman" panose="02020603050405020304" pitchFamily="18" charset="0"/>
                          <a:cs typeface="Times New Roman" panose="02020603050405020304" pitchFamily="18" charset="0"/>
                        </a:rPr>
                        <a:t>53,000</a:t>
                      </a: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extLst>
                  <a:ext uri="{0D108BD9-81ED-4DB2-BD59-A6C34878D82A}">
                    <a16:rowId xmlns:a16="http://schemas.microsoft.com/office/drawing/2014/main" val="3147700942"/>
                  </a:ext>
                </a:extLst>
              </a:tr>
              <a:tr h="352133">
                <a:tc>
                  <a:txBody>
                    <a:bodyPr/>
                    <a:lstStyle/>
                    <a:p>
                      <a:pPr algn="just">
                        <a:lnSpc>
                          <a:spcPct val="115000"/>
                        </a:lnSpc>
                        <a:spcAft>
                          <a:spcPts val="0"/>
                        </a:spcAft>
                      </a:pPr>
                      <a:r>
                        <a:rPr lang="en-GB" sz="1100" u="sng" dirty="0">
                          <a:effectLst/>
                          <a:latin typeface="Times New Roman" panose="02020603050405020304" pitchFamily="18" charset="0"/>
                          <a:cs typeface="Times New Roman" panose="02020603050405020304" pitchFamily="18" charset="0"/>
                        </a:rPr>
                        <a:t>Payments</a:t>
                      </a:r>
                      <a:r>
                        <a:rPr lang="en-GB" sz="1100" dirty="0">
                          <a:effectLst/>
                          <a:latin typeface="Times New Roman" panose="02020603050405020304" pitchFamily="18" charset="0"/>
                          <a:cs typeface="Times New Roman" panose="02020603050405020304" pitchFamily="18" charset="0"/>
                        </a:rPr>
                        <a:t> :</a:t>
                      </a:r>
                    </a:p>
                    <a:p>
                      <a:pPr algn="just">
                        <a:lnSpc>
                          <a:spcPct val="115000"/>
                        </a:lnSpc>
                        <a:spcAft>
                          <a:spcPts val="0"/>
                        </a:spcAft>
                      </a:pPr>
                      <a:r>
                        <a:rPr lang="en-GB" sz="1100" dirty="0">
                          <a:effectLst/>
                          <a:latin typeface="Times New Roman" panose="02020603050405020304" pitchFamily="18" charset="0"/>
                          <a:cs typeface="Times New Roman" panose="02020603050405020304" pitchFamily="18" charset="0"/>
                        </a:rPr>
                        <a:t> </a:t>
                      </a: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just">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dirty="0">
                          <a:effectLst/>
                          <a:latin typeface="Times New Roman" panose="02020603050405020304" pitchFamily="18" charset="0"/>
                          <a:cs typeface="Times New Roman" panose="02020603050405020304" pitchFamily="18" charset="0"/>
                        </a:rPr>
                        <a:t> </a:t>
                      </a: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extLst>
                  <a:ext uri="{0D108BD9-81ED-4DB2-BD59-A6C34878D82A}">
                    <a16:rowId xmlns:a16="http://schemas.microsoft.com/office/drawing/2014/main" val="2211209981"/>
                  </a:ext>
                </a:extLst>
              </a:tr>
              <a:tr h="168724">
                <a:tc>
                  <a:txBody>
                    <a:bodyPr/>
                    <a:lstStyle/>
                    <a:p>
                      <a:pPr algn="just">
                        <a:lnSpc>
                          <a:spcPct val="115000"/>
                        </a:lnSpc>
                        <a:spcAft>
                          <a:spcPts val="0"/>
                        </a:spcAft>
                      </a:pPr>
                      <a:r>
                        <a:rPr lang="en-GB" sz="1100" dirty="0">
                          <a:effectLst/>
                          <a:latin typeface="Times New Roman" panose="02020603050405020304" pitchFamily="18" charset="0"/>
                          <a:cs typeface="Times New Roman" panose="02020603050405020304" pitchFamily="18" charset="0"/>
                        </a:rPr>
                        <a:t>Food &amp; Drink purchases</a:t>
                      </a: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just">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4,500</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4,800</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5,500</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extLst>
                  <a:ext uri="{0D108BD9-81ED-4DB2-BD59-A6C34878D82A}">
                    <a16:rowId xmlns:a16="http://schemas.microsoft.com/office/drawing/2014/main" val="1579689878"/>
                  </a:ext>
                </a:extLst>
              </a:tr>
              <a:tr h="168724">
                <a:tc>
                  <a:txBody>
                    <a:bodyPr/>
                    <a:lstStyle/>
                    <a:p>
                      <a:pPr algn="just">
                        <a:lnSpc>
                          <a:spcPct val="115000"/>
                        </a:lnSpc>
                        <a:spcAft>
                          <a:spcPts val="0"/>
                        </a:spcAft>
                      </a:pPr>
                      <a:r>
                        <a:rPr lang="en-GB" sz="1100" dirty="0">
                          <a:effectLst/>
                          <a:latin typeface="Times New Roman" panose="02020603050405020304" pitchFamily="18" charset="0"/>
                          <a:cs typeface="Times New Roman" panose="02020603050405020304" pitchFamily="18" charset="0"/>
                        </a:rPr>
                        <a:t>Wages</a:t>
                      </a: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just">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13,000</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14,500</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15,000</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extLst>
                  <a:ext uri="{0D108BD9-81ED-4DB2-BD59-A6C34878D82A}">
                    <a16:rowId xmlns:a16="http://schemas.microsoft.com/office/drawing/2014/main" val="472468372"/>
                  </a:ext>
                </a:extLst>
              </a:tr>
              <a:tr h="168724">
                <a:tc>
                  <a:txBody>
                    <a:bodyPr/>
                    <a:lstStyle/>
                    <a:p>
                      <a:pPr algn="just">
                        <a:lnSpc>
                          <a:spcPct val="115000"/>
                        </a:lnSpc>
                        <a:spcAft>
                          <a:spcPts val="0"/>
                        </a:spcAft>
                      </a:pPr>
                      <a:r>
                        <a:rPr lang="en-GB" sz="1100" dirty="0">
                          <a:effectLst/>
                          <a:latin typeface="Times New Roman" panose="02020603050405020304" pitchFamily="18" charset="0"/>
                          <a:cs typeface="Times New Roman" panose="02020603050405020304" pitchFamily="18" charset="0"/>
                        </a:rPr>
                        <a:t>Overheads</a:t>
                      </a: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just">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10,600</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10,800</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11,100</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extLst>
                  <a:ext uri="{0D108BD9-81ED-4DB2-BD59-A6C34878D82A}">
                    <a16:rowId xmlns:a16="http://schemas.microsoft.com/office/drawing/2014/main" val="2606925200"/>
                  </a:ext>
                </a:extLst>
              </a:tr>
              <a:tr h="168724">
                <a:tc>
                  <a:txBody>
                    <a:bodyPr/>
                    <a:lstStyle/>
                    <a:p>
                      <a:pPr algn="just">
                        <a:lnSpc>
                          <a:spcPct val="115000"/>
                        </a:lnSpc>
                        <a:spcAft>
                          <a:spcPts val="0"/>
                        </a:spcAft>
                      </a:pPr>
                      <a:r>
                        <a:rPr lang="en-GB" sz="1100" dirty="0">
                          <a:effectLst/>
                          <a:latin typeface="Times New Roman" panose="02020603050405020304" pitchFamily="18" charset="0"/>
                          <a:cs typeface="Times New Roman" panose="02020603050405020304" pitchFamily="18" charset="0"/>
                        </a:rPr>
                        <a:t>New Equipment</a:t>
                      </a: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just">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50,000</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extLst>
                  <a:ext uri="{0D108BD9-81ED-4DB2-BD59-A6C34878D82A}">
                    <a16:rowId xmlns:a16="http://schemas.microsoft.com/office/drawing/2014/main" val="189473701"/>
                  </a:ext>
                </a:extLst>
              </a:tr>
              <a:tr h="204674">
                <a:tc>
                  <a:txBody>
                    <a:bodyPr/>
                    <a:lstStyle/>
                    <a:p>
                      <a:pPr algn="just">
                        <a:lnSpc>
                          <a:spcPct val="115000"/>
                        </a:lnSpc>
                        <a:spcAft>
                          <a:spcPts val="0"/>
                        </a:spcAft>
                      </a:pPr>
                      <a:r>
                        <a:rPr lang="en-GB" sz="1100" dirty="0">
                          <a:effectLst/>
                          <a:latin typeface="Times New Roman" panose="02020603050405020304" pitchFamily="18" charset="0"/>
                          <a:cs typeface="Times New Roman" panose="02020603050405020304" pitchFamily="18" charset="0"/>
                        </a:rPr>
                        <a:t>TOTAL PAYMENTS</a:t>
                      </a: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just">
                        <a:lnSpc>
                          <a:spcPct val="115000"/>
                        </a:lnSpc>
                        <a:spcAft>
                          <a:spcPts val="0"/>
                        </a:spcAft>
                      </a:pPr>
                      <a:r>
                        <a:rPr lang="en-GB" sz="1100" dirty="0">
                          <a:effectLst/>
                          <a:latin typeface="Times New Roman" panose="02020603050405020304" pitchFamily="18" charset="0"/>
                          <a:cs typeface="Times New Roman" panose="02020603050405020304" pitchFamily="18" charset="0"/>
                        </a:rPr>
                        <a:t>(C)</a:t>
                      </a: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dirty="0">
                          <a:effectLst/>
                          <a:latin typeface="Times New Roman" panose="02020603050405020304" pitchFamily="18" charset="0"/>
                          <a:cs typeface="Times New Roman" panose="02020603050405020304" pitchFamily="18" charset="0"/>
                        </a:rPr>
                        <a:t>28,100</a:t>
                      </a: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30,100</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81,600</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extLst>
                  <a:ext uri="{0D108BD9-81ED-4DB2-BD59-A6C34878D82A}">
                    <a16:rowId xmlns:a16="http://schemas.microsoft.com/office/drawing/2014/main" val="2309890913"/>
                  </a:ext>
                </a:extLst>
              </a:tr>
              <a:tr h="352133">
                <a:tc>
                  <a:txBody>
                    <a:bodyPr/>
                    <a:lstStyle/>
                    <a:p>
                      <a:pPr algn="just">
                        <a:lnSpc>
                          <a:spcPct val="115000"/>
                        </a:lnSpc>
                        <a:spcAft>
                          <a:spcPts val="0"/>
                        </a:spcAft>
                      </a:pPr>
                      <a:r>
                        <a:rPr lang="en-GB" sz="1100" dirty="0">
                          <a:effectLst/>
                          <a:latin typeface="Times New Roman" panose="02020603050405020304" pitchFamily="18" charset="0"/>
                          <a:cs typeface="Times New Roman" panose="02020603050405020304" pitchFamily="18" charset="0"/>
                        </a:rPr>
                        <a:t>Balance Carried Forward</a:t>
                      </a:r>
                    </a:p>
                    <a:p>
                      <a:pPr algn="just">
                        <a:lnSpc>
                          <a:spcPct val="115000"/>
                        </a:lnSpc>
                        <a:spcAft>
                          <a:spcPts val="0"/>
                        </a:spcAft>
                      </a:pPr>
                      <a:r>
                        <a:rPr lang="en-GB" sz="1100" dirty="0">
                          <a:effectLst/>
                          <a:latin typeface="Times New Roman" panose="02020603050405020304" pitchFamily="18" charset="0"/>
                          <a:cs typeface="Times New Roman" panose="02020603050405020304" pitchFamily="18" charset="0"/>
                        </a:rPr>
                        <a:t>(A + B –C)</a:t>
                      </a: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just">
                        <a:lnSpc>
                          <a:spcPct val="115000"/>
                        </a:lnSpc>
                        <a:spcAft>
                          <a:spcPts val="0"/>
                        </a:spcAft>
                      </a:pPr>
                      <a:r>
                        <a:rPr lang="en-GB" sz="1100" dirty="0">
                          <a:effectLst/>
                          <a:latin typeface="Times New Roman" panose="02020603050405020304" pitchFamily="18" charset="0"/>
                          <a:cs typeface="Times New Roman" panose="02020603050405020304" pitchFamily="18" charset="0"/>
                        </a:rPr>
                        <a:t> </a:t>
                      </a: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dirty="0">
                          <a:effectLst/>
                          <a:latin typeface="Times New Roman" panose="02020603050405020304" pitchFamily="18" charset="0"/>
                          <a:cs typeface="Times New Roman" panose="02020603050405020304" pitchFamily="18" charset="0"/>
                        </a:rPr>
                        <a:t>19,380</a:t>
                      </a: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dirty="0">
                          <a:effectLst/>
                          <a:latin typeface="Times New Roman" panose="02020603050405020304" pitchFamily="18" charset="0"/>
                          <a:cs typeface="Times New Roman" panose="02020603050405020304" pitchFamily="18" charset="0"/>
                        </a:rPr>
                        <a:t>33,580</a:t>
                      </a: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dirty="0">
                          <a:effectLst/>
                          <a:latin typeface="Times New Roman" panose="02020603050405020304" pitchFamily="18" charset="0"/>
                          <a:cs typeface="Times New Roman" panose="02020603050405020304" pitchFamily="18" charset="0"/>
                        </a:rPr>
                        <a:t>4,980</a:t>
                      </a: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dirty="0">
                          <a:effectLst/>
                          <a:latin typeface="Times New Roman" panose="02020603050405020304" pitchFamily="18" charset="0"/>
                          <a:cs typeface="Times New Roman" panose="02020603050405020304" pitchFamily="18" charset="0"/>
                        </a:rPr>
                        <a:t> </a:t>
                      </a: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dirty="0">
                          <a:effectLst/>
                          <a:latin typeface="Times New Roman" panose="02020603050405020304" pitchFamily="18" charset="0"/>
                          <a:cs typeface="Times New Roman" panose="02020603050405020304" pitchFamily="18" charset="0"/>
                        </a:rPr>
                        <a:t> </a:t>
                      </a: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tc>
                  <a:txBody>
                    <a:bodyPr/>
                    <a:lstStyle/>
                    <a:p>
                      <a:pPr algn="r">
                        <a:lnSpc>
                          <a:spcPct val="115000"/>
                        </a:lnSpc>
                        <a:spcAft>
                          <a:spcPts val="0"/>
                        </a:spcAft>
                      </a:pPr>
                      <a:r>
                        <a:rPr lang="en-GB" sz="1100" dirty="0">
                          <a:effectLst/>
                          <a:latin typeface="Times New Roman" panose="02020603050405020304" pitchFamily="18" charset="0"/>
                          <a:cs typeface="Times New Roman" panose="02020603050405020304" pitchFamily="18" charset="0"/>
                        </a:rPr>
                        <a:t> </a:t>
                      </a: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ABE1FF"/>
                    </a:solidFill>
                  </a:tcPr>
                </a:tc>
                <a:extLst>
                  <a:ext uri="{0D108BD9-81ED-4DB2-BD59-A6C34878D82A}">
                    <a16:rowId xmlns:a16="http://schemas.microsoft.com/office/drawing/2014/main" val="3902709919"/>
                  </a:ext>
                </a:extLst>
              </a:tr>
            </a:tbl>
          </a:graphicData>
        </a:graphic>
      </p:graphicFrame>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circle(in)">
                                      <p:cBhvr>
                                        <p:cTn id="1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2AC690-0385-41CF-A2F2-C56AE6875708}"/>
              </a:ext>
            </a:extLst>
          </p:cNvPr>
          <p:cNvSpPr>
            <a:spLocks noGrp="1"/>
          </p:cNvSpPr>
          <p:nvPr>
            <p:ph type="title"/>
          </p:nvPr>
        </p:nvSpPr>
        <p:spPr>
          <a:xfrm>
            <a:off x="457200" y="116632"/>
            <a:ext cx="8229600" cy="1143000"/>
          </a:xfrm>
        </p:spPr>
        <p:txBody>
          <a:bodyPr>
            <a:normAutofit/>
          </a:bodyPr>
          <a:lstStyle/>
          <a:p>
            <a:r>
              <a:rPr lang="en-GB" sz="3600" dirty="0">
                <a:solidFill>
                  <a:schemeClr val="accent1"/>
                </a:solidFill>
              </a:rPr>
              <a:t>                             Worked example - 2</a:t>
            </a:r>
          </a:p>
        </p:txBody>
      </p:sp>
      <p:sp>
        <p:nvSpPr>
          <p:cNvPr id="3" name="Content Placeholder 2"/>
          <p:cNvSpPr>
            <a:spLocks noGrp="1"/>
          </p:cNvSpPr>
          <p:nvPr>
            <p:ph idx="1"/>
          </p:nvPr>
        </p:nvSpPr>
        <p:spPr>
          <a:xfrm>
            <a:off x="130376" y="1433116"/>
            <a:ext cx="3505520" cy="3917032"/>
          </a:xfrm>
        </p:spPr>
        <p:txBody>
          <a:bodyPr>
            <a:normAutofit/>
          </a:bodyPr>
          <a:lstStyle/>
          <a:p>
            <a:pPr>
              <a:buNone/>
            </a:pPr>
            <a:endParaRPr lang="en-GB" sz="2000" b="1" dirty="0"/>
          </a:p>
          <a:p>
            <a:endParaRPr lang="en-GB" sz="2000" dirty="0"/>
          </a:p>
          <a:p>
            <a:endParaRPr lang="en-GB" dirty="0"/>
          </a:p>
        </p:txBody>
      </p:sp>
      <p:graphicFrame>
        <p:nvGraphicFramePr>
          <p:cNvPr id="5" name="Table 4">
            <a:extLst>
              <a:ext uri="{FF2B5EF4-FFF2-40B4-BE49-F238E27FC236}">
                <a16:creationId xmlns:a16="http://schemas.microsoft.com/office/drawing/2014/main" id="{77FE220C-09E1-4198-A5E5-B85A20387A30}"/>
              </a:ext>
            </a:extLst>
          </p:cNvPr>
          <p:cNvGraphicFramePr>
            <a:graphicFrameLocks noGrp="1"/>
          </p:cNvGraphicFramePr>
          <p:nvPr>
            <p:extLst>
              <p:ext uri="{D42A27DB-BD31-4B8C-83A1-F6EECF244321}">
                <p14:modId xmlns:p14="http://schemas.microsoft.com/office/powerpoint/2010/main" val="1337377615"/>
              </p:ext>
            </p:extLst>
          </p:nvPr>
        </p:nvGraphicFramePr>
        <p:xfrm>
          <a:off x="4067944" y="1151595"/>
          <a:ext cx="4945680" cy="4473674"/>
        </p:xfrm>
        <a:graphic>
          <a:graphicData uri="http://schemas.openxmlformats.org/drawingml/2006/table">
            <a:tbl>
              <a:tblPr>
                <a:tableStyleId>{5C22544A-7EE6-4342-B048-85BDC9FD1C3A}</a:tableStyleId>
              </a:tblPr>
              <a:tblGrid>
                <a:gridCol w="824280">
                  <a:extLst>
                    <a:ext uri="{9D8B030D-6E8A-4147-A177-3AD203B41FA5}">
                      <a16:colId xmlns:a16="http://schemas.microsoft.com/office/drawing/2014/main" val="2252222801"/>
                    </a:ext>
                  </a:extLst>
                </a:gridCol>
                <a:gridCol w="824280">
                  <a:extLst>
                    <a:ext uri="{9D8B030D-6E8A-4147-A177-3AD203B41FA5}">
                      <a16:colId xmlns:a16="http://schemas.microsoft.com/office/drawing/2014/main" val="3460564875"/>
                    </a:ext>
                  </a:extLst>
                </a:gridCol>
                <a:gridCol w="824280">
                  <a:extLst>
                    <a:ext uri="{9D8B030D-6E8A-4147-A177-3AD203B41FA5}">
                      <a16:colId xmlns:a16="http://schemas.microsoft.com/office/drawing/2014/main" val="1854955212"/>
                    </a:ext>
                  </a:extLst>
                </a:gridCol>
                <a:gridCol w="824280">
                  <a:extLst>
                    <a:ext uri="{9D8B030D-6E8A-4147-A177-3AD203B41FA5}">
                      <a16:colId xmlns:a16="http://schemas.microsoft.com/office/drawing/2014/main" val="1476288712"/>
                    </a:ext>
                  </a:extLst>
                </a:gridCol>
                <a:gridCol w="824280">
                  <a:extLst>
                    <a:ext uri="{9D8B030D-6E8A-4147-A177-3AD203B41FA5}">
                      <a16:colId xmlns:a16="http://schemas.microsoft.com/office/drawing/2014/main" val="1546586983"/>
                    </a:ext>
                  </a:extLst>
                </a:gridCol>
                <a:gridCol w="824280">
                  <a:extLst>
                    <a:ext uri="{9D8B030D-6E8A-4147-A177-3AD203B41FA5}">
                      <a16:colId xmlns:a16="http://schemas.microsoft.com/office/drawing/2014/main" val="322581632"/>
                    </a:ext>
                  </a:extLst>
                </a:gridCol>
              </a:tblGrid>
              <a:tr h="868224">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 </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Income from</a:t>
                      </a:r>
                    </a:p>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Hire of Facilities</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Income from</a:t>
                      </a:r>
                    </a:p>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Beverage</a:t>
                      </a:r>
                    </a:p>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Sales</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Beverage Purchases</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Labour</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Overheads</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extLst>
                  <a:ext uri="{0D108BD9-81ED-4DB2-BD59-A6C34878D82A}">
                    <a16:rowId xmlns:a16="http://schemas.microsoft.com/office/drawing/2014/main" val="3664111604"/>
                  </a:ext>
                </a:extLst>
              </a:tr>
              <a:tr h="203714">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 </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extLst>
                  <a:ext uri="{0D108BD9-81ED-4DB2-BD59-A6C34878D82A}">
                    <a16:rowId xmlns:a16="http://schemas.microsoft.com/office/drawing/2014/main" val="1140506938"/>
                  </a:ext>
                </a:extLst>
              </a:tr>
              <a:tr h="425217">
                <a:tc>
                  <a:txBody>
                    <a:bodyPr/>
                    <a:lstStyle/>
                    <a:p>
                      <a:pPr algn="just">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November</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20,000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 6,000</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3,000</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 8,000</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7,000</a:t>
                      </a:r>
                    </a:p>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 </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extLst>
                  <a:ext uri="{0D108BD9-81ED-4DB2-BD59-A6C34878D82A}">
                    <a16:rowId xmlns:a16="http://schemas.microsoft.com/office/drawing/2014/main" val="4183120067"/>
                  </a:ext>
                </a:extLst>
              </a:tr>
              <a:tr h="425217">
                <a:tc>
                  <a:txBody>
                    <a:bodyPr/>
                    <a:lstStyle/>
                    <a:p>
                      <a:pPr algn="just">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December</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22,000</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 6,200</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3,100</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 8,400</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7,000</a:t>
                      </a:r>
                    </a:p>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 </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extLst>
                  <a:ext uri="{0D108BD9-81ED-4DB2-BD59-A6C34878D82A}">
                    <a16:rowId xmlns:a16="http://schemas.microsoft.com/office/drawing/2014/main" val="1388418507"/>
                  </a:ext>
                </a:extLst>
              </a:tr>
              <a:tr h="425217">
                <a:tc>
                  <a:txBody>
                    <a:bodyPr/>
                    <a:lstStyle/>
                    <a:p>
                      <a:pPr algn="just">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January</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24,000</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 7,200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3,600</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 8,400</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7,200</a:t>
                      </a:r>
                    </a:p>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 </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extLst>
                  <a:ext uri="{0D108BD9-81ED-4DB2-BD59-A6C34878D82A}">
                    <a16:rowId xmlns:a16="http://schemas.microsoft.com/office/drawing/2014/main" val="3852215474"/>
                  </a:ext>
                </a:extLst>
              </a:tr>
              <a:tr h="425217">
                <a:tc>
                  <a:txBody>
                    <a:bodyPr/>
                    <a:lstStyle/>
                    <a:p>
                      <a:pPr algn="just">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February</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28,000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 8,400</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4,200</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 9,200</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7,200</a:t>
                      </a:r>
                    </a:p>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 </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extLst>
                  <a:ext uri="{0D108BD9-81ED-4DB2-BD59-A6C34878D82A}">
                    <a16:rowId xmlns:a16="http://schemas.microsoft.com/office/drawing/2014/main" val="3619206596"/>
                  </a:ext>
                </a:extLst>
              </a:tr>
              <a:tr h="425217">
                <a:tc>
                  <a:txBody>
                    <a:bodyPr/>
                    <a:lstStyle/>
                    <a:p>
                      <a:pPr algn="just">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March</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32,000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 9,600</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4,800</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10,000</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7,400</a:t>
                      </a:r>
                    </a:p>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 </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extLst>
                  <a:ext uri="{0D108BD9-81ED-4DB2-BD59-A6C34878D82A}">
                    <a16:rowId xmlns:a16="http://schemas.microsoft.com/office/drawing/2014/main" val="792477427"/>
                  </a:ext>
                </a:extLst>
              </a:tr>
              <a:tr h="425217">
                <a:tc>
                  <a:txBody>
                    <a:bodyPr/>
                    <a:lstStyle/>
                    <a:p>
                      <a:pPr algn="just">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April</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36,000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10,800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5,400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10,000</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7,400</a:t>
                      </a:r>
                    </a:p>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 </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extLst>
                  <a:ext uri="{0D108BD9-81ED-4DB2-BD59-A6C34878D82A}">
                    <a16:rowId xmlns:a16="http://schemas.microsoft.com/office/drawing/2014/main" val="2990799796"/>
                  </a:ext>
                </a:extLst>
              </a:tr>
              <a:tr h="425217">
                <a:tc>
                  <a:txBody>
                    <a:bodyPr/>
                    <a:lstStyle/>
                    <a:p>
                      <a:pPr algn="just">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May</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32,000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 9,600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4,800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 9,600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7,400</a:t>
                      </a:r>
                    </a:p>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 </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extLst>
                  <a:ext uri="{0D108BD9-81ED-4DB2-BD59-A6C34878D82A}">
                    <a16:rowId xmlns:a16="http://schemas.microsoft.com/office/drawing/2014/main" val="768739383"/>
                  </a:ext>
                </a:extLst>
              </a:tr>
              <a:tr h="425217">
                <a:tc>
                  <a:txBody>
                    <a:bodyPr/>
                    <a:lstStyle/>
                    <a:p>
                      <a:pPr algn="just">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June</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26,000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 7,800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3,900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 8,800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7,200</a:t>
                      </a:r>
                    </a:p>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 </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extLst>
                  <a:ext uri="{0D108BD9-81ED-4DB2-BD59-A6C34878D82A}">
                    <a16:rowId xmlns:a16="http://schemas.microsoft.com/office/drawing/2014/main" val="2614327423"/>
                  </a:ext>
                </a:extLst>
              </a:tr>
            </a:tbl>
          </a:graphicData>
        </a:graphic>
      </p:graphicFrame>
      <p:sp>
        <p:nvSpPr>
          <p:cNvPr id="6" name="Rectangle 5">
            <a:extLst>
              <a:ext uri="{FF2B5EF4-FFF2-40B4-BE49-F238E27FC236}">
                <a16:creationId xmlns:a16="http://schemas.microsoft.com/office/drawing/2014/main" id="{C77C4880-FD1F-4677-8638-5998222A936A}"/>
              </a:ext>
            </a:extLst>
          </p:cNvPr>
          <p:cNvSpPr/>
          <p:nvPr/>
        </p:nvSpPr>
        <p:spPr>
          <a:xfrm>
            <a:off x="130376" y="447448"/>
            <a:ext cx="3806901" cy="569771"/>
          </a:xfrm>
          <a:prstGeom prst="rect">
            <a:avLst/>
          </a:prstGeom>
          <a:solidFill>
            <a:srgbClr val="ABE1FF"/>
          </a:solidFill>
        </p:spPr>
        <p:txBody>
          <a:bodyPr wrap="square">
            <a:spAutoFit/>
          </a:bodyPr>
          <a:lstStyle/>
          <a:p>
            <a:pPr>
              <a:lnSpc>
                <a:spcPct val="150000"/>
              </a:lnSpc>
              <a:spcAft>
                <a:spcPts val="0"/>
              </a:spcAft>
            </a:pPr>
            <a:r>
              <a:rPr lang="en-GB" sz="1100" dirty="0">
                <a:latin typeface="Times New Roman" panose="02020603050405020304" pitchFamily="18" charset="0"/>
                <a:ea typeface="Times New Roman" panose="02020603050405020304" pitchFamily="18" charset="0"/>
              </a:rPr>
              <a:t>Using the data below, prepare a budgeted profit and loss account for the 6 months ended 30</a:t>
            </a:r>
            <a:r>
              <a:rPr lang="en-GB" sz="1100" baseline="30000" dirty="0">
                <a:latin typeface="Times New Roman" panose="02020603050405020304" pitchFamily="18" charset="0"/>
                <a:ea typeface="Times New Roman" panose="02020603050405020304" pitchFamily="18" charset="0"/>
              </a:rPr>
              <a:t>th</a:t>
            </a:r>
            <a:r>
              <a:rPr lang="en-GB" sz="1100" dirty="0">
                <a:latin typeface="Times New Roman" panose="02020603050405020304" pitchFamily="18" charset="0"/>
                <a:ea typeface="Times New Roman" panose="02020603050405020304" pitchFamily="18" charset="0"/>
              </a:rPr>
              <a:t> June 2020</a:t>
            </a:r>
          </a:p>
        </p:txBody>
      </p:sp>
      <p:graphicFrame>
        <p:nvGraphicFramePr>
          <p:cNvPr id="9" name="Table 8">
            <a:extLst>
              <a:ext uri="{FF2B5EF4-FFF2-40B4-BE49-F238E27FC236}">
                <a16:creationId xmlns:a16="http://schemas.microsoft.com/office/drawing/2014/main" id="{A9907F43-EF16-4F4A-AD93-5A0DF4B8B335}"/>
              </a:ext>
            </a:extLst>
          </p:cNvPr>
          <p:cNvGraphicFramePr>
            <a:graphicFrameLocks noGrp="1"/>
          </p:cNvGraphicFramePr>
          <p:nvPr>
            <p:extLst>
              <p:ext uri="{D42A27DB-BD31-4B8C-83A1-F6EECF244321}">
                <p14:modId xmlns:p14="http://schemas.microsoft.com/office/powerpoint/2010/main" val="933317077"/>
              </p:ext>
            </p:extLst>
          </p:nvPr>
        </p:nvGraphicFramePr>
        <p:xfrm>
          <a:off x="130376" y="1119970"/>
          <a:ext cx="3806901" cy="4536925"/>
        </p:xfrm>
        <a:graphic>
          <a:graphicData uri="http://schemas.openxmlformats.org/drawingml/2006/table">
            <a:tbl>
              <a:tblPr/>
              <a:tblGrid>
                <a:gridCol w="3806901">
                  <a:extLst>
                    <a:ext uri="{9D8B030D-6E8A-4147-A177-3AD203B41FA5}">
                      <a16:colId xmlns:a16="http://schemas.microsoft.com/office/drawing/2014/main" val="3361118436"/>
                    </a:ext>
                  </a:extLst>
                </a:gridCol>
              </a:tblGrid>
              <a:tr h="374019">
                <a:tc>
                  <a:txBody>
                    <a:bodyPr/>
                    <a:lstStyle/>
                    <a:p>
                      <a:pPr marL="171450" indent="-171450" algn="l">
                        <a:lnSpc>
                          <a:spcPct val="115000"/>
                        </a:lnSpc>
                        <a:spcAft>
                          <a:spcPts val="0"/>
                        </a:spcAft>
                        <a:buFont typeface="Arial" panose="020B0604020202020204" pitchFamily="34" charset="0"/>
                        <a:buChar char="•"/>
                      </a:pPr>
                      <a:r>
                        <a:rPr lang="en-GB" sz="1100" b="0" dirty="0">
                          <a:effectLst/>
                          <a:latin typeface="Times New Roman" panose="02020603050405020304" pitchFamily="18" charset="0"/>
                          <a:ea typeface="Times New Roman" panose="02020603050405020304" pitchFamily="18" charset="0"/>
                          <a:cs typeface="Times New Roman" panose="02020603050405020304" pitchFamily="18" charset="0"/>
                        </a:rPr>
                        <a:t>All beverage sales are on a cash basis</a:t>
                      </a:r>
                    </a:p>
                    <a:p>
                      <a:pPr marL="171450" indent="-171450" algn="l">
                        <a:lnSpc>
                          <a:spcPct val="115000"/>
                        </a:lnSpc>
                        <a:spcAft>
                          <a:spcPts val="0"/>
                        </a:spcAft>
                        <a:buFont typeface="Arial" panose="020B0604020202020204" pitchFamily="34" charset="0"/>
                        <a:buChar char="•"/>
                      </a:pPr>
                      <a:endParaRPr lang="en-GB" sz="1100" b="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5973" marR="65973" marT="0" marB="0">
                    <a:lnL>
                      <a:noFill/>
                    </a:lnL>
                    <a:lnR>
                      <a:noFill/>
                    </a:lnR>
                    <a:lnT>
                      <a:noFill/>
                    </a:lnT>
                    <a:lnB>
                      <a:noFill/>
                    </a:lnB>
                    <a:solidFill>
                      <a:srgbClr val="ABE1FF"/>
                    </a:solidFill>
                  </a:tcPr>
                </a:tc>
                <a:extLst>
                  <a:ext uri="{0D108BD9-81ED-4DB2-BD59-A6C34878D82A}">
                    <a16:rowId xmlns:a16="http://schemas.microsoft.com/office/drawing/2014/main" val="342161335"/>
                  </a:ext>
                </a:extLst>
              </a:tr>
              <a:tr h="568853">
                <a:tc>
                  <a:txBody>
                    <a:bodyPr/>
                    <a:lstStyle/>
                    <a:p>
                      <a:pPr marL="171450" indent="-171450" algn="l">
                        <a:lnSpc>
                          <a:spcPct val="115000"/>
                        </a:lnSpc>
                        <a:spcAft>
                          <a:spcPts val="0"/>
                        </a:spcAft>
                        <a:buFont typeface="Arial" panose="020B0604020202020204" pitchFamily="34" charset="0"/>
                        <a:buChar char="•"/>
                      </a:pPr>
                      <a:r>
                        <a:rPr lang="en-GB" sz="1100" b="0" dirty="0">
                          <a:effectLst/>
                          <a:latin typeface="Times New Roman" panose="02020603050405020304" pitchFamily="18" charset="0"/>
                          <a:ea typeface="Times New Roman" panose="02020603050405020304" pitchFamily="18" charset="0"/>
                          <a:cs typeface="Times New Roman" panose="02020603050405020304" pitchFamily="18" charset="0"/>
                        </a:rPr>
                        <a:t>It is estimated that approximately 60% of income from hire of facilities is received on a cash basis and the remaining 40% is received after one month</a:t>
                      </a:r>
                    </a:p>
                    <a:p>
                      <a:pPr marL="171450" indent="-171450" algn="l">
                        <a:lnSpc>
                          <a:spcPct val="115000"/>
                        </a:lnSpc>
                        <a:spcAft>
                          <a:spcPts val="0"/>
                        </a:spcAft>
                        <a:buFont typeface="Arial" panose="020B0604020202020204" pitchFamily="34" charset="0"/>
                        <a:buChar char="•"/>
                      </a:pPr>
                      <a:endParaRPr lang="en-GB" sz="1100" b="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5973" marR="65973" marT="0" marB="0">
                    <a:lnL>
                      <a:noFill/>
                    </a:lnL>
                    <a:lnR>
                      <a:noFill/>
                    </a:lnR>
                    <a:lnT>
                      <a:noFill/>
                    </a:lnT>
                    <a:lnB>
                      <a:noFill/>
                    </a:lnB>
                    <a:solidFill>
                      <a:srgbClr val="ABE1FF"/>
                    </a:solidFill>
                  </a:tcPr>
                </a:tc>
                <a:extLst>
                  <a:ext uri="{0D108BD9-81ED-4DB2-BD59-A6C34878D82A}">
                    <a16:rowId xmlns:a16="http://schemas.microsoft.com/office/drawing/2014/main" val="2169507070"/>
                  </a:ext>
                </a:extLst>
              </a:tr>
              <a:tr h="568853">
                <a:tc>
                  <a:txBody>
                    <a:bodyPr/>
                    <a:lstStyle/>
                    <a:p>
                      <a:pPr marL="171450" indent="-171450" algn="l">
                        <a:lnSpc>
                          <a:spcPct val="115000"/>
                        </a:lnSpc>
                        <a:spcAft>
                          <a:spcPts val="0"/>
                        </a:spcAft>
                        <a:buFont typeface="Arial" panose="020B0604020202020204" pitchFamily="34" charset="0"/>
                        <a:buChar char="•"/>
                      </a:pPr>
                      <a:r>
                        <a:rPr lang="en-GB" sz="1100" b="0" dirty="0">
                          <a:effectLst/>
                          <a:latin typeface="Times New Roman" panose="02020603050405020304" pitchFamily="18" charset="0"/>
                          <a:ea typeface="Times New Roman" panose="02020603050405020304" pitchFamily="18" charset="0"/>
                          <a:cs typeface="Times New Roman" panose="02020603050405020304" pitchFamily="18" charset="0"/>
                        </a:rPr>
                        <a:t>Suppliers of beverage purchases allow Malvern Venue Hire Company two months credit on their purchases</a:t>
                      </a:r>
                    </a:p>
                    <a:p>
                      <a:pPr marL="171450" indent="-171450" algn="l">
                        <a:lnSpc>
                          <a:spcPct val="115000"/>
                        </a:lnSpc>
                        <a:spcAft>
                          <a:spcPts val="0"/>
                        </a:spcAft>
                        <a:buFont typeface="Arial" panose="020B0604020202020204" pitchFamily="34" charset="0"/>
                        <a:buChar char="•"/>
                      </a:pPr>
                      <a:endParaRPr lang="en-GB" sz="1100" b="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5973" marR="65973" marT="0" marB="0">
                    <a:lnL>
                      <a:noFill/>
                    </a:lnL>
                    <a:lnR>
                      <a:noFill/>
                    </a:lnR>
                    <a:lnT>
                      <a:noFill/>
                    </a:lnT>
                    <a:lnB>
                      <a:noFill/>
                    </a:lnB>
                    <a:solidFill>
                      <a:srgbClr val="ABE1FF"/>
                    </a:solidFill>
                  </a:tcPr>
                </a:tc>
                <a:extLst>
                  <a:ext uri="{0D108BD9-81ED-4DB2-BD59-A6C34878D82A}">
                    <a16:rowId xmlns:a16="http://schemas.microsoft.com/office/drawing/2014/main" val="204416555"/>
                  </a:ext>
                </a:extLst>
              </a:tr>
              <a:tr h="374019">
                <a:tc>
                  <a:txBody>
                    <a:bodyPr/>
                    <a:lstStyle/>
                    <a:p>
                      <a:pPr marL="171450" indent="-171450" algn="l">
                        <a:lnSpc>
                          <a:spcPct val="115000"/>
                        </a:lnSpc>
                        <a:spcAft>
                          <a:spcPts val="0"/>
                        </a:spcAft>
                        <a:buFont typeface="Arial" panose="020B0604020202020204" pitchFamily="34" charset="0"/>
                        <a:buChar char="•"/>
                      </a:pPr>
                      <a:r>
                        <a:rPr lang="en-GB" sz="1100" b="0" dirty="0">
                          <a:effectLst/>
                          <a:latin typeface="Times New Roman" panose="02020603050405020304" pitchFamily="18" charset="0"/>
                          <a:ea typeface="Times New Roman" panose="02020603050405020304" pitchFamily="18" charset="0"/>
                          <a:cs typeface="Times New Roman" panose="02020603050405020304" pitchFamily="18" charset="0"/>
                        </a:rPr>
                        <a:t>Overheads are paid one month after they are incurred</a:t>
                      </a:r>
                    </a:p>
                    <a:p>
                      <a:pPr marL="0" indent="0" algn="l">
                        <a:lnSpc>
                          <a:spcPct val="115000"/>
                        </a:lnSpc>
                        <a:spcAft>
                          <a:spcPts val="0"/>
                        </a:spcAft>
                        <a:buFont typeface="Arial" panose="020B0604020202020204" pitchFamily="34" charset="0"/>
                        <a:buNone/>
                      </a:pPr>
                      <a:r>
                        <a:rPr lang="en-GB" sz="1100" b="0" dirty="0">
                          <a:effectLst/>
                          <a:latin typeface="Times New Roman" panose="02020603050405020304" pitchFamily="18" charset="0"/>
                          <a:ea typeface="Times New Roman" panose="02020603050405020304" pitchFamily="18" charset="0"/>
                          <a:cs typeface="Times New Roman" panose="02020603050405020304" pitchFamily="18" charset="0"/>
                        </a:rPr>
                        <a:t> </a:t>
                      </a:r>
                    </a:p>
                  </a:txBody>
                  <a:tcPr marL="65973" marR="65973" marT="0" marB="0">
                    <a:lnL>
                      <a:noFill/>
                    </a:lnL>
                    <a:lnR>
                      <a:noFill/>
                    </a:lnR>
                    <a:lnT>
                      <a:noFill/>
                    </a:lnT>
                    <a:lnB>
                      <a:noFill/>
                    </a:lnB>
                    <a:solidFill>
                      <a:srgbClr val="ABE1FF"/>
                    </a:solidFill>
                  </a:tcPr>
                </a:tc>
                <a:extLst>
                  <a:ext uri="{0D108BD9-81ED-4DB2-BD59-A6C34878D82A}">
                    <a16:rowId xmlns:a16="http://schemas.microsoft.com/office/drawing/2014/main" val="3471868528"/>
                  </a:ext>
                </a:extLst>
              </a:tr>
              <a:tr h="374019">
                <a:tc>
                  <a:txBody>
                    <a:bodyPr/>
                    <a:lstStyle/>
                    <a:p>
                      <a:pPr marL="171450" indent="-171450" algn="l">
                        <a:lnSpc>
                          <a:spcPct val="115000"/>
                        </a:lnSpc>
                        <a:spcAft>
                          <a:spcPts val="0"/>
                        </a:spcAft>
                        <a:buFont typeface="Arial" panose="020B0604020202020204" pitchFamily="34" charset="0"/>
                        <a:buChar char="•"/>
                      </a:pPr>
                      <a:r>
                        <a:rPr lang="en-GB" sz="1100" b="0" dirty="0">
                          <a:effectLst/>
                          <a:latin typeface="Times New Roman" panose="02020603050405020304" pitchFamily="18" charset="0"/>
                          <a:ea typeface="Times New Roman" panose="02020603050405020304" pitchFamily="18" charset="0"/>
                          <a:cs typeface="Times New Roman" panose="02020603050405020304" pitchFamily="18" charset="0"/>
                        </a:rPr>
                        <a:t>Labour costs are paid in cash at the end of each month</a:t>
                      </a:r>
                    </a:p>
                    <a:p>
                      <a:pPr marL="171450" indent="-171450" algn="l">
                        <a:lnSpc>
                          <a:spcPct val="115000"/>
                        </a:lnSpc>
                        <a:spcAft>
                          <a:spcPts val="0"/>
                        </a:spcAft>
                        <a:buFont typeface="Arial" panose="020B0604020202020204" pitchFamily="34" charset="0"/>
                        <a:buChar char="•"/>
                      </a:pPr>
                      <a:endParaRPr lang="en-GB" sz="1100" b="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5973" marR="65973" marT="0" marB="0">
                    <a:lnL>
                      <a:noFill/>
                    </a:lnL>
                    <a:lnR>
                      <a:noFill/>
                    </a:lnR>
                    <a:lnT>
                      <a:noFill/>
                    </a:lnT>
                    <a:lnB>
                      <a:noFill/>
                    </a:lnB>
                    <a:solidFill>
                      <a:srgbClr val="ABE1FF"/>
                    </a:solidFill>
                  </a:tcPr>
                </a:tc>
                <a:extLst>
                  <a:ext uri="{0D108BD9-81ED-4DB2-BD59-A6C34878D82A}">
                    <a16:rowId xmlns:a16="http://schemas.microsoft.com/office/drawing/2014/main" val="1148941879"/>
                  </a:ext>
                </a:extLst>
              </a:tr>
              <a:tr h="568853">
                <a:tc>
                  <a:txBody>
                    <a:bodyPr/>
                    <a:lstStyle/>
                    <a:p>
                      <a:pPr marL="171450" indent="-171450" algn="l">
                        <a:lnSpc>
                          <a:spcPct val="115000"/>
                        </a:lnSpc>
                        <a:spcAft>
                          <a:spcPts val="0"/>
                        </a:spcAft>
                        <a:buFont typeface="Arial" panose="020B0604020202020204" pitchFamily="34" charset="0"/>
                        <a:buChar char="•"/>
                      </a:pPr>
                      <a:r>
                        <a:rPr lang="en-GB" sz="1100" b="0" dirty="0">
                          <a:effectLst/>
                          <a:latin typeface="Times New Roman" panose="02020603050405020304" pitchFamily="18" charset="0"/>
                          <a:ea typeface="Times New Roman" panose="02020603050405020304" pitchFamily="18" charset="0"/>
                          <a:cs typeface="Times New Roman" panose="02020603050405020304" pitchFamily="18" charset="0"/>
                        </a:rPr>
                        <a:t>New equipment costing £70,000 will be purchased and paid for in March.</a:t>
                      </a:r>
                    </a:p>
                    <a:p>
                      <a:pPr marL="171450" indent="-171450" algn="l">
                        <a:lnSpc>
                          <a:spcPct val="115000"/>
                        </a:lnSpc>
                        <a:spcAft>
                          <a:spcPts val="0"/>
                        </a:spcAft>
                        <a:buFont typeface="Arial" panose="020B0604020202020204" pitchFamily="34" charset="0"/>
                        <a:buChar char="•"/>
                      </a:pPr>
                      <a:endParaRPr lang="en-GB" sz="1100" b="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5973" marR="65973" marT="0" marB="0">
                    <a:lnL>
                      <a:noFill/>
                    </a:lnL>
                    <a:lnR>
                      <a:noFill/>
                    </a:lnR>
                    <a:lnT>
                      <a:noFill/>
                    </a:lnT>
                    <a:lnB>
                      <a:noFill/>
                    </a:lnB>
                    <a:solidFill>
                      <a:srgbClr val="ABE1FF"/>
                    </a:solidFill>
                  </a:tcPr>
                </a:tc>
                <a:extLst>
                  <a:ext uri="{0D108BD9-81ED-4DB2-BD59-A6C34878D82A}">
                    <a16:rowId xmlns:a16="http://schemas.microsoft.com/office/drawing/2014/main" val="1541750586"/>
                  </a:ext>
                </a:extLst>
              </a:tr>
              <a:tr h="374019">
                <a:tc>
                  <a:txBody>
                    <a:bodyPr/>
                    <a:lstStyle/>
                    <a:p>
                      <a:pPr marL="171450" indent="-171450" algn="l">
                        <a:lnSpc>
                          <a:spcPct val="115000"/>
                        </a:lnSpc>
                        <a:spcAft>
                          <a:spcPts val="0"/>
                        </a:spcAft>
                        <a:buFont typeface="Arial" panose="020B0604020202020204" pitchFamily="34" charset="0"/>
                        <a:buChar char="•"/>
                      </a:pPr>
                      <a:r>
                        <a:rPr lang="en-GB" sz="1100" b="0" dirty="0">
                          <a:effectLst/>
                          <a:latin typeface="Times New Roman" panose="02020603050405020304" pitchFamily="18" charset="0"/>
                          <a:ea typeface="Times New Roman" panose="02020603050405020304" pitchFamily="18" charset="0"/>
                          <a:cs typeface="Times New Roman" panose="02020603050405020304" pitchFamily="18" charset="0"/>
                        </a:rPr>
                        <a:t>The company’s bank balance on 1</a:t>
                      </a:r>
                      <a:r>
                        <a:rPr lang="en-GB" sz="1100" b="0" baseline="30000" dirty="0">
                          <a:effectLst/>
                          <a:latin typeface="Times New Roman" panose="02020603050405020304" pitchFamily="18" charset="0"/>
                          <a:ea typeface="Times New Roman" panose="02020603050405020304" pitchFamily="18" charset="0"/>
                          <a:cs typeface="Times New Roman" panose="02020603050405020304" pitchFamily="18" charset="0"/>
                        </a:rPr>
                        <a:t>st</a:t>
                      </a:r>
                      <a:r>
                        <a:rPr lang="en-GB" sz="1100" b="0" dirty="0">
                          <a:effectLst/>
                          <a:latin typeface="Times New Roman" panose="02020603050405020304" pitchFamily="18" charset="0"/>
                          <a:ea typeface="Times New Roman" panose="02020603050405020304" pitchFamily="18" charset="0"/>
                          <a:cs typeface="Times New Roman" panose="02020603050405020304" pitchFamily="18" charset="0"/>
                        </a:rPr>
                        <a:t> January 2020 was forecasted to be £4,000</a:t>
                      </a:r>
                    </a:p>
                    <a:p>
                      <a:pPr marL="0" indent="0" algn="l">
                        <a:lnSpc>
                          <a:spcPct val="115000"/>
                        </a:lnSpc>
                        <a:spcAft>
                          <a:spcPts val="0"/>
                        </a:spcAft>
                        <a:buFont typeface="Arial" panose="020B0604020202020204" pitchFamily="34" charset="0"/>
                        <a:buNone/>
                      </a:pPr>
                      <a:endParaRPr lang="en-GB" sz="1100" b="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5973" marR="65973" marT="0" marB="0">
                    <a:lnL>
                      <a:noFill/>
                    </a:lnL>
                    <a:lnR>
                      <a:noFill/>
                    </a:lnR>
                    <a:lnT>
                      <a:noFill/>
                    </a:lnT>
                    <a:lnB>
                      <a:noFill/>
                    </a:lnB>
                    <a:solidFill>
                      <a:srgbClr val="ABE1FF"/>
                    </a:solidFill>
                  </a:tcPr>
                </a:tc>
                <a:extLst>
                  <a:ext uri="{0D108BD9-81ED-4DB2-BD59-A6C34878D82A}">
                    <a16:rowId xmlns:a16="http://schemas.microsoft.com/office/drawing/2014/main" val="1274319073"/>
                  </a:ext>
                </a:extLst>
              </a:tr>
              <a:tr h="958520">
                <a:tc>
                  <a:txBody>
                    <a:bodyPr/>
                    <a:lstStyle/>
                    <a:p>
                      <a:pPr marL="171450" indent="-171450" algn="l">
                        <a:lnSpc>
                          <a:spcPct val="115000"/>
                        </a:lnSpc>
                        <a:spcAft>
                          <a:spcPts val="0"/>
                        </a:spcAft>
                        <a:buFont typeface="Arial" panose="020B0604020202020204" pitchFamily="34" charset="0"/>
                        <a:buChar char="•"/>
                      </a:pPr>
                      <a:r>
                        <a:rPr lang="en-GB" sz="1100" b="0" dirty="0">
                          <a:effectLst/>
                          <a:latin typeface="Times New Roman" panose="02020603050405020304" pitchFamily="18" charset="0"/>
                          <a:ea typeface="Times New Roman" panose="02020603050405020304" pitchFamily="18" charset="0"/>
                          <a:cs typeface="Times New Roman" panose="02020603050405020304" pitchFamily="18" charset="0"/>
                        </a:rPr>
                        <a:t>Information relating to inventory of stocks of food and beverages is as follows:</a:t>
                      </a:r>
                    </a:p>
                    <a:p>
                      <a:pPr marL="171450" indent="-171450" algn="l">
                        <a:lnSpc>
                          <a:spcPct val="115000"/>
                        </a:lnSpc>
                        <a:spcAft>
                          <a:spcPts val="0"/>
                        </a:spcAft>
                        <a:buFont typeface="Arial" panose="020B0604020202020204" pitchFamily="34" charset="0"/>
                        <a:buChar char="•"/>
                      </a:pPr>
                      <a:r>
                        <a:rPr lang="en-GB" sz="1100" b="0" dirty="0">
                          <a:effectLst/>
                          <a:latin typeface="Times New Roman" panose="02020603050405020304" pitchFamily="18" charset="0"/>
                          <a:ea typeface="Times New Roman" panose="02020603050405020304" pitchFamily="18" charset="0"/>
                          <a:cs typeface="Times New Roman" panose="02020603050405020304" pitchFamily="18" charset="0"/>
                        </a:rPr>
                        <a:t>Stocks as at:         1</a:t>
                      </a:r>
                      <a:r>
                        <a:rPr lang="en-GB" sz="1100" b="0" baseline="30000" dirty="0">
                          <a:effectLst/>
                          <a:latin typeface="Times New Roman" panose="02020603050405020304" pitchFamily="18" charset="0"/>
                          <a:ea typeface="Times New Roman" panose="02020603050405020304" pitchFamily="18" charset="0"/>
                          <a:cs typeface="Times New Roman" panose="02020603050405020304" pitchFamily="18" charset="0"/>
                        </a:rPr>
                        <a:t>st</a:t>
                      </a:r>
                      <a:r>
                        <a:rPr lang="en-GB" sz="1100" b="0" dirty="0">
                          <a:effectLst/>
                          <a:latin typeface="Times New Roman" panose="02020603050405020304" pitchFamily="18" charset="0"/>
                          <a:ea typeface="Times New Roman" panose="02020603050405020304" pitchFamily="18" charset="0"/>
                          <a:cs typeface="Times New Roman" panose="02020603050405020304" pitchFamily="18" charset="0"/>
                        </a:rPr>
                        <a:t> January 2020              30th June 2020</a:t>
                      </a:r>
                    </a:p>
                    <a:p>
                      <a:pPr marL="0" indent="0" algn="l">
                        <a:lnSpc>
                          <a:spcPct val="115000"/>
                        </a:lnSpc>
                        <a:spcAft>
                          <a:spcPts val="0"/>
                        </a:spcAft>
                        <a:buFont typeface="Arial" panose="020B0604020202020204" pitchFamily="34" charset="0"/>
                        <a:buNone/>
                      </a:pPr>
                      <a:r>
                        <a:rPr lang="en-GB" sz="1100" b="0" dirty="0">
                          <a:effectLst/>
                          <a:latin typeface="Times New Roman" panose="02020603050405020304" pitchFamily="18" charset="0"/>
                          <a:ea typeface="Times New Roman" panose="02020603050405020304" pitchFamily="18" charset="0"/>
                          <a:cs typeface="Times New Roman" panose="02020603050405020304" pitchFamily="18" charset="0"/>
                        </a:rPr>
                        <a:t>                                       £1,000                                £1,500</a:t>
                      </a:r>
                    </a:p>
                  </a:txBody>
                  <a:tcPr marL="65973" marR="65973" marT="0" marB="0">
                    <a:lnL>
                      <a:noFill/>
                    </a:lnL>
                    <a:lnR>
                      <a:noFill/>
                    </a:lnR>
                    <a:lnT>
                      <a:noFill/>
                    </a:lnT>
                    <a:lnB>
                      <a:noFill/>
                    </a:lnB>
                    <a:solidFill>
                      <a:srgbClr val="ABE1FF"/>
                    </a:solidFill>
                  </a:tcPr>
                </a:tc>
                <a:extLst>
                  <a:ext uri="{0D108BD9-81ED-4DB2-BD59-A6C34878D82A}">
                    <a16:rowId xmlns:a16="http://schemas.microsoft.com/office/drawing/2014/main" val="3214026145"/>
                  </a:ext>
                </a:extLst>
              </a:tr>
            </a:tbl>
          </a:graphicData>
        </a:graphic>
      </p:graphicFrame>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6" presetClass="entr" presetSubtype="16"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circle(in)">
                                      <p:cBhvr>
                                        <p:cTn id="19"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5FE752A-1D83-4446-99F2-FCBDE941F4D1}"/>
              </a:ext>
            </a:extLst>
          </p:cNvPr>
          <p:cNvSpPr>
            <a:spLocks noGrp="1"/>
          </p:cNvSpPr>
          <p:nvPr>
            <p:ph type="title"/>
          </p:nvPr>
        </p:nvSpPr>
        <p:spPr>
          <a:xfrm>
            <a:off x="409363" y="-147669"/>
            <a:ext cx="8229600" cy="1143000"/>
          </a:xfrm>
        </p:spPr>
        <p:txBody>
          <a:bodyPr>
            <a:normAutofit/>
          </a:bodyPr>
          <a:lstStyle/>
          <a:p>
            <a:r>
              <a:rPr lang="en-GB" sz="2800" dirty="0">
                <a:solidFill>
                  <a:schemeClr val="tx2">
                    <a:lumMod val="60000"/>
                    <a:lumOff val="40000"/>
                  </a:schemeClr>
                </a:solidFill>
              </a:rPr>
              <a:t>Worked example – 2 solution </a:t>
            </a:r>
          </a:p>
        </p:txBody>
      </p:sp>
      <p:sp>
        <p:nvSpPr>
          <p:cNvPr id="4" name="Content Placeholder 3">
            <a:extLst>
              <a:ext uri="{FF2B5EF4-FFF2-40B4-BE49-F238E27FC236}">
                <a16:creationId xmlns:a16="http://schemas.microsoft.com/office/drawing/2014/main" id="{DDA94D17-67A0-4E18-A790-20EA47F73B94}"/>
              </a:ext>
            </a:extLst>
          </p:cNvPr>
          <p:cNvSpPr>
            <a:spLocks noGrp="1"/>
          </p:cNvSpPr>
          <p:nvPr>
            <p:ph idx="1"/>
          </p:nvPr>
        </p:nvSpPr>
        <p:spPr/>
        <p:txBody>
          <a:bodyPr/>
          <a:lstStyle/>
          <a:p>
            <a:endParaRPr lang="en-GB"/>
          </a:p>
        </p:txBody>
      </p:sp>
      <p:sp>
        <p:nvSpPr>
          <p:cNvPr id="2" name="Slide Number Placeholder 1"/>
          <p:cNvSpPr>
            <a:spLocks noGrp="1"/>
          </p:cNvSpPr>
          <p:nvPr>
            <p:ph type="sldNum" sz="quarter" idx="12"/>
          </p:nvPr>
        </p:nvSpPr>
        <p:spPr/>
        <p:txBody>
          <a:bodyPr/>
          <a:lstStyle/>
          <a:p>
            <a:fld id="{7ADE8696-1FA9-4DB6-A72F-C4E5ABC90B8D}" type="slidenum">
              <a:rPr lang="en-GB" smtClean="0"/>
              <a:pPr/>
              <a:t>17</a:t>
            </a:fld>
            <a:endParaRPr lang="en-GB" dirty="0"/>
          </a:p>
        </p:txBody>
      </p:sp>
      <p:sp>
        <p:nvSpPr>
          <p:cNvPr id="5" name="Title 2"/>
          <p:cNvSpPr txBox="1">
            <a:spLocks/>
          </p:cNvSpPr>
          <p:nvPr/>
        </p:nvSpPr>
        <p:spPr>
          <a:xfrm>
            <a:off x="421196" y="101728"/>
            <a:ext cx="8301608" cy="684312"/>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pPr algn="l"/>
            <a:endParaRPr lang="en-GB" sz="3200" dirty="0">
              <a:solidFill>
                <a:schemeClr val="tx1"/>
              </a:solidFill>
              <a:effectLst/>
            </a:endParaRPr>
          </a:p>
        </p:txBody>
      </p:sp>
      <p:graphicFrame>
        <p:nvGraphicFramePr>
          <p:cNvPr id="6" name="Table 5">
            <a:extLst>
              <a:ext uri="{FF2B5EF4-FFF2-40B4-BE49-F238E27FC236}">
                <a16:creationId xmlns:a16="http://schemas.microsoft.com/office/drawing/2014/main" id="{E62C1567-71D0-4961-8F71-954B6FAD10C6}"/>
              </a:ext>
            </a:extLst>
          </p:cNvPr>
          <p:cNvGraphicFramePr>
            <a:graphicFrameLocks noGrp="1"/>
          </p:cNvGraphicFramePr>
          <p:nvPr>
            <p:extLst>
              <p:ext uri="{D42A27DB-BD31-4B8C-83A1-F6EECF244321}">
                <p14:modId xmlns:p14="http://schemas.microsoft.com/office/powerpoint/2010/main" val="3947831900"/>
              </p:ext>
            </p:extLst>
          </p:nvPr>
        </p:nvGraphicFramePr>
        <p:xfrm>
          <a:off x="110939" y="786040"/>
          <a:ext cx="4945680" cy="4898891"/>
        </p:xfrm>
        <a:graphic>
          <a:graphicData uri="http://schemas.openxmlformats.org/drawingml/2006/table">
            <a:tbl>
              <a:tblPr>
                <a:tableStyleId>{5C22544A-7EE6-4342-B048-85BDC9FD1C3A}</a:tableStyleId>
              </a:tblPr>
              <a:tblGrid>
                <a:gridCol w="824280">
                  <a:extLst>
                    <a:ext uri="{9D8B030D-6E8A-4147-A177-3AD203B41FA5}">
                      <a16:colId xmlns:a16="http://schemas.microsoft.com/office/drawing/2014/main" val="2252222801"/>
                    </a:ext>
                  </a:extLst>
                </a:gridCol>
                <a:gridCol w="824280">
                  <a:extLst>
                    <a:ext uri="{9D8B030D-6E8A-4147-A177-3AD203B41FA5}">
                      <a16:colId xmlns:a16="http://schemas.microsoft.com/office/drawing/2014/main" val="3460564875"/>
                    </a:ext>
                  </a:extLst>
                </a:gridCol>
                <a:gridCol w="824280">
                  <a:extLst>
                    <a:ext uri="{9D8B030D-6E8A-4147-A177-3AD203B41FA5}">
                      <a16:colId xmlns:a16="http://schemas.microsoft.com/office/drawing/2014/main" val="1854955212"/>
                    </a:ext>
                  </a:extLst>
                </a:gridCol>
                <a:gridCol w="824280">
                  <a:extLst>
                    <a:ext uri="{9D8B030D-6E8A-4147-A177-3AD203B41FA5}">
                      <a16:colId xmlns:a16="http://schemas.microsoft.com/office/drawing/2014/main" val="1476288712"/>
                    </a:ext>
                  </a:extLst>
                </a:gridCol>
                <a:gridCol w="824280">
                  <a:extLst>
                    <a:ext uri="{9D8B030D-6E8A-4147-A177-3AD203B41FA5}">
                      <a16:colId xmlns:a16="http://schemas.microsoft.com/office/drawing/2014/main" val="1546586983"/>
                    </a:ext>
                  </a:extLst>
                </a:gridCol>
                <a:gridCol w="824280">
                  <a:extLst>
                    <a:ext uri="{9D8B030D-6E8A-4147-A177-3AD203B41FA5}">
                      <a16:colId xmlns:a16="http://schemas.microsoft.com/office/drawing/2014/main" val="322581632"/>
                    </a:ext>
                  </a:extLst>
                </a:gridCol>
              </a:tblGrid>
              <a:tr h="868224">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 </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Income from</a:t>
                      </a:r>
                    </a:p>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Hire of Facilities</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Income from</a:t>
                      </a:r>
                    </a:p>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Beverage</a:t>
                      </a:r>
                    </a:p>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Sales</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Beverage Purchases</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Labour</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Overheads</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extLst>
                  <a:ext uri="{0D108BD9-81ED-4DB2-BD59-A6C34878D82A}">
                    <a16:rowId xmlns:a16="http://schemas.microsoft.com/office/drawing/2014/main" val="3664111604"/>
                  </a:ext>
                </a:extLst>
              </a:tr>
              <a:tr h="203714">
                <a:tc>
                  <a:txBody>
                    <a:bodyPr/>
                    <a:lstStyle/>
                    <a:p>
                      <a:pPr algn="ctr">
                        <a:lnSpc>
                          <a:spcPct val="115000"/>
                        </a:lnSpc>
                        <a:spcAft>
                          <a:spcPts val="0"/>
                        </a:spcAft>
                      </a:pPr>
                      <a:r>
                        <a:rPr lang="en-GB" sz="1200" dirty="0">
                          <a:solidFill>
                            <a:schemeClr val="bg1">
                              <a:lumMod val="50000"/>
                            </a:schemeClr>
                          </a:solidFill>
                          <a:effectLst/>
                          <a:latin typeface="Times New Roman" panose="02020603050405020304" pitchFamily="18" charset="0"/>
                          <a:cs typeface="Times New Roman" panose="02020603050405020304" pitchFamily="18" charset="0"/>
                        </a:rPr>
                        <a:t> </a:t>
                      </a:r>
                      <a:endParaRPr lang="en-GB" sz="1200" dirty="0">
                        <a:solidFill>
                          <a:schemeClr val="bg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lumMod val="50000"/>
                            </a:schemeClr>
                          </a:solidFill>
                          <a:effectLst/>
                          <a:latin typeface="Times New Roman" panose="02020603050405020304" pitchFamily="18" charset="0"/>
                          <a:cs typeface="Times New Roman" panose="02020603050405020304" pitchFamily="18" charset="0"/>
                        </a:rPr>
                        <a:t>£</a:t>
                      </a:r>
                      <a:endParaRPr lang="en-GB" sz="1200" dirty="0">
                        <a:solidFill>
                          <a:schemeClr val="bg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lumMod val="50000"/>
                            </a:schemeClr>
                          </a:solidFill>
                          <a:effectLst/>
                          <a:latin typeface="Times New Roman" panose="02020603050405020304" pitchFamily="18" charset="0"/>
                          <a:cs typeface="Times New Roman" panose="02020603050405020304" pitchFamily="18" charset="0"/>
                        </a:rPr>
                        <a:t>£</a:t>
                      </a:r>
                      <a:endParaRPr lang="en-GB" sz="1200" dirty="0">
                        <a:solidFill>
                          <a:schemeClr val="bg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lumMod val="50000"/>
                            </a:schemeClr>
                          </a:solidFill>
                          <a:effectLst/>
                          <a:latin typeface="Times New Roman" panose="02020603050405020304" pitchFamily="18" charset="0"/>
                          <a:cs typeface="Times New Roman" panose="02020603050405020304" pitchFamily="18" charset="0"/>
                        </a:rPr>
                        <a:t>£</a:t>
                      </a:r>
                      <a:endParaRPr lang="en-GB" sz="1200">
                        <a:solidFill>
                          <a:schemeClr val="bg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lumMod val="50000"/>
                            </a:schemeClr>
                          </a:solidFill>
                          <a:effectLst/>
                          <a:latin typeface="Times New Roman" panose="02020603050405020304" pitchFamily="18" charset="0"/>
                          <a:cs typeface="Times New Roman" panose="02020603050405020304" pitchFamily="18" charset="0"/>
                        </a:rPr>
                        <a:t>£</a:t>
                      </a:r>
                      <a:endParaRPr lang="en-GB" sz="1200">
                        <a:solidFill>
                          <a:schemeClr val="bg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lumMod val="50000"/>
                            </a:schemeClr>
                          </a:solidFill>
                          <a:effectLst/>
                          <a:latin typeface="Times New Roman" panose="02020603050405020304" pitchFamily="18" charset="0"/>
                          <a:cs typeface="Times New Roman" panose="02020603050405020304" pitchFamily="18" charset="0"/>
                        </a:rPr>
                        <a:t>£</a:t>
                      </a:r>
                      <a:endParaRPr lang="en-GB" sz="1200" dirty="0">
                        <a:solidFill>
                          <a:schemeClr val="bg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extLst>
                  <a:ext uri="{0D108BD9-81ED-4DB2-BD59-A6C34878D82A}">
                    <a16:rowId xmlns:a16="http://schemas.microsoft.com/office/drawing/2014/main" val="1140506938"/>
                  </a:ext>
                </a:extLst>
              </a:tr>
              <a:tr h="425217">
                <a:tc>
                  <a:txBody>
                    <a:bodyPr/>
                    <a:lstStyle/>
                    <a:p>
                      <a:pPr algn="just">
                        <a:lnSpc>
                          <a:spcPct val="115000"/>
                        </a:lnSpc>
                        <a:spcAft>
                          <a:spcPts val="0"/>
                        </a:spcAft>
                      </a:pPr>
                      <a:r>
                        <a:rPr lang="en-GB" sz="1200" dirty="0">
                          <a:solidFill>
                            <a:schemeClr val="bg1">
                              <a:lumMod val="50000"/>
                            </a:schemeClr>
                          </a:solidFill>
                          <a:effectLst/>
                          <a:latin typeface="Times New Roman" panose="02020603050405020304" pitchFamily="18" charset="0"/>
                          <a:cs typeface="Times New Roman" panose="02020603050405020304" pitchFamily="18" charset="0"/>
                        </a:rPr>
                        <a:t>November</a:t>
                      </a:r>
                      <a:endParaRPr lang="en-GB" sz="1200" dirty="0">
                        <a:solidFill>
                          <a:schemeClr val="bg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lumMod val="50000"/>
                            </a:schemeClr>
                          </a:solidFill>
                          <a:effectLst/>
                          <a:latin typeface="Times New Roman" panose="02020603050405020304" pitchFamily="18" charset="0"/>
                          <a:cs typeface="Times New Roman" panose="02020603050405020304" pitchFamily="18" charset="0"/>
                        </a:rPr>
                        <a:t>20,000</a:t>
                      </a:r>
                      <a:endParaRPr lang="en-GB" sz="1200">
                        <a:solidFill>
                          <a:schemeClr val="bg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lumMod val="50000"/>
                            </a:schemeClr>
                          </a:solidFill>
                          <a:effectLst/>
                          <a:latin typeface="Times New Roman" panose="02020603050405020304" pitchFamily="18" charset="0"/>
                          <a:cs typeface="Times New Roman" panose="02020603050405020304" pitchFamily="18" charset="0"/>
                        </a:rPr>
                        <a:t> 6,000</a:t>
                      </a:r>
                      <a:endParaRPr lang="en-GB" sz="1200">
                        <a:solidFill>
                          <a:schemeClr val="bg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lumMod val="50000"/>
                            </a:schemeClr>
                          </a:solidFill>
                          <a:effectLst/>
                          <a:latin typeface="Times New Roman" panose="02020603050405020304" pitchFamily="18" charset="0"/>
                          <a:cs typeface="Times New Roman" panose="02020603050405020304" pitchFamily="18" charset="0"/>
                        </a:rPr>
                        <a:t>3,000</a:t>
                      </a:r>
                      <a:endParaRPr lang="en-GB" sz="1200">
                        <a:solidFill>
                          <a:schemeClr val="bg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lumMod val="50000"/>
                            </a:schemeClr>
                          </a:solidFill>
                          <a:effectLst/>
                          <a:latin typeface="Times New Roman" panose="02020603050405020304" pitchFamily="18" charset="0"/>
                          <a:cs typeface="Times New Roman" panose="02020603050405020304" pitchFamily="18" charset="0"/>
                        </a:rPr>
                        <a:t> 8,000</a:t>
                      </a:r>
                      <a:endParaRPr lang="en-GB" sz="1200">
                        <a:solidFill>
                          <a:schemeClr val="bg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lumMod val="50000"/>
                            </a:schemeClr>
                          </a:solidFill>
                          <a:effectLst/>
                          <a:latin typeface="Times New Roman" panose="02020603050405020304" pitchFamily="18" charset="0"/>
                          <a:cs typeface="Times New Roman" panose="02020603050405020304" pitchFamily="18" charset="0"/>
                        </a:rPr>
                        <a:t>7,000</a:t>
                      </a:r>
                    </a:p>
                    <a:p>
                      <a:pPr algn="ctr">
                        <a:lnSpc>
                          <a:spcPct val="115000"/>
                        </a:lnSpc>
                        <a:spcAft>
                          <a:spcPts val="0"/>
                        </a:spcAft>
                      </a:pPr>
                      <a:r>
                        <a:rPr lang="en-GB" sz="1200">
                          <a:solidFill>
                            <a:schemeClr val="bg1">
                              <a:lumMod val="50000"/>
                            </a:schemeClr>
                          </a:solidFill>
                          <a:effectLst/>
                          <a:latin typeface="Times New Roman" panose="02020603050405020304" pitchFamily="18" charset="0"/>
                          <a:cs typeface="Times New Roman" panose="02020603050405020304" pitchFamily="18" charset="0"/>
                        </a:rPr>
                        <a:t> </a:t>
                      </a:r>
                      <a:endParaRPr lang="en-GB" sz="1200">
                        <a:solidFill>
                          <a:schemeClr val="bg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extLst>
                  <a:ext uri="{0D108BD9-81ED-4DB2-BD59-A6C34878D82A}">
                    <a16:rowId xmlns:a16="http://schemas.microsoft.com/office/drawing/2014/main" val="4183120067"/>
                  </a:ext>
                </a:extLst>
              </a:tr>
              <a:tr h="425217">
                <a:tc>
                  <a:txBody>
                    <a:bodyPr/>
                    <a:lstStyle/>
                    <a:p>
                      <a:pPr algn="just">
                        <a:lnSpc>
                          <a:spcPct val="115000"/>
                        </a:lnSpc>
                        <a:spcAft>
                          <a:spcPts val="0"/>
                        </a:spcAft>
                      </a:pPr>
                      <a:r>
                        <a:rPr lang="en-GB" sz="1200" dirty="0">
                          <a:solidFill>
                            <a:schemeClr val="bg1">
                              <a:lumMod val="50000"/>
                            </a:schemeClr>
                          </a:solidFill>
                          <a:effectLst/>
                          <a:latin typeface="Times New Roman" panose="02020603050405020304" pitchFamily="18" charset="0"/>
                          <a:cs typeface="Times New Roman" panose="02020603050405020304" pitchFamily="18" charset="0"/>
                        </a:rPr>
                        <a:t>December</a:t>
                      </a:r>
                      <a:endParaRPr lang="en-GB" sz="1200" dirty="0">
                        <a:solidFill>
                          <a:schemeClr val="bg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lumMod val="50000"/>
                            </a:schemeClr>
                          </a:solidFill>
                          <a:effectLst/>
                          <a:latin typeface="Times New Roman" panose="02020603050405020304" pitchFamily="18" charset="0"/>
                          <a:cs typeface="Times New Roman" panose="02020603050405020304" pitchFamily="18" charset="0"/>
                        </a:rPr>
                        <a:t>22,000</a:t>
                      </a:r>
                      <a:endParaRPr lang="en-GB" sz="1200" dirty="0">
                        <a:solidFill>
                          <a:schemeClr val="bg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lumMod val="50000"/>
                            </a:schemeClr>
                          </a:solidFill>
                          <a:effectLst/>
                          <a:latin typeface="Times New Roman" panose="02020603050405020304" pitchFamily="18" charset="0"/>
                          <a:cs typeface="Times New Roman" panose="02020603050405020304" pitchFamily="18" charset="0"/>
                        </a:rPr>
                        <a:t> 6,200</a:t>
                      </a:r>
                      <a:endParaRPr lang="en-GB" sz="1200" dirty="0">
                        <a:solidFill>
                          <a:schemeClr val="bg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lumMod val="50000"/>
                            </a:schemeClr>
                          </a:solidFill>
                          <a:effectLst/>
                          <a:latin typeface="Times New Roman" panose="02020603050405020304" pitchFamily="18" charset="0"/>
                          <a:cs typeface="Times New Roman" panose="02020603050405020304" pitchFamily="18" charset="0"/>
                        </a:rPr>
                        <a:t>3,100</a:t>
                      </a:r>
                      <a:endParaRPr lang="en-GB" sz="1200" dirty="0">
                        <a:solidFill>
                          <a:schemeClr val="bg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lumMod val="50000"/>
                            </a:schemeClr>
                          </a:solidFill>
                          <a:effectLst/>
                          <a:latin typeface="Times New Roman" panose="02020603050405020304" pitchFamily="18" charset="0"/>
                          <a:cs typeface="Times New Roman" panose="02020603050405020304" pitchFamily="18" charset="0"/>
                        </a:rPr>
                        <a:t> 8,400</a:t>
                      </a:r>
                      <a:endParaRPr lang="en-GB" sz="1200" dirty="0">
                        <a:solidFill>
                          <a:schemeClr val="bg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lumMod val="50000"/>
                            </a:schemeClr>
                          </a:solidFill>
                          <a:effectLst/>
                          <a:latin typeface="Times New Roman" panose="02020603050405020304" pitchFamily="18" charset="0"/>
                          <a:cs typeface="Times New Roman" panose="02020603050405020304" pitchFamily="18" charset="0"/>
                        </a:rPr>
                        <a:t>7,000</a:t>
                      </a:r>
                    </a:p>
                    <a:p>
                      <a:pPr algn="ctr">
                        <a:lnSpc>
                          <a:spcPct val="115000"/>
                        </a:lnSpc>
                        <a:spcAft>
                          <a:spcPts val="0"/>
                        </a:spcAft>
                      </a:pPr>
                      <a:r>
                        <a:rPr lang="en-GB" sz="1200" dirty="0">
                          <a:solidFill>
                            <a:schemeClr val="bg1">
                              <a:lumMod val="50000"/>
                            </a:schemeClr>
                          </a:solidFill>
                          <a:effectLst/>
                          <a:latin typeface="Times New Roman" panose="02020603050405020304" pitchFamily="18" charset="0"/>
                          <a:cs typeface="Times New Roman" panose="02020603050405020304" pitchFamily="18" charset="0"/>
                        </a:rPr>
                        <a:t> </a:t>
                      </a:r>
                      <a:endParaRPr lang="en-GB" sz="1200" dirty="0">
                        <a:solidFill>
                          <a:schemeClr val="bg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extLst>
                  <a:ext uri="{0D108BD9-81ED-4DB2-BD59-A6C34878D82A}">
                    <a16:rowId xmlns:a16="http://schemas.microsoft.com/office/drawing/2014/main" val="1388418507"/>
                  </a:ext>
                </a:extLst>
              </a:tr>
              <a:tr h="425217">
                <a:tc>
                  <a:txBody>
                    <a:bodyPr/>
                    <a:lstStyle/>
                    <a:p>
                      <a:pPr algn="just">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January</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24,000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 7,200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3,600</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 8,400</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7,200</a:t>
                      </a:r>
                    </a:p>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 </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extLst>
                  <a:ext uri="{0D108BD9-81ED-4DB2-BD59-A6C34878D82A}">
                    <a16:rowId xmlns:a16="http://schemas.microsoft.com/office/drawing/2014/main" val="3852215474"/>
                  </a:ext>
                </a:extLst>
              </a:tr>
              <a:tr h="425217">
                <a:tc>
                  <a:txBody>
                    <a:bodyPr/>
                    <a:lstStyle/>
                    <a:p>
                      <a:pPr algn="just">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February</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28,000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 8,400</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4,200</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 9,200</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7,200</a:t>
                      </a:r>
                    </a:p>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 </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extLst>
                  <a:ext uri="{0D108BD9-81ED-4DB2-BD59-A6C34878D82A}">
                    <a16:rowId xmlns:a16="http://schemas.microsoft.com/office/drawing/2014/main" val="3619206596"/>
                  </a:ext>
                </a:extLst>
              </a:tr>
              <a:tr h="425217">
                <a:tc>
                  <a:txBody>
                    <a:bodyPr/>
                    <a:lstStyle/>
                    <a:p>
                      <a:pPr algn="just">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March</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32,000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 9,600</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4,800</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10,000</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7,400</a:t>
                      </a:r>
                    </a:p>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 </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extLst>
                  <a:ext uri="{0D108BD9-81ED-4DB2-BD59-A6C34878D82A}">
                    <a16:rowId xmlns:a16="http://schemas.microsoft.com/office/drawing/2014/main" val="792477427"/>
                  </a:ext>
                </a:extLst>
              </a:tr>
              <a:tr h="425217">
                <a:tc>
                  <a:txBody>
                    <a:bodyPr/>
                    <a:lstStyle/>
                    <a:p>
                      <a:pPr algn="just">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April</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36,000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10,800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5,400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10,000</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7,400</a:t>
                      </a:r>
                    </a:p>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 </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extLst>
                  <a:ext uri="{0D108BD9-81ED-4DB2-BD59-A6C34878D82A}">
                    <a16:rowId xmlns:a16="http://schemas.microsoft.com/office/drawing/2014/main" val="2990799796"/>
                  </a:ext>
                </a:extLst>
              </a:tr>
              <a:tr h="425217">
                <a:tc>
                  <a:txBody>
                    <a:bodyPr/>
                    <a:lstStyle/>
                    <a:p>
                      <a:pPr algn="just">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May</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32,000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 9,600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4,800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 9,600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7,400</a:t>
                      </a:r>
                    </a:p>
                    <a:p>
                      <a:pPr algn="ctr">
                        <a:lnSpc>
                          <a:spcPct val="115000"/>
                        </a:lnSpc>
                        <a:spcAft>
                          <a:spcPts val="0"/>
                        </a:spcAft>
                      </a:pPr>
                      <a:r>
                        <a:rPr lang="en-GB" sz="1200">
                          <a:solidFill>
                            <a:schemeClr val="bg1"/>
                          </a:solidFill>
                          <a:effectLst/>
                          <a:latin typeface="Times New Roman" panose="02020603050405020304" pitchFamily="18" charset="0"/>
                          <a:cs typeface="Times New Roman" panose="02020603050405020304" pitchFamily="18" charset="0"/>
                        </a:rPr>
                        <a:t> </a:t>
                      </a:r>
                      <a:endParaRPr lang="en-GB" sz="12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extLst>
                  <a:ext uri="{0D108BD9-81ED-4DB2-BD59-A6C34878D82A}">
                    <a16:rowId xmlns:a16="http://schemas.microsoft.com/office/drawing/2014/main" val="768739383"/>
                  </a:ext>
                </a:extLst>
              </a:tr>
              <a:tr h="425217">
                <a:tc>
                  <a:txBody>
                    <a:bodyPr/>
                    <a:lstStyle/>
                    <a:p>
                      <a:pPr algn="just">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June</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u="sng" dirty="0">
                          <a:solidFill>
                            <a:schemeClr val="bg1"/>
                          </a:solidFill>
                          <a:effectLst/>
                          <a:latin typeface="Times New Roman" panose="02020603050405020304" pitchFamily="18" charset="0"/>
                          <a:cs typeface="Times New Roman" panose="02020603050405020304" pitchFamily="18" charset="0"/>
                        </a:rPr>
                        <a:t>26,000</a:t>
                      </a:r>
                      <a:endParaRPr lang="en-GB" sz="1200" u="sng"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u="sng" dirty="0">
                          <a:solidFill>
                            <a:schemeClr val="bg1"/>
                          </a:solidFill>
                          <a:effectLst/>
                          <a:latin typeface="Times New Roman" panose="02020603050405020304" pitchFamily="18" charset="0"/>
                          <a:cs typeface="Times New Roman" panose="02020603050405020304" pitchFamily="18" charset="0"/>
                        </a:rPr>
                        <a:t> 7,800</a:t>
                      </a:r>
                      <a:endParaRPr lang="en-GB" sz="1200" u="sng"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u="sng" dirty="0">
                          <a:solidFill>
                            <a:schemeClr val="bg1"/>
                          </a:solidFill>
                          <a:effectLst/>
                          <a:latin typeface="Times New Roman" panose="02020603050405020304" pitchFamily="18" charset="0"/>
                          <a:cs typeface="Times New Roman" panose="02020603050405020304" pitchFamily="18" charset="0"/>
                        </a:rPr>
                        <a:t>3,900</a:t>
                      </a:r>
                      <a:endParaRPr lang="en-GB" sz="1200" u="sng"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u="sng" dirty="0">
                          <a:solidFill>
                            <a:schemeClr val="bg1"/>
                          </a:solidFill>
                          <a:effectLst/>
                          <a:latin typeface="Times New Roman" panose="02020603050405020304" pitchFamily="18" charset="0"/>
                          <a:cs typeface="Times New Roman" panose="02020603050405020304" pitchFamily="18" charset="0"/>
                        </a:rPr>
                        <a:t> 8,800</a:t>
                      </a:r>
                      <a:endParaRPr lang="en-GB" sz="1200" u="sng"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u="sng" dirty="0">
                          <a:solidFill>
                            <a:schemeClr val="bg1"/>
                          </a:solidFill>
                          <a:effectLst/>
                          <a:latin typeface="Times New Roman" panose="02020603050405020304" pitchFamily="18" charset="0"/>
                          <a:cs typeface="Times New Roman" panose="02020603050405020304" pitchFamily="18" charset="0"/>
                        </a:rPr>
                        <a:t>7,200</a:t>
                      </a:r>
                    </a:p>
                    <a:p>
                      <a:pPr algn="ctr">
                        <a:lnSpc>
                          <a:spcPct val="115000"/>
                        </a:lnSpc>
                        <a:spcAft>
                          <a:spcPts val="0"/>
                        </a:spcAft>
                      </a:pPr>
                      <a:r>
                        <a:rPr lang="en-GB" sz="1200" u="sng" dirty="0">
                          <a:solidFill>
                            <a:schemeClr val="bg1"/>
                          </a:solidFill>
                          <a:effectLst/>
                          <a:latin typeface="Times New Roman" panose="02020603050405020304" pitchFamily="18" charset="0"/>
                          <a:cs typeface="Times New Roman" panose="02020603050405020304" pitchFamily="18" charset="0"/>
                        </a:rPr>
                        <a:t> </a:t>
                      </a:r>
                      <a:endParaRPr lang="en-GB" sz="1200" u="sng"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extLst>
                  <a:ext uri="{0D108BD9-81ED-4DB2-BD59-A6C34878D82A}">
                    <a16:rowId xmlns:a16="http://schemas.microsoft.com/office/drawing/2014/main" val="2614327423"/>
                  </a:ext>
                </a:extLst>
              </a:tr>
              <a:tr h="425217">
                <a:tc>
                  <a:txBody>
                    <a:bodyPr/>
                    <a:lstStyle/>
                    <a:p>
                      <a:pPr algn="just">
                        <a:lnSpc>
                          <a:spcPct val="115000"/>
                        </a:lnSpc>
                        <a:spcAft>
                          <a:spcPts val="0"/>
                        </a:spcAft>
                      </a:pPr>
                      <a:r>
                        <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Totals</a:t>
                      </a: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178,000</a:t>
                      </a: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53,400</a:t>
                      </a: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26,700</a:t>
                      </a: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56,000</a:t>
                      </a: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43,800</a:t>
                      </a:r>
                    </a:p>
                  </a:txBody>
                  <a:tcPr marL="59041" marR="59041" marT="0" marB="0">
                    <a:solidFill>
                      <a:schemeClr val="accent1">
                        <a:lumMod val="50000"/>
                      </a:schemeClr>
                    </a:solidFill>
                  </a:tcPr>
                </a:tc>
                <a:extLst>
                  <a:ext uri="{0D108BD9-81ED-4DB2-BD59-A6C34878D82A}">
                    <a16:rowId xmlns:a16="http://schemas.microsoft.com/office/drawing/2014/main" val="706111499"/>
                  </a:ext>
                </a:extLst>
              </a:tr>
            </a:tbl>
          </a:graphicData>
        </a:graphic>
      </p:graphicFrame>
      <p:graphicFrame>
        <p:nvGraphicFramePr>
          <p:cNvPr id="7" name="Content Placeholder 4">
            <a:extLst>
              <a:ext uri="{FF2B5EF4-FFF2-40B4-BE49-F238E27FC236}">
                <a16:creationId xmlns:a16="http://schemas.microsoft.com/office/drawing/2014/main" id="{0DE21E94-E7A9-41DB-B239-BA004B4BD241}"/>
              </a:ext>
            </a:extLst>
          </p:cNvPr>
          <p:cNvGraphicFramePr>
            <a:graphicFrameLocks/>
          </p:cNvGraphicFramePr>
          <p:nvPr>
            <p:extLst>
              <p:ext uri="{D42A27DB-BD31-4B8C-83A1-F6EECF244321}">
                <p14:modId xmlns:p14="http://schemas.microsoft.com/office/powerpoint/2010/main" val="1154244392"/>
              </p:ext>
            </p:extLst>
          </p:nvPr>
        </p:nvGraphicFramePr>
        <p:xfrm>
          <a:off x="5152528" y="786040"/>
          <a:ext cx="3880533" cy="4906024"/>
        </p:xfrm>
        <a:graphic>
          <a:graphicData uri="http://schemas.openxmlformats.org/drawingml/2006/table">
            <a:tbl>
              <a:tblPr firstRow="1" firstCol="1" bandRow="1">
                <a:tableStyleId>{5C22544A-7EE6-4342-B048-85BDC9FD1C3A}</a:tableStyleId>
              </a:tblPr>
              <a:tblGrid>
                <a:gridCol w="2443300">
                  <a:extLst>
                    <a:ext uri="{9D8B030D-6E8A-4147-A177-3AD203B41FA5}">
                      <a16:colId xmlns:a16="http://schemas.microsoft.com/office/drawing/2014/main" val="20000"/>
                    </a:ext>
                  </a:extLst>
                </a:gridCol>
                <a:gridCol w="708587">
                  <a:extLst>
                    <a:ext uri="{9D8B030D-6E8A-4147-A177-3AD203B41FA5}">
                      <a16:colId xmlns:a16="http://schemas.microsoft.com/office/drawing/2014/main" val="20001"/>
                    </a:ext>
                  </a:extLst>
                </a:gridCol>
                <a:gridCol w="728646">
                  <a:extLst>
                    <a:ext uri="{9D8B030D-6E8A-4147-A177-3AD203B41FA5}">
                      <a16:colId xmlns:a16="http://schemas.microsoft.com/office/drawing/2014/main" val="2513999424"/>
                    </a:ext>
                  </a:extLst>
                </a:gridCol>
              </a:tblGrid>
              <a:tr h="481037">
                <a:tc>
                  <a:txBody>
                    <a:bodyPr/>
                    <a:lstStyle/>
                    <a:p>
                      <a:r>
                        <a:rPr lang="en-GB" sz="1400" dirty="0">
                          <a:effectLst/>
                          <a:latin typeface="Times New Roman" panose="02020603050405020304" pitchFamily="18" charset="0"/>
                          <a:cs typeface="Times New Roman" panose="02020603050405020304" pitchFamily="18" charset="0"/>
                        </a:rPr>
                        <a:t>Profit</a:t>
                      </a:r>
                      <a:r>
                        <a:rPr lang="en-GB" sz="1400" baseline="0" dirty="0">
                          <a:effectLst/>
                          <a:latin typeface="Times New Roman" panose="02020603050405020304" pitchFamily="18" charset="0"/>
                          <a:cs typeface="Times New Roman" panose="02020603050405020304" pitchFamily="18" charset="0"/>
                        </a:rPr>
                        <a:t> and </a:t>
                      </a:r>
                      <a:r>
                        <a:rPr lang="en-GB" sz="1400" dirty="0">
                          <a:effectLst/>
                          <a:latin typeface="Times New Roman" panose="02020603050405020304" pitchFamily="18" charset="0"/>
                          <a:cs typeface="Times New Roman" panose="02020603050405020304" pitchFamily="18" charset="0"/>
                        </a:rPr>
                        <a:t>loss budget</a:t>
                      </a:r>
                    </a:p>
                  </a:txBody>
                  <a:tcPr marL="68580" marR="68580" marT="34290" marB="34290"/>
                </a:tc>
                <a:tc>
                  <a:txBody>
                    <a:bodyPr/>
                    <a:lstStyle/>
                    <a:p>
                      <a:pPr algn="ctr"/>
                      <a:r>
                        <a:rPr lang="en-GB" sz="1400" dirty="0">
                          <a:effectLst/>
                          <a:latin typeface="Times New Roman" panose="02020603050405020304" pitchFamily="18" charset="0"/>
                          <a:cs typeface="Times New Roman" panose="02020603050405020304" pitchFamily="18" charset="0"/>
                        </a:rPr>
                        <a:t>(£)</a:t>
                      </a:r>
                    </a:p>
                  </a:txBody>
                  <a:tcPr marL="68580" marR="68580" marT="34290" marB="34290"/>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dirty="0">
                          <a:effectLst/>
                          <a:latin typeface="Times New Roman" panose="02020603050405020304" pitchFamily="18" charset="0"/>
                          <a:cs typeface="Times New Roman" panose="02020603050405020304" pitchFamily="18" charset="0"/>
                        </a:rPr>
                        <a:t>(£)</a:t>
                      </a:r>
                    </a:p>
                    <a:p>
                      <a:pPr algn="ctr"/>
                      <a:endParaRPr lang="en-GB" sz="1400" dirty="0">
                        <a:effectLst/>
                        <a:latin typeface="Times New Roman" panose="02020603050405020304" pitchFamily="18" charset="0"/>
                        <a:cs typeface="Times New Roman" panose="02020603050405020304" pitchFamily="18" charset="0"/>
                      </a:endParaRPr>
                    </a:p>
                  </a:txBody>
                  <a:tcPr marL="68580" marR="68580" marT="34290" marB="34290"/>
                </a:tc>
                <a:extLst>
                  <a:ext uri="{0D108BD9-81ED-4DB2-BD59-A6C34878D82A}">
                    <a16:rowId xmlns:a16="http://schemas.microsoft.com/office/drawing/2014/main" val="10000"/>
                  </a:ext>
                </a:extLst>
              </a:tr>
              <a:tr h="273821">
                <a:tc>
                  <a:txBody>
                    <a:bodyPr/>
                    <a:lstStyle/>
                    <a:p>
                      <a:pPr>
                        <a:spcAft>
                          <a:spcPts val="0"/>
                        </a:spcAft>
                      </a:pPr>
                      <a:r>
                        <a:rPr lang="en-GB" sz="1400" dirty="0">
                          <a:effectLst/>
                          <a:latin typeface="Times New Roman" panose="02020603050405020304" pitchFamily="18" charset="0"/>
                          <a:cs typeface="Times New Roman" panose="02020603050405020304" pitchFamily="18" charset="0"/>
                        </a:rPr>
                        <a:t>Sales </a:t>
                      </a:r>
                      <a:endParaRPr lang="en-GB" sz="1400" dirty="0">
                        <a:effectLst/>
                        <a:latin typeface="Times New Roman" panose="02020603050405020304" pitchFamily="18" charset="0"/>
                        <a:ea typeface="Times New Roman"/>
                        <a:cs typeface="Times New Roman" panose="02020603050405020304" pitchFamily="18" charset="0"/>
                      </a:endParaRPr>
                    </a:p>
                  </a:txBody>
                  <a:tcPr marL="68580" marR="68580" marT="34290" marB="34290"/>
                </a:tc>
                <a:tc>
                  <a:txBody>
                    <a:bodyPr/>
                    <a:lstStyle/>
                    <a:p>
                      <a:pPr algn="r"/>
                      <a:endParaRPr lang="en-GB" sz="1400" dirty="0">
                        <a:solidFill>
                          <a:schemeClr val="tx1"/>
                        </a:solidFill>
                        <a:effectLst/>
                        <a:latin typeface="Times New Roman" panose="02020603050405020304" pitchFamily="18" charset="0"/>
                        <a:cs typeface="Times New Roman" panose="02020603050405020304" pitchFamily="18" charset="0"/>
                      </a:endParaRPr>
                    </a:p>
                  </a:txBody>
                  <a:tcPr marL="68580" marR="68580" marT="34290" marB="34290"/>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sz="14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53,400</a:t>
                      </a:r>
                    </a:p>
                    <a:p>
                      <a:pPr algn="r"/>
                      <a:endParaRPr lang="en-GB" sz="1400" dirty="0">
                        <a:solidFill>
                          <a:schemeClr val="tx1"/>
                        </a:solidFill>
                        <a:effectLst/>
                        <a:latin typeface="Times New Roman" panose="02020603050405020304" pitchFamily="18" charset="0"/>
                        <a:cs typeface="Times New Roman" panose="02020603050405020304" pitchFamily="18" charset="0"/>
                      </a:endParaRPr>
                    </a:p>
                  </a:txBody>
                  <a:tcPr marL="68580" marR="68580" marT="34290" marB="34290"/>
                </a:tc>
                <a:extLst>
                  <a:ext uri="{0D108BD9-81ED-4DB2-BD59-A6C34878D82A}">
                    <a16:rowId xmlns:a16="http://schemas.microsoft.com/office/drawing/2014/main" val="10001"/>
                  </a:ext>
                </a:extLst>
              </a:tr>
              <a:tr h="273821">
                <a:tc rowSpan="5">
                  <a:txBody>
                    <a:bodyPr/>
                    <a:lstStyle/>
                    <a:p>
                      <a:pPr>
                        <a:spcAft>
                          <a:spcPts val="0"/>
                        </a:spcAft>
                      </a:pPr>
                      <a:r>
                        <a:rPr lang="en-GB" sz="1400" dirty="0">
                          <a:effectLst/>
                          <a:latin typeface="Times New Roman" panose="02020603050405020304" pitchFamily="18" charset="0"/>
                          <a:cs typeface="Times New Roman" panose="02020603050405020304" pitchFamily="18" charset="0"/>
                        </a:rPr>
                        <a:t>Less cost of sales:</a:t>
                      </a:r>
                    </a:p>
                    <a:p>
                      <a:pPr>
                        <a:spcAft>
                          <a:spcPts val="0"/>
                        </a:spcAft>
                      </a:pPr>
                      <a:r>
                        <a:rPr lang="en-GB" sz="1400" dirty="0">
                          <a:effectLst/>
                          <a:latin typeface="Times New Roman" panose="02020603050405020304" pitchFamily="18" charset="0"/>
                          <a:cs typeface="Times New Roman" panose="02020603050405020304" pitchFamily="18" charset="0"/>
                        </a:rPr>
                        <a:t>opening inventory (stock)</a:t>
                      </a:r>
                    </a:p>
                    <a:p>
                      <a:pPr>
                        <a:spcAft>
                          <a:spcPts val="0"/>
                        </a:spcAft>
                      </a:pPr>
                      <a:endParaRPr lang="en-GB" sz="1400" dirty="0">
                        <a:effectLst/>
                        <a:latin typeface="Times New Roman" panose="02020603050405020304" pitchFamily="18" charset="0"/>
                        <a:cs typeface="Times New Roman" panose="02020603050405020304" pitchFamily="18" charset="0"/>
                      </a:endParaRPr>
                    </a:p>
                    <a:p>
                      <a:pPr>
                        <a:spcAft>
                          <a:spcPts val="0"/>
                        </a:spcAft>
                      </a:pPr>
                      <a:r>
                        <a:rPr lang="en-GB" sz="1400" dirty="0">
                          <a:effectLst/>
                          <a:latin typeface="Times New Roman" panose="02020603050405020304" pitchFamily="18" charset="0"/>
                          <a:cs typeface="Times New Roman" panose="02020603050405020304" pitchFamily="18" charset="0"/>
                        </a:rPr>
                        <a:t>plus purchases</a:t>
                      </a:r>
                    </a:p>
                    <a:p>
                      <a:pPr>
                        <a:spcAft>
                          <a:spcPts val="0"/>
                        </a:spcAft>
                      </a:pPr>
                      <a:endParaRPr lang="en-GB" sz="1400" dirty="0">
                        <a:effectLst/>
                        <a:latin typeface="Times New Roman" panose="02020603050405020304" pitchFamily="18" charset="0"/>
                        <a:cs typeface="Times New Roman" panose="02020603050405020304" pitchFamily="18" charset="0"/>
                      </a:endParaRPr>
                    </a:p>
                    <a:p>
                      <a:pPr>
                        <a:spcAft>
                          <a:spcPts val="0"/>
                        </a:spcAft>
                      </a:pPr>
                      <a:r>
                        <a:rPr lang="en-GB" sz="1400" dirty="0">
                          <a:effectLst/>
                          <a:latin typeface="Times New Roman" panose="02020603050405020304" pitchFamily="18" charset="0"/>
                          <a:cs typeface="Times New Roman" panose="02020603050405020304" pitchFamily="18" charset="0"/>
                        </a:rPr>
                        <a:t>less closing inventory (stock)</a:t>
                      </a:r>
                    </a:p>
                    <a:p>
                      <a:pPr>
                        <a:spcAft>
                          <a:spcPts val="0"/>
                        </a:spcAft>
                      </a:pPr>
                      <a:r>
                        <a:rPr lang="en-GB" sz="1400" dirty="0">
                          <a:effectLst/>
                          <a:latin typeface="Times New Roman" panose="02020603050405020304" pitchFamily="18" charset="0"/>
                          <a:cs typeface="Times New Roman" panose="02020603050405020304" pitchFamily="18" charset="0"/>
                        </a:rPr>
                        <a:t>Cost of sales</a:t>
                      </a:r>
                    </a:p>
                  </a:txBody>
                  <a:tcPr marL="68580" marR="68580" marT="34290" marB="34290"/>
                </a:tc>
                <a:tc>
                  <a:txBody>
                    <a:bodyPr/>
                    <a:lstStyle/>
                    <a:p>
                      <a:pPr algn="r"/>
                      <a:endParaRPr lang="en-GB" sz="1400" dirty="0">
                        <a:solidFill>
                          <a:schemeClr val="tx1"/>
                        </a:solidFill>
                        <a:effectLst/>
                        <a:latin typeface="Times New Roman" panose="02020603050405020304" pitchFamily="18" charset="0"/>
                        <a:cs typeface="Times New Roman" panose="02020603050405020304" pitchFamily="18" charset="0"/>
                      </a:endParaRPr>
                    </a:p>
                  </a:txBody>
                  <a:tcPr marL="68580" marR="68580" marT="34290" marB="34290"/>
                </a:tc>
                <a:tc rowSpan="5">
                  <a:txBody>
                    <a:bodyPr/>
                    <a:lstStyle/>
                    <a:p>
                      <a:pPr algn="r"/>
                      <a:endParaRPr lang="en-GB" sz="1400" u="sng" dirty="0">
                        <a:solidFill>
                          <a:schemeClr val="tx1"/>
                        </a:solidFill>
                        <a:effectLst/>
                        <a:latin typeface="Times New Roman" panose="02020603050405020304" pitchFamily="18" charset="0"/>
                        <a:cs typeface="Times New Roman" panose="02020603050405020304" pitchFamily="18" charset="0"/>
                      </a:endParaRPr>
                    </a:p>
                    <a:p>
                      <a:pPr algn="r"/>
                      <a:endParaRPr lang="en-GB" sz="1400" u="sng" dirty="0">
                        <a:solidFill>
                          <a:schemeClr val="tx1"/>
                        </a:solidFill>
                        <a:effectLst/>
                        <a:latin typeface="Times New Roman" panose="02020603050405020304" pitchFamily="18" charset="0"/>
                        <a:cs typeface="Times New Roman" panose="02020603050405020304" pitchFamily="18" charset="0"/>
                      </a:endParaRPr>
                    </a:p>
                    <a:p>
                      <a:pPr algn="r"/>
                      <a:endParaRPr lang="en-GB" sz="1400" u="sng" dirty="0">
                        <a:solidFill>
                          <a:schemeClr val="tx1"/>
                        </a:solidFill>
                        <a:effectLst/>
                        <a:latin typeface="Times New Roman" panose="02020603050405020304" pitchFamily="18" charset="0"/>
                        <a:cs typeface="Times New Roman" panose="02020603050405020304" pitchFamily="18" charset="0"/>
                      </a:endParaRPr>
                    </a:p>
                    <a:p>
                      <a:pPr algn="r"/>
                      <a:endParaRPr lang="en-GB" sz="1400" u="sng" dirty="0">
                        <a:solidFill>
                          <a:schemeClr val="tx1"/>
                        </a:solidFill>
                        <a:effectLst/>
                        <a:latin typeface="Times New Roman" panose="02020603050405020304" pitchFamily="18" charset="0"/>
                        <a:cs typeface="Times New Roman" panose="02020603050405020304" pitchFamily="18" charset="0"/>
                      </a:endParaRPr>
                    </a:p>
                    <a:p>
                      <a:pPr algn="r"/>
                      <a:endParaRPr lang="en-GB" sz="1400" u="sng" dirty="0">
                        <a:solidFill>
                          <a:schemeClr val="tx1"/>
                        </a:solidFill>
                        <a:effectLst/>
                        <a:latin typeface="Times New Roman" panose="02020603050405020304" pitchFamily="18" charset="0"/>
                        <a:cs typeface="Times New Roman" panose="02020603050405020304" pitchFamily="18" charset="0"/>
                      </a:endParaRPr>
                    </a:p>
                    <a:p>
                      <a:pPr algn="r"/>
                      <a:endParaRPr lang="en-GB" sz="1400" u="sng" dirty="0">
                        <a:solidFill>
                          <a:schemeClr val="tx1"/>
                        </a:solidFill>
                        <a:effectLst/>
                        <a:latin typeface="Times New Roman" panose="02020603050405020304" pitchFamily="18" charset="0"/>
                        <a:cs typeface="Times New Roman" panose="02020603050405020304" pitchFamily="18" charset="0"/>
                      </a:endParaRPr>
                    </a:p>
                    <a:p>
                      <a:pPr algn="r"/>
                      <a:r>
                        <a:rPr lang="en-GB" sz="1400" u="sng" dirty="0">
                          <a:solidFill>
                            <a:schemeClr val="tx1"/>
                          </a:solidFill>
                          <a:effectLst/>
                          <a:latin typeface="Times New Roman" panose="02020603050405020304" pitchFamily="18" charset="0"/>
                          <a:cs typeface="Times New Roman" panose="02020603050405020304" pitchFamily="18" charset="0"/>
                        </a:rPr>
                        <a:t>26,200</a:t>
                      </a:r>
                    </a:p>
                  </a:txBody>
                  <a:tcPr marL="68580" marR="68580" marT="34290" marB="34290"/>
                </a:tc>
                <a:extLst>
                  <a:ext uri="{0D108BD9-81ED-4DB2-BD59-A6C34878D82A}">
                    <a16:rowId xmlns:a16="http://schemas.microsoft.com/office/drawing/2014/main" val="10002"/>
                  </a:ext>
                </a:extLst>
              </a:tr>
              <a:tr h="273821">
                <a:tc vMerge="1">
                  <a:txBody>
                    <a:bodyPr/>
                    <a:lstStyle/>
                    <a:p>
                      <a:endParaRPr lang="en-GB"/>
                    </a:p>
                  </a:txBody>
                  <a:tcPr/>
                </a:tc>
                <a:tc>
                  <a:txBody>
                    <a:bodyPr/>
                    <a:lstStyle/>
                    <a:p>
                      <a:pPr algn="r"/>
                      <a:r>
                        <a:rPr lang="en-GB" sz="1400" u="none" dirty="0">
                          <a:solidFill>
                            <a:schemeClr val="tx1"/>
                          </a:solidFill>
                          <a:effectLst/>
                          <a:latin typeface="Times New Roman" panose="02020603050405020304" pitchFamily="18" charset="0"/>
                          <a:cs typeface="Times New Roman" panose="02020603050405020304" pitchFamily="18" charset="0"/>
                        </a:rPr>
                        <a:t>1,000</a:t>
                      </a:r>
                    </a:p>
                  </a:txBody>
                  <a:tcPr marL="68580" marR="68580" marT="34290" marB="34290"/>
                </a:tc>
                <a:tc vMerge="1">
                  <a:txBody>
                    <a:bodyPr/>
                    <a:lstStyle/>
                    <a:p>
                      <a:endParaRPr lang="en-GB"/>
                    </a:p>
                  </a:txBody>
                  <a:tcPr/>
                </a:tc>
                <a:extLst>
                  <a:ext uri="{0D108BD9-81ED-4DB2-BD59-A6C34878D82A}">
                    <a16:rowId xmlns:a16="http://schemas.microsoft.com/office/drawing/2014/main" val="523785732"/>
                  </a:ext>
                </a:extLst>
              </a:tr>
              <a:tr h="273821">
                <a:tc vMerge="1">
                  <a:txBody>
                    <a:bodyPr/>
                    <a:lstStyle/>
                    <a:p>
                      <a:endParaRPr lang="en-GB"/>
                    </a:p>
                  </a:txBody>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sz="1400" u="sng"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26,700</a:t>
                      </a:r>
                    </a:p>
                    <a:p>
                      <a:pPr algn="r"/>
                      <a:r>
                        <a:rPr lang="en-GB" sz="1400" u="none" dirty="0">
                          <a:solidFill>
                            <a:schemeClr val="tx1"/>
                          </a:solidFill>
                          <a:effectLst/>
                          <a:latin typeface="Times New Roman" panose="02020603050405020304" pitchFamily="18" charset="0"/>
                          <a:cs typeface="Times New Roman" panose="02020603050405020304" pitchFamily="18" charset="0"/>
                        </a:rPr>
                        <a:t>27,700</a:t>
                      </a:r>
                    </a:p>
                  </a:txBody>
                  <a:tcPr marL="68580" marR="68580" marT="34290" marB="34290"/>
                </a:tc>
                <a:tc vMerge="1">
                  <a:txBody>
                    <a:bodyPr/>
                    <a:lstStyle/>
                    <a:p>
                      <a:endParaRPr lang="en-GB"/>
                    </a:p>
                  </a:txBody>
                  <a:tcPr/>
                </a:tc>
                <a:extLst>
                  <a:ext uri="{0D108BD9-81ED-4DB2-BD59-A6C34878D82A}">
                    <a16:rowId xmlns:a16="http://schemas.microsoft.com/office/drawing/2014/main" val="3817103083"/>
                  </a:ext>
                </a:extLst>
              </a:tr>
              <a:tr h="287192">
                <a:tc vMerge="1">
                  <a:txBody>
                    <a:bodyPr/>
                    <a:lstStyle/>
                    <a:p>
                      <a:endParaRPr lang="en-GB"/>
                    </a:p>
                  </a:txBody>
                  <a:tcPr/>
                </a:tc>
                <a:tc>
                  <a:txBody>
                    <a:bodyPr/>
                    <a:lstStyle/>
                    <a:p>
                      <a:pPr algn="r"/>
                      <a:r>
                        <a:rPr lang="en-GB" sz="1400" u="sng" dirty="0">
                          <a:solidFill>
                            <a:schemeClr val="tx1"/>
                          </a:solidFill>
                          <a:effectLst/>
                          <a:latin typeface="Times New Roman" panose="02020603050405020304" pitchFamily="18" charset="0"/>
                          <a:cs typeface="Times New Roman" panose="02020603050405020304" pitchFamily="18" charset="0"/>
                        </a:rPr>
                        <a:t>1,500</a:t>
                      </a:r>
                    </a:p>
                  </a:txBody>
                  <a:tcPr marL="68580" marR="68580" marT="34290" marB="34290"/>
                </a:tc>
                <a:tc vMerge="1">
                  <a:txBody>
                    <a:bodyPr/>
                    <a:lstStyle/>
                    <a:p>
                      <a:endParaRPr lang="en-GB"/>
                    </a:p>
                  </a:txBody>
                  <a:tcPr/>
                </a:tc>
                <a:extLst>
                  <a:ext uri="{0D108BD9-81ED-4DB2-BD59-A6C34878D82A}">
                    <a16:rowId xmlns:a16="http://schemas.microsoft.com/office/drawing/2014/main" val="2936615906"/>
                  </a:ext>
                </a:extLst>
              </a:tr>
              <a:tr h="208894">
                <a:tc vMerge="1">
                  <a:txBody>
                    <a:bodyPr/>
                    <a:lstStyle/>
                    <a:p>
                      <a:endParaRPr lang="en-GB"/>
                    </a:p>
                  </a:txBody>
                  <a:tcPr/>
                </a:tc>
                <a:tc>
                  <a:txBody>
                    <a:bodyPr/>
                    <a:lstStyle/>
                    <a:p>
                      <a:pPr algn="r"/>
                      <a:endParaRPr lang="en-GB" sz="1400" u="sng" dirty="0">
                        <a:solidFill>
                          <a:schemeClr val="tx1"/>
                        </a:solidFill>
                        <a:effectLst/>
                        <a:latin typeface="Times New Roman" panose="02020603050405020304" pitchFamily="18" charset="0"/>
                        <a:cs typeface="Times New Roman" panose="02020603050405020304" pitchFamily="18" charset="0"/>
                      </a:endParaRPr>
                    </a:p>
                  </a:txBody>
                  <a:tcPr marL="68580" marR="68580" marT="34290" marB="34290"/>
                </a:tc>
                <a:tc vMerge="1">
                  <a:txBody>
                    <a:bodyPr/>
                    <a:lstStyle/>
                    <a:p>
                      <a:endParaRPr lang="en-GB"/>
                    </a:p>
                  </a:txBody>
                  <a:tcPr/>
                </a:tc>
                <a:extLst>
                  <a:ext uri="{0D108BD9-81ED-4DB2-BD59-A6C34878D82A}">
                    <a16:rowId xmlns:a16="http://schemas.microsoft.com/office/drawing/2014/main" val="4251405374"/>
                  </a:ext>
                </a:extLst>
              </a:tr>
              <a:tr h="273821">
                <a:tc>
                  <a:txBody>
                    <a:bodyPr/>
                    <a:lstStyle/>
                    <a:p>
                      <a:pPr>
                        <a:spcAft>
                          <a:spcPts val="0"/>
                        </a:spcAft>
                      </a:pPr>
                      <a:r>
                        <a:rPr lang="en-GB" sz="1400" dirty="0">
                          <a:effectLst/>
                          <a:latin typeface="Times New Roman" panose="02020603050405020304" pitchFamily="18" charset="0"/>
                          <a:cs typeface="Times New Roman" panose="02020603050405020304" pitchFamily="18" charset="0"/>
                        </a:rPr>
                        <a:t>Gross profit</a:t>
                      </a:r>
                    </a:p>
                  </a:txBody>
                  <a:tcPr marL="68580" marR="68580" marT="34290" marB="34290"/>
                </a:tc>
                <a:tc>
                  <a:txBody>
                    <a:bodyPr/>
                    <a:lstStyle/>
                    <a:p>
                      <a:pPr algn="r"/>
                      <a:endParaRPr lang="en-GB" sz="1400" u="sng" dirty="0">
                        <a:solidFill>
                          <a:schemeClr val="tx1"/>
                        </a:solidFill>
                        <a:effectLst/>
                        <a:latin typeface="Times New Roman" panose="02020603050405020304" pitchFamily="18" charset="0"/>
                        <a:cs typeface="Times New Roman" panose="02020603050405020304" pitchFamily="18" charset="0"/>
                      </a:endParaRPr>
                    </a:p>
                  </a:txBody>
                  <a:tcPr marL="68580" marR="68580" marT="34290" marB="34290"/>
                </a:tc>
                <a:tc>
                  <a:txBody>
                    <a:bodyPr/>
                    <a:lstStyle/>
                    <a:p>
                      <a:pPr algn="r"/>
                      <a:r>
                        <a:rPr lang="en-GB" sz="1400" dirty="0">
                          <a:solidFill>
                            <a:schemeClr val="tx1"/>
                          </a:solidFill>
                          <a:effectLst/>
                          <a:latin typeface="Times New Roman" panose="02020603050405020304" pitchFamily="18" charset="0"/>
                          <a:cs typeface="Times New Roman" panose="02020603050405020304" pitchFamily="18" charset="0"/>
                        </a:rPr>
                        <a:t>27,200</a:t>
                      </a:r>
                    </a:p>
                  </a:txBody>
                  <a:tcPr marL="68580" marR="68580" marT="34290" marB="34290"/>
                </a:tc>
                <a:extLst>
                  <a:ext uri="{0D108BD9-81ED-4DB2-BD59-A6C34878D82A}">
                    <a16:rowId xmlns:a16="http://schemas.microsoft.com/office/drawing/2014/main" val="3578189658"/>
                  </a:ext>
                </a:extLst>
              </a:tr>
              <a:tr h="801212">
                <a:tc>
                  <a:txBody>
                    <a:bodyPr/>
                    <a:lstStyle/>
                    <a:p>
                      <a:pPr>
                        <a:spcAft>
                          <a:spcPts val="0"/>
                        </a:spcAft>
                      </a:pPr>
                      <a:r>
                        <a:rPr lang="en-GB" sz="1400" dirty="0">
                          <a:effectLst/>
                          <a:latin typeface="Times New Roman" panose="02020603050405020304" pitchFamily="18" charset="0"/>
                          <a:ea typeface="Times New Roman"/>
                          <a:cs typeface="Times New Roman" panose="02020603050405020304" pitchFamily="18" charset="0"/>
                        </a:rPr>
                        <a:t>Plus other income:</a:t>
                      </a:r>
                    </a:p>
                    <a:p>
                      <a:pPr>
                        <a:spcAft>
                          <a:spcPts val="0"/>
                        </a:spcAft>
                      </a:pPr>
                      <a:r>
                        <a:rPr lang="en-GB" sz="1400" dirty="0">
                          <a:effectLst/>
                          <a:latin typeface="Times New Roman" panose="02020603050405020304" pitchFamily="18" charset="0"/>
                          <a:ea typeface="Times New Roman"/>
                          <a:cs typeface="Times New Roman" panose="02020603050405020304" pitchFamily="18" charset="0"/>
                        </a:rPr>
                        <a:t>Hire facilities</a:t>
                      </a:r>
                    </a:p>
                    <a:p>
                      <a:pPr>
                        <a:spcAft>
                          <a:spcPts val="0"/>
                        </a:spcAft>
                      </a:pPr>
                      <a:r>
                        <a:rPr lang="en-GB" sz="1400" dirty="0">
                          <a:effectLst/>
                          <a:latin typeface="Times New Roman" panose="02020603050405020304" pitchFamily="18" charset="0"/>
                          <a:ea typeface="Times New Roman"/>
                          <a:cs typeface="Times New Roman" panose="02020603050405020304" pitchFamily="18" charset="0"/>
                        </a:rPr>
                        <a:t>Total income</a:t>
                      </a:r>
                    </a:p>
                  </a:txBody>
                  <a:tcPr marL="68580" marR="68580" marT="34290" marB="34290"/>
                </a:tc>
                <a:tc>
                  <a:txBody>
                    <a:bodyPr/>
                    <a:lstStyle/>
                    <a:p>
                      <a:pPr algn="r"/>
                      <a:endParaRPr lang="en-GB" sz="1400" u="sng" dirty="0">
                        <a:solidFill>
                          <a:schemeClr val="tx1"/>
                        </a:solidFill>
                        <a:effectLst/>
                        <a:latin typeface="Times New Roman" panose="02020603050405020304" pitchFamily="18" charset="0"/>
                        <a:cs typeface="Times New Roman" panose="02020603050405020304" pitchFamily="18" charset="0"/>
                      </a:endParaRPr>
                    </a:p>
                  </a:txBody>
                  <a:tcPr marL="68580" marR="68580" marT="34290" marB="34290"/>
                </a:tc>
                <a:tc>
                  <a:txBody>
                    <a:bodyPr/>
                    <a:lstStyle/>
                    <a:p>
                      <a:pPr algn="r"/>
                      <a:endParaRPr lang="en-GB" sz="1400" u="none" dirty="0">
                        <a:solidFill>
                          <a:schemeClr val="tx1"/>
                        </a:solidFill>
                        <a:effectLst/>
                        <a:latin typeface="Times New Roman" panose="02020603050405020304" pitchFamily="18" charset="0"/>
                        <a:cs typeface="Times New Roman" panose="02020603050405020304" pitchFamily="18" charset="0"/>
                      </a:endParaRPr>
                    </a:p>
                    <a:p>
                      <a:pPr algn="r"/>
                      <a:r>
                        <a:rPr lang="en-GB" sz="1400" u="sng" dirty="0">
                          <a:solidFill>
                            <a:schemeClr val="tx1"/>
                          </a:solidFill>
                          <a:effectLst/>
                          <a:latin typeface="Times New Roman" panose="02020603050405020304" pitchFamily="18" charset="0"/>
                          <a:cs typeface="Times New Roman" panose="02020603050405020304" pitchFamily="18" charset="0"/>
                        </a:rPr>
                        <a:t>178,000</a:t>
                      </a:r>
                    </a:p>
                    <a:p>
                      <a:pPr algn="r"/>
                      <a:r>
                        <a:rPr lang="en-GB" sz="1400" u="none" dirty="0">
                          <a:solidFill>
                            <a:schemeClr val="tx1"/>
                          </a:solidFill>
                          <a:effectLst/>
                          <a:latin typeface="Times New Roman" panose="02020603050405020304" pitchFamily="18" charset="0"/>
                          <a:cs typeface="Times New Roman" panose="02020603050405020304" pitchFamily="18" charset="0"/>
                        </a:rPr>
                        <a:t>205,200</a:t>
                      </a:r>
                    </a:p>
                  </a:txBody>
                  <a:tcPr marL="68580" marR="68580" marT="34290" marB="34290"/>
                </a:tc>
                <a:extLst>
                  <a:ext uri="{0D108BD9-81ED-4DB2-BD59-A6C34878D82A}">
                    <a16:rowId xmlns:a16="http://schemas.microsoft.com/office/drawing/2014/main" val="10003"/>
                  </a:ext>
                </a:extLst>
              </a:tr>
              <a:tr h="781514">
                <a:tc>
                  <a:txBody>
                    <a:bodyPr/>
                    <a:lstStyle/>
                    <a:p>
                      <a:pPr>
                        <a:spcAft>
                          <a:spcPts val="0"/>
                        </a:spcAft>
                      </a:pPr>
                      <a:r>
                        <a:rPr lang="en-GB" sz="1400" dirty="0">
                          <a:effectLst/>
                          <a:latin typeface="Times New Roman" panose="02020603050405020304" pitchFamily="18" charset="0"/>
                          <a:cs typeface="Times New Roman" panose="02020603050405020304" pitchFamily="18" charset="0"/>
                        </a:rPr>
                        <a:t>Less expenses and overheads:</a:t>
                      </a:r>
                    </a:p>
                    <a:p>
                      <a:pPr>
                        <a:spcAft>
                          <a:spcPts val="0"/>
                        </a:spcAft>
                      </a:pPr>
                      <a:r>
                        <a:rPr lang="en-GB" sz="1400" dirty="0">
                          <a:effectLst/>
                          <a:latin typeface="Times New Roman" panose="02020603050405020304" pitchFamily="18" charset="0"/>
                          <a:cs typeface="Times New Roman" panose="02020603050405020304" pitchFamily="18" charset="0"/>
                        </a:rPr>
                        <a:t>Labour costs</a:t>
                      </a:r>
                    </a:p>
                    <a:p>
                      <a:pPr>
                        <a:spcAft>
                          <a:spcPts val="0"/>
                        </a:spcAft>
                      </a:pPr>
                      <a:r>
                        <a:rPr lang="en-GB" sz="1400" dirty="0">
                          <a:effectLst/>
                          <a:latin typeface="Times New Roman" panose="02020603050405020304" pitchFamily="18" charset="0"/>
                          <a:cs typeface="Times New Roman" panose="02020603050405020304" pitchFamily="18" charset="0"/>
                        </a:rPr>
                        <a:t>Overheads</a:t>
                      </a:r>
                    </a:p>
                  </a:txBody>
                  <a:tcPr marL="68580" marR="68580" marT="34290" marB="34290"/>
                </a:tc>
                <a:tc>
                  <a:txBody>
                    <a:bodyPr/>
                    <a:lstStyle/>
                    <a:p>
                      <a:pPr algn="r"/>
                      <a:endParaRPr lang="en-GB" sz="1400" u="sng" dirty="0">
                        <a:solidFill>
                          <a:schemeClr val="tx1"/>
                        </a:solidFill>
                        <a:effectLst/>
                        <a:latin typeface="Times New Roman" panose="02020603050405020304" pitchFamily="18" charset="0"/>
                        <a:cs typeface="Times New Roman" panose="02020603050405020304" pitchFamily="18" charset="0"/>
                      </a:endParaRPr>
                    </a:p>
                    <a:p>
                      <a:pPr marL="0" marR="0" lvl="0" indent="0" algn="r" defTabSz="914400" rtl="0" eaLnBrk="1" fontAlgn="auto" latinLnBrk="0" hangingPunct="1">
                        <a:lnSpc>
                          <a:spcPct val="100000"/>
                        </a:lnSpc>
                        <a:spcBef>
                          <a:spcPts val="0"/>
                        </a:spcBef>
                        <a:spcAft>
                          <a:spcPts val="0"/>
                        </a:spcAft>
                        <a:buClrTx/>
                        <a:buSzTx/>
                        <a:buFontTx/>
                        <a:buNone/>
                        <a:tabLst/>
                        <a:defRPr/>
                      </a:pPr>
                      <a:r>
                        <a:rPr lang="en-GB" sz="14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56,000</a:t>
                      </a:r>
                    </a:p>
                    <a:p>
                      <a:pPr marL="0" marR="0" lvl="0" indent="0" algn="r" defTabSz="914400" rtl="0" eaLnBrk="1" fontAlgn="auto" latinLnBrk="0" hangingPunct="1">
                        <a:lnSpc>
                          <a:spcPct val="100000"/>
                        </a:lnSpc>
                        <a:spcBef>
                          <a:spcPts val="0"/>
                        </a:spcBef>
                        <a:spcAft>
                          <a:spcPts val="0"/>
                        </a:spcAft>
                        <a:buClrTx/>
                        <a:buSzTx/>
                        <a:buFontTx/>
                        <a:buNone/>
                        <a:tabLst/>
                        <a:defRPr/>
                      </a:pPr>
                      <a:r>
                        <a:rPr lang="en-GB" sz="1400" u="sng"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43,800</a:t>
                      </a:r>
                    </a:p>
                    <a:p>
                      <a:pPr algn="r"/>
                      <a:endParaRPr lang="en-GB" sz="1400" u="sng" dirty="0">
                        <a:solidFill>
                          <a:schemeClr val="tx1"/>
                        </a:solidFill>
                        <a:effectLst/>
                        <a:latin typeface="Times New Roman" panose="02020603050405020304" pitchFamily="18" charset="0"/>
                        <a:cs typeface="Times New Roman" panose="02020603050405020304" pitchFamily="18" charset="0"/>
                      </a:endParaRPr>
                    </a:p>
                  </a:txBody>
                  <a:tcPr marL="68580" marR="68580" marT="34290" marB="34290">
                    <a:lnR w="12700" cmpd="sng">
                      <a:noFill/>
                    </a:lnR>
                  </a:tcPr>
                </a:tc>
                <a:tc>
                  <a:txBody>
                    <a:bodyPr/>
                    <a:lstStyle/>
                    <a:p>
                      <a:pPr algn="r"/>
                      <a:endParaRPr lang="en-GB" sz="1400" u="sng" dirty="0">
                        <a:solidFill>
                          <a:schemeClr val="tx1"/>
                        </a:solidFill>
                        <a:effectLst/>
                        <a:latin typeface="Times New Roman" panose="02020603050405020304" pitchFamily="18" charset="0"/>
                        <a:cs typeface="Times New Roman" panose="02020603050405020304" pitchFamily="18" charset="0"/>
                      </a:endParaRPr>
                    </a:p>
                    <a:p>
                      <a:pPr algn="r"/>
                      <a:endParaRPr lang="en-GB" sz="1400" u="sng" dirty="0">
                        <a:solidFill>
                          <a:schemeClr val="tx1"/>
                        </a:solidFill>
                        <a:effectLst/>
                        <a:latin typeface="Times New Roman" panose="02020603050405020304" pitchFamily="18" charset="0"/>
                        <a:cs typeface="Times New Roman" panose="02020603050405020304" pitchFamily="18" charset="0"/>
                      </a:endParaRPr>
                    </a:p>
                    <a:p>
                      <a:pPr algn="r"/>
                      <a:r>
                        <a:rPr lang="en-GB" sz="1400" u="sng" dirty="0">
                          <a:solidFill>
                            <a:schemeClr val="tx1"/>
                          </a:solidFill>
                          <a:effectLst/>
                          <a:latin typeface="Times New Roman" panose="02020603050405020304" pitchFamily="18" charset="0"/>
                          <a:cs typeface="Times New Roman" panose="02020603050405020304" pitchFamily="18" charset="0"/>
                        </a:rPr>
                        <a:t>99,800</a:t>
                      </a:r>
                    </a:p>
                  </a:txBody>
                  <a:tcPr marL="68580" marR="68580" marT="34290" marB="34290">
                    <a:lnL w="12700" cmpd="sng">
                      <a:noFill/>
                    </a:lnL>
                  </a:tcPr>
                </a:tc>
                <a:extLst>
                  <a:ext uri="{0D108BD9-81ED-4DB2-BD59-A6C34878D82A}">
                    <a16:rowId xmlns:a16="http://schemas.microsoft.com/office/drawing/2014/main" val="10004"/>
                  </a:ext>
                </a:extLst>
              </a:tr>
              <a:tr h="273821">
                <a:tc>
                  <a:txBody>
                    <a:bodyPr/>
                    <a:lstStyle/>
                    <a:p>
                      <a:pPr>
                        <a:spcAft>
                          <a:spcPts val="0"/>
                        </a:spcAft>
                      </a:pPr>
                      <a:r>
                        <a:rPr lang="en-GB" sz="1400" dirty="0">
                          <a:effectLst/>
                          <a:latin typeface="Times New Roman" panose="02020603050405020304" pitchFamily="18" charset="0"/>
                          <a:cs typeface="Times New Roman" panose="02020603050405020304" pitchFamily="18" charset="0"/>
                        </a:rPr>
                        <a:t>Net profit  </a:t>
                      </a:r>
                      <a:endParaRPr lang="en-GB" sz="1400" dirty="0">
                        <a:effectLst/>
                        <a:latin typeface="Times New Roman" panose="02020603050405020304" pitchFamily="18" charset="0"/>
                        <a:ea typeface="Times New Roman"/>
                        <a:cs typeface="Times New Roman" panose="02020603050405020304" pitchFamily="18" charset="0"/>
                      </a:endParaRPr>
                    </a:p>
                  </a:txBody>
                  <a:tcPr marL="68580" marR="68580" marT="34290" marB="34290"/>
                </a:tc>
                <a:tc>
                  <a:txBody>
                    <a:bodyPr/>
                    <a:lstStyle/>
                    <a:p>
                      <a:pPr algn="r"/>
                      <a:endParaRPr lang="en-GB" sz="1400" dirty="0">
                        <a:solidFill>
                          <a:schemeClr val="tx1"/>
                        </a:solidFill>
                        <a:effectLst/>
                        <a:latin typeface="Times New Roman" panose="02020603050405020304" pitchFamily="18" charset="0"/>
                        <a:cs typeface="Times New Roman" panose="02020603050405020304" pitchFamily="18" charset="0"/>
                      </a:endParaRPr>
                    </a:p>
                  </a:txBody>
                  <a:tcPr marL="68580" marR="68580" marT="34290" marB="34290"/>
                </a:tc>
                <a:tc>
                  <a:txBody>
                    <a:bodyPr/>
                    <a:lstStyle/>
                    <a:p>
                      <a:pPr algn="r"/>
                      <a:r>
                        <a:rPr lang="en-GB" sz="1400" dirty="0">
                          <a:solidFill>
                            <a:schemeClr val="tx1"/>
                          </a:solidFill>
                          <a:effectLst/>
                          <a:latin typeface="Times New Roman" panose="02020603050405020304" pitchFamily="18" charset="0"/>
                          <a:cs typeface="Times New Roman" panose="02020603050405020304" pitchFamily="18" charset="0"/>
                        </a:rPr>
                        <a:t>105,400</a:t>
                      </a:r>
                    </a:p>
                  </a:txBody>
                  <a:tcPr marL="68580" marR="68580" marT="34290" marB="34290"/>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424496549"/>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circle(in)">
                                      <p:cBhvr>
                                        <p:cTn id="7" dur="20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6" presetClass="entr" presetSubtype="16" fill="hold" nodeType="click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circle(in)">
                                      <p:cBhvr>
                                        <p:cTn id="16"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FF518-636E-4F18-ADE8-6AB7A48B85EB}"/>
              </a:ext>
            </a:extLst>
          </p:cNvPr>
          <p:cNvSpPr>
            <a:spLocks noGrp="1"/>
          </p:cNvSpPr>
          <p:nvPr>
            <p:ph type="title"/>
          </p:nvPr>
        </p:nvSpPr>
        <p:spPr>
          <a:xfrm>
            <a:off x="2267744" y="101949"/>
            <a:ext cx="8229600" cy="1143000"/>
          </a:xfrm>
        </p:spPr>
        <p:txBody>
          <a:bodyPr>
            <a:normAutofit/>
          </a:bodyPr>
          <a:lstStyle/>
          <a:p>
            <a:r>
              <a:rPr lang="en-GB" sz="3600" dirty="0">
                <a:solidFill>
                  <a:srgbClr val="00B0F0"/>
                </a:solidFill>
              </a:rPr>
              <a:t>Student exercise - 2</a:t>
            </a:r>
          </a:p>
        </p:txBody>
      </p:sp>
      <p:graphicFrame>
        <p:nvGraphicFramePr>
          <p:cNvPr id="5" name="Content Placeholder 4">
            <a:extLst>
              <a:ext uri="{FF2B5EF4-FFF2-40B4-BE49-F238E27FC236}">
                <a16:creationId xmlns:a16="http://schemas.microsoft.com/office/drawing/2014/main" id="{EFC69ED2-B5A0-4827-B19F-5394EA9292E3}"/>
              </a:ext>
            </a:extLst>
          </p:cNvPr>
          <p:cNvGraphicFramePr>
            <a:graphicFrameLocks noGrp="1"/>
          </p:cNvGraphicFramePr>
          <p:nvPr>
            <p:ph idx="1"/>
            <p:extLst>
              <p:ext uri="{D42A27DB-BD31-4B8C-83A1-F6EECF244321}">
                <p14:modId xmlns:p14="http://schemas.microsoft.com/office/powerpoint/2010/main" val="1848752271"/>
              </p:ext>
            </p:extLst>
          </p:nvPr>
        </p:nvGraphicFramePr>
        <p:xfrm>
          <a:off x="3995936" y="1417638"/>
          <a:ext cx="5004050" cy="3474955"/>
        </p:xfrm>
        <a:graphic>
          <a:graphicData uri="http://schemas.openxmlformats.org/drawingml/2006/table">
            <a:tbl>
              <a:tblPr firstRow="1" firstCol="1" bandRow="1">
                <a:tableStyleId>{5C22544A-7EE6-4342-B048-85BDC9FD1C3A}</a:tableStyleId>
              </a:tblPr>
              <a:tblGrid>
                <a:gridCol w="838642">
                  <a:extLst>
                    <a:ext uri="{9D8B030D-6E8A-4147-A177-3AD203B41FA5}">
                      <a16:colId xmlns:a16="http://schemas.microsoft.com/office/drawing/2014/main" val="465069369"/>
                    </a:ext>
                  </a:extLst>
                </a:gridCol>
                <a:gridCol w="832685">
                  <a:extLst>
                    <a:ext uri="{9D8B030D-6E8A-4147-A177-3AD203B41FA5}">
                      <a16:colId xmlns:a16="http://schemas.microsoft.com/office/drawing/2014/main" val="3338518073"/>
                    </a:ext>
                  </a:extLst>
                </a:gridCol>
                <a:gridCol w="833346">
                  <a:extLst>
                    <a:ext uri="{9D8B030D-6E8A-4147-A177-3AD203B41FA5}">
                      <a16:colId xmlns:a16="http://schemas.microsoft.com/office/drawing/2014/main" val="1060166303"/>
                    </a:ext>
                  </a:extLst>
                </a:gridCol>
                <a:gridCol w="832685">
                  <a:extLst>
                    <a:ext uri="{9D8B030D-6E8A-4147-A177-3AD203B41FA5}">
                      <a16:colId xmlns:a16="http://schemas.microsoft.com/office/drawing/2014/main" val="582426603"/>
                    </a:ext>
                  </a:extLst>
                </a:gridCol>
                <a:gridCol w="833346">
                  <a:extLst>
                    <a:ext uri="{9D8B030D-6E8A-4147-A177-3AD203B41FA5}">
                      <a16:colId xmlns:a16="http://schemas.microsoft.com/office/drawing/2014/main" val="2946143898"/>
                    </a:ext>
                  </a:extLst>
                </a:gridCol>
                <a:gridCol w="833346">
                  <a:extLst>
                    <a:ext uri="{9D8B030D-6E8A-4147-A177-3AD203B41FA5}">
                      <a16:colId xmlns:a16="http://schemas.microsoft.com/office/drawing/2014/main" val="4158515352"/>
                    </a:ext>
                  </a:extLst>
                </a:gridCol>
              </a:tblGrid>
              <a:tr h="983931">
                <a:tc>
                  <a:txBody>
                    <a:bodyPr/>
                    <a:lstStyle/>
                    <a:p>
                      <a:pP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 </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Sales of beverages</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Wholesale purchases of beverages</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Labour</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Overheads</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Sundry sales</a:t>
                      </a:r>
                    </a:p>
                    <a:p>
                      <a:pP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commission</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extLst>
                  <a:ext uri="{0D108BD9-81ED-4DB2-BD59-A6C34878D82A}">
                    <a16:rowId xmlns:a16="http://schemas.microsoft.com/office/drawing/2014/main" val="105690272"/>
                  </a:ext>
                </a:extLst>
              </a:tr>
              <a:tr h="273400">
                <a:tc>
                  <a:txBody>
                    <a:bodyPr/>
                    <a:lstStyle/>
                    <a:p>
                      <a:pP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April</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a:solidFill>
                            <a:schemeClr val="bg1"/>
                          </a:solidFill>
                          <a:effectLst/>
                          <a:latin typeface="Times New Roman" panose="02020603050405020304" pitchFamily="18" charset="0"/>
                          <a:cs typeface="Times New Roman" panose="02020603050405020304" pitchFamily="18" charset="0"/>
                        </a:rPr>
                        <a:t>1,000</a:t>
                      </a:r>
                      <a:endParaRPr lang="en-GB" sz="11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a:solidFill>
                            <a:schemeClr val="bg1"/>
                          </a:solidFill>
                          <a:effectLst/>
                          <a:latin typeface="Times New Roman" panose="02020603050405020304" pitchFamily="18" charset="0"/>
                          <a:cs typeface="Times New Roman" panose="02020603050405020304" pitchFamily="18" charset="0"/>
                        </a:rPr>
                        <a:t>550</a:t>
                      </a:r>
                      <a:endParaRPr lang="en-GB" sz="11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a:solidFill>
                            <a:schemeClr val="bg1"/>
                          </a:solidFill>
                          <a:effectLst/>
                          <a:latin typeface="Times New Roman" panose="02020603050405020304" pitchFamily="18" charset="0"/>
                          <a:cs typeface="Times New Roman" panose="02020603050405020304" pitchFamily="18" charset="0"/>
                        </a:rPr>
                        <a:t>0</a:t>
                      </a:r>
                      <a:endParaRPr lang="en-GB" sz="11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a:solidFill>
                            <a:schemeClr val="bg1"/>
                          </a:solidFill>
                          <a:effectLst/>
                          <a:latin typeface="Times New Roman" panose="02020603050405020304" pitchFamily="18" charset="0"/>
                          <a:cs typeface="Times New Roman" panose="02020603050405020304" pitchFamily="18" charset="0"/>
                        </a:rPr>
                        <a:t>250</a:t>
                      </a:r>
                      <a:endParaRPr lang="en-GB" sz="11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2,500</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extLst>
                  <a:ext uri="{0D108BD9-81ED-4DB2-BD59-A6C34878D82A}">
                    <a16:rowId xmlns:a16="http://schemas.microsoft.com/office/drawing/2014/main" val="1845781437"/>
                  </a:ext>
                </a:extLst>
              </a:tr>
              <a:tr h="273400">
                <a:tc>
                  <a:txBody>
                    <a:bodyPr/>
                    <a:lstStyle/>
                    <a:p>
                      <a:pP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May</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1,300</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a:solidFill>
                            <a:schemeClr val="bg1"/>
                          </a:solidFill>
                          <a:effectLst/>
                          <a:latin typeface="Times New Roman" panose="02020603050405020304" pitchFamily="18" charset="0"/>
                          <a:cs typeface="Times New Roman" panose="02020603050405020304" pitchFamily="18" charset="0"/>
                        </a:rPr>
                        <a:t>600</a:t>
                      </a:r>
                      <a:endParaRPr lang="en-GB" sz="11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a:solidFill>
                            <a:schemeClr val="bg1"/>
                          </a:solidFill>
                          <a:effectLst/>
                          <a:latin typeface="Times New Roman" panose="02020603050405020304" pitchFamily="18" charset="0"/>
                          <a:cs typeface="Times New Roman" panose="02020603050405020304" pitchFamily="18" charset="0"/>
                        </a:rPr>
                        <a:t>0</a:t>
                      </a:r>
                      <a:endParaRPr lang="en-GB" sz="11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a:solidFill>
                            <a:schemeClr val="bg1"/>
                          </a:solidFill>
                          <a:effectLst/>
                          <a:latin typeface="Times New Roman" panose="02020603050405020304" pitchFamily="18" charset="0"/>
                          <a:cs typeface="Times New Roman" panose="02020603050405020304" pitchFamily="18" charset="0"/>
                        </a:rPr>
                        <a:t>250</a:t>
                      </a:r>
                      <a:endParaRPr lang="en-GB" sz="11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3,400</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extLst>
                  <a:ext uri="{0D108BD9-81ED-4DB2-BD59-A6C34878D82A}">
                    <a16:rowId xmlns:a16="http://schemas.microsoft.com/office/drawing/2014/main" val="787034711"/>
                  </a:ext>
                </a:extLst>
              </a:tr>
              <a:tr h="273400">
                <a:tc>
                  <a:txBody>
                    <a:bodyPr/>
                    <a:lstStyle/>
                    <a:p>
                      <a:pP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June</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a:solidFill>
                            <a:schemeClr val="bg1"/>
                          </a:solidFill>
                          <a:effectLst/>
                          <a:latin typeface="Times New Roman" panose="02020603050405020304" pitchFamily="18" charset="0"/>
                          <a:cs typeface="Times New Roman" panose="02020603050405020304" pitchFamily="18" charset="0"/>
                        </a:rPr>
                        <a:t>4,000</a:t>
                      </a:r>
                      <a:endParaRPr lang="en-GB" sz="11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a:solidFill>
                            <a:schemeClr val="bg1"/>
                          </a:solidFill>
                          <a:effectLst/>
                          <a:latin typeface="Times New Roman" panose="02020603050405020304" pitchFamily="18" charset="0"/>
                          <a:cs typeface="Times New Roman" panose="02020603050405020304" pitchFamily="18" charset="0"/>
                        </a:rPr>
                        <a:t>1980</a:t>
                      </a:r>
                      <a:endParaRPr lang="en-GB" sz="11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a:solidFill>
                            <a:schemeClr val="bg1"/>
                          </a:solidFill>
                          <a:effectLst/>
                          <a:latin typeface="Times New Roman" panose="02020603050405020304" pitchFamily="18" charset="0"/>
                          <a:cs typeface="Times New Roman" panose="02020603050405020304" pitchFamily="18" charset="0"/>
                        </a:rPr>
                        <a:t>500</a:t>
                      </a:r>
                      <a:endParaRPr lang="en-GB" sz="11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a:solidFill>
                            <a:schemeClr val="bg1"/>
                          </a:solidFill>
                          <a:effectLst/>
                          <a:latin typeface="Times New Roman" panose="02020603050405020304" pitchFamily="18" charset="0"/>
                          <a:cs typeface="Times New Roman" panose="02020603050405020304" pitchFamily="18" charset="0"/>
                        </a:rPr>
                        <a:t>400</a:t>
                      </a:r>
                      <a:endParaRPr lang="en-GB" sz="11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5,500</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extLst>
                  <a:ext uri="{0D108BD9-81ED-4DB2-BD59-A6C34878D82A}">
                    <a16:rowId xmlns:a16="http://schemas.microsoft.com/office/drawing/2014/main" val="851977714"/>
                  </a:ext>
                </a:extLst>
              </a:tr>
              <a:tr h="273400">
                <a:tc>
                  <a:txBody>
                    <a:bodyPr/>
                    <a:lstStyle/>
                    <a:p>
                      <a:pP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July</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a:solidFill>
                            <a:schemeClr val="bg1"/>
                          </a:solidFill>
                          <a:effectLst/>
                          <a:latin typeface="Times New Roman" panose="02020603050405020304" pitchFamily="18" charset="0"/>
                          <a:cs typeface="Times New Roman" panose="02020603050405020304" pitchFamily="18" charset="0"/>
                        </a:rPr>
                        <a:t>6,500</a:t>
                      </a:r>
                      <a:endParaRPr lang="en-GB" sz="11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a:solidFill>
                            <a:schemeClr val="bg1"/>
                          </a:solidFill>
                          <a:effectLst/>
                          <a:latin typeface="Times New Roman" panose="02020603050405020304" pitchFamily="18" charset="0"/>
                          <a:cs typeface="Times New Roman" panose="02020603050405020304" pitchFamily="18" charset="0"/>
                        </a:rPr>
                        <a:t>3,400</a:t>
                      </a:r>
                      <a:endParaRPr lang="en-GB" sz="11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a:solidFill>
                            <a:schemeClr val="bg1"/>
                          </a:solidFill>
                          <a:effectLst/>
                          <a:latin typeface="Times New Roman" panose="02020603050405020304" pitchFamily="18" charset="0"/>
                          <a:cs typeface="Times New Roman" panose="02020603050405020304" pitchFamily="18" charset="0"/>
                        </a:rPr>
                        <a:t>1,500</a:t>
                      </a:r>
                      <a:endParaRPr lang="en-GB" sz="11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a:solidFill>
                            <a:schemeClr val="bg1"/>
                          </a:solidFill>
                          <a:effectLst/>
                          <a:latin typeface="Times New Roman" panose="02020603050405020304" pitchFamily="18" charset="0"/>
                          <a:cs typeface="Times New Roman" panose="02020603050405020304" pitchFamily="18" charset="0"/>
                        </a:rPr>
                        <a:t>1,000</a:t>
                      </a:r>
                      <a:endParaRPr lang="en-GB" sz="11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7,000</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extLst>
                  <a:ext uri="{0D108BD9-81ED-4DB2-BD59-A6C34878D82A}">
                    <a16:rowId xmlns:a16="http://schemas.microsoft.com/office/drawing/2014/main" val="4119287798"/>
                  </a:ext>
                </a:extLst>
              </a:tr>
              <a:tr h="273400">
                <a:tc>
                  <a:txBody>
                    <a:bodyPr/>
                    <a:lstStyle/>
                    <a:p>
                      <a:pP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August</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5,400</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a:solidFill>
                            <a:schemeClr val="bg1"/>
                          </a:solidFill>
                          <a:effectLst/>
                          <a:latin typeface="Times New Roman" panose="02020603050405020304" pitchFamily="18" charset="0"/>
                          <a:cs typeface="Times New Roman" panose="02020603050405020304" pitchFamily="18" charset="0"/>
                        </a:rPr>
                        <a:t>2,700</a:t>
                      </a:r>
                      <a:endParaRPr lang="en-GB" sz="11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a:solidFill>
                            <a:schemeClr val="bg1"/>
                          </a:solidFill>
                          <a:effectLst/>
                          <a:latin typeface="Times New Roman" panose="02020603050405020304" pitchFamily="18" charset="0"/>
                          <a:cs typeface="Times New Roman" panose="02020603050405020304" pitchFamily="18" charset="0"/>
                        </a:rPr>
                        <a:t>1,100</a:t>
                      </a:r>
                      <a:endParaRPr lang="en-GB" sz="11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a:solidFill>
                            <a:schemeClr val="bg1"/>
                          </a:solidFill>
                          <a:effectLst/>
                          <a:latin typeface="Times New Roman" panose="02020603050405020304" pitchFamily="18" charset="0"/>
                          <a:cs typeface="Times New Roman" panose="02020603050405020304" pitchFamily="18" charset="0"/>
                        </a:rPr>
                        <a:t>1,000</a:t>
                      </a:r>
                      <a:endParaRPr lang="en-GB" sz="11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6,100</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extLst>
                  <a:ext uri="{0D108BD9-81ED-4DB2-BD59-A6C34878D82A}">
                    <a16:rowId xmlns:a16="http://schemas.microsoft.com/office/drawing/2014/main" val="2739923739"/>
                  </a:ext>
                </a:extLst>
              </a:tr>
              <a:tr h="283628">
                <a:tc>
                  <a:txBody>
                    <a:bodyPr/>
                    <a:lstStyle/>
                    <a:p>
                      <a:pP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September</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4,300</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2,100</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750</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a:solidFill>
                            <a:schemeClr val="bg1"/>
                          </a:solidFill>
                          <a:effectLst/>
                          <a:latin typeface="Times New Roman" panose="02020603050405020304" pitchFamily="18" charset="0"/>
                          <a:cs typeface="Times New Roman" panose="02020603050405020304" pitchFamily="18" charset="0"/>
                        </a:rPr>
                        <a:t>800</a:t>
                      </a:r>
                      <a:endParaRPr lang="en-GB" sz="11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2,010</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extLst>
                  <a:ext uri="{0D108BD9-81ED-4DB2-BD59-A6C34878D82A}">
                    <a16:rowId xmlns:a16="http://schemas.microsoft.com/office/drawing/2014/main" val="3574604821"/>
                  </a:ext>
                </a:extLst>
              </a:tr>
              <a:tr h="273400">
                <a:tc>
                  <a:txBody>
                    <a:bodyPr/>
                    <a:lstStyle/>
                    <a:p>
                      <a:pPr>
                        <a:lnSpc>
                          <a:spcPct val="107000"/>
                        </a:lnSpc>
                        <a:spcAft>
                          <a:spcPts val="0"/>
                        </a:spcAft>
                      </a:pPr>
                      <a:r>
                        <a:rPr lang="en-GB" sz="1100">
                          <a:solidFill>
                            <a:schemeClr val="bg1"/>
                          </a:solidFill>
                          <a:effectLst/>
                          <a:latin typeface="Times New Roman" panose="02020603050405020304" pitchFamily="18" charset="0"/>
                          <a:cs typeface="Times New Roman" panose="02020603050405020304" pitchFamily="18" charset="0"/>
                        </a:rPr>
                        <a:t>October</a:t>
                      </a:r>
                      <a:endParaRPr lang="en-GB" sz="11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2,100</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1,100</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500</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a:solidFill>
                            <a:schemeClr val="bg1"/>
                          </a:solidFill>
                          <a:effectLst/>
                          <a:latin typeface="Times New Roman" panose="02020603050405020304" pitchFamily="18" charset="0"/>
                          <a:cs typeface="Times New Roman" panose="02020603050405020304" pitchFamily="18" charset="0"/>
                        </a:rPr>
                        <a:t>700</a:t>
                      </a:r>
                      <a:endParaRPr lang="en-GB" sz="11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1,100</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extLst>
                  <a:ext uri="{0D108BD9-81ED-4DB2-BD59-A6C34878D82A}">
                    <a16:rowId xmlns:a16="http://schemas.microsoft.com/office/drawing/2014/main" val="566434042"/>
                  </a:ext>
                </a:extLst>
              </a:tr>
              <a:tr h="566996">
                <a:tc>
                  <a:txBody>
                    <a:bodyPr/>
                    <a:lstStyle/>
                    <a:p>
                      <a:pPr>
                        <a:lnSpc>
                          <a:spcPct val="107000"/>
                        </a:lnSpc>
                        <a:spcAft>
                          <a:spcPts val="0"/>
                        </a:spcAft>
                      </a:pPr>
                      <a:r>
                        <a:rPr lang="en-GB" sz="1100">
                          <a:solidFill>
                            <a:schemeClr val="bg1"/>
                          </a:solidFill>
                          <a:effectLst/>
                          <a:latin typeface="Times New Roman" panose="02020603050405020304" pitchFamily="18" charset="0"/>
                          <a:cs typeface="Times New Roman" panose="02020603050405020304" pitchFamily="18" charset="0"/>
                        </a:rPr>
                        <a:t>November</a:t>
                      </a:r>
                      <a:endParaRPr lang="en-GB" sz="11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1,980</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2,000</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500</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300</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1,000</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extLst>
                  <a:ext uri="{0D108BD9-81ED-4DB2-BD59-A6C34878D82A}">
                    <a16:rowId xmlns:a16="http://schemas.microsoft.com/office/drawing/2014/main" val="3942363027"/>
                  </a:ext>
                </a:extLst>
              </a:tr>
            </a:tbl>
          </a:graphicData>
        </a:graphic>
      </p:graphicFrame>
      <p:sp>
        <p:nvSpPr>
          <p:cNvPr id="4" name="Slide Number Placeholder 3">
            <a:extLst>
              <a:ext uri="{FF2B5EF4-FFF2-40B4-BE49-F238E27FC236}">
                <a16:creationId xmlns:a16="http://schemas.microsoft.com/office/drawing/2014/main" id="{4CA40241-BAB7-4D4B-BCC2-FADDC1CA7ED4}"/>
              </a:ext>
            </a:extLst>
          </p:cNvPr>
          <p:cNvSpPr>
            <a:spLocks noGrp="1"/>
          </p:cNvSpPr>
          <p:nvPr>
            <p:ph type="sldNum" sz="quarter" idx="12"/>
          </p:nvPr>
        </p:nvSpPr>
        <p:spPr/>
        <p:txBody>
          <a:bodyPr/>
          <a:lstStyle/>
          <a:p>
            <a:fld id="{C3F65BB1-9206-4D7F-97F9-47DCC7DC6334}" type="slidenum">
              <a:rPr lang="en-GB" smtClean="0"/>
              <a:pPr/>
              <a:t>18</a:t>
            </a:fld>
            <a:endParaRPr lang="en-GB"/>
          </a:p>
        </p:txBody>
      </p:sp>
      <p:sp>
        <p:nvSpPr>
          <p:cNvPr id="7" name="Rectangle 6">
            <a:extLst>
              <a:ext uri="{FF2B5EF4-FFF2-40B4-BE49-F238E27FC236}">
                <a16:creationId xmlns:a16="http://schemas.microsoft.com/office/drawing/2014/main" id="{2C3E96D9-60E3-40FA-9CB5-581ABE940C8F}"/>
              </a:ext>
            </a:extLst>
          </p:cNvPr>
          <p:cNvSpPr/>
          <p:nvPr/>
        </p:nvSpPr>
        <p:spPr>
          <a:xfrm>
            <a:off x="169662" y="748114"/>
            <a:ext cx="3705941" cy="1070806"/>
          </a:xfrm>
          <a:prstGeom prst="rect">
            <a:avLst/>
          </a:prstGeom>
          <a:solidFill>
            <a:srgbClr val="ABE1FF"/>
          </a:solidFill>
        </p:spPr>
        <p:txBody>
          <a:bodyPr wrap="square">
            <a:spAutoFit/>
          </a:bodyPr>
          <a:lstStyle/>
          <a:p>
            <a:pPr marL="457200">
              <a:lnSpc>
                <a:spcPct val="107000"/>
              </a:lnSpc>
              <a:spcAft>
                <a:spcPts val="800"/>
              </a:spcAft>
            </a:pPr>
            <a:r>
              <a:rPr lang="en-GB" dirty="0">
                <a:latin typeface="Times New Roman" panose="02020603050405020304" pitchFamily="18" charset="0"/>
                <a:ea typeface="Calibri" panose="020F0502020204030204" pitchFamily="34" charset="0"/>
                <a:cs typeface="Times New Roman" panose="02020603050405020304" pitchFamily="18" charset="0"/>
              </a:rPr>
              <a:t> </a:t>
            </a:r>
          </a:p>
          <a:p>
            <a:pPr>
              <a:lnSpc>
                <a:spcPct val="107000"/>
              </a:lnSpc>
              <a:spcAft>
                <a:spcPts val="800"/>
              </a:spcAft>
            </a:pPr>
            <a:r>
              <a:rPr lang="en-GB" sz="1200" dirty="0">
                <a:latin typeface="Times New Roman" panose="02020603050405020304" pitchFamily="18" charset="0"/>
                <a:ea typeface="Calibri" panose="020F0502020204030204" pitchFamily="34" charset="0"/>
                <a:cs typeface="Times New Roman" panose="02020603050405020304" pitchFamily="18" charset="0"/>
              </a:rPr>
              <a:t>You are required to prepare both a cash and profit budget for the three-month period ending the 30</a:t>
            </a:r>
            <a:r>
              <a:rPr lang="en-GB" sz="1200" baseline="30000" dirty="0">
                <a:latin typeface="Times New Roman" panose="02020603050405020304" pitchFamily="18" charset="0"/>
                <a:ea typeface="Calibri" panose="020F0502020204030204" pitchFamily="34" charset="0"/>
                <a:cs typeface="Times New Roman" panose="02020603050405020304" pitchFamily="18" charset="0"/>
              </a:rPr>
              <a:t>th</a:t>
            </a:r>
            <a:r>
              <a:rPr lang="en-GB" sz="1200" dirty="0">
                <a:latin typeface="Times New Roman" panose="02020603050405020304" pitchFamily="18" charset="0"/>
                <a:ea typeface="Calibri" panose="020F0502020204030204" pitchFamily="34" charset="0"/>
                <a:cs typeface="Times New Roman" panose="02020603050405020304" pitchFamily="18" charset="0"/>
              </a:rPr>
              <a:t> of November 2020</a:t>
            </a:r>
          </a:p>
        </p:txBody>
      </p:sp>
      <p:sp>
        <p:nvSpPr>
          <p:cNvPr id="8" name="Rectangle 7">
            <a:extLst>
              <a:ext uri="{FF2B5EF4-FFF2-40B4-BE49-F238E27FC236}">
                <a16:creationId xmlns:a16="http://schemas.microsoft.com/office/drawing/2014/main" id="{FA7556CE-5384-49B6-B181-564020F18FD0}"/>
              </a:ext>
            </a:extLst>
          </p:cNvPr>
          <p:cNvSpPr/>
          <p:nvPr/>
        </p:nvSpPr>
        <p:spPr>
          <a:xfrm>
            <a:off x="169661" y="1909111"/>
            <a:ext cx="3705941" cy="3738716"/>
          </a:xfrm>
          <a:prstGeom prst="rect">
            <a:avLst/>
          </a:prstGeom>
          <a:solidFill>
            <a:srgbClr val="ABE1FF"/>
          </a:solidFill>
        </p:spPr>
        <p:txBody>
          <a:bodyPr wrap="square">
            <a:spAutoFit/>
          </a:bodyPr>
          <a:lstStyle/>
          <a:p>
            <a:pPr>
              <a:lnSpc>
                <a:spcPct val="107000"/>
              </a:lnSpc>
              <a:spcAft>
                <a:spcPts val="800"/>
              </a:spcAft>
            </a:pPr>
            <a:r>
              <a:rPr lang="en-GB" sz="1200" dirty="0">
                <a:latin typeface="Times New Roman" panose="02020603050405020304" pitchFamily="18" charset="0"/>
                <a:ea typeface="Calibri" panose="020F0502020204030204" pitchFamily="34" charset="0"/>
                <a:cs typeface="Times New Roman" panose="02020603050405020304" pitchFamily="18" charset="0"/>
              </a:rPr>
              <a:t>Notes</a:t>
            </a:r>
          </a:p>
          <a:p>
            <a:pPr marL="342900" lvl="0" indent="-342900">
              <a:lnSpc>
                <a:spcPct val="107000"/>
              </a:lnSpc>
              <a:spcAft>
                <a:spcPts val="0"/>
              </a:spcAft>
              <a:buFont typeface="Symbol" panose="05050102010706020507" pitchFamily="18" charset="2"/>
              <a:buChar char=""/>
            </a:pPr>
            <a:r>
              <a:rPr lang="en-GB" sz="1200" dirty="0">
                <a:latin typeface="Times New Roman" panose="02020603050405020304" pitchFamily="18" charset="0"/>
                <a:ea typeface="Calibri" panose="020F0502020204030204" pitchFamily="34" charset="0"/>
                <a:cs typeface="Times New Roman" panose="02020603050405020304" pitchFamily="18" charset="0"/>
              </a:rPr>
              <a:t>Beverages sales are sold and paid for in the same month</a:t>
            </a:r>
          </a:p>
          <a:p>
            <a:pPr marL="342900" lvl="0" indent="-342900">
              <a:lnSpc>
                <a:spcPct val="107000"/>
              </a:lnSpc>
              <a:spcAft>
                <a:spcPts val="0"/>
              </a:spcAft>
              <a:buFont typeface="Symbol" panose="05050102010706020507" pitchFamily="18" charset="2"/>
              <a:buChar char=""/>
            </a:pPr>
            <a:r>
              <a:rPr lang="en-GB" sz="1200" dirty="0">
                <a:latin typeface="Times New Roman" panose="02020603050405020304" pitchFamily="18" charset="0"/>
                <a:ea typeface="Calibri" panose="020F0502020204030204" pitchFamily="34" charset="0"/>
                <a:cs typeface="Times New Roman" panose="02020603050405020304" pitchFamily="18" charset="0"/>
              </a:rPr>
              <a:t>30% of wholesale purchases of beverages are paid in cash, 50% are paid with one month’s credit, and 20% are paid with two month’s credit</a:t>
            </a:r>
          </a:p>
          <a:p>
            <a:pPr marL="342900" lvl="0" indent="-342900">
              <a:lnSpc>
                <a:spcPct val="107000"/>
              </a:lnSpc>
              <a:spcAft>
                <a:spcPts val="0"/>
              </a:spcAft>
              <a:buFont typeface="Symbol" panose="05050102010706020507" pitchFamily="18" charset="2"/>
              <a:buChar char=""/>
            </a:pPr>
            <a:r>
              <a:rPr lang="en-GB" sz="1200" dirty="0">
                <a:latin typeface="Times New Roman" panose="02020603050405020304" pitchFamily="18" charset="0"/>
                <a:ea typeface="Calibri" panose="020F0502020204030204" pitchFamily="34" charset="0"/>
                <a:cs typeface="Times New Roman" panose="02020603050405020304" pitchFamily="18" charset="0"/>
              </a:rPr>
              <a:t>Labour is paid one month in arrears</a:t>
            </a:r>
          </a:p>
          <a:p>
            <a:pPr marL="342900" lvl="0" indent="-342900">
              <a:lnSpc>
                <a:spcPct val="107000"/>
              </a:lnSpc>
              <a:spcAft>
                <a:spcPts val="0"/>
              </a:spcAft>
              <a:buFont typeface="Symbol" panose="05050102010706020507" pitchFamily="18" charset="2"/>
              <a:buChar char=""/>
            </a:pPr>
            <a:r>
              <a:rPr lang="en-GB" sz="1200" dirty="0">
                <a:latin typeface="Times New Roman" panose="02020603050405020304" pitchFamily="18" charset="0"/>
                <a:ea typeface="Calibri" panose="020F0502020204030204" pitchFamily="34" charset="0"/>
                <a:cs typeface="Times New Roman" panose="02020603050405020304" pitchFamily="18" charset="0"/>
              </a:rPr>
              <a:t>50% of overheads are paid for in cash, and 50% are paid with two month’s credit</a:t>
            </a:r>
          </a:p>
          <a:p>
            <a:pPr marL="342900" lvl="0" indent="-342900">
              <a:lnSpc>
                <a:spcPct val="107000"/>
              </a:lnSpc>
              <a:spcAft>
                <a:spcPts val="0"/>
              </a:spcAft>
              <a:buFont typeface="Symbol" panose="05050102010706020507" pitchFamily="18" charset="2"/>
              <a:buChar char=""/>
            </a:pPr>
            <a:r>
              <a:rPr lang="en-GB" sz="1200" dirty="0">
                <a:latin typeface="Times New Roman" panose="02020603050405020304" pitchFamily="18" charset="0"/>
                <a:ea typeface="Calibri" panose="020F0502020204030204" pitchFamily="34" charset="0"/>
                <a:cs typeface="Times New Roman" panose="02020603050405020304" pitchFamily="18" charset="0"/>
              </a:rPr>
              <a:t>Depreciation is charged at £1,600 per annum</a:t>
            </a:r>
          </a:p>
          <a:p>
            <a:pPr marL="342900" lvl="0" indent="-342900">
              <a:lnSpc>
                <a:spcPct val="107000"/>
              </a:lnSpc>
              <a:spcAft>
                <a:spcPts val="0"/>
              </a:spcAft>
              <a:buFont typeface="Symbol" panose="05050102010706020507" pitchFamily="18" charset="2"/>
              <a:buChar char=""/>
            </a:pPr>
            <a:r>
              <a:rPr lang="en-GB" sz="1200" dirty="0">
                <a:latin typeface="Times New Roman" panose="02020603050405020304" pitchFamily="18" charset="0"/>
                <a:ea typeface="Calibri" panose="020F0502020204030204" pitchFamily="34" charset="0"/>
                <a:cs typeface="Times New Roman" panose="02020603050405020304" pitchFamily="18" charset="0"/>
              </a:rPr>
              <a:t>Sundry sales commission is paid one month in arrears</a:t>
            </a:r>
          </a:p>
          <a:p>
            <a:pPr marL="342900" lvl="0" indent="-342900">
              <a:lnSpc>
                <a:spcPct val="107000"/>
              </a:lnSpc>
              <a:spcAft>
                <a:spcPts val="0"/>
              </a:spcAft>
              <a:buFont typeface="Symbol" panose="05050102010706020507" pitchFamily="18" charset="2"/>
              <a:buChar char=""/>
            </a:pPr>
            <a:r>
              <a:rPr lang="en-GB" sz="1200" dirty="0">
                <a:latin typeface="Times New Roman" panose="02020603050405020304" pitchFamily="18" charset="0"/>
                <a:ea typeface="Calibri" panose="020F0502020204030204" pitchFamily="34" charset="0"/>
                <a:cs typeface="Times New Roman" panose="02020603050405020304" pitchFamily="18" charset="0"/>
              </a:rPr>
              <a:t>Inventory is forecast to be £1,000 at the end of 31</a:t>
            </a:r>
            <a:r>
              <a:rPr lang="en-GB" sz="1200" baseline="30000" dirty="0">
                <a:latin typeface="Times New Roman" panose="02020603050405020304" pitchFamily="18" charset="0"/>
                <a:ea typeface="Calibri" panose="020F0502020204030204" pitchFamily="34" charset="0"/>
                <a:cs typeface="Times New Roman" panose="02020603050405020304" pitchFamily="18" charset="0"/>
              </a:rPr>
              <a:t>st</a:t>
            </a:r>
            <a:r>
              <a:rPr lang="en-GB" sz="1200" dirty="0">
                <a:latin typeface="Times New Roman" panose="02020603050405020304" pitchFamily="18" charset="0"/>
                <a:ea typeface="Calibri" panose="020F0502020204030204" pitchFamily="34" charset="0"/>
                <a:cs typeface="Times New Roman" panose="02020603050405020304" pitchFamily="18" charset="0"/>
              </a:rPr>
              <a:t> of August 2020 and £650 at the end of  30</a:t>
            </a:r>
            <a:r>
              <a:rPr lang="en-GB" sz="1200" baseline="30000" dirty="0">
                <a:latin typeface="Times New Roman" panose="02020603050405020304" pitchFamily="18" charset="0"/>
                <a:ea typeface="Calibri" panose="020F0502020204030204" pitchFamily="34" charset="0"/>
                <a:cs typeface="Times New Roman" panose="02020603050405020304" pitchFamily="18" charset="0"/>
              </a:rPr>
              <a:t>th</a:t>
            </a:r>
            <a:r>
              <a:rPr lang="en-GB" sz="1200" dirty="0">
                <a:latin typeface="Times New Roman" panose="02020603050405020304" pitchFamily="18" charset="0"/>
                <a:ea typeface="Calibri" panose="020F0502020204030204" pitchFamily="34" charset="0"/>
                <a:cs typeface="Times New Roman" panose="02020603050405020304" pitchFamily="18" charset="0"/>
              </a:rPr>
              <a:t> of November 2020</a:t>
            </a:r>
          </a:p>
          <a:p>
            <a:pPr marL="342900" lvl="0" indent="-342900">
              <a:lnSpc>
                <a:spcPct val="107000"/>
              </a:lnSpc>
              <a:spcAft>
                <a:spcPts val="0"/>
              </a:spcAft>
              <a:buFont typeface="Symbol" panose="05050102010706020507" pitchFamily="18" charset="2"/>
              <a:buChar char=""/>
            </a:pPr>
            <a:r>
              <a:rPr lang="en-GB" sz="1200" dirty="0">
                <a:latin typeface="Times New Roman" panose="02020603050405020304" pitchFamily="18" charset="0"/>
                <a:ea typeface="Calibri" panose="020F0502020204030204" pitchFamily="34" charset="0"/>
                <a:cs typeface="Times New Roman" panose="02020603050405020304" pitchFamily="18" charset="0"/>
              </a:rPr>
              <a:t>The bank balance as at the 1</a:t>
            </a:r>
            <a:r>
              <a:rPr lang="en-GB" sz="1200" baseline="30000" dirty="0">
                <a:latin typeface="Times New Roman" panose="02020603050405020304" pitchFamily="18" charset="0"/>
                <a:ea typeface="Calibri" panose="020F0502020204030204" pitchFamily="34" charset="0"/>
                <a:cs typeface="Times New Roman" panose="02020603050405020304" pitchFamily="18" charset="0"/>
              </a:rPr>
              <a:t>st</a:t>
            </a:r>
            <a:r>
              <a:rPr lang="en-GB" sz="1200" dirty="0">
                <a:latin typeface="Times New Roman" panose="02020603050405020304" pitchFamily="18" charset="0"/>
                <a:ea typeface="Calibri" panose="020F0502020204030204" pitchFamily="34" charset="0"/>
                <a:cs typeface="Times New Roman" panose="02020603050405020304" pitchFamily="18" charset="0"/>
              </a:rPr>
              <a:t> of September is projected to be £8,500</a:t>
            </a:r>
          </a:p>
          <a:p>
            <a:pPr marL="457200">
              <a:lnSpc>
                <a:spcPct val="107000"/>
              </a:lnSpc>
              <a:spcAft>
                <a:spcPts val="800"/>
              </a:spcAft>
            </a:pPr>
            <a:r>
              <a:rPr lang="en-GB" sz="1200" dirty="0">
                <a:latin typeface="Times New Roman" panose="02020603050405020304" pitchFamily="18" charset="0"/>
                <a:ea typeface="Calibri" panose="020F0502020204030204" pitchFamily="34" charset="0"/>
                <a:cs typeface="Times New Roman" panose="02020603050405020304" pitchFamily="18" charset="0"/>
              </a:rPr>
              <a:t> </a:t>
            </a:r>
          </a:p>
        </p:txBody>
      </p:sp>
    </p:spTree>
    <p:extLst>
      <p:ext uri="{BB962C8B-B14F-4D97-AF65-F5344CB8AC3E}">
        <p14:creationId xmlns:p14="http://schemas.microsoft.com/office/powerpoint/2010/main" val="1211724476"/>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6" presetClass="entr" presetSubtype="16"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circle(in)">
                                      <p:cBhvr>
                                        <p:cTn id="19"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animBg="1"/>
      <p:bldP spid="8"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2F7E7-B725-4833-87FF-0C9135F80AF9}"/>
              </a:ext>
            </a:extLst>
          </p:cNvPr>
          <p:cNvSpPr>
            <a:spLocks noGrp="1"/>
          </p:cNvSpPr>
          <p:nvPr>
            <p:ph type="title"/>
          </p:nvPr>
        </p:nvSpPr>
        <p:spPr>
          <a:xfrm>
            <a:off x="457200" y="164962"/>
            <a:ext cx="8229600" cy="1143000"/>
          </a:xfrm>
        </p:spPr>
        <p:txBody>
          <a:bodyPr>
            <a:normAutofit/>
          </a:bodyPr>
          <a:lstStyle/>
          <a:p>
            <a:r>
              <a:rPr lang="en-GB" sz="3600" dirty="0">
                <a:solidFill>
                  <a:schemeClr val="tx2">
                    <a:lumMod val="60000"/>
                    <a:lumOff val="40000"/>
                  </a:schemeClr>
                </a:solidFill>
              </a:rPr>
              <a:t>Depreciation - 1</a:t>
            </a:r>
          </a:p>
        </p:txBody>
      </p:sp>
      <p:sp>
        <p:nvSpPr>
          <p:cNvPr id="3" name="Content Placeholder 2">
            <a:extLst>
              <a:ext uri="{FF2B5EF4-FFF2-40B4-BE49-F238E27FC236}">
                <a16:creationId xmlns:a16="http://schemas.microsoft.com/office/drawing/2014/main" id="{2954CDA0-353B-4A28-9565-6FF45B81B077}"/>
              </a:ext>
            </a:extLst>
          </p:cNvPr>
          <p:cNvSpPr>
            <a:spLocks noGrp="1"/>
          </p:cNvSpPr>
          <p:nvPr>
            <p:ph idx="1"/>
          </p:nvPr>
        </p:nvSpPr>
        <p:spPr>
          <a:xfrm>
            <a:off x="457200" y="1302284"/>
            <a:ext cx="8229600" cy="4214948"/>
          </a:xfrm>
          <a:solidFill>
            <a:schemeClr val="accent1">
              <a:lumMod val="50000"/>
            </a:schemeClr>
          </a:solidFill>
        </p:spPr>
        <p:txBody>
          <a:bodyPr>
            <a:normAutofit lnSpcReduction="10000"/>
          </a:bodyPr>
          <a:lstStyle/>
          <a:p>
            <a:r>
              <a:rPr lang="en-GB" sz="2000" dirty="0">
                <a:solidFill>
                  <a:schemeClr val="bg1"/>
                </a:solidFill>
              </a:rPr>
              <a:t>You will notice the term ‘Depreciation is charged at £1,600 per annum’ in student exercise – 2</a:t>
            </a:r>
          </a:p>
          <a:p>
            <a:pPr marL="0" indent="0">
              <a:buNone/>
            </a:pPr>
            <a:endParaRPr lang="en-GB" sz="2000" dirty="0">
              <a:solidFill>
                <a:schemeClr val="bg1"/>
              </a:solidFill>
            </a:endParaRPr>
          </a:p>
          <a:p>
            <a:r>
              <a:rPr lang="en-GB" sz="2000" dirty="0">
                <a:solidFill>
                  <a:schemeClr val="bg1"/>
                </a:solidFill>
              </a:rPr>
              <a:t>This is a topic that we do not need to study in any detail for this module, the only thing to note is that it is an accounting term that reflects the reduction in the value of an asset over time</a:t>
            </a:r>
          </a:p>
          <a:p>
            <a:pPr marL="0" indent="0">
              <a:buNone/>
            </a:pPr>
            <a:endParaRPr lang="en-GB" sz="2000" dirty="0">
              <a:solidFill>
                <a:schemeClr val="bg1"/>
              </a:solidFill>
            </a:endParaRPr>
          </a:p>
          <a:p>
            <a:r>
              <a:rPr lang="en-GB" sz="2000" dirty="0">
                <a:solidFill>
                  <a:schemeClr val="bg1"/>
                </a:solidFill>
              </a:rPr>
              <a:t>It is not a cash item, and only appears in the Profit Budget as an expense</a:t>
            </a:r>
          </a:p>
          <a:p>
            <a:pPr marL="0" indent="0">
              <a:buNone/>
            </a:pPr>
            <a:endParaRPr lang="en-GB" sz="2000" dirty="0">
              <a:solidFill>
                <a:schemeClr val="bg1"/>
              </a:solidFill>
            </a:endParaRPr>
          </a:p>
          <a:p>
            <a:r>
              <a:rPr lang="en-GB" sz="2000" dirty="0">
                <a:solidFill>
                  <a:schemeClr val="bg1"/>
                </a:solidFill>
              </a:rPr>
              <a:t>A simple calculation is shown on the next slide, which is taken from a short article explaining basic depreciation, that I will put separately on Moodle for you</a:t>
            </a:r>
          </a:p>
        </p:txBody>
      </p:sp>
      <p:sp>
        <p:nvSpPr>
          <p:cNvPr id="4" name="Slide Number Placeholder 3">
            <a:extLst>
              <a:ext uri="{FF2B5EF4-FFF2-40B4-BE49-F238E27FC236}">
                <a16:creationId xmlns:a16="http://schemas.microsoft.com/office/drawing/2014/main" id="{7814AA1D-508A-4BA6-8436-58FFED55078E}"/>
              </a:ext>
            </a:extLst>
          </p:cNvPr>
          <p:cNvSpPr>
            <a:spLocks noGrp="1"/>
          </p:cNvSpPr>
          <p:nvPr>
            <p:ph type="sldNum" sz="quarter" idx="12"/>
          </p:nvPr>
        </p:nvSpPr>
        <p:spPr/>
        <p:txBody>
          <a:bodyPr/>
          <a:lstStyle/>
          <a:p>
            <a:fld id="{C3F65BB1-9206-4D7F-97F9-47DCC7DC6334}" type="slidenum">
              <a:rPr lang="en-GB" smtClean="0"/>
              <a:pPr/>
              <a:t>19</a:t>
            </a:fld>
            <a:endParaRPr lang="en-GB"/>
          </a:p>
        </p:txBody>
      </p:sp>
    </p:spTree>
    <p:extLst>
      <p:ext uri="{BB962C8B-B14F-4D97-AF65-F5344CB8AC3E}">
        <p14:creationId xmlns:p14="http://schemas.microsoft.com/office/powerpoint/2010/main" val="704835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grpId="0" nodeType="clickEffect">
                                  <p:stCondLst>
                                    <p:cond delay="0"/>
                                  </p:stCondLst>
                                  <p:childTnLst>
                                    <p:set>
                                      <p:cBhvr>
                                        <p:cTn id="10" dur="1" fill="hold">
                                          <p:stCondLst>
                                            <p:cond delay="0"/>
                                          </p:stCondLst>
                                        </p:cTn>
                                        <p:tgtEl>
                                          <p:spTgt spid="3">
                                            <p:bg/>
                                          </p:spTgt>
                                        </p:tgtEl>
                                        <p:attrNameLst>
                                          <p:attrName>style.visibility</p:attrName>
                                        </p:attrNameLst>
                                      </p:cBhvr>
                                      <p:to>
                                        <p:strVal val="visible"/>
                                      </p:to>
                                    </p:set>
                                    <p:animEffect transition="in" filter="circle(in)">
                                      <p:cBhvr>
                                        <p:cTn id="11" dur="2000"/>
                                        <p:tgtEl>
                                          <p:spTgt spid="3">
                                            <p:bg/>
                                          </p:spTgt>
                                        </p:tgtEl>
                                      </p:cBhvr>
                                    </p:animEffect>
                                  </p:childTnLst>
                                </p:cTn>
                              </p:par>
                            </p:childTnLst>
                          </p:cTn>
                        </p:par>
                      </p:childTnLst>
                    </p:cTn>
                  </p:par>
                  <p:par>
                    <p:cTn id="12" fill="hold">
                      <p:stCondLst>
                        <p:cond delay="indefinite"/>
                      </p:stCondLst>
                      <p:childTnLst>
                        <p:par>
                          <p:cTn id="13" fill="hold">
                            <p:stCondLst>
                              <p:cond delay="0"/>
                            </p:stCondLst>
                            <p:childTnLst>
                              <p:par>
                                <p:cTn id="14" presetID="6" presetClass="entr" presetSubtype="16" fill="hold" grpId="0"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animEffect transition="in" filter="circle(in)">
                                      <p:cBhvr>
                                        <p:cTn id="16" dur="20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6" presetClass="entr" presetSubtype="16"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circle(in)">
                                      <p:cBhvr>
                                        <p:cTn id="21" dur="20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6" presetClass="entr" presetSubtype="16" fill="hold" grpId="0" nodeType="click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Effect transition="in" filter="circle(in)">
                                      <p:cBhvr>
                                        <p:cTn id="26" dur="2000"/>
                                        <p:tgtEl>
                                          <p:spTgt spid="3">
                                            <p:txEl>
                                              <p:pRg st="4" end="4"/>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6" presetClass="entr" presetSubtype="16"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circle(in)">
                                      <p:cBhvr>
                                        <p:cTn id="31"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E15510-BCD4-4D31-B328-5B4A832A0C32}"/>
              </a:ext>
            </a:extLst>
          </p:cNvPr>
          <p:cNvSpPr>
            <a:spLocks noGrp="1"/>
          </p:cNvSpPr>
          <p:nvPr>
            <p:ph type="title"/>
          </p:nvPr>
        </p:nvSpPr>
        <p:spPr>
          <a:xfrm>
            <a:off x="457200" y="120979"/>
            <a:ext cx="8229600" cy="1143000"/>
          </a:xfrm>
        </p:spPr>
        <p:txBody>
          <a:bodyPr>
            <a:normAutofit/>
          </a:bodyPr>
          <a:lstStyle/>
          <a:p>
            <a:r>
              <a:rPr lang="en-GB" sz="3600" dirty="0">
                <a:solidFill>
                  <a:srgbClr val="007DC3"/>
                </a:solidFill>
              </a:rPr>
              <a:t>Depreciation – 2 (example)</a:t>
            </a:r>
          </a:p>
        </p:txBody>
      </p:sp>
      <p:graphicFrame>
        <p:nvGraphicFramePr>
          <p:cNvPr id="7" name="Content Placeholder 6">
            <a:extLst>
              <a:ext uri="{FF2B5EF4-FFF2-40B4-BE49-F238E27FC236}">
                <a16:creationId xmlns:a16="http://schemas.microsoft.com/office/drawing/2014/main" id="{322FC4B3-AE76-4069-B0DE-282F620DA353}"/>
              </a:ext>
            </a:extLst>
          </p:cNvPr>
          <p:cNvGraphicFramePr>
            <a:graphicFrameLocks noGrp="1"/>
          </p:cNvGraphicFramePr>
          <p:nvPr>
            <p:ph idx="1"/>
            <p:extLst>
              <p:ext uri="{D42A27DB-BD31-4B8C-83A1-F6EECF244321}">
                <p14:modId xmlns:p14="http://schemas.microsoft.com/office/powerpoint/2010/main" val="1822162340"/>
              </p:ext>
            </p:extLst>
          </p:nvPr>
        </p:nvGraphicFramePr>
        <p:xfrm>
          <a:off x="1691680" y="3573016"/>
          <a:ext cx="5411470" cy="1999425"/>
        </p:xfrm>
        <a:graphic>
          <a:graphicData uri="http://schemas.openxmlformats.org/drawingml/2006/table">
            <a:tbl>
              <a:tblPr/>
              <a:tblGrid>
                <a:gridCol w="1352550">
                  <a:extLst>
                    <a:ext uri="{9D8B030D-6E8A-4147-A177-3AD203B41FA5}">
                      <a16:colId xmlns:a16="http://schemas.microsoft.com/office/drawing/2014/main" val="2472486488"/>
                    </a:ext>
                  </a:extLst>
                </a:gridCol>
                <a:gridCol w="1352550">
                  <a:extLst>
                    <a:ext uri="{9D8B030D-6E8A-4147-A177-3AD203B41FA5}">
                      <a16:colId xmlns:a16="http://schemas.microsoft.com/office/drawing/2014/main" val="213289220"/>
                    </a:ext>
                  </a:extLst>
                </a:gridCol>
                <a:gridCol w="1353185">
                  <a:extLst>
                    <a:ext uri="{9D8B030D-6E8A-4147-A177-3AD203B41FA5}">
                      <a16:colId xmlns:a16="http://schemas.microsoft.com/office/drawing/2014/main" val="3623650500"/>
                    </a:ext>
                  </a:extLst>
                </a:gridCol>
                <a:gridCol w="1353185">
                  <a:extLst>
                    <a:ext uri="{9D8B030D-6E8A-4147-A177-3AD203B41FA5}">
                      <a16:colId xmlns:a16="http://schemas.microsoft.com/office/drawing/2014/main" val="2669544480"/>
                    </a:ext>
                  </a:extLst>
                </a:gridCol>
              </a:tblGrid>
              <a:tr h="0">
                <a:tc>
                  <a:txBody>
                    <a:bodyPr/>
                    <a:lstStyle/>
                    <a:p>
                      <a:pPr algn="ctr">
                        <a:lnSpc>
                          <a:spcPct val="107000"/>
                        </a:lnSpc>
                        <a:spcAft>
                          <a:spcPts val="0"/>
                        </a:spcAft>
                      </a:pPr>
                      <a:r>
                        <a:rPr lang="en-GB" sz="1600" dirty="0">
                          <a:solidFill>
                            <a:schemeClr val="accent1">
                              <a:lumMod val="40000"/>
                              <a:lumOff val="6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Year</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ctr">
                        <a:lnSpc>
                          <a:spcPct val="107000"/>
                        </a:lnSpc>
                        <a:spcAft>
                          <a:spcPts val="0"/>
                        </a:spcAft>
                      </a:pPr>
                      <a:r>
                        <a:rPr lang="en-GB" sz="1600" dirty="0">
                          <a:solidFill>
                            <a:schemeClr val="accent1">
                              <a:lumMod val="40000"/>
                              <a:lumOff val="6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At cost</a:t>
                      </a:r>
                    </a:p>
                    <a:p>
                      <a:pPr algn="ctr">
                        <a:lnSpc>
                          <a:spcPct val="107000"/>
                        </a:lnSpc>
                        <a:spcAft>
                          <a:spcPts val="0"/>
                        </a:spcAft>
                      </a:pPr>
                      <a:r>
                        <a:rPr lang="en-GB" sz="1600" dirty="0">
                          <a:solidFill>
                            <a:schemeClr val="accent1">
                              <a:lumMod val="40000"/>
                              <a:lumOff val="6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ctr">
                        <a:lnSpc>
                          <a:spcPct val="107000"/>
                        </a:lnSpc>
                        <a:spcAft>
                          <a:spcPts val="0"/>
                        </a:spcAft>
                      </a:pPr>
                      <a:r>
                        <a:rPr lang="en-GB" sz="1600" dirty="0">
                          <a:solidFill>
                            <a:schemeClr val="accent1">
                              <a:lumMod val="40000"/>
                              <a:lumOff val="6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Accumulated depreciation</a:t>
                      </a:r>
                    </a:p>
                    <a:p>
                      <a:pPr algn="ctr">
                        <a:lnSpc>
                          <a:spcPct val="107000"/>
                        </a:lnSpc>
                        <a:spcAft>
                          <a:spcPts val="0"/>
                        </a:spcAft>
                      </a:pPr>
                      <a:r>
                        <a:rPr lang="en-GB" sz="1600" dirty="0">
                          <a:solidFill>
                            <a:schemeClr val="accent1">
                              <a:lumMod val="40000"/>
                              <a:lumOff val="6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ctr">
                        <a:lnSpc>
                          <a:spcPct val="107000"/>
                        </a:lnSpc>
                        <a:spcAft>
                          <a:spcPts val="0"/>
                        </a:spcAft>
                      </a:pPr>
                      <a:r>
                        <a:rPr lang="en-GB" sz="1600" dirty="0">
                          <a:solidFill>
                            <a:schemeClr val="accent1">
                              <a:lumMod val="40000"/>
                              <a:lumOff val="6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Net book value</a:t>
                      </a:r>
                    </a:p>
                    <a:p>
                      <a:pPr algn="ctr">
                        <a:lnSpc>
                          <a:spcPct val="107000"/>
                        </a:lnSpc>
                        <a:spcAft>
                          <a:spcPts val="0"/>
                        </a:spcAft>
                      </a:pPr>
                      <a:r>
                        <a:rPr lang="en-GB" sz="1600" dirty="0">
                          <a:solidFill>
                            <a:schemeClr val="accent1">
                              <a:lumMod val="40000"/>
                              <a:lumOff val="6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(NBV)</a:t>
                      </a:r>
                    </a:p>
                    <a:p>
                      <a:pPr algn="ctr">
                        <a:lnSpc>
                          <a:spcPct val="107000"/>
                        </a:lnSpc>
                        <a:spcAft>
                          <a:spcPts val="0"/>
                        </a:spcAft>
                      </a:pPr>
                      <a:r>
                        <a:rPr lang="en-GB" sz="1600" dirty="0">
                          <a:solidFill>
                            <a:schemeClr val="accent1">
                              <a:lumMod val="40000"/>
                              <a:lumOff val="6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extLst>
                  <a:ext uri="{0D108BD9-81ED-4DB2-BD59-A6C34878D82A}">
                    <a16:rowId xmlns:a16="http://schemas.microsoft.com/office/drawing/2014/main" val="2918244559"/>
                  </a:ext>
                </a:extLst>
              </a:tr>
              <a:tr h="0">
                <a:tc>
                  <a:txBody>
                    <a:bodyPr/>
                    <a:lstStyle/>
                    <a:p>
                      <a:pPr>
                        <a:lnSpc>
                          <a:spcPct val="107000"/>
                        </a:lnSpc>
                        <a:spcAft>
                          <a:spcPts val="0"/>
                        </a:spcAft>
                      </a:pPr>
                      <a:r>
                        <a:rPr lang="en-GB" sz="1600" dirty="0">
                          <a:solidFill>
                            <a:schemeClr val="accent1">
                              <a:lumMod val="40000"/>
                              <a:lumOff val="6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1</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nSpc>
                          <a:spcPct val="107000"/>
                        </a:lnSpc>
                        <a:spcAft>
                          <a:spcPts val="0"/>
                        </a:spcAft>
                      </a:pPr>
                      <a:r>
                        <a:rPr lang="en-GB" sz="1600" dirty="0">
                          <a:solidFill>
                            <a:schemeClr val="accent1">
                              <a:lumMod val="40000"/>
                              <a:lumOff val="6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10,000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nSpc>
                          <a:spcPct val="107000"/>
                        </a:lnSpc>
                        <a:spcAft>
                          <a:spcPts val="0"/>
                        </a:spcAft>
                      </a:pPr>
                      <a:r>
                        <a:rPr lang="en-GB" sz="1600">
                          <a:solidFill>
                            <a:schemeClr val="accent1">
                              <a:lumMod val="40000"/>
                              <a:lumOff val="6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2,000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nSpc>
                          <a:spcPct val="107000"/>
                        </a:lnSpc>
                        <a:spcAft>
                          <a:spcPts val="0"/>
                        </a:spcAft>
                      </a:pPr>
                      <a:r>
                        <a:rPr lang="en-GB" sz="1600" dirty="0">
                          <a:solidFill>
                            <a:schemeClr val="accent1">
                              <a:lumMod val="40000"/>
                              <a:lumOff val="6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8,000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extLst>
                  <a:ext uri="{0D108BD9-81ED-4DB2-BD59-A6C34878D82A}">
                    <a16:rowId xmlns:a16="http://schemas.microsoft.com/office/drawing/2014/main" val="3596761273"/>
                  </a:ext>
                </a:extLst>
              </a:tr>
              <a:tr h="0">
                <a:tc>
                  <a:txBody>
                    <a:bodyPr/>
                    <a:lstStyle/>
                    <a:p>
                      <a:pPr>
                        <a:lnSpc>
                          <a:spcPct val="107000"/>
                        </a:lnSpc>
                        <a:spcAft>
                          <a:spcPts val="0"/>
                        </a:spcAft>
                      </a:pPr>
                      <a:r>
                        <a:rPr lang="en-GB" sz="1600" dirty="0">
                          <a:solidFill>
                            <a:schemeClr val="accent1">
                              <a:lumMod val="40000"/>
                              <a:lumOff val="6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2</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nSpc>
                          <a:spcPct val="107000"/>
                        </a:lnSpc>
                        <a:spcAft>
                          <a:spcPts val="0"/>
                        </a:spcAft>
                      </a:pPr>
                      <a:r>
                        <a:rPr lang="en-GB" sz="1600">
                          <a:solidFill>
                            <a:schemeClr val="accent1">
                              <a:lumMod val="40000"/>
                              <a:lumOff val="6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10,000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nSpc>
                          <a:spcPct val="107000"/>
                        </a:lnSpc>
                        <a:spcAft>
                          <a:spcPts val="0"/>
                        </a:spcAft>
                      </a:pPr>
                      <a:r>
                        <a:rPr lang="en-GB" sz="1600">
                          <a:solidFill>
                            <a:schemeClr val="accent1">
                              <a:lumMod val="40000"/>
                              <a:lumOff val="6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4,000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nSpc>
                          <a:spcPct val="107000"/>
                        </a:lnSpc>
                        <a:spcAft>
                          <a:spcPts val="0"/>
                        </a:spcAft>
                      </a:pPr>
                      <a:r>
                        <a:rPr lang="en-GB" sz="1600">
                          <a:solidFill>
                            <a:schemeClr val="accent1">
                              <a:lumMod val="40000"/>
                              <a:lumOff val="6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6,000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extLst>
                  <a:ext uri="{0D108BD9-81ED-4DB2-BD59-A6C34878D82A}">
                    <a16:rowId xmlns:a16="http://schemas.microsoft.com/office/drawing/2014/main" val="3545746941"/>
                  </a:ext>
                </a:extLst>
              </a:tr>
              <a:tr h="0">
                <a:tc>
                  <a:txBody>
                    <a:bodyPr/>
                    <a:lstStyle/>
                    <a:p>
                      <a:pPr>
                        <a:lnSpc>
                          <a:spcPct val="107000"/>
                        </a:lnSpc>
                        <a:spcAft>
                          <a:spcPts val="0"/>
                        </a:spcAft>
                      </a:pPr>
                      <a:r>
                        <a:rPr lang="en-GB" sz="1600" dirty="0">
                          <a:solidFill>
                            <a:schemeClr val="accent1">
                              <a:lumMod val="40000"/>
                              <a:lumOff val="6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3</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nSpc>
                          <a:spcPct val="107000"/>
                        </a:lnSpc>
                        <a:spcAft>
                          <a:spcPts val="0"/>
                        </a:spcAft>
                      </a:pPr>
                      <a:r>
                        <a:rPr lang="en-GB" sz="1600" dirty="0">
                          <a:solidFill>
                            <a:schemeClr val="accent1">
                              <a:lumMod val="40000"/>
                              <a:lumOff val="6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10,000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nSpc>
                          <a:spcPct val="107000"/>
                        </a:lnSpc>
                        <a:spcAft>
                          <a:spcPts val="0"/>
                        </a:spcAft>
                      </a:pPr>
                      <a:r>
                        <a:rPr lang="en-GB" sz="1600" dirty="0">
                          <a:solidFill>
                            <a:schemeClr val="accent1">
                              <a:lumMod val="40000"/>
                              <a:lumOff val="6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6,000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nSpc>
                          <a:spcPct val="107000"/>
                        </a:lnSpc>
                        <a:spcAft>
                          <a:spcPts val="0"/>
                        </a:spcAft>
                      </a:pPr>
                      <a:r>
                        <a:rPr lang="en-GB" sz="1600">
                          <a:solidFill>
                            <a:schemeClr val="accent1">
                              <a:lumMod val="40000"/>
                              <a:lumOff val="6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4,000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extLst>
                  <a:ext uri="{0D108BD9-81ED-4DB2-BD59-A6C34878D82A}">
                    <a16:rowId xmlns:a16="http://schemas.microsoft.com/office/drawing/2014/main" val="2686123261"/>
                  </a:ext>
                </a:extLst>
              </a:tr>
              <a:tr h="0">
                <a:tc>
                  <a:txBody>
                    <a:bodyPr/>
                    <a:lstStyle/>
                    <a:p>
                      <a:pPr>
                        <a:lnSpc>
                          <a:spcPct val="107000"/>
                        </a:lnSpc>
                        <a:spcAft>
                          <a:spcPts val="0"/>
                        </a:spcAft>
                      </a:pPr>
                      <a:r>
                        <a:rPr lang="en-GB" sz="1600">
                          <a:solidFill>
                            <a:schemeClr val="accent1">
                              <a:lumMod val="40000"/>
                              <a:lumOff val="6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4</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nSpc>
                          <a:spcPct val="107000"/>
                        </a:lnSpc>
                        <a:spcAft>
                          <a:spcPts val="0"/>
                        </a:spcAft>
                      </a:pPr>
                      <a:r>
                        <a:rPr lang="en-GB" sz="1600" dirty="0">
                          <a:solidFill>
                            <a:schemeClr val="accent1">
                              <a:lumMod val="40000"/>
                              <a:lumOff val="6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10,000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nSpc>
                          <a:spcPct val="107000"/>
                        </a:lnSpc>
                        <a:spcAft>
                          <a:spcPts val="0"/>
                        </a:spcAft>
                      </a:pPr>
                      <a:r>
                        <a:rPr lang="en-GB" sz="1600" dirty="0">
                          <a:solidFill>
                            <a:schemeClr val="accent1">
                              <a:lumMod val="40000"/>
                              <a:lumOff val="6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8,000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nSpc>
                          <a:spcPct val="107000"/>
                        </a:lnSpc>
                        <a:spcAft>
                          <a:spcPts val="0"/>
                        </a:spcAft>
                      </a:pPr>
                      <a:r>
                        <a:rPr lang="en-GB" sz="1600" dirty="0">
                          <a:solidFill>
                            <a:schemeClr val="accent1">
                              <a:lumMod val="40000"/>
                              <a:lumOff val="6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2,000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extLst>
                  <a:ext uri="{0D108BD9-81ED-4DB2-BD59-A6C34878D82A}">
                    <a16:rowId xmlns:a16="http://schemas.microsoft.com/office/drawing/2014/main" val="2558354762"/>
                  </a:ext>
                </a:extLst>
              </a:tr>
            </a:tbl>
          </a:graphicData>
        </a:graphic>
      </p:graphicFrame>
      <p:sp>
        <p:nvSpPr>
          <p:cNvPr id="4" name="Slide Number Placeholder 3">
            <a:extLst>
              <a:ext uri="{FF2B5EF4-FFF2-40B4-BE49-F238E27FC236}">
                <a16:creationId xmlns:a16="http://schemas.microsoft.com/office/drawing/2014/main" id="{2E547919-1238-4FCB-8526-53E57FBF5F12}"/>
              </a:ext>
            </a:extLst>
          </p:cNvPr>
          <p:cNvSpPr>
            <a:spLocks noGrp="1"/>
          </p:cNvSpPr>
          <p:nvPr>
            <p:ph type="sldNum" sz="quarter" idx="12"/>
          </p:nvPr>
        </p:nvSpPr>
        <p:spPr/>
        <p:txBody>
          <a:bodyPr/>
          <a:lstStyle/>
          <a:p>
            <a:fld id="{C3F65BB1-9206-4D7F-97F9-47DCC7DC6334}" type="slidenum">
              <a:rPr lang="en-GB" smtClean="0"/>
              <a:pPr/>
              <a:t>20</a:t>
            </a:fld>
            <a:endParaRPr lang="en-GB"/>
          </a:p>
        </p:txBody>
      </p:sp>
      <p:sp>
        <p:nvSpPr>
          <p:cNvPr id="8" name="Rectangle 2">
            <a:extLst>
              <a:ext uri="{FF2B5EF4-FFF2-40B4-BE49-F238E27FC236}">
                <a16:creationId xmlns:a16="http://schemas.microsoft.com/office/drawing/2014/main" id="{761EFF61-BBF7-40F9-9BB9-77AFCFFB0C68}"/>
              </a:ext>
            </a:extLst>
          </p:cNvPr>
          <p:cNvSpPr>
            <a:spLocks noChangeArrowheads="1"/>
          </p:cNvSpPr>
          <p:nvPr/>
        </p:nvSpPr>
        <p:spPr bwMode="auto">
          <a:xfrm>
            <a:off x="457200" y="1004318"/>
            <a:ext cx="8064896" cy="2446824"/>
          </a:xfrm>
          <a:prstGeom prst="rect">
            <a:avLst/>
          </a:prstGeom>
          <a:solidFill>
            <a:srgbClr val="ABE1FF"/>
          </a:solidFill>
          <a:ln>
            <a:noFill/>
          </a:ln>
          <a:effectLst/>
        </p:spPr>
        <p:txBody>
          <a:bodyPr vert="horz" wrap="squar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GB" altLang="en-US" sz="14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A </a:t>
            </a:r>
            <a:r>
              <a:rPr kumimoji="0" lang="en-GB" altLang="en-US" sz="15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motor vehicle costs £10,000 when bought by its present owner. It has an expected useful economic life of 4 years and a residual (scrap) value of £2000</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GB" altLang="en-US" sz="15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GB" altLang="en-US" sz="15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£10,000 less £2,000 = £ 8,000. £8,000 divided by 4 = £2,000 per year</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GB" altLang="en-US" sz="15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GB" altLang="en-US" sz="15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The charge to the profit and loss account is therefore £2,000 each year</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GB" altLang="en-US" sz="15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GB" altLang="en-US" sz="15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The entries in the Statement of Financial Position (</a:t>
            </a:r>
            <a:r>
              <a:rPr lang="en-GB" altLang="en-US" sz="1500" dirty="0">
                <a:latin typeface="Times New Roman" panose="02020603050405020304" pitchFamily="18" charset="0"/>
                <a:ea typeface="Times New Roman" panose="02020603050405020304" pitchFamily="18" charset="0"/>
                <a:cs typeface="Times New Roman" panose="02020603050405020304" pitchFamily="18" charset="0"/>
              </a:rPr>
              <a:t>B</a:t>
            </a:r>
            <a:r>
              <a:rPr kumimoji="0" lang="en-GB" altLang="en-US" sz="15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alance </a:t>
            </a:r>
            <a:r>
              <a:rPr lang="en-GB" altLang="en-US" sz="1500" dirty="0">
                <a:latin typeface="Times New Roman" panose="02020603050405020304" pitchFamily="18" charset="0"/>
                <a:ea typeface="Times New Roman" panose="02020603050405020304" pitchFamily="18" charset="0"/>
                <a:cs typeface="Times New Roman" panose="02020603050405020304" pitchFamily="18" charset="0"/>
              </a:rPr>
              <a:t>S</a:t>
            </a:r>
            <a:r>
              <a:rPr kumimoji="0" lang="en-GB" altLang="en-US" sz="15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heet) for the four years are shown in the table below</a:t>
            </a:r>
            <a:endParaRPr kumimoji="0" lang="en-GB" altLang="en-US" sz="15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548043370"/>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circle(in)">
                                      <p:cBhvr>
                                        <p:cTn id="11" dur="2000"/>
                                        <p:tgtEl>
                                          <p:spTgt spid="8"/>
                                        </p:tgtEl>
                                      </p:cBhvr>
                                    </p:animEffect>
                                  </p:childTnLst>
                                </p:cTn>
                              </p:par>
                            </p:childTnLst>
                          </p:cTn>
                        </p:par>
                      </p:childTnLst>
                    </p:cTn>
                  </p:par>
                  <p:par>
                    <p:cTn id="12" fill="hold">
                      <p:stCondLst>
                        <p:cond delay="indefinite"/>
                      </p:stCondLst>
                      <p:childTnLst>
                        <p:par>
                          <p:cTn id="13" fill="hold">
                            <p:stCondLst>
                              <p:cond delay="0"/>
                            </p:stCondLst>
                            <p:childTnLst>
                              <p:par>
                                <p:cTn id="14" presetID="6" presetClass="entr" presetSubtype="16" fill="hold" nodeType="click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circle(in)">
                                      <p:cBhvr>
                                        <p:cTn id="16"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animBg="1"/>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Template>
  <TotalTime>7520</TotalTime>
  <Words>3018</Words>
  <Application>Microsoft Office PowerPoint</Application>
  <PresentationFormat>On-screen Show (4:3)</PresentationFormat>
  <Paragraphs>1132</Paragraphs>
  <Slides>20</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Arial</vt:lpstr>
      <vt:lpstr>Calibri</vt:lpstr>
      <vt:lpstr>Myriad Pro</vt:lpstr>
      <vt:lpstr>Symbol</vt:lpstr>
      <vt:lpstr>Times New Roman</vt:lpstr>
      <vt:lpstr>20140311PresentationUWTSDTemplate</vt:lpstr>
      <vt:lpstr>Financial Management for the Hotel Industry</vt:lpstr>
      <vt:lpstr>Teaching schedule – revised </vt:lpstr>
      <vt:lpstr>Cash and profit - 1</vt:lpstr>
      <vt:lpstr>Cash and profit - 2</vt:lpstr>
      <vt:lpstr>Cash and profit - 3</vt:lpstr>
      <vt:lpstr>Cash and profit – 3 (profit budget layout)</vt:lpstr>
      <vt:lpstr>Constructing the profit budget- 1</vt:lpstr>
      <vt:lpstr>Constructing the profit budget- 2</vt:lpstr>
      <vt:lpstr>PowerPoint Presentation</vt:lpstr>
      <vt:lpstr>PowerPoint Presentation</vt:lpstr>
      <vt:lpstr>Worked example – cash and profit comparison</vt:lpstr>
      <vt:lpstr>Cash budget with credit time lags</vt:lpstr>
      <vt:lpstr>Worked example - 1</vt:lpstr>
      <vt:lpstr>PowerPoint Presentation</vt:lpstr>
      <vt:lpstr>Student exercise - 1</vt:lpstr>
      <vt:lpstr>                             Worked example - 2</vt:lpstr>
      <vt:lpstr>Worked example – 2 solution </vt:lpstr>
      <vt:lpstr>Student exercise - 2</vt:lpstr>
      <vt:lpstr>Depreciation - 1</vt:lpstr>
      <vt:lpstr>Depreciation – 2 (example)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pburns</dc:creator>
  <cp:lastModifiedBy>David Jenkins</cp:lastModifiedBy>
  <cp:revision>299</cp:revision>
  <dcterms:created xsi:type="dcterms:W3CDTF">2013-10-11T12:05:37Z</dcterms:created>
  <dcterms:modified xsi:type="dcterms:W3CDTF">2020-07-08T12:55:37Z</dcterms:modified>
</cp:coreProperties>
</file>