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5"/>
  </p:notesMasterIdLst>
  <p:handoutMasterIdLst>
    <p:handoutMasterId r:id="rId16"/>
  </p:handoutMasterIdLst>
  <p:sldIdLst>
    <p:sldId id="256" r:id="rId5"/>
    <p:sldId id="278" r:id="rId6"/>
    <p:sldId id="279" r:id="rId7"/>
    <p:sldId id="280" r:id="rId8"/>
    <p:sldId id="281" r:id="rId9"/>
    <p:sldId id="282" r:id="rId10"/>
    <p:sldId id="283" r:id="rId11"/>
    <p:sldId id="284" r:id="rId12"/>
    <p:sldId id="285" r:id="rId13"/>
    <p:sldId id="286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9BCD392-504E-13CB-333A-9F174ACA22E5}" v="5631" dt="2026-10-12T01:09:57.155"/>
  </p1510:revLst>
</p1510:revInfo>
</file>

<file path=ppt/tableStyles.xml><?xml version="1.0" encoding="utf-8"?>
<a:tblStyleLst xmlns:a="http://schemas.openxmlformats.org/drawingml/2006/main" def="{69CF1AB2-1976-4502-BF36-3FF5EA218861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0660B408-B3CF-4A94-85FC-2B1E0A45F4A2}" styleName="Dark Style 2 - Accent 1/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9" autoAdjust="0"/>
    <p:restoredTop sz="94667" autoAdjust="0"/>
  </p:normalViewPr>
  <p:slideViewPr>
    <p:cSldViewPr snapToGrid="0">
      <p:cViewPr>
        <p:scale>
          <a:sx n="100" d="100"/>
          <a:sy n="100" d="100"/>
        </p:scale>
        <p:origin x="58" y="-1152"/>
      </p:cViewPr>
      <p:guideLst/>
    </p:cSldViewPr>
  </p:slideViewPr>
  <p:outlineViewPr>
    <p:cViewPr>
      <p:scale>
        <a:sx n="33" d="100"/>
        <a:sy n="33" d="100"/>
      </p:scale>
      <p:origin x="0" y="-7056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67" d="100"/>
          <a:sy n="67" d="100"/>
        </p:scale>
        <p:origin x="3120" y="7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23" Type="http://schemas.microsoft.com/office/2018/10/relationships/authors" Target="authors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E7CC8CE-DCCA-7C6E-1A4F-356F5640DF9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7CBD63-165B-19A1-78E5-CB2442A66D2A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DC7D24-16BF-448E-8125-922AC25F2810}" type="datetimeFigureOut">
              <a:rPr lang="en-US" smtClean="0"/>
              <a:t>10/11/2026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694E3C4-489C-3842-D2D8-6469DBE0830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C8E6E04-8D1D-E480-F398-D819127B7EF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099176-B171-453D-B4F4-0D63CE4F1E1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849265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45A7B5-7120-4081-9C69-DA4001E9CDC7}" type="datetimeFigureOut">
              <a:rPr lang="en-US" smtClean="0"/>
              <a:t>10/11/2026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2BD5ED-768E-4A59-9586-6D48BCD969D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2525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2BD5ED-768E-4A59-9586-6D48BCD969D8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21126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2BD5ED-768E-4A59-9586-6D48BCD969D8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54664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411A2E-3552-534D-871E-C2DB017693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8F8F0BE-99F6-2483-78C6-43024E0F7E1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1F31E22-3ECC-DC4D-9604-63207F0B246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41B0AF-A33F-27DC-D089-A106EA4AB82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2BD5ED-768E-4A59-9586-6D48BCD969D8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94990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E328B9-CB48-C932-A166-70763A290F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3F413A7-4380-5977-1780-8A551446279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0423F3A-99C8-8D0C-05E9-3C2A1A307CA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745A97-B05B-51DA-5475-F9CA0BE2935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2BD5ED-768E-4A59-9586-6D48BCD969D8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85440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D8035A-2331-0389-8503-4FA969D8D0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3924DBB-F7E0-D4EB-468A-AC4EF21C1CA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762F357-980E-044B-B657-10804AB4169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BE012A-24DD-96BF-111A-A68DC8F1DC1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2BD5ED-768E-4A59-9586-6D48BCD969D8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67710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3A1EAB-A7AF-404B-ED90-50093B5CEA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8908F07-0AA9-AE02-63DE-F1E85F1DC6F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F038DBD-2B88-3C6E-01FD-576569ADF88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5B382B-B86E-D7E4-0D6E-6F1CA7F296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2BD5ED-768E-4A59-9586-6D48BCD969D8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880021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C19E31-D32E-DD04-B996-E649742E36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21D2251-2CC5-0F4D-91DA-AB789270F7B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A71B054-D417-CB3D-81B5-BF386B839AE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0A8FF8-D4A4-A192-2AD1-E6FACC5FBE7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2BD5ED-768E-4A59-9586-6D48BCD969D8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3336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3BF4F4-CDA5-F3D9-148E-6795490E51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3A93D7A-2C24-CCF6-7576-59DA108E13D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8437400-9864-C5BD-2DCB-64D1BF3ACF4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C0A2E0-0606-6010-2CD0-E1D729023BC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2BD5ED-768E-4A59-9586-6D48BCD969D8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72166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D72C59-D776-BFDC-C003-7FC82151EF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9C5FCFC-605C-B0D5-9CA7-EB667BF35BE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BAEBC28-B637-B3AE-61A0-0879CE19E1B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27B417-2A3C-EB3C-966B-57017FE3D49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2BD5ED-768E-4A59-9586-6D48BCD969D8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18357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sv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>
            <a:extLst>
              <a:ext uri="{FF2B5EF4-FFF2-40B4-BE49-F238E27FC236}">
                <a16:creationId xmlns:a16="http://schemas.microsoft.com/office/drawing/2014/main" id="{89824F2F-9B77-E8DE-AD7B-CF6E1D67EE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t="10320" r="32549" b="6855"/>
          <a:stretch/>
        </p:blipFill>
        <p:spPr>
          <a:xfrm flipH="1">
            <a:off x="1" y="-2"/>
            <a:ext cx="4145091" cy="6858001"/>
          </a:xfrm>
          <a:prstGeom prst="rect">
            <a:avLst/>
          </a:prstGeom>
        </p:spPr>
      </p:pic>
      <p:pic>
        <p:nvPicPr>
          <p:cNvPr id="21" name="Graphic 20">
            <a:extLst>
              <a:ext uri="{FF2B5EF4-FFF2-40B4-BE49-F238E27FC236}">
                <a16:creationId xmlns:a16="http://schemas.microsoft.com/office/drawing/2014/main" id="{C899EE7A-1B55-E01E-0F8A-818D34FD4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t="10320" r="32549" b="6855"/>
          <a:stretch/>
        </p:blipFill>
        <p:spPr>
          <a:xfrm>
            <a:off x="8046909" y="-1"/>
            <a:ext cx="4145091" cy="6858001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522CB8E9-A9F1-4F28-81F9-BB11147C2B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5400000">
            <a:off x="3703829" y="-521941"/>
            <a:ext cx="4784342" cy="7901884"/>
            <a:chOff x="4066571" y="77169"/>
            <a:chExt cx="4058859" cy="6703663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1CEBE09E-04AC-3CDA-B4F6-D4097B8EC8BF}"/>
                </a:ext>
              </a:extLst>
            </p:cNvPr>
            <p:cNvSpPr/>
            <p:nvPr userDrawn="1"/>
          </p:nvSpPr>
          <p:spPr>
            <a:xfrm>
              <a:off x="4328431" y="339028"/>
              <a:ext cx="3535138" cy="6179943"/>
            </a:xfrm>
            <a:custGeom>
              <a:avLst/>
              <a:gdLst>
                <a:gd name="connsiteX0" fmla="*/ 1741450 w 3535138"/>
                <a:gd name="connsiteY0" fmla="*/ 684 h 6179943"/>
                <a:gd name="connsiteX1" fmla="*/ 1786333 w 3535138"/>
                <a:gd name="connsiteY1" fmla="*/ 14719 h 6179943"/>
                <a:gd name="connsiteX2" fmla="*/ 2276580 w 3535138"/>
                <a:gd name="connsiteY2" fmla="*/ 297844 h 6179943"/>
                <a:gd name="connsiteX3" fmla="*/ 2456364 w 3535138"/>
                <a:gd name="connsiteY3" fmla="*/ 504689 h 6179943"/>
                <a:gd name="connsiteX4" fmla="*/ 2458126 w 3535138"/>
                <a:gd name="connsiteY4" fmla="*/ 507229 h 6179943"/>
                <a:gd name="connsiteX5" fmla="*/ 2461190 w 3535138"/>
                <a:gd name="connsiteY5" fmla="*/ 506915 h 6179943"/>
                <a:gd name="connsiteX6" fmla="*/ 2524417 w 3535138"/>
                <a:gd name="connsiteY6" fmla="*/ 503615 h 6179943"/>
                <a:gd name="connsiteX7" fmla="*/ 2832937 w 3535138"/>
                <a:gd name="connsiteY7" fmla="*/ 601945 h 6179943"/>
                <a:gd name="connsiteX8" fmla="*/ 3031538 w 3535138"/>
                <a:gd name="connsiteY8" fmla="*/ 907511 h 6179943"/>
                <a:gd name="connsiteX9" fmla="*/ 3045517 w 3535138"/>
                <a:gd name="connsiteY9" fmla="*/ 992381 h 6179943"/>
                <a:gd name="connsiteX10" fmla="*/ 3045823 w 3535138"/>
                <a:gd name="connsiteY10" fmla="*/ 996020 h 6179943"/>
                <a:gd name="connsiteX11" fmla="*/ 3049345 w 3535138"/>
                <a:gd name="connsiteY11" fmla="*/ 996963 h 6179943"/>
                <a:gd name="connsiteX12" fmla="*/ 3314810 w 3535138"/>
                <a:gd name="connsiteY12" fmla="*/ 1127999 h 6179943"/>
                <a:gd name="connsiteX13" fmla="*/ 3535138 w 3535138"/>
                <a:gd name="connsiteY13" fmla="*/ 1548942 h 6179943"/>
                <a:gd name="connsiteX14" fmla="*/ 3535138 w 3535138"/>
                <a:gd name="connsiteY14" fmla="*/ 4639430 h 6179943"/>
                <a:gd name="connsiteX15" fmla="*/ 3314823 w 3535138"/>
                <a:gd name="connsiteY15" fmla="*/ 5060774 h 6179943"/>
                <a:gd name="connsiteX16" fmla="*/ 3050316 w 3535138"/>
                <a:gd name="connsiteY16" fmla="*/ 5191555 h 6179943"/>
                <a:gd name="connsiteX17" fmla="*/ 3046818 w 3535138"/>
                <a:gd name="connsiteY17" fmla="*/ 5192529 h 6179943"/>
                <a:gd name="connsiteX18" fmla="*/ 3046498 w 3535138"/>
                <a:gd name="connsiteY18" fmla="*/ 5196154 h 6179943"/>
                <a:gd name="connsiteX19" fmla="*/ 3030452 w 3535138"/>
                <a:gd name="connsiteY19" fmla="*/ 5285451 h 6179943"/>
                <a:gd name="connsiteX20" fmla="*/ 2700498 w 3535138"/>
                <a:gd name="connsiteY20" fmla="*/ 5638721 h 6179943"/>
                <a:gd name="connsiteX21" fmla="*/ 2464126 w 3535138"/>
                <a:gd name="connsiteY21" fmla="*/ 5676581 h 6179943"/>
                <a:gd name="connsiteX22" fmla="*/ 2461227 w 3535138"/>
                <a:gd name="connsiteY22" fmla="*/ 5676427 h 6179943"/>
                <a:gd name="connsiteX23" fmla="*/ 2459567 w 3535138"/>
                <a:gd name="connsiteY23" fmla="*/ 5678823 h 6179943"/>
                <a:gd name="connsiteX24" fmla="*/ 2217897 w 3535138"/>
                <a:gd name="connsiteY24" fmla="*/ 5941399 h 6179943"/>
                <a:gd name="connsiteX25" fmla="*/ 1826529 w 3535138"/>
                <a:gd name="connsiteY25" fmla="*/ 6163220 h 6179943"/>
                <a:gd name="connsiteX26" fmla="*/ 1781863 w 3535138"/>
                <a:gd name="connsiteY26" fmla="*/ 6179102 h 6179943"/>
                <a:gd name="connsiteX27" fmla="*/ 1771957 w 3535138"/>
                <a:gd name="connsiteY27" fmla="*/ 6179076 h 6179943"/>
                <a:gd name="connsiteX28" fmla="*/ 1727330 w 3535138"/>
                <a:gd name="connsiteY28" fmla="*/ 6163078 h 6179943"/>
                <a:gd name="connsiteX29" fmla="*/ 1354714 w 3535138"/>
                <a:gd name="connsiteY29" fmla="*/ 5972034 h 6179943"/>
                <a:gd name="connsiteX30" fmla="*/ 1078871 w 3535138"/>
                <a:gd name="connsiteY30" fmla="*/ 5682740 h 6179943"/>
                <a:gd name="connsiteX31" fmla="*/ 1077117 w 3535138"/>
                <a:gd name="connsiteY31" fmla="*/ 5680320 h 6179943"/>
                <a:gd name="connsiteX32" fmla="*/ 1074157 w 3535138"/>
                <a:gd name="connsiteY32" fmla="*/ 5680590 h 6179943"/>
                <a:gd name="connsiteX33" fmla="*/ 1023356 w 3535138"/>
                <a:gd name="connsiteY33" fmla="*/ 5682845 h 6179943"/>
                <a:gd name="connsiteX34" fmla="*/ 747642 w 3535138"/>
                <a:gd name="connsiteY34" fmla="*/ 5607533 h 6179943"/>
                <a:gd name="connsiteX35" fmla="*/ 504058 w 3535138"/>
                <a:gd name="connsiteY35" fmla="*/ 5283236 h 6179943"/>
                <a:gd name="connsiteX36" fmla="*/ 489210 w 3535138"/>
                <a:gd name="connsiteY36" fmla="*/ 5196321 h 6179943"/>
                <a:gd name="connsiteX37" fmla="*/ 488896 w 3535138"/>
                <a:gd name="connsiteY37" fmla="*/ 5192684 h 6179943"/>
                <a:gd name="connsiteX38" fmla="*/ 485387 w 3535138"/>
                <a:gd name="connsiteY38" fmla="*/ 5191710 h 6179943"/>
                <a:gd name="connsiteX39" fmla="*/ 220304 w 3535138"/>
                <a:gd name="connsiteY39" fmla="*/ 5060774 h 6179943"/>
                <a:gd name="connsiteX40" fmla="*/ 0 w 3535138"/>
                <a:gd name="connsiteY40" fmla="*/ 4639852 h 6179943"/>
                <a:gd name="connsiteX41" fmla="*/ 0 w 3535138"/>
                <a:gd name="connsiteY41" fmla="*/ 1549387 h 6179943"/>
                <a:gd name="connsiteX42" fmla="*/ 220304 w 3535138"/>
                <a:gd name="connsiteY42" fmla="*/ 1128025 h 6179943"/>
                <a:gd name="connsiteX43" fmla="*/ 485754 w 3535138"/>
                <a:gd name="connsiteY43" fmla="*/ 996963 h 6179943"/>
                <a:gd name="connsiteX44" fmla="*/ 489289 w 3535138"/>
                <a:gd name="connsiteY44" fmla="*/ 996020 h 6179943"/>
                <a:gd name="connsiteX45" fmla="*/ 489603 w 3535138"/>
                <a:gd name="connsiteY45" fmla="*/ 992381 h 6179943"/>
                <a:gd name="connsiteX46" fmla="*/ 503613 w 3535138"/>
                <a:gd name="connsiteY46" fmla="*/ 907459 h 6179943"/>
                <a:gd name="connsiteX47" fmla="*/ 692363 w 3535138"/>
                <a:gd name="connsiteY47" fmla="*/ 609879 h 6179943"/>
                <a:gd name="connsiteX48" fmla="*/ 1072796 w 3535138"/>
                <a:gd name="connsiteY48" fmla="*/ 507622 h 6179943"/>
                <a:gd name="connsiteX49" fmla="*/ 1075886 w 3535138"/>
                <a:gd name="connsiteY49" fmla="*/ 507936 h 6179943"/>
                <a:gd name="connsiteX50" fmla="*/ 1077640 w 3535138"/>
                <a:gd name="connsiteY50" fmla="*/ 505370 h 6179943"/>
                <a:gd name="connsiteX51" fmla="*/ 1271819 w 3535138"/>
                <a:gd name="connsiteY51" fmla="*/ 280352 h 6179943"/>
                <a:gd name="connsiteX52" fmla="*/ 1271821 w 3535138"/>
                <a:gd name="connsiteY52" fmla="*/ 280352 h 6179943"/>
                <a:gd name="connsiteX53" fmla="*/ 1687915 w 3535138"/>
                <a:gd name="connsiteY53" fmla="*/ 18333 h 6179943"/>
                <a:gd name="connsiteX54" fmla="*/ 1731596 w 3535138"/>
                <a:gd name="connsiteY54" fmla="*/ 1024 h 6179943"/>
                <a:gd name="connsiteX55" fmla="*/ 1741450 w 3535138"/>
                <a:gd name="connsiteY55" fmla="*/ 684 h 61799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</a:cxnLst>
              <a:rect l="l" t="t" r="r" b="b"/>
              <a:pathLst>
                <a:path w="3535138" h="6179943">
                  <a:moveTo>
                    <a:pt x="1741450" y="684"/>
                  </a:moveTo>
                  <a:lnTo>
                    <a:pt x="1786333" y="14719"/>
                  </a:lnTo>
                  <a:cubicBezTo>
                    <a:pt x="1968824" y="71831"/>
                    <a:pt x="2138346" y="169741"/>
                    <a:pt x="2276580" y="297844"/>
                  </a:cubicBezTo>
                  <a:cubicBezTo>
                    <a:pt x="2343494" y="359827"/>
                    <a:pt x="2403976" y="429404"/>
                    <a:pt x="2456364" y="504689"/>
                  </a:cubicBezTo>
                  <a:lnTo>
                    <a:pt x="2458126" y="507229"/>
                  </a:lnTo>
                  <a:lnTo>
                    <a:pt x="2461190" y="506915"/>
                  </a:lnTo>
                  <a:cubicBezTo>
                    <a:pt x="2482304" y="504715"/>
                    <a:pt x="2503583" y="503615"/>
                    <a:pt x="2524417" y="503615"/>
                  </a:cubicBezTo>
                  <a:cubicBezTo>
                    <a:pt x="2639327" y="503615"/>
                    <a:pt x="2746020" y="537605"/>
                    <a:pt x="2832937" y="601945"/>
                  </a:cubicBezTo>
                  <a:cubicBezTo>
                    <a:pt x="2964316" y="699200"/>
                    <a:pt x="3013755" y="835132"/>
                    <a:pt x="3031538" y="907511"/>
                  </a:cubicBezTo>
                  <a:cubicBezTo>
                    <a:pt x="3038368" y="935321"/>
                    <a:pt x="3043079" y="963864"/>
                    <a:pt x="3045517" y="992381"/>
                  </a:cubicBezTo>
                  <a:lnTo>
                    <a:pt x="3045823" y="996020"/>
                  </a:lnTo>
                  <a:lnTo>
                    <a:pt x="3049345" y="996963"/>
                  </a:lnTo>
                  <a:cubicBezTo>
                    <a:pt x="3150280" y="1024799"/>
                    <a:pt x="3239598" y="1068870"/>
                    <a:pt x="3314810" y="1127999"/>
                  </a:cubicBezTo>
                  <a:cubicBezTo>
                    <a:pt x="3509800" y="1281267"/>
                    <a:pt x="3533850" y="1473499"/>
                    <a:pt x="3535138" y="1548942"/>
                  </a:cubicBezTo>
                  <a:lnTo>
                    <a:pt x="3535138" y="4639430"/>
                  </a:lnTo>
                  <a:cubicBezTo>
                    <a:pt x="3533860" y="4715061"/>
                    <a:pt x="3509811" y="4907527"/>
                    <a:pt x="3314823" y="5060774"/>
                  </a:cubicBezTo>
                  <a:cubicBezTo>
                    <a:pt x="3239842" y="5119703"/>
                    <a:pt x="3150843" y="5163712"/>
                    <a:pt x="3050316" y="5191555"/>
                  </a:cubicBezTo>
                  <a:lnTo>
                    <a:pt x="3046818" y="5192529"/>
                  </a:lnTo>
                  <a:lnTo>
                    <a:pt x="3046498" y="5196154"/>
                  </a:lnTo>
                  <a:cubicBezTo>
                    <a:pt x="3043817" y="5226574"/>
                    <a:pt x="3038417" y="5256620"/>
                    <a:pt x="3030452" y="5285451"/>
                  </a:cubicBezTo>
                  <a:cubicBezTo>
                    <a:pt x="2966180" y="5517916"/>
                    <a:pt x="2761656" y="5614617"/>
                    <a:pt x="2700498" y="5638721"/>
                  </a:cubicBezTo>
                  <a:cubicBezTo>
                    <a:pt x="2625744" y="5668154"/>
                    <a:pt x="2546193" y="5680936"/>
                    <a:pt x="2464126" y="5676581"/>
                  </a:cubicBezTo>
                  <a:lnTo>
                    <a:pt x="2461227" y="5676427"/>
                  </a:lnTo>
                  <a:lnTo>
                    <a:pt x="2459567" y="5678823"/>
                  </a:lnTo>
                  <a:cubicBezTo>
                    <a:pt x="2391530" y="5776945"/>
                    <a:pt x="2310214" y="5865281"/>
                    <a:pt x="2217897" y="5941399"/>
                  </a:cubicBezTo>
                  <a:cubicBezTo>
                    <a:pt x="2101004" y="6037791"/>
                    <a:pt x="1969319" y="6112424"/>
                    <a:pt x="1826529" y="6163220"/>
                  </a:cubicBezTo>
                  <a:lnTo>
                    <a:pt x="1781863" y="6179102"/>
                  </a:lnTo>
                  <a:cubicBezTo>
                    <a:pt x="1778658" y="6180228"/>
                    <a:pt x="1775149" y="6180228"/>
                    <a:pt x="1771957" y="6179076"/>
                  </a:cubicBezTo>
                  <a:lnTo>
                    <a:pt x="1727330" y="6163078"/>
                  </a:lnTo>
                  <a:cubicBezTo>
                    <a:pt x="1593346" y="6115048"/>
                    <a:pt x="1467992" y="6050779"/>
                    <a:pt x="1354714" y="5972034"/>
                  </a:cubicBezTo>
                  <a:cubicBezTo>
                    <a:pt x="1255630" y="5903152"/>
                    <a:pt x="1147243" y="5777429"/>
                    <a:pt x="1078871" y="5682740"/>
                  </a:cubicBezTo>
                  <a:lnTo>
                    <a:pt x="1077117" y="5680320"/>
                  </a:lnTo>
                  <a:lnTo>
                    <a:pt x="1074157" y="5680590"/>
                  </a:lnTo>
                  <a:cubicBezTo>
                    <a:pt x="1057398" y="5682088"/>
                    <a:pt x="1040272" y="5682845"/>
                    <a:pt x="1023356" y="5682845"/>
                  </a:cubicBezTo>
                  <a:cubicBezTo>
                    <a:pt x="923692" y="5682845"/>
                    <a:pt x="830940" y="5657510"/>
                    <a:pt x="747642" y="5607533"/>
                  </a:cubicBezTo>
                  <a:cubicBezTo>
                    <a:pt x="690923" y="5573502"/>
                    <a:pt x="553602" y="5473780"/>
                    <a:pt x="504058" y="5283236"/>
                  </a:cubicBezTo>
                  <a:cubicBezTo>
                    <a:pt x="496778" y="5255096"/>
                    <a:pt x="491777" y="5225857"/>
                    <a:pt x="489210" y="5196321"/>
                  </a:cubicBezTo>
                  <a:lnTo>
                    <a:pt x="488896" y="5192684"/>
                  </a:lnTo>
                  <a:lnTo>
                    <a:pt x="485387" y="5191710"/>
                  </a:lnTo>
                  <a:cubicBezTo>
                    <a:pt x="384675" y="5163903"/>
                    <a:pt x="295459" y="5119844"/>
                    <a:pt x="220304" y="5060774"/>
                  </a:cubicBezTo>
                  <a:cubicBezTo>
                    <a:pt x="25322" y="4907537"/>
                    <a:pt x="1283" y="4715304"/>
                    <a:pt x="0" y="4639852"/>
                  </a:cubicBezTo>
                  <a:lnTo>
                    <a:pt x="0" y="1549387"/>
                  </a:lnTo>
                  <a:cubicBezTo>
                    <a:pt x="1283" y="1473761"/>
                    <a:pt x="25322" y="1281293"/>
                    <a:pt x="220304" y="1128025"/>
                  </a:cubicBezTo>
                  <a:cubicBezTo>
                    <a:pt x="295564" y="1068870"/>
                    <a:pt x="384885" y="1024799"/>
                    <a:pt x="485754" y="996963"/>
                  </a:cubicBezTo>
                  <a:lnTo>
                    <a:pt x="489289" y="996020"/>
                  </a:lnTo>
                  <a:lnTo>
                    <a:pt x="489603" y="992381"/>
                  </a:lnTo>
                  <a:cubicBezTo>
                    <a:pt x="492038" y="963916"/>
                    <a:pt x="496778" y="935373"/>
                    <a:pt x="503613" y="907459"/>
                  </a:cubicBezTo>
                  <a:cubicBezTo>
                    <a:pt x="520686" y="837830"/>
                    <a:pt x="567952" y="706532"/>
                    <a:pt x="692363" y="609879"/>
                  </a:cubicBezTo>
                  <a:cubicBezTo>
                    <a:pt x="795327" y="529880"/>
                    <a:pt x="930421" y="493586"/>
                    <a:pt x="1072796" y="507622"/>
                  </a:cubicBezTo>
                  <a:lnTo>
                    <a:pt x="1075886" y="507936"/>
                  </a:lnTo>
                  <a:lnTo>
                    <a:pt x="1077640" y="505370"/>
                  </a:lnTo>
                  <a:cubicBezTo>
                    <a:pt x="1133809" y="423407"/>
                    <a:pt x="1199134" y="347677"/>
                    <a:pt x="1271819" y="280352"/>
                  </a:cubicBezTo>
                  <a:lnTo>
                    <a:pt x="1271821" y="280352"/>
                  </a:lnTo>
                  <a:cubicBezTo>
                    <a:pt x="1393270" y="167830"/>
                    <a:pt x="1533277" y="79687"/>
                    <a:pt x="1687915" y="18333"/>
                  </a:cubicBezTo>
                  <a:lnTo>
                    <a:pt x="1731596" y="1024"/>
                  </a:lnTo>
                  <a:cubicBezTo>
                    <a:pt x="1734762" y="-207"/>
                    <a:pt x="1738208" y="-338"/>
                    <a:pt x="1741450" y="684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pic>
          <p:nvPicPr>
            <p:cNvPr id="4" name="Graphic 3">
              <a:extLst>
                <a:ext uri="{FF2B5EF4-FFF2-40B4-BE49-F238E27FC236}">
                  <a16:creationId xmlns:a16="http://schemas.microsoft.com/office/drawing/2014/main" id="{68125E0B-5FC0-C968-A55C-CE048CFA9384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10800000">
              <a:off x="4066571" y="77169"/>
              <a:ext cx="4058859" cy="6703663"/>
            </a:xfrm>
            <a:prstGeom prst="rect">
              <a:avLst/>
            </a:prstGeom>
          </p:spPr>
        </p:pic>
      </p:grpSp>
      <p:pic>
        <p:nvPicPr>
          <p:cNvPr id="5" name="Graphic 4">
            <a:extLst>
              <a:ext uri="{FF2B5EF4-FFF2-40B4-BE49-F238E27FC236}">
                <a16:creationId xmlns:a16="http://schemas.microsoft.com/office/drawing/2014/main" id="{0B435E9B-C863-47E7-AE8C-0DBC4BA054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10379" y="3469004"/>
            <a:ext cx="2924334" cy="326912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195638" y="1481117"/>
            <a:ext cx="5800725" cy="3894923"/>
          </a:xfrm>
        </p:spPr>
        <p:txBody>
          <a:bodyPr bIns="0" anchor="ctr">
            <a:noAutofit/>
          </a:bodyPr>
          <a:lstStyle>
            <a:lvl1pPr algn="ctr">
              <a:lnSpc>
                <a:spcPts val="5500"/>
              </a:lnSpc>
              <a:defRPr lang="en-US" sz="4000" kern="1200" cap="all" spc="30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Content and Image 1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F51CD845-5B74-921C-37CF-7B6F53344D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095999" y="0"/>
            <a:ext cx="6096001" cy="6858000"/>
          </a:xfrm>
          <a:prstGeom prst="rect">
            <a:avLst/>
          </a:prstGeom>
          <a:solidFill>
            <a:schemeClr val="accent1">
              <a:lumMod val="75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0" y="0"/>
            <a:ext cx="6096000" cy="2301704"/>
          </a:xfrm>
        </p:spPr>
        <p:txBody>
          <a:bodyPr vert="horz" lIns="91440" tIns="45720" rIns="91440" bIns="45720" rtlCol="0" anchor="b">
            <a:noAutofit/>
          </a:bodyPr>
          <a:lstStyle>
            <a:lvl1pPr algn="ctr">
              <a:defRPr lang="en-US" sz="3600" cap="all" spc="300" baseline="0" dirty="0">
                <a:solidFill>
                  <a:schemeClr val="tx1"/>
                </a:solidFill>
              </a:defRPr>
            </a:lvl1pPr>
          </a:lstStyle>
          <a:p>
            <a:pPr lvl="0" algn="ctr">
              <a:lnSpc>
                <a:spcPts val="4500"/>
              </a:lnSpc>
            </a:pPr>
            <a:r>
              <a:rPr lang="en-US" dirty="0"/>
              <a:t>Click to add title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B66E7C8-C046-4191-568A-7664664525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837121" y="2432211"/>
            <a:ext cx="421758" cy="487262"/>
          </a:xfrm>
          <a:custGeom>
            <a:avLst/>
            <a:gdLst>
              <a:gd name="connsiteX0" fmla="*/ 167432 w 167431"/>
              <a:gd name="connsiteY0" fmla="*/ 83877 h 167431"/>
              <a:gd name="connsiteX1" fmla="*/ 83555 w 167431"/>
              <a:gd name="connsiteY1" fmla="*/ 167431 h 167431"/>
              <a:gd name="connsiteX2" fmla="*/ 0 w 167431"/>
              <a:gd name="connsiteY2" fmla="*/ 83554 h 167431"/>
              <a:gd name="connsiteX3" fmla="*/ 83877 w 167431"/>
              <a:gd name="connsiteY3" fmla="*/ 0 h 167431"/>
              <a:gd name="connsiteX4" fmla="*/ 167432 w 167431"/>
              <a:gd name="connsiteY4" fmla="*/ 83877 h 167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7431" h="167431">
                <a:moveTo>
                  <a:pt x="167432" y="83877"/>
                </a:moveTo>
                <a:cubicBezTo>
                  <a:pt x="89060" y="83726"/>
                  <a:pt x="83705" y="89059"/>
                  <a:pt x="83555" y="167431"/>
                </a:cubicBezTo>
                <a:cubicBezTo>
                  <a:pt x="83705" y="89059"/>
                  <a:pt x="78372" y="83705"/>
                  <a:pt x="0" y="83554"/>
                </a:cubicBezTo>
                <a:cubicBezTo>
                  <a:pt x="78372" y="83705"/>
                  <a:pt x="83727" y="78372"/>
                  <a:pt x="83877" y="0"/>
                </a:cubicBezTo>
                <a:cubicBezTo>
                  <a:pt x="83727" y="78372"/>
                  <a:pt x="89060" y="83726"/>
                  <a:pt x="167432" y="83877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322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" y="3002351"/>
            <a:ext cx="6095999" cy="2952134"/>
          </a:xfrm>
        </p:spPr>
        <p:txBody>
          <a:bodyPr>
            <a:noAutofit/>
          </a:bodyPr>
          <a:lstStyle>
            <a:lvl1pPr marL="0" indent="0" algn="ctr">
              <a:lnSpc>
                <a:spcPct val="150000"/>
              </a:lnSpc>
              <a:buFont typeface="Arial" panose="020B0604020202020204" pitchFamily="34" charset="0"/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lnSpc>
                <a:spcPct val="150000"/>
              </a:lnSpc>
              <a:buFont typeface="Arial" panose="020B0604020202020204" pitchFamily="34" charset="0"/>
              <a:buNone/>
              <a:defRPr sz="2000">
                <a:solidFill>
                  <a:schemeClr val="tx1"/>
                </a:solidFill>
              </a:defRPr>
            </a:lvl2pPr>
            <a:lvl3pPr marL="914400" indent="0" algn="ctr">
              <a:lnSpc>
                <a:spcPct val="150000"/>
              </a:lnSpc>
              <a:buFont typeface="Arial" panose="020B0604020202020204" pitchFamily="34" charset="0"/>
              <a:buNone/>
              <a:defRPr sz="2000">
                <a:solidFill>
                  <a:schemeClr val="tx1"/>
                </a:solidFill>
              </a:defRPr>
            </a:lvl3pPr>
            <a:lvl4pPr marL="1371600" indent="0" algn="ctr">
              <a:lnSpc>
                <a:spcPct val="150000"/>
              </a:lnSpc>
              <a:buFont typeface="Arial" panose="020B0604020202020204" pitchFamily="34" charset="0"/>
              <a:buNone/>
              <a:defRPr sz="2000">
                <a:solidFill>
                  <a:schemeClr val="tx1"/>
                </a:solidFill>
              </a:defRPr>
            </a:lvl4pPr>
            <a:lvl5pPr marL="1828800" indent="0" algn="ctr">
              <a:lnSpc>
                <a:spcPct val="150000"/>
              </a:lnSpc>
              <a:buFont typeface="Arial" panose="020B0604020202020204" pitchFamily="34" charset="0"/>
              <a:buNone/>
              <a:defRPr sz="20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add content 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713F8B-78AA-E6A3-0CCD-FDB76C374E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489" y="6356350"/>
            <a:ext cx="2800099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4" name="Slide Number Placeholder 6">
            <a:extLst>
              <a:ext uri="{FF2B5EF4-FFF2-40B4-BE49-F238E27FC236}">
                <a16:creationId xmlns:a16="http://schemas.microsoft.com/office/drawing/2014/main" id="{470F2340-7F04-5A49-1D16-2E9409BB8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76589" y="6356350"/>
            <a:ext cx="2532147" cy="365125"/>
          </a:xfr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Picture Placeholder 9">
            <a:extLst>
              <a:ext uri="{FF2B5EF4-FFF2-40B4-BE49-F238E27FC236}">
                <a16:creationId xmlns:a16="http://schemas.microsoft.com/office/drawing/2014/main" id="{C1DD6C40-BDCA-6274-2BDC-CD28BFC462B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167978" y="623262"/>
            <a:ext cx="3785570" cy="5473362"/>
          </a:xfrm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Content and Image 4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9E738A7B-7E07-F2A6-68E1-7ECCE59D3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6090613" cy="6858000"/>
          </a:xfrm>
          <a:prstGeom prst="rect">
            <a:avLst/>
          </a:prstGeom>
          <a:solidFill>
            <a:schemeClr val="accent4">
              <a:lumMod val="9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0" y="701734"/>
            <a:ext cx="6090613" cy="2567244"/>
          </a:xfrm>
        </p:spPr>
        <p:txBody>
          <a:bodyPr anchor="b">
            <a:noAutofit/>
          </a:bodyPr>
          <a:lstStyle>
            <a:lvl1pPr algn="ctr">
              <a:lnSpc>
                <a:spcPts val="4500"/>
              </a:lnSpc>
              <a:defRPr lang="en-US" sz="3600" kern="1200" cap="all" spc="30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3A1A07B3-52CC-EF3C-E02F-1A2047E05A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2037858" y="3459638"/>
            <a:ext cx="2011615" cy="736852"/>
            <a:chOff x="2037858" y="3459638"/>
            <a:chExt cx="2011615" cy="736852"/>
          </a:xfrm>
        </p:grpSpPr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199BF17D-4B5B-D2CF-FBF6-AAF2167F11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2726408" y="3459638"/>
              <a:ext cx="637795" cy="736852"/>
            </a:xfrm>
            <a:custGeom>
              <a:avLst/>
              <a:gdLst>
                <a:gd name="connsiteX0" fmla="*/ 167432 w 167431"/>
                <a:gd name="connsiteY0" fmla="*/ 83877 h 167431"/>
                <a:gd name="connsiteX1" fmla="*/ 83555 w 167431"/>
                <a:gd name="connsiteY1" fmla="*/ 167431 h 167431"/>
                <a:gd name="connsiteX2" fmla="*/ 0 w 167431"/>
                <a:gd name="connsiteY2" fmla="*/ 83554 h 167431"/>
                <a:gd name="connsiteX3" fmla="*/ 83877 w 167431"/>
                <a:gd name="connsiteY3" fmla="*/ 0 h 167431"/>
                <a:gd name="connsiteX4" fmla="*/ 167432 w 167431"/>
                <a:gd name="connsiteY4" fmla="*/ 83877 h 1674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7431" h="167431">
                  <a:moveTo>
                    <a:pt x="167432" y="83877"/>
                  </a:moveTo>
                  <a:cubicBezTo>
                    <a:pt x="89060" y="83726"/>
                    <a:pt x="83705" y="89059"/>
                    <a:pt x="83555" y="167431"/>
                  </a:cubicBezTo>
                  <a:cubicBezTo>
                    <a:pt x="83705" y="89059"/>
                    <a:pt x="78372" y="83705"/>
                    <a:pt x="0" y="83554"/>
                  </a:cubicBezTo>
                  <a:cubicBezTo>
                    <a:pt x="78372" y="83705"/>
                    <a:pt x="83727" y="78372"/>
                    <a:pt x="83877" y="0"/>
                  </a:cubicBezTo>
                  <a:cubicBezTo>
                    <a:pt x="83727" y="78372"/>
                    <a:pt x="89060" y="83726"/>
                    <a:pt x="167432" y="83877"/>
                  </a:cubicBez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  <a:ln w="322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C82EF4E-3F0C-A07E-B4EE-BED20E3535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2037858" y="3554040"/>
              <a:ext cx="474373" cy="548049"/>
            </a:xfrm>
            <a:custGeom>
              <a:avLst/>
              <a:gdLst>
                <a:gd name="connsiteX0" fmla="*/ 167432 w 167431"/>
                <a:gd name="connsiteY0" fmla="*/ 83877 h 167431"/>
                <a:gd name="connsiteX1" fmla="*/ 83555 w 167431"/>
                <a:gd name="connsiteY1" fmla="*/ 167431 h 167431"/>
                <a:gd name="connsiteX2" fmla="*/ 0 w 167431"/>
                <a:gd name="connsiteY2" fmla="*/ 83554 h 167431"/>
                <a:gd name="connsiteX3" fmla="*/ 83877 w 167431"/>
                <a:gd name="connsiteY3" fmla="*/ 0 h 167431"/>
                <a:gd name="connsiteX4" fmla="*/ 167432 w 167431"/>
                <a:gd name="connsiteY4" fmla="*/ 83877 h 1674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7431" h="167431">
                  <a:moveTo>
                    <a:pt x="167432" y="83877"/>
                  </a:moveTo>
                  <a:cubicBezTo>
                    <a:pt x="89060" y="83726"/>
                    <a:pt x="83705" y="89059"/>
                    <a:pt x="83555" y="167431"/>
                  </a:cubicBezTo>
                  <a:cubicBezTo>
                    <a:pt x="83705" y="89059"/>
                    <a:pt x="78372" y="83705"/>
                    <a:pt x="0" y="83554"/>
                  </a:cubicBezTo>
                  <a:cubicBezTo>
                    <a:pt x="78372" y="83705"/>
                    <a:pt x="83727" y="78372"/>
                    <a:pt x="83877" y="0"/>
                  </a:cubicBezTo>
                  <a:cubicBezTo>
                    <a:pt x="83727" y="78372"/>
                    <a:pt x="89060" y="83726"/>
                    <a:pt x="167432" y="83877"/>
                  </a:cubicBez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  <a:ln w="322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272E6646-E869-D850-DC97-A5918C5AFE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3575100" y="3554040"/>
              <a:ext cx="474373" cy="548049"/>
            </a:xfrm>
            <a:custGeom>
              <a:avLst/>
              <a:gdLst>
                <a:gd name="connsiteX0" fmla="*/ 167432 w 167431"/>
                <a:gd name="connsiteY0" fmla="*/ 83877 h 167431"/>
                <a:gd name="connsiteX1" fmla="*/ 83555 w 167431"/>
                <a:gd name="connsiteY1" fmla="*/ 167431 h 167431"/>
                <a:gd name="connsiteX2" fmla="*/ 0 w 167431"/>
                <a:gd name="connsiteY2" fmla="*/ 83554 h 167431"/>
                <a:gd name="connsiteX3" fmla="*/ 83877 w 167431"/>
                <a:gd name="connsiteY3" fmla="*/ 0 h 167431"/>
                <a:gd name="connsiteX4" fmla="*/ 167432 w 167431"/>
                <a:gd name="connsiteY4" fmla="*/ 83877 h 1674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7431" h="167431">
                  <a:moveTo>
                    <a:pt x="167432" y="83877"/>
                  </a:moveTo>
                  <a:cubicBezTo>
                    <a:pt x="89060" y="83726"/>
                    <a:pt x="83705" y="89059"/>
                    <a:pt x="83555" y="167431"/>
                  </a:cubicBezTo>
                  <a:cubicBezTo>
                    <a:pt x="83705" y="89059"/>
                    <a:pt x="78372" y="83705"/>
                    <a:pt x="0" y="83554"/>
                  </a:cubicBezTo>
                  <a:cubicBezTo>
                    <a:pt x="78372" y="83705"/>
                    <a:pt x="83727" y="78372"/>
                    <a:pt x="83877" y="0"/>
                  </a:cubicBezTo>
                  <a:cubicBezTo>
                    <a:pt x="83727" y="78372"/>
                    <a:pt x="89060" y="83726"/>
                    <a:pt x="167432" y="83877"/>
                  </a:cubicBez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  <a:ln w="322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E4AEE5C2-4FF2-BE5E-5E7B-F466BB00FF0F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0" y="4501111"/>
            <a:ext cx="6090613" cy="175909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 sz="2000">
                <a:solidFill>
                  <a:schemeClr val="tx1"/>
                </a:solidFill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</a:defRPr>
            </a:lvl3pPr>
            <a:lvl4pPr marL="1371600" indent="0" algn="ctr">
              <a:buNone/>
              <a:defRPr sz="1600">
                <a:solidFill>
                  <a:schemeClr val="tx1"/>
                </a:solidFill>
              </a:defRPr>
            </a:lvl4pPr>
            <a:lvl5pPr marL="1828800" indent="0" algn="ctr">
              <a:buNone/>
              <a:defRPr sz="16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add content 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8" name="Slide Number Placeholder 6">
            <a:extLst>
              <a:ext uri="{FF2B5EF4-FFF2-40B4-BE49-F238E27FC236}">
                <a16:creationId xmlns:a16="http://schemas.microsoft.com/office/drawing/2014/main" id="{C87980B9-C2FE-90E9-86D6-DCEEBEAEC7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76589" y="6356350"/>
            <a:ext cx="2532147" cy="365125"/>
          </a:xfr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685C943E-5107-A31F-06BD-E929777A8A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489" y="6356350"/>
            <a:ext cx="2800099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15" name="Picture Placeholder 9">
            <a:extLst>
              <a:ext uri="{FF2B5EF4-FFF2-40B4-BE49-F238E27FC236}">
                <a16:creationId xmlns:a16="http://schemas.microsoft.com/office/drawing/2014/main" id="{2F3CE6BC-5E8F-4322-5F04-B0BEFD17C87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924587" y="701734"/>
            <a:ext cx="4442352" cy="5454529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4577254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Content and Image 2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4FDAD77D-8878-C456-EE69-09CB554638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1778"/>
            <a:ext cx="6096001" cy="6856222"/>
          </a:xfrm>
          <a:prstGeom prst="rect">
            <a:avLst/>
          </a:prstGeom>
          <a:solidFill>
            <a:schemeClr val="accent4">
              <a:lumMod val="9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D0D36B5-5A9C-5F42-7322-9FE550C1155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5971" y="427842"/>
            <a:ext cx="4893375" cy="190260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3200" cap="all" spc="150" baseline="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2A2D0C-55A1-39C6-E807-DA29F2E0E07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75561" y="2569052"/>
            <a:ext cx="4893377" cy="3761964"/>
          </a:xfrm>
        </p:spPr>
        <p:txBody>
          <a:bodyPr>
            <a:normAutofit/>
          </a:bodyPr>
          <a:lstStyle>
            <a:lvl1pPr marL="283464" indent="-283464"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add content 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AEF53B-C85C-47DB-ADE4-C1D9FA682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1000" y="6356350"/>
            <a:ext cx="3200400" cy="365125"/>
          </a:xfrm>
        </p:spPr>
        <p:txBody>
          <a:bodyPr/>
          <a:lstStyle>
            <a:lvl1pPr algn="l">
              <a:defRPr>
                <a:solidFill>
                  <a:schemeClr val="accent4">
                    <a:lumMod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Picture Placeholder 9">
            <a:extLst>
              <a:ext uri="{FF2B5EF4-FFF2-40B4-BE49-F238E27FC236}">
                <a16:creationId xmlns:a16="http://schemas.microsoft.com/office/drawing/2014/main" id="{EF247EE8-EBAA-111B-3192-133C5F2C4FF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510872" y="388928"/>
            <a:ext cx="5312664" cy="5967422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D4FD38-14E5-4C36-B948-8BF3F794ED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4">
                    <a:lumMod val="25000"/>
                  </a:schemeClr>
                </a:solidFill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92005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Content and Image 5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9E738A7B-7E07-F2A6-68E1-7ECCE59D3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6090613" cy="6858000"/>
          </a:xfrm>
          <a:prstGeom prst="rect">
            <a:avLst/>
          </a:prstGeom>
          <a:solidFill>
            <a:schemeClr val="accent1">
              <a:lumMod val="75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0" y="660400"/>
            <a:ext cx="6090613" cy="2608578"/>
          </a:xfrm>
        </p:spPr>
        <p:txBody>
          <a:bodyPr anchor="b">
            <a:noAutofit/>
          </a:bodyPr>
          <a:lstStyle>
            <a:lvl1pPr algn="ctr">
              <a:lnSpc>
                <a:spcPts val="4500"/>
              </a:lnSpc>
              <a:defRPr lang="en-US" sz="3600" kern="1200" cap="all" spc="30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CF27B1-EB23-A2D1-5DBE-89960AD497DB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0" y="4501111"/>
            <a:ext cx="6090613" cy="175909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 sz="2000">
                <a:solidFill>
                  <a:schemeClr val="tx1"/>
                </a:solidFill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</a:defRPr>
            </a:lvl3pPr>
            <a:lvl4pPr marL="1371600" indent="0" algn="ctr">
              <a:buNone/>
              <a:defRPr sz="1600">
                <a:solidFill>
                  <a:schemeClr val="tx1"/>
                </a:solidFill>
              </a:defRPr>
            </a:lvl4pPr>
            <a:lvl5pPr marL="1828800" indent="0" algn="ctr">
              <a:buNone/>
              <a:defRPr sz="16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add content 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685C943E-5107-A31F-06BD-E929777A8A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489" y="6356350"/>
            <a:ext cx="2800099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18" name="Slide Number Placeholder 6">
            <a:extLst>
              <a:ext uri="{FF2B5EF4-FFF2-40B4-BE49-F238E27FC236}">
                <a16:creationId xmlns:a16="http://schemas.microsoft.com/office/drawing/2014/main" id="{C87980B9-C2FE-90E9-86D6-DCEEBEAEC7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76589" y="6356350"/>
            <a:ext cx="2532147" cy="365125"/>
          </a:xfr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98799111-FB07-1313-B897-8240D85E75B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705600" y="660400"/>
            <a:ext cx="4857750" cy="55372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199BF17D-4B5B-D2CF-FBF6-AAF2167F1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726408" y="3459638"/>
            <a:ext cx="637795" cy="736852"/>
          </a:xfrm>
          <a:custGeom>
            <a:avLst/>
            <a:gdLst>
              <a:gd name="connsiteX0" fmla="*/ 167432 w 167431"/>
              <a:gd name="connsiteY0" fmla="*/ 83877 h 167431"/>
              <a:gd name="connsiteX1" fmla="*/ 83555 w 167431"/>
              <a:gd name="connsiteY1" fmla="*/ 167431 h 167431"/>
              <a:gd name="connsiteX2" fmla="*/ 0 w 167431"/>
              <a:gd name="connsiteY2" fmla="*/ 83554 h 167431"/>
              <a:gd name="connsiteX3" fmla="*/ 83877 w 167431"/>
              <a:gd name="connsiteY3" fmla="*/ 0 h 167431"/>
              <a:gd name="connsiteX4" fmla="*/ 167432 w 167431"/>
              <a:gd name="connsiteY4" fmla="*/ 83877 h 167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7431" h="167431">
                <a:moveTo>
                  <a:pt x="167432" y="83877"/>
                </a:moveTo>
                <a:cubicBezTo>
                  <a:pt x="89060" y="83726"/>
                  <a:pt x="83705" y="89059"/>
                  <a:pt x="83555" y="167431"/>
                </a:cubicBezTo>
                <a:cubicBezTo>
                  <a:pt x="83705" y="89059"/>
                  <a:pt x="78372" y="83705"/>
                  <a:pt x="0" y="83554"/>
                </a:cubicBezTo>
                <a:cubicBezTo>
                  <a:pt x="78372" y="83705"/>
                  <a:pt x="83727" y="78372"/>
                  <a:pt x="83877" y="0"/>
                </a:cubicBezTo>
                <a:cubicBezTo>
                  <a:pt x="83727" y="78372"/>
                  <a:pt x="89060" y="83726"/>
                  <a:pt x="167432" y="83877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322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7C82EF4E-3F0C-A07E-B4EE-BED20E353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037858" y="3554040"/>
            <a:ext cx="474373" cy="548049"/>
          </a:xfrm>
          <a:custGeom>
            <a:avLst/>
            <a:gdLst>
              <a:gd name="connsiteX0" fmla="*/ 167432 w 167431"/>
              <a:gd name="connsiteY0" fmla="*/ 83877 h 167431"/>
              <a:gd name="connsiteX1" fmla="*/ 83555 w 167431"/>
              <a:gd name="connsiteY1" fmla="*/ 167431 h 167431"/>
              <a:gd name="connsiteX2" fmla="*/ 0 w 167431"/>
              <a:gd name="connsiteY2" fmla="*/ 83554 h 167431"/>
              <a:gd name="connsiteX3" fmla="*/ 83877 w 167431"/>
              <a:gd name="connsiteY3" fmla="*/ 0 h 167431"/>
              <a:gd name="connsiteX4" fmla="*/ 167432 w 167431"/>
              <a:gd name="connsiteY4" fmla="*/ 83877 h 167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7431" h="167431">
                <a:moveTo>
                  <a:pt x="167432" y="83877"/>
                </a:moveTo>
                <a:cubicBezTo>
                  <a:pt x="89060" y="83726"/>
                  <a:pt x="83705" y="89059"/>
                  <a:pt x="83555" y="167431"/>
                </a:cubicBezTo>
                <a:cubicBezTo>
                  <a:pt x="83705" y="89059"/>
                  <a:pt x="78372" y="83705"/>
                  <a:pt x="0" y="83554"/>
                </a:cubicBezTo>
                <a:cubicBezTo>
                  <a:pt x="78372" y="83705"/>
                  <a:pt x="83727" y="78372"/>
                  <a:pt x="83877" y="0"/>
                </a:cubicBezTo>
                <a:cubicBezTo>
                  <a:pt x="83727" y="78372"/>
                  <a:pt x="89060" y="83726"/>
                  <a:pt x="167432" y="83877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322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272E6646-E869-D850-DC97-A5918C5AFE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575100" y="3554040"/>
            <a:ext cx="474373" cy="548049"/>
          </a:xfrm>
          <a:custGeom>
            <a:avLst/>
            <a:gdLst>
              <a:gd name="connsiteX0" fmla="*/ 167432 w 167431"/>
              <a:gd name="connsiteY0" fmla="*/ 83877 h 167431"/>
              <a:gd name="connsiteX1" fmla="*/ 83555 w 167431"/>
              <a:gd name="connsiteY1" fmla="*/ 167431 h 167431"/>
              <a:gd name="connsiteX2" fmla="*/ 0 w 167431"/>
              <a:gd name="connsiteY2" fmla="*/ 83554 h 167431"/>
              <a:gd name="connsiteX3" fmla="*/ 83877 w 167431"/>
              <a:gd name="connsiteY3" fmla="*/ 0 h 167431"/>
              <a:gd name="connsiteX4" fmla="*/ 167432 w 167431"/>
              <a:gd name="connsiteY4" fmla="*/ 83877 h 167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7431" h="167431">
                <a:moveTo>
                  <a:pt x="167432" y="83877"/>
                </a:moveTo>
                <a:cubicBezTo>
                  <a:pt x="89060" y="83726"/>
                  <a:pt x="83705" y="89059"/>
                  <a:pt x="83555" y="167431"/>
                </a:cubicBezTo>
                <a:cubicBezTo>
                  <a:pt x="83705" y="89059"/>
                  <a:pt x="78372" y="83705"/>
                  <a:pt x="0" y="83554"/>
                </a:cubicBezTo>
                <a:cubicBezTo>
                  <a:pt x="78372" y="83705"/>
                  <a:pt x="83727" y="78372"/>
                  <a:pt x="83877" y="0"/>
                </a:cubicBezTo>
                <a:cubicBezTo>
                  <a:pt x="83727" y="78372"/>
                  <a:pt x="89060" y="83726"/>
                  <a:pt x="167432" y="83877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322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7594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and Chart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84623498-3983-1C01-FBF4-DC6AA83FE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1"/>
            <a:ext cx="12192000" cy="170558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6" name="Graphic 15">
            <a:extLst>
              <a:ext uri="{FF2B5EF4-FFF2-40B4-BE49-F238E27FC236}">
                <a16:creationId xmlns:a16="http://schemas.microsoft.com/office/drawing/2014/main" id="{ABDA9DA7-3305-7C3B-7F12-52779289A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4958" b="20802"/>
          <a:stretch/>
        </p:blipFill>
        <p:spPr>
          <a:xfrm rot="16200000">
            <a:off x="9321852" y="-693689"/>
            <a:ext cx="2176466" cy="356383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05BD6A3-F987-4FCC-A6EF-2EF0D33C088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7566" y="1"/>
            <a:ext cx="7842884" cy="1705585"/>
          </a:xfrm>
        </p:spPr>
        <p:txBody>
          <a:bodyPr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3200" kern="1200" cap="all" spc="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</a:pPr>
            <a:r>
              <a:rPr lang="en-US" dirty="0"/>
              <a:t>Click to add title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CE4A8B9-E7E2-490B-75BB-0F078A94C98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7566" y="2721428"/>
            <a:ext cx="5188584" cy="3199151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800">
                <a:solidFill>
                  <a:schemeClr val="bg1"/>
                </a:solidFill>
              </a:defRPr>
            </a:lvl4pPr>
            <a:lvl5pPr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content 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Chart Placeholder 9">
            <a:extLst>
              <a:ext uri="{FF2B5EF4-FFF2-40B4-BE49-F238E27FC236}">
                <a16:creationId xmlns:a16="http://schemas.microsoft.com/office/drawing/2014/main" id="{DC7281FF-5356-4E9D-4645-025ADF2A31D3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6510070" y="2285999"/>
            <a:ext cx="4745038" cy="3634581"/>
          </a:xfrm>
        </p:spPr>
        <p:txBody>
          <a:bodyPr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icon to add chart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383D02D1-AA7A-5BA4-7FF7-D254ABEDA7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1000" y="6356350"/>
            <a:ext cx="3200400" cy="365125"/>
          </a:xfrm>
        </p:spPr>
        <p:txBody>
          <a:bodyPr/>
          <a:lstStyle>
            <a:lvl1pPr algn="l">
              <a:defRPr>
                <a:solidFill>
                  <a:schemeClr val="accent6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6">
            <a:extLst>
              <a:ext uri="{FF2B5EF4-FFF2-40B4-BE49-F238E27FC236}">
                <a16:creationId xmlns:a16="http://schemas.microsoft.com/office/drawing/2014/main" id="{F4F8F925-B4AF-CA32-DCBD-F5B45E579D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3200400" cy="365125"/>
          </a:xfrm>
        </p:spPr>
        <p:txBody>
          <a:bodyPr/>
          <a:lstStyle>
            <a:lvl1pPr>
              <a:defRPr>
                <a:solidFill>
                  <a:schemeClr val="accent6">
                    <a:lumMod val="20000"/>
                    <a:lumOff val="80000"/>
                  </a:schemeClr>
                </a:solidFill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12353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Image and Content 1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4FDAD77D-8878-C456-EE69-09CB554638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096000" y="0"/>
            <a:ext cx="6096001" cy="6858000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5BD6A3-F987-4FCC-A6EF-2EF0D33C088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804723" y="427842"/>
            <a:ext cx="4893375" cy="190260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3200" cap="all" spc="150" baseline="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BD3322F1-43FC-616B-265A-56F5C591ED3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84200" y="615950"/>
            <a:ext cx="5130800" cy="5740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4E02335A-0E01-E297-5DAA-6C5EF587CE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1000" y="6356350"/>
            <a:ext cx="3200400" cy="365125"/>
          </a:xfrm>
        </p:spPr>
        <p:txBody>
          <a:bodyPr/>
          <a:lstStyle>
            <a:lvl1pPr algn="l">
              <a:defRPr>
                <a:solidFill>
                  <a:schemeClr val="accent6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5E0D25-679E-939F-E036-3A6F1A1F86CC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6804722" y="2576302"/>
            <a:ext cx="4893377" cy="3787298"/>
          </a:xfrm>
        </p:spPr>
        <p:txBody>
          <a:bodyPr>
            <a:normAutofit/>
          </a:bodyPr>
          <a:lstStyle>
            <a:lvl1pPr marL="283464" indent="-283464"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content 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0439BDD9-5043-37BF-F37B-76DBE6E459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3200400" cy="365125"/>
          </a:xfrm>
        </p:spPr>
        <p:txBody>
          <a:bodyPr/>
          <a:lstStyle>
            <a:lvl1pPr>
              <a:defRPr>
                <a:solidFill>
                  <a:schemeClr val="accent6">
                    <a:lumMod val="20000"/>
                    <a:lumOff val="80000"/>
                  </a:schemeClr>
                </a:solidFill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00507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1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B3A42F3D-2FF6-5956-7AC9-D66BF7919A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1"/>
            <a:ext cx="12192000" cy="1705586"/>
          </a:xfrm>
          <a:prstGeom prst="rect">
            <a:avLst/>
          </a:prstGeom>
          <a:solidFill>
            <a:schemeClr val="accent4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D53CAAAD-1A9D-5E43-B2BA-03A5787B04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0679" b="5726"/>
          <a:stretch/>
        </p:blipFill>
        <p:spPr>
          <a:xfrm rot="16200000">
            <a:off x="9283061" y="-672462"/>
            <a:ext cx="2236482" cy="3581403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B5486237-3FB0-DA6F-A29E-8CAEF910EF1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9788" y="0"/>
            <a:ext cx="7694612" cy="1705586"/>
          </a:xfrm>
        </p:spPr>
        <p:txBody>
          <a:bodyPr anchor="ctr">
            <a:normAutofit/>
          </a:bodyPr>
          <a:lstStyle>
            <a:lvl1pPr>
              <a:defRPr lang="en-US" sz="32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CCA9-53A3-4DA5-AD45-C2A2C12A3A6A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839788" y="2444085"/>
            <a:ext cx="5157787" cy="3609410"/>
          </a:xfrm>
        </p:spPr>
        <p:txBody>
          <a:bodyPr>
            <a:normAutofit/>
          </a:bodyPr>
          <a:lstStyle>
            <a:lvl1pPr>
              <a:spcAft>
                <a:spcPts val="600"/>
              </a:spcAft>
              <a:defRPr sz="1800">
                <a:solidFill>
                  <a:schemeClr val="tx1"/>
                </a:solidFill>
              </a:defRPr>
            </a:lvl1pPr>
            <a:lvl2pPr>
              <a:spcAft>
                <a:spcPts val="600"/>
              </a:spcAft>
              <a:defRPr sz="1800">
                <a:solidFill>
                  <a:schemeClr val="tx1"/>
                </a:solidFill>
              </a:defRPr>
            </a:lvl2pPr>
            <a:lvl3pPr>
              <a:spcAft>
                <a:spcPts val="600"/>
              </a:spcAft>
              <a:defRPr sz="1800">
                <a:solidFill>
                  <a:schemeClr val="tx1"/>
                </a:solidFill>
              </a:defRPr>
            </a:lvl3pPr>
            <a:lvl4pPr>
              <a:spcAft>
                <a:spcPts val="600"/>
              </a:spcAft>
              <a:defRPr sz="1800">
                <a:solidFill>
                  <a:schemeClr val="tx1"/>
                </a:solidFill>
              </a:defRPr>
            </a:lvl4pPr>
            <a:lvl5pPr>
              <a:spcAft>
                <a:spcPts val="600"/>
              </a:spcAft>
              <a:defRPr sz="18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add content 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E342EE-68BB-484D-98C3-48A7847549D4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6172200" y="2444085"/>
            <a:ext cx="5183188" cy="3609410"/>
          </a:xfrm>
        </p:spPr>
        <p:txBody>
          <a:bodyPr>
            <a:normAutofit/>
          </a:bodyPr>
          <a:lstStyle>
            <a:lvl1pPr>
              <a:spcAft>
                <a:spcPts val="600"/>
              </a:spcAft>
              <a:defRPr sz="1800">
                <a:solidFill>
                  <a:schemeClr val="tx1"/>
                </a:solidFill>
              </a:defRPr>
            </a:lvl1pPr>
            <a:lvl2pPr>
              <a:spcAft>
                <a:spcPts val="600"/>
              </a:spcAft>
              <a:defRPr sz="1800">
                <a:solidFill>
                  <a:schemeClr val="tx1"/>
                </a:solidFill>
              </a:defRPr>
            </a:lvl2pPr>
            <a:lvl3pPr>
              <a:spcAft>
                <a:spcPts val="600"/>
              </a:spcAft>
              <a:defRPr sz="1800">
                <a:solidFill>
                  <a:schemeClr val="tx1"/>
                </a:solidFill>
              </a:defRPr>
            </a:lvl3pPr>
            <a:lvl4pPr>
              <a:spcAft>
                <a:spcPts val="600"/>
              </a:spcAft>
              <a:defRPr sz="1800">
                <a:solidFill>
                  <a:schemeClr val="tx1"/>
                </a:solidFill>
              </a:defRPr>
            </a:lvl4pPr>
            <a:lvl5pPr>
              <a:spcAft>
                <a:spcPts val="600"/>
              </a:spcAft>
              <a:defRPr sz="18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add content 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CBE7E2DE-9C3B-4B12-1E93-600CE3C0E5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1000" y="6356350"/>
            <a:ext cx="3200400" cy="365125"/>
          </a:xfrm>
        </p:spPr>
        <p:txBody>
          <a:bodyPr/>
          <a:lstStyle>
            <a:lvl1pPr algn="l">
              <a:defRPr>
                <a:solidFill>
                  <a:schemeClr val="accent4">
                    <a:lumMod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7FBB48F9-55C0-40D1-84F1-A3C2A244FF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3200400" cy="365125"/>
          </a:xfrm>
        </p:spPr>
        <p:txBody>
          <a:bodyPr/>
          <a:lstStyle>
            <a:lvl1pPr>
              <a:defRPr>
                <a:solidFill>
                  <a:schemeClr val="accent4">
                    <a:lumMod val="25000"/>
                  </a:schemeClr>
                </a:solidFill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24600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Content and Tabl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84623498-3983-1C01-FBF4-DC6AA83FE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1"/>
            <a:ext cx="12192000" cy="170558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6" name="Graphic 15">
            <a:extLst>
              <a:ext uri="{FF2B5EF4-FFF2-40B4-BE49-F238E27FC236}">
                <a16:creationId xmlns:a16="http://schemas.microsoft.com/office/drawing/2014/main" id="{ABDA9DA7-3305-7C3B-7F12-52779289A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4958" b="20802"/>
          <a:stretch/>
        </p:blipFill>
        <p:spPr>
          <a:xfrm rot="16200000">
            <a:off x="9321852" y="-693689"/>
            <a:ext cx="2176466" cy="356383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05BD6A3-F987-4FCC-A6EF-2EF0D33C088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7566" y="1"/>
            <a:ext cx="7861934" cy="1705585"/>
          </a:xfrm>
        </p:spPr>
        <p:txBody>
          <a:bodyPr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3200" kern="1200" cap="all" spc="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</a:pPr>
            <a:r>
              <a:rPr lang="en-US" dirty="0"/>
              <a:t>Click to add title</a:t>
            </a:r>
          </a:p>
        </p:txBody>
      </p:sp>
      <p:sp>
        <p:nvSpPr>
          <p:cNvPr id="7" name="Text Placeholder 5">
            <a:extLst>
              <a:ext uri="{FF2B5EF4-FFF2-40B4-BE49-F238E27FC236}">
                <a16:creationId xmlns:a16="http://schemas.microsoft.com/office/drawing/2014/main" id="{FA77A35F-F7BF-9440-32B6-BE2993F23BF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7566" y="2721428"/>
            <a:ext cx="2743834" cy="3199151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800">
                <a:solidFill>
                  <a:schemeClr val="bg1"/>
                </a:solidFill>
              </a:defRPr>
            </a:lvl4pPr>
            <a:lvl5pPr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content 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Table Placeholder 7">
            <a:extLst>
              <a:ext uri="{FF2B5EF4-FFF2-40B4-BE49-F238E27FC236}">
                <a16:creationId xmlns:a16="http://schemas.microsoft.com/office/drawing/2014/main" id="{047F7D94-5454-E1F4-BD4E-B207EE2DBE53}"/>
              </a:ext>
            </a:extLst>
          </p:cNvPr>
          <p:cNvSpPr>
            <a:spLocks noGrp="1"/>
          </p:cNvSpPr>
          <p:nvPr>
            <p:ph type="tbl" sz="quarter" idx="15"/>
          </p:nvPr>
        </p:nvSpPr>
        <p:spPr>
          <a:xfrm>
            <a:off x="3879850" y="2720975"/>
            <a:ext cx="7473950" cy="319881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icon to add table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383D02D1-AA7A-5BA4-7FF7-D254ABEDA7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1000" y="6356350"/>
            <a:ext cx="3200400" cy="365125"/>
          </a:xfrm>
        </p:spPr>
        <p:txBody>
          <a:bodyPr/>
          <a:lstStyle>
            <a:lvl1pPr algn="l">
              <a:defRPr>
                <a:solidFill>
                  <a:schemeClr val="accent6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6">
            <a:extLst>
              <a:ext uri="{FF2B5EF4-FFF2-40B4-BE49-F238E27FC236}">
                <a16:creationId xmlns:a16="http://schemas.microsoft.com/office/drawing/2014/main" id="{F4F8F925-B4AF-CA32-DCBD-F5B45E579D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3200400" cy="365125"/>
          </a:xfrm>
        </p:spPr>
        <p:txBody>
          <a:bodyPr/>
          <a:lstStyle>
            <a:lvl1pPr>
              <a:defRPr>
                <a:solidFill>
                  <a:schemeClr val="accent6">
                    <a:lumMod val="20000"/>
                    <a:lumOff val="80000"/>
                  </a:schemeClr>
                </a:solidFill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07258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ABB10FA-2B9E-E120-EF1B-99608E3212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-1"/>
            <a:ext cx="12192000" cy="68580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05BD6A3-F987-4FCC-A6EF-2EF0D33C088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65664" y="0"/>
            <a:ext cx="10460672" cy="1705586"/>
          </a:xfrm>
        </p:spPr>
        <p:txBody>
          <a:bodyPr anchor="ctr">
            <a:normAutofit/>
          </a:bodyPr>
          <a:lstStyle>
            <a:lvl1pPr algn="ctr">
              <a:defRPr lang="en-US" sz="32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Table Placeholder 7">
            <a:extLst>
              <a:ext uri="{FF2B5EF4-FFF2-40B4-BE49-F238E27FC236}">
                <a16:creationId xmlns:a16="http://schemas.microsoft.com/office/drawing/2014/main" id="{1AD8D610-B68A-AD6F-A166-8CCB1FE021E3}"/>
              </a:ext>
            </a:extLst>
          </p:cNvPr>
          <p:cNvSpPr>
            <a:spLocks noGrp="1"/>
          </p:cNvSpPr>
          <p:nvPr>
            <p:ph type="tbl" sz="quarter" idx="12"/>
          </p:nvPr>
        </p:nvSpPr>
        <p:spPr>
          <a:xfrm>
            <a:off x="2104642" y="2112962"/>
            <a:ext cx="7981952" cy="3740310"/>
          </a:xfrm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dirty="0"/>
              <a:t>Click icon to add table</a:t>
            </a:r>
          </a:p>
        </p:txBody>
      </p:sp>
      <p:sp>
        <p:nvSpPr>
          <p:cNvPr id="40" name="Footer Placeholder 5">
            <a:extLst>
              <a:ext uri="{FF2B5EF4-FFF2-40B4-BE49-F238E27FC236}">
                <a16:creationId xmlns:a16="http://schemas.microsoft.com/office/drawing/2014/main" id="{FFFA43F5-8B56-579A-3724-2D549CF3C4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05406" y="6356350"/>
            <a:ext cx="6047994" cy="365125"/>
          </a:xfrm>
        </p:spPr>
        <p:txBody>
          <a:bodyPr/>
          <a:lstStyle>
            <a:lvl1pPr algn="l">
              <a:defRPr>
                <a:solidFill>
                  <a:schemeClr val="accent4">
                    <a:lumMod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1" name="Slide Number Placeholder 6">
            <a:extLst>
              <a:ext uri="{FF2B5EF4-FFF2-40B4-BE49-F238E27FC236}">
                <a16:creationId xmlns:a16="http://schemas.microsoft.com/office/drawing/2014/main" id="{CB5C8E17-466D-30E6-2B5F-6D37DAAF65CC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>
          <a:xfrm>
            <a:off x="8157210" y="6356350"/>
            <a:ext cx="1929384" cy="365125"/>
          </a:xfrm>
        </p:spPr>
        <p:txBody>
          <a:bodyPr/>
          <a:lstStyle>
            <a:lvl1pPr>
              <a:defRPr>
                <a:solidFill>
                  <a:schemeClr val="accent4">
                    <a:lumMod val="25000"/>
                  </a:schemeClr>
                </a:solidFill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87907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Image and Content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9E738A7B-7E07-F2A6-68E1-7ECCE59D3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095999" y="0"/>
            <a:ext cx="6090613" cy="6858000"/>
          </a:xfrm>
          <a:prstGeom prst="rect">
            <a:avLst/>
          </a:prstGeom>
          <a:solidFill>
            <a:schemeClr val="accent1">
              <a:lumMod val="75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95999" y="2921000"/>
            <a:ext cx="6090613" cy="3276600"/>
          </a:xfrm>
        </p:spPr>
        <p:txBody>
          <a:bodyPr anchor="t">
            <a:noAutofit/>
          </a:bodyPr>
          <a:lstStyle>
            <a:lvl1pPr algn="ctr">
              <a:lnSpc>
                <a:spcPts val="4500"/>
              </a:lnSpc>
              <a:defRPr lang="en-US" sz="3600" kern="1200" cap="all" spc="30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98799111-FB07-1313-B897-8240D85E75B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27314" y="660400"/>
            <a:ext cx="4857750" cy="55372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685C943E-5107-A31F-06BD-E929777A8A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489" y="6356350"/>
            <a:ext cx="2800099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18" name="Slide Number Placeholder 6">
            <a:extLst>
              <a:ext uri="{FF2B5EF4-FFF2-40B4-BE49-F238E27FC236}">
                <a16:creationId xmlns:a16="http://schemas.microsoft.com/office/drawing/2014/main" id="{C87980B9-C2FE-90E9-86D6-DCEEBEAEC7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76589" y="6356350"/>
            <a:ext cx="2532147" cy="365125"/>
          </a:xfr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67CDC895-4552-A2B1-C921-53E1D5D601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8135498" y="1760221"/>
            <a:ext cx="2011615" cy="736852"/>
            <a:chOff x="8241808" y="1760221"/>
            <a:chExt cx="2011615" cy="736852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FFE6D325-ADBA-A1A4-D3DF-A7516B907EB7}"/>
                </a:ext>
              </a:extLst>
            </p:cNvPr>
            <p:cNvSpPr/>
            <p:nvPr userDrawn="1"/>
          </p:nvSpPr>
          <p:spPr>
            <a:xfrm>
              <a:off x="8930358" y="1760221"/>
              <a:ext cx="637795" cy="736852"/>
            </a:xfrm>
            <a:custGeom>
              <a:avLst/>
              <a:gdLst>
                <a:gd name="connsiteX0" fmla="*/ 167432 w 167431"/>
                <a:gd name="connsiteY0" fmla="*/ 83877 h 167431"/>
                <a:gd name="connsiteX1" fmla="*/ 83555 w 167431"/>
                <a:gd name="connsiteY1" fmla="*/ 167431 h 167431"/>
                <a:gd name="connsiteX2" fmla="*/ 0 w 167431"/>
                <a:gd name="connsiteY2" fmla="*/ 83554 h 167431"/>
                <a:gd name="connsiteX3" fmla="*/ 83877 w 167431"/>
                <a:gd name="connsiteY3" fmla="*/ 0 h 167431"/>
                <a:gd name="connsiteX4" fmla="*/ 167432 w 167431"/>
                <a:gd name="connsiteY4" fmla="*/ 83877 h 1674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7431" h="167431">
                  <a:moveTo>
                    <a:pt x="167432" y="83877"/>
                  </a:moveTo>
                  <a:cubicBezTo>
                    <a:pt x="89060" y="83726"/>
                    <a:pt x="83705" y="89059"/>
                    <a:pt x="83555" y="167431"/>
                  </a:cubicBezTo>
                  <a:cubicBezTo>
                    <a:pt x="83705" y="89059"/>
                    <a:pt x="78372" y="83705"/>
                    <a:pt x="0" y="83554"/>
                  </a:cubicBezTo>
                  <a:cubicBezTo>
                    <a:pt x="78372" y="83705"/>
                    <a:pt x="83727" y="78372"/>
                    <a:pt x="83877" y="0"/>
                  </a:cubicBezTo>
                  <a:cubicBezTo>
                    <a:pt x="83727" y="78372"/>
                    <a:pt x="89060" y="83726"/>
                    <a:pt x="167432" y="83877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322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89B3F975-9703-DE13-B5F5-1FEBA26F78AA}"/>
                </a:ext>
              </a:extLst>
            </p:cNvPr>
            <p:cNvSpPr/>
            <p:nvPr userDrawn="1"/>
          </p:nvSpPr>
          <p:spPr>
            <a:xfrm>
              <a:off x="8241808" y="1854623"/>
              <a:ext cx="474373" cy="548049"/>
            </a:xfrm>
            <a:custGeom>
              <a:avLst/>
              <a:gdLst>
                <a:gd name="connsiteX0" fmla="*/ 167432 w 167431"/>
                <a:gd name="connsiteY0" fmla="*/ 83877 h 167431"/>
                <a:gd name="connsiteX1" fmla="*/ 83555 w 167431"/>
                <a:gd name="connsiteY1" fmla="*/ 167431 h 167431"/>
                <a:gd name="connsiteX2" fmla="*/ 0 w 167431"/>
                <a:gd name="connsiteY2" fmla="*/ 83554 h 167431"/>
                <a:gd name="connsiteX3" fmla="*/ 83877 w 167431"/>
                <a:gd name="connsiteY3" fmla="*/ 0 h 167431"/>
                <a:gd name="connsiteX4" fmla="*/ 167432 w 167431"/>
                <a:gd name="connsiteY4" fmla="*/ 83877 h 1674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7431" h="167431">
                  <a:moveTo>
                    <a:pt x="167432" y="83877"/>
                  </a:moveTo>
                  <a:cubicBezTo>
                    <a:pt x="89060" y="83726"/>
                    <a:pt x="83705" y="89059"/>
                    <a:pt x="83555" y="167431"/>
                  </a:cubicBezTo>
                  <a:cubicBezTo>
                    <a:pt x="83705" y="89059"/>
                    <a:pt x="78372" y="83705"/>
                    <a:pt x="0" y="83554"/>
                  </a:cubicBezTo>
                  <a:cubicBezTo>
                    <a:pt x="78372" y="83705"/>
                    <a:pt x="83727" y="78372"/>
                    <a:pt x="83877" y="0"/>
                  </a:cubicBezTo>
                  <a:cubicBezTo>
                    <a:pt x="83727" y="78372"/>
                    <a:pt x="89060" y="83726"/>
                    <a:pt x="167432" y="83877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322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6ED137AA-088D-DFAD-D392-E02E0CEE1671}"/>
                </a:ext>
              </a:extLst>
            </p:cNvPr>
            <p:cNvSpPr/>
            <p:nvPr userDrawn="1"/>
          </p:nvSpPr>
          <p:spPr>
            <a:xfrm>
              <a:off x="9779050" y="1854623"/>
              <a:ext cx="474373" cy="548049"/>
            </a:xfrm>
            <a:custGeom>
              <a:avLst/>
              <a:gdLst>
                <a:gd name="connsiteX0" fmla="*/ 167432 w 167431"/>
                <a:gd name="connsiteY0" fmla="*/ 83877 h 167431"/>
                <a:gd name="connsiteX1" fmla="*/ 83555 w 167431"/>
                <a:gd name="connsiteY1" fmla="*/ 167431 h 167431"/>
                <a:gd name="connsiteX2" fmla="*/ 0 w 167431"/>
                <a:gd name="connsiteY2" fmla="*/ 83554 h 167431"/>
                <a:gd name="connsiteX3" fmla="*/ 83877 w 167431"/>
                <a:gd name="connsiteY3" fmla="*/ 0 h 167431"/>
                <a:gd name="connsiteX4" fmla="*/ 167432 w 167431"/>
                <a:gd name="connsiteY4" fmla="*/ 83877 h 1674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7431" h="167431">
                  <a:moveTo>
                    <a:pt x="167432" y="83877"/>
                  </a:moveTo>
                  <a:cubicBezTo>
                    <a:pt x="89060" y="83726"/>
                    <a:pt x="83705" y="89059"/>
                    <a:pt x="83555" y="167431"/>
                  </a:cubicBezTo>
                  <a:cubicBezTo>
                    <a:pt x="83705" y="89059"/>
                    <a:pt x="78372" y="83705"/>
                    <a:pt x="0" y="83554"/>
                  </a:cubicBezTo>
                  <a:cubicBezTo>
                    <a:pt x="78372" y="83705"/>
                    <a:pt x="83727" y="78372"/>
                    <a:pt x="83877" y="0"/>
                  </a:cubicBezTo>
                  <a:cubicBezTo>
                    <a:pt x="83727" y="78372"/>
                    <a:pt x="89060" y="83726"/>
                    <a:pt x="167432" y="83877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322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7064835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lumns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CD8D817F-B156-6556-8696-C7B8C8C358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1"/>
            <a:ext cx="12192000" cy="1705586"/>
          </a:xfrm>
          <a:prstGeom prst="rect">
            <a:avLst/>
          </a:prstGeom>
          <a:solidFill>
            <a:schemeClr val="accent1">
              <a:lumMod val="75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B23F63DD-A60B-8539-7070-0187A88E38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4958" b="20802"/>
          <a:stretch/>
        </p:blipFill>
        <p:spPr>
          <a:xfrm rot="16200000">
            <a:off x="9321852" y="-693689"/>
            <a:ext cx="2176466" cy="3563836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36883DB1-B7AA-7817-5572-6A44B3BC2FE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9788" y="0"/>
            <a:ext cx="7770812" cy="1705586"/>
          </a:xfrm>
        </p:spPr>
        <p:txBody>
          <a:bodyPr anchor="ctr">
            <a:normAutofit/>
          </a:bodyPr>
          <a:lstStyle>
            <a:lvl1pPr>
              <a:defRPr lang="en-US" sz="32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</a:pPr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069ADF-8CD9-4E77-BB8D-70D8824C5AE3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839786" y="2443049"/>
            <a:ext cx="6856413" cy="3659187"/>
          </a:xfrm>
        </p:spPr>
        <p:txBody>
          <a:bodyPr>
            <a:normAutofit/>
          </a:bodyPr>
          <a:lstStyle>
            <a:lvl1pPr>
              <a:spcAft>
                <a:spcPts val="600"/>
              </a:spcAft>
              <a:defRPr sz="1800">
                <a:solidFill>
                  <a:schemeClr val="tx1"/>
                </a:solidFill>
              </a:defRPr>
            </a:lvl1pPr>
            <a:lvl2pPr>
              <a:spcAft>
                <a:spcPts val="600"/>
              </a:spcAft>
              <a:defRPr sz="1800">
                <a:solidFill>
                  <a:schemeClr val="tx1"/>
                </a:solidFill>
              </a:defRPr>
            </a:lvl2pPr>
            <a:lvl3pPr>
              <a:spcAft>
                <a:spcPts val="600"/>
              </a:spcAft>
              <a:defRPr sz="1800">
                <a:solidFill>
                  <a:schemeClr val="tx1"/>
                </a:solidFill>
              </a:defRPr>
            </a:lvl3pPr>
            <a:lvl4pPr>
              <a:spcAft>
                <a:spcPts val="600"/>
              </a:spcAft>
              <a:defRPr sz="1800">
                <a:solidFill>
                  <a:schemeClr val="tx1"/>
                </a:solidFill>
              </a:defRPr>
            </a:lvl4pPr>
            <a:lvl5pPr>
              <a:spcAft>
                <a:spcPts val="600"/>
              </a:spcAft>
              <a:defRPr sz="18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add content 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78A23DCB-DAE9-4A2E-9480-B9B9A7E2BCD1}"/>
              </a:ext>
            </a:extLst>
          </p:cNvPr>
          <p:cNvSpPr>
            <a:spLocks noGrp="1"/>
          </p:cNvSpPr>
          <p:nvPr>
            <p:ph sz="half" idx="13" hasCustomPrompt="1"/>
          </p:nvPr>
        </p:nvSpPr>
        <p:spPr>
          <a:xfrm>
            <a:off x="8077200" y="2443049"/>
            <a:ext cx="3276600" cy="3659187"/>
          </a:xfrm>
        </p:spPr>
        <p:txBody>
          <a:bodyPr>
            <a:normAutofit/>
          </a:bodyPr>
          <a:lstStyle>
            <a:lvl1pPr>
              <a:spcAft>
                <a:spcPts val="600"/>
              </a:spcAft>
              <a:defRPr sz="1800">
                <a:solidFill>
                  <a:schemeClr val="tx1"/>
                </a:solidFill>
              </a:defRPr>
            </a:lvl1pPr>
            <a:lvl2pPr>
              <a:spcAft>
                <a:spcPts val="600"/>
              </a:spcAft>
              <a:defRPr sz="1800">
                <a:solidFill>
                  <a:schemeClr val="tx1"/>
                </a:solidFill>
              </a:defRPr>
            </a:lvl2pPr>
            <a:lvl3pPr>
              <a:spcAft>
                <a:spcPts val="600"/>
              </a:spcAft>
              <a:defRPr sz="1800">
                <a:solidFill>
                  <a:schemeClr val="tx1"/>
                </a:solidFill>
              </a:defRPr>
            </a:lvl3pPr>
            <a:lvl4pPr>
              <a:spcAft>
                <a:spcPts val="600"/>
              </a:spcAft>
              <a:defRPr sz="1800">
                <a:solidFill>
                  <a:schemeClr val="tx1"/>
                </a:solidFill>
              </a:defRPr>
            </a:lvl4pPr>
            <a:lvl5pPr>
              <a:spcAft>
                <a:spcPts val="600"/>
              </a:spcAft>
              <a:defRPr sz="18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add content 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47D8D741-393B-373C-E50A-0B8250AC7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1000" y="6356350"/>
            <a:ext cx="3200400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4" name="Slide Number Placeholder 6">
            <a:extLst>
              <a:ext uri="{FF2B5EF4-FFF2-40B4-BE49-F238E27FC236}">
                <a16:creationId xmlns:a16="http://schemas.microsoft.com/office/drawing/2014/main" id="{856A79A7-194D-FC0F-17CE-E71E6DDC9B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32004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4792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F51CD845-5B74-921C-37CF-7B6F53344D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096000" y="0"/>
            <a:ext cx="6096001" cy="6858000"/>
          </a:xfrm>
          <a:prstGeom prst="rect">
            <a:avLst/>
          </a:prstGeom>
          <a:solidFill>
            <a:schemeClr val="accent6">
              <a:lumMod val="7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742887CF-A678-4B92-868C-0958632C54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837121" y="2435603"/>
            <a:ext cx="421758" cy="487262"/>
          </a:xfrm>
          <a:custGeom>
            <a:avLst/>
            <a:gdLst>
              <a:gd name="connsiteX0" fmla="*/ 167432 w 167431"/>
              <a:gd name="connsiteY0" fmla="*/ 83877 h 167431"/>
              <a:gd name="connsiteX1" fmla="*/ 83555 w 167431"/>
              <a:gd name="connsiteY1" fmla="*/ 167431 h 167431"/>
              <a:gd name="connsiteX2" fmla="*/ 0 w 167431"/>
              <a:gd name="connsiteY2" fmla="*/ 83554 h 167431"/>
              <a:gd name="connsiteX3" fmla="*/ 83877 w 167431"/>
              <a:gd name="connsiteY3" fmla="*/ 0 h 167431"/>
              <a:gd name="connsiteX4" fmla="*/ 167432 w 167431"/>
              <a:gd name="connsiteY4" fmla="*/ 83877 h 167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7431" h="167431">
                <a:moveTo>
                  <a:pt x="167432" y="83877"/>
                </a:moveTo>
                <a:cubicBezTo>
                  <a:pt x="89060" y="83726"/>
                  <a:pt x="83705" y="89059"/>
                  <a:pt x="83555" y="167431"/>
                </a:cubicBezTo>
                <a:cubicBezTo>
                  <a:pt x="83705" y="89059"/>
                  <a:pt x="78372" y="83705"/>
                  <a:pt x="0" y="83554"/>
                </a:cubicBezTo>
                <a:cubicBezTo>
                  <a:pt x="78372" y="83705"/>
                  <a:pt x="83727" y="78372"/>
                  <a:pt x="83877" y="0"/>
                </a:cubicBezTo>
                <a:cubicBezTo>
                  <a:pt x="83727" y="78372"/>
                  <a:pt x="89060" y="83726"/>
                  <a:pt x="167432" y="83877"/>
                </a:cubicBezTo>
                <a:close/>
              </a:path>
            </a:pathLst>
          </a:custGeom>
          <a:solidFill>
            <a:schemeClr val="accent6">
              <a:lumMod val="60000"/>
              <a:lumOff val="40000"/>
            </a:schemeClr>
          </a:solidFill>
          <a:ln w="322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F426EF-5309-F28F-C71D-509CC5AFD58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0" y="0"/>
            <a:ext cx="6096000" cy="2301703"/>
          </a:xfrm>
        </p:spPr>
        <p:txBody>
          <a:bodyPr vert="horz" lIns="91440" tIns="45720" rIns="91440" bIns="45720" rtlCol="0" anchor="b">
            <a:noAutofit/>
          </a:bodyPr>
          <a:lstStyle>
            <a:lvl1pPr algn="ctr">
              <a:defRPr lang="en-US" sz="3600" cap="all" spc="300" baseline="0" dirty="0">
                <a:solidFill>
                  <a:schemeClr val="bg1"/>
                </a:solidFill>
              </a:defRPr>
            </a:lvl1pPr>
          </a:lstStyle>
          <a:p>
            <a:pPr lvl="0" algn="ctr">
              <a:lnSpc>
                <a:spcPts val="4500"/>
              </a:lnSpc>
            </a:pPr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4422F7-3740-04D9-2B60-3D441BC8ADFE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" y="3002351"/>
            <a:ext cx="6095999" cy="2952134"/>
          </a:xfrm>
        </p:spPr>
        <p:txBody>
          <a:bodyPr>
            <a:noAutofit/>
          </a:bodyPr>
          <a:lstStyle>
            <a:lvl1pPr marL="0" indent="0" algn="ctr">
              <a:lnSpc>
                <a:spcPct val="150000"/>
              </a:lnSpc>
              <a:buFont typeface="Arial" panose="020B0604020202020204" pitchFamily="34" charset="0"/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lnSpc>
                <a:spcPct val="150000"/>
              </a:lnSpc>
              <a:buFont typeface="Arial" panose="020B0604020202020204" pitchFamily="34" charset="0"/>
              <a:buNone/>
              <a:defRPr sz="2000">
                <a:solidFill>
                  <a:schemeClr val="bg1"/>
                </a:solidFill>
              </a:defRPr>
            </a:lvl2pPr>
            <a:lvl3pPr marL="914400" indent="0" algn="ctr">
              <a:lnSpc>
                <a:spcPct val="150000"/>
              </a:lnSpc>
              <a:buFont typeface="Arial" panose="020B0604020202020204" pitchFamily="34" charset="0"/>
              <a:buNone/>
              <a:defRPr sz="2000">
                <a:solidFill>
                  <a:schemeClr val="bg1"/>
                </a:solidFill>
              </a:defRPr>
            </a:lvl3pPr>
            <a:lvl4pPr marL="1371600" indent="0" algn="ctr">
              <a:lnSpc>
                <a:spcPct val="150000"/>
              </a:lnSpc>
              <a:buFont typeface="Arial" panose="020B0604020202020204" pitchFamily="34" charset="0"/>
              <a:buNone/>
              <a:defRPr sz="2000">
                <a:solidFill>
                  <a:schemeClr val="bg1"/>
                </a:solidFill>
              </a:defRPr>
            </a:lvl4pPr>
            <a:lvl5pPr marL="1828800" indent="0" algn="ctr">
              <a:lnSpc>
                <a:spcPct val="150000"/>
              </a:lnSpc>
              <a:buFont typeface="Arial" panose="020B0604020202020204" pitchFamily="34" charset="0"/>
              <a:buNone/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content 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6049718-07CD-AA20-5469-274E5182B46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41159" y="618310"/>
            <a:ext cx="3405679" cy="5620565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FF91C713-4E73-FE09-916E-DE32753766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489" y="6356350"/>
            <a:ext cx="2800099" cy="365125"/>
          </a:xfrm>
        </p:spPr>
        <p:txBody>
          <a:bodyPr/>
          <a:lstStyle>
            <a:lvl1pPr algn="l">
              <a:defRPr>
                <a:solidFill>
                  <a:schemeClr val="accent6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Slide Number Placeholder 6">
            <a:extLst>
              <a:ext uri="{FF2B5EF4-FFF2-40B4-BE49-F238E27FC236}">
                <a16:creationId xmlns:a16="http://schemas.microsoft.com/office/drawing/2014/main" id="{5F1382CF-997F-8BB6-BC95-8876732A93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76589" y="6356350"/>
            <a:ext cx="2532147" cy="365125"/>
          </a:xfrm>
        </p:spPr>
        <p:txBody>
          <a:bodyPr/>
          <a:lstStyle>
            <a:lvl1pPr algn="r">
              <a:defRPr>
                <a:solidFill>
                  <a:schemeClr val="accent6">
                    <a:lumMod val="20000"/>
                    <a:lumOff val="80000"/>
                  </a:schemeClr>
                </a:solidFill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71474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77A09-15C2-4E47-948E-AACAFCA47D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320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b="1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320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>
                <a:solidFill>
                  <a:schemeClr val="tx1"/>
                </a:solidFill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2" r:id="rId3"/>
    <p:sldLayoutId id="2147483656" r:id="rId4"/>
    <p:sldLayoutId id="2147483671" r:id="rId5"/>
    <p:sldLayoutId id="2147483662" r:id="rId6"/>
    <p:sldLayoutId id="2147483663" r:id="rId7"/>
    <p:sldLayoutId id="2147483653" r:id="rId8"/>
    <p:sldLayoutId id="2147483668" r:id="rId9"/>
    <p:sldLayoutId id="2147483661" r:id="rId10"/>
    <p:sldLayoutId id="2147483673" r:id="rId11"/>
    <p:sldLayoutId id="2147483670" r:id="rId12"/>
    <p:sldLayoutId id="2147483664" r:id="rId13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6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accent6">
              <a:lumMod val="5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accent6">
              <a:lumMod val="5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accent6">
              <a:lumMod val="5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accent6">
              <a:lumMod val="5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accent6">
              <a:lumMod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Relationship Id="rId5" Type="http://schemas.openxmlformats.org/officeDocument/2006/relationships/hyperlink" Target="https://www.google.com/search?kgmid=%2Fg%2F11rqw55664&amp;q=Koblin%2C+J." TargetMode="External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educationaltechnology.net/lev-vygotsky-sociocultural-theory-of-cognitive-development/" TargetMode="External"/><Relationship Id="rId13" Type="http://schemas.openxmlformats.org/officeDocument/2006/relationships/hyperlink" Target="https://www.teachingtimes.com/knowledge-banks/vygotsky-lives/" TargetMode="External"/><Relationship Id="rId3" Type="http://schemas.openxmlformats.org/officeDocument/2006/relationships/hyperlink" Target="https://helpfulprofessor.com/piaget-vs-vygotsky/" TargetMode="External"/><Relationship Id="rId7" Type="http://schemas.openxmlformats.org/officeDocument/2006/relationships/hyperlink" Target="https://sproutsschools.com/vygotskys-theory-of-cognitive-development-in-social-relationships/" TargetMode="External"/><Relationship Id="rId12" Type="http://schemas.openxmlformats.org/officeDocument/2006/relationships/hyperlink" Target="https://openbooks.library.baylor.edu/lifespanhumandevelopment/chapter/chapter-9-3-vygotskys-sociocultural-theory/" TargetMode="External"/><Relationship Id="rId2" Type="http://schemas.openxmlformats.org/officeDocument/2006/relationships/hyperlink" Target="https://parentingthemodernfamily.com/teaching-child-take-smart-risks-young-turns-successful-adults-stand-crowd-later/" TargetMode="External"/><Relationship Id="rId16" Type="http://schemas.openxmlformats.org/officeDocument/2006/relationships/hyperlink" Target="https://educationaltechnology.net/lev-vygotsky-sociocultural-theory-of-cognitive-development/#:~:text=By%20Dr.%20Serhat%20Kurt%20Posted%20on%20July%207%2C%20202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ogle.com/search?kgmid=%2Fg%2F11rqw55664&amp;q=Koblin%2C+J." TargetMode="External"/><Relationship Id="rId11" Type="http://schemas.openxmlformats.org/officeDocument/2006/relationships/hyperlink" Target="https://www.nhs.uk/best-start-in-life/early-learning-development/" TargetMode="External"/><Relationship Id="rId5" Type="http://schemas.openxmlformats.org/officeDocument/2006/relationships/hyperlink" Target="https://prepwithharshita.com/socio-cultural-theory-of-vygotsky/" TargetMode="External"/><Relationship Id="rId15" Type="http://schemas.openxmlformats.org/officeDocument/2006/relationships/hyperlink" Target="https://sproutsschools.com/vygotskys-theory-of-cognitive-development-in-social-relationships/#:~:text=Posted%20on%20February%2028%2C%202020%20January%2010%2C%202025" TargetMode="External"/><Relationship Id="rId10" Type="http://schemas.openxmlformats.org/officeDocument/2006/relationships/hyperlink" Target="https://www.simplypsychology.org/vygotsky.html" TargetMode="External"/><Relationship Id="rId4" Type="http://schemas.openxmlformats.org/officeDocument/2006/relationships/hyperlink" Target="https://famouspsychologists.net/lev-vygotsky/" TargetMode="External"/><Relationship Id="rId9" Type="http://schemas.openxmlformats.org/officeDocument/2006/relationships/hyperlink" Target="https://www.researchgate.net/publication/383395354_Vygotsky%27s_Theory_of_Cognitive_Development" TargetMode="External"/><Relationship Id="rId14" Type="http://schemas.openxmlformats.org/officeDocument/2006/relationships/hyperlink" Target="https://helpfulprofessor.com/piaget-vs-vygotsky/#:~:text=Written%20by%20Chris%20Drew%20(PhD),Card%20Piaget%20vs%20Vygotsky%20explain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CA7AE7D-A646-F31A-AACE-6B80B122F636}"/>
              </a:ext>
            </a:extLst>
          </p:cNvPr>
          <p:cNvSpPr txBox="1"/>
          <p:nvPr/>
        </p:nvSpPr>
        <p:spPr>
          <a:xfrm>
            <a:off x="203479" y="1512276"/>
            <a:ext cx="11471425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>
                <a:latin typeface="Arial"/>
                <a:cs typeface="Arial"/>
              </a:rPr>
              <a:t>Nature meets Nurture through Vygotsky : Supporting Shona's Early Years Transition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19996D4-632F-5DF6-303A-9F6B42870C7C}"/>
              </a:ext>
            </a:extLst>
          </p:cNvPr>
          <p:cNvSpPr txBox="1"/>
          <p:nvPr/>
        </p:nvSpPr>
        <p:spPr>
          <a:xfrm>
            <a:off x="7288591" y="4656364"/>
            <a:ext cx="4397828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Arial"/>
                <a:cs typeface="Arial"/>
              </a:rPr>
              <a:t>Name : Naznin Sumar</a:t>
            </a:r>
            <a:endParaRPr lang="en-GB" sz="2000" dirty="0">
              <a:latin typeface="Arial"/>
              <a:cs typeface="Arial"/>
            </a:endParaRPr>
          </a:p>
          <a:p>
            <a:r>
              <a:rPr lang="en-GB" sz="2000" dirty="0">
                <a:latin typeface="Arial"/>
                <a:cs typeface="Arial"/>
              </a:rPr>
              <a:t>Student Number : 2529022</a:t>
            </a:r>
            <a:br>
              <a:rPr lang="en-GB" sz="2000" dirty="0">
                <a:latin typeface="Arial"/>
                <a:cs typeface="Arial"/>
              </a:rPr>
            </a:br>
            <a:r>
              <a:rPr lang="en-US" sz="2000" dirty="0">
                <a:latin typeface="Arial"/>
                <a:cs typeface="Arial"/>
              </a:rPr>
              <a:t>Module Code : LCHS4010</a:t>
            </a:r>
            <a:br>
              <a:rPr lang="en-US" sz="2000" dirty="0">
                <a:latin typeface="Arial"/>
                <a:cs typeface="Arial"/>
              </a:rPr>
            </a:br>
            <a:r>
              <a:rPr lang="en-US" sz="2000" dirty="0">
                <a:latin typeface="Arial"/>
                <a:cs typeface="Arial"/>
              </a:rPr>
              <a:t>Module Title : Psychology in Health and Social Care</a:t>
            </a:r>
            <a:br>
              <a:rPr lang="en-US" sz="2000" dirty="0">
                <a:latin typeface="Arial"/>
                <a:cs typeface="Arial"/>
              </a:rPr>
            </a:br>
            <a:r>
              <a:rPr lang="en-US" sz="2000">
                <a:latin typeface="Arial"/>
                <a:ea typeface="+mn-lt"/>
                <a:cs typeface="Arial"/>
              </a:rPr>
              <a:t>Lecturer Name : Helen</a:t>
            </a:r>
            <a:r>
              <a:rPr lang="en-US" sz="2000" dirty="0">
                <a:latin typeface="Arial"/>
                <a:ea typeface="+mn-lt"/>
                <a:cs typeface="Arial"/>
              </a:rPr>
              <a:t> Parsons</a:t>
            </a:r>
            <a:endParaRPr lang="en-GB" sz="20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FBB707-D9B5-AA9F-1F14-21FE53A643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B9003EA-0C56-C608-AE27-C56BB8D347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03" y="1924465"/>
            <a:ext cx="6856413" cy="365918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latin typeface="Arial"/>
                <a:cs typeface="Arial"/>
              </a:rPr>
              <a:t>Case Profile : Shona is a </a:t>
            </a:r>
            <a:r>
              <a:rPr lang="en-US">
                <a:latin typeface="Arial"/>
                <a:cs typeface="Arial"/>
              </a:rPr>
              <a:t>3-year-old</a:t>
            </a:r>
            <a:r>
              <a:rPr lang="en-US" dirty="0">
                <a:latin typeface="Arial"/>
                <a:cs typeface="Arial"/>
              </a:rPr>
              <a:t> toddler experiencing her initial entry into a nursery environment. </a:t>
            </a:r>
          </a:p>
          <a:p>
            <a:r>
              <a:rPr lang="en-US" dirty="0">
                <a:latin typeface="Arial"/>
                <a:cs typeface="Arial"/>
              </a:rPr>
              <a:t>The Core Issue : Displays sever distress and separation anxiety when parting from her mother during </a:t>
            </a:r>
            <a:r>
              <a:rPr lang="en-US">
                <a:latin typeface="Arial"/>
                <a:cs typeface="Arial"/>
              </a:rPr>
              <a:t>drop-off. </a:t>
            </a:r>
            <a:endParaRPr lang="en-US" dirty="0">
              <a:latin typeface="Arial"/>
              <a:cs typeface="Arial"/>
            </a:endParaRPr>
          </a:p>
          <a:p>
            <a:r>
              <a:rPr lang="en-US" dirty="0">
                <a:latin typeface="Arial"/>
                <a:cs typeface="Arial"/>
              </a:rPr>
              <a:t>Objective : Examine </a:t>
            </a:r>
            <a:r>
              <a:rPr lang="en-US">
                <a:latin typeface="Arial"/>
                <a:cs typeface="Arial"/>
              </a:rPr>
              <a:t>behavioral patterns and developmental requirements using prominent psychological models. </a:t>
            </a:r>
            <a:endParaRPr lang="en-US" dirty="0">
              <a:latin typeface="Arial"/>
              <a:cs typeface="Arial"/>
            </a:endParaRPr>
          </a:p>
          <a:p>
            <a:r>
              <a:rPr lang="en-US" dirty="0">
                <a:latin typeface="Arial"/>
                <a:cs typeface="Arial"/>
              </a:rPr>
              <a:t>Central Inquiry : In what ways do biological predispositions (nature) </a:t>
            </a:r>
            <a:r>
              <a:rPr lang="en-US">
                <a:latin typeface="Arial"/>
                <a:cs typeface="Arial"/>
              </a:rPr>
              <a:t>and environmental factors (nurture) combine to drive her emotional state?</a:t>
            </a:r>
            <a:endParaRPr lang="en-US" dirty="0">
              <a:latin typeface="Arial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61FF956-F5D1-5644-3E5D-36F1B67B1245}"/>
              </a:ext>
            </a:extLst>
          </p:cNvPr>
          <p:cNvSpPr txBox="1"/>
          <p:nvPr/>
        </p:nvSpPr>
        <p:spPr>
          <a:xfrm>
            <a:off x="544285" y="435429"/>
            <a:ext cx="7532914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>
                <a:latin typeface="Arial"/>
                <a:cs typeface="Arial"/>
              </a:rPr>
              <a:t>Case Overview : Shona's Challenge</a:t>
            </a: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1CFB0A3F-45D0-3637-5F1B-FE2B6D30198E}"/>
              </a:ext>
            </a:extLst>
          </p:cNvPr>
          <p:cNvPicPr>
            <a:picLocks noGrp="1" noChangeAspect="1"/>
          </p:cNvPicPr>
          <p:nvPr>
            <p:ph sz="half" idx="13"/>
          </p:nvPr>
        </p:nvPicPr>
        <p:blipFill>
          <a:blip r:embed="rId3"/>
          <a:stretch>
            <a:fillRect/>
          </a:stretch>
        </p:blipFill>
        <p:spPr>
          <a:xfrm>
            <a:off x="6881283" y="1929227"/>
            <a:ext cx="5287432" cy="363907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0CC7505-1136-97B6-DFB7-DC8CDAC08556}"/>
              </a:ext>
            </a:extLst>
          </p:cNvPr>
          <p:cNvSpPr txBox="1"/>
          <p:nvPr/>
        </p:nvSpPr>
        <p:spPr>
          <a:xfrm>
            <a:off x="10731500" y="6582834"/>
            <a:ext cx="1460500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b="0" i="0" u="none" strike="noStrike" baseline="0">
                <a:latin typeface="Arial"/>
                <a:cs typeface="Arial"/>
              </a:rPr>
              <a:t>McLeod, S. (2025)</a:t>
            </a:r>
            <a:endParaRPr lang="en-GB" sz="1200">
              <a:latin typeface="Arial"/>
              <a:cs typeface="Arial"/>
            </a:endParaRPr>
          </a:p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6B08D6D-98DF-7EB7-30F1-F6678355EACF}"/>
              </a:ext>
            </a:extLst>
          </p:cNvPr>
          <p:cNvSpPr txBox="1"/>
          <p:nvPr/>
        </p:nvSpPr>
        <p:spPr>
          <a:xfrm>
            <a:off x="10731500" y="6307667"/>
            <a:ext cx="1481667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b="0" i="0" u="none" strike="noStrike" baseline="0">
                <a:latin typeface="Arial"/>
                <a:cs typeface="Arial"/>
              </a:rPr>
              <a:t>Becca, Dr. (2016)</a:t>
            </a:r>
            <a:endParaRPr lang="en-GB" sz="1200">
              <a:latin typeface="Arial"/>
              <a:cs typeface="Arial"/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36292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DA5B88-FAE8-2552-DE73-4A8CC6CC8B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1917A58-E883-CF0E-138D-FEB86D1A9E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64874" y="1736514"/>
            <a:ext cx="5157787" cy="460000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latin typeface="Arial"/>
                <a:cs typeface="Arial"/>
              </a:rPr>
              <a:t>Theoretical Basis : Vygotsky's theory maintains that cognitive progression is intrinsically linked to cultural and social exper</a:t>
            </a:r>
            <a:r>
              <a:rPr lang="en-US">
                <a:latin typeface="Arial"/>
                <a:cs typeface="Arial"/>
              </a:rPr>
              <a:t>iences.</a:t>
            </a:r>
            <a:endParaRPr lang="en-US" dirty="0">
              <a:latin typeface="Arial"/>
              <a:cs typeface="Arial"/>
            </a:endParaRPr>
          </a:p>
          <a:p>
            <a:r>
              <a:rPr lang="en-US" dirty="0">
                <a:latin typeface="Arial"/>
                <a:cs typeface="Arial"/>
              </a:rPr>
              <a:t>Main Premise : Knowledge is not formed in isolation; it is built collaboratively via social </a:t>
            </a:r>
            <a:r>
              <a:rPr lang="en-US">
                <a:latin typeface="Arial"/>
                <a:cs typeface="Arial"/>
              </a:rPr>
              <a:t>contact with more skilled individuals (MKOs).</a:t>
            </a:r>
            <a:r>
              <a:rPr lang="en-US" dirty="0">
                <a:latin typeface="Arial"/>
                <a:cs typeface="Arial"/>
              </a:rPr>
              <a:t> </a:t>
            </a:r>
          </a:p>
          <a:p>
            <a:r>
              <a:rPr lang="en-US" dirty="0">
                <a:latin typeface="Arial"/>
                <a:cs typeface="Arial"/>
              </a:rPr>
              <a:t>Early Education Context : Nurseries represent foundational social spaces where active participation in shared community practices dri</a:t>
            </a:r>
            <a:r>
              <a:rPr lang="en-US">
                <a:latin typeface="Arial"/>
                <a:cs typeface="Arial"/>
              </a:rPr>
              <a:t>ves progression. </a:t>
            </a:r>
            <a:endParaRPr lang="en-US" dirty="0">
              <a:latin typeface="Arial"/>
              <a:cs typeface="Arial"/>
            </a:endParaRPr>
          </a:p>
          <a:p>
            <a:r>
              <a:rPr lang="en-US" dirty="0">
                <a:latin typeface="Arial"/>
                <a:cs typeface="Arial"/>
              </a:rPr>
              <a:t>Role of Educators : Highlights how vital educators and caregivers are in co-regulating emotions and guiding cognitive </a:t>
            </a:r>
            <a:r>
              <a:rPr lang="en-US">
                <a:latin typeface="Arial"/>
                <a:cs typeface="Arial"/>
              </a:rPr>
              <a:t>growth. </a:t>
            </a:r>
            <a:endParaRPr lang="en-US" dirty="0">
              <a:latin typeface="Arial"/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F92147E-94B9-6920-A8CF-14916182F061}"/>
              </a:ext>
            </a:extLst>
          </p:cNvPr>
          <p:cNvSpPr txBox="1"/>
          <p:nvPr/>
        </p:nvSpPr>
        <p:spPr>
          <a:xfrm>
            <a:off x="435428" y="391885"/>
            <a:ext cx="8033656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>
                <a:latin typeface="Arial"/>
                <a:cs typeface="Arial"/>
              </a:rPr>
              <a:t>Vygotsky's Sociocultural Framework</a:t>
            </a:r>
          </a:p>
        </p:txBody>
      </p:sp>
      <p:pic>
        <p:nvPicPr>
          <p:cNvPr id="6" name="Content Placeholder 5" descr="A person and a child reading a book&#10;&#10;AI-generated content may be incorrect.">
            <a:extLst>
              <a:ext uri="{FF2B5EF4-FFF2-40B4-BE49-F238E27FC236}">
                <a16:creationId xmlns:a16="http://schemas.microsoft.com/office/drawing/2014/main" id="{085FF3CE-7600-7B29-0E25-D7E11961294E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>
            <a:off x="5323115" y="3275116"/>
            <a:ext cx="3713617" cy="2143291"/>
          </a:xfrm>
          <a:prstGeom prst="rect">
            <a:avLst/>
          </a:prstGeom>
        </p:spPr>
      </p:pic>
      <p:pic>
        <p:nvPicPr>
          <p:cNvPr id="7" name="Picture 6" descr="A person in a suit and tie&#10;&#10;AI-generated content may be incorrect.">
            <a:extLst>
              <a:ext uri="{FF2B5EF4-FFF2-40B4-BE49-F238E27FC236}">
                <a16:creationId xmlns:a16="http://schemas.microsoft.com/office/drawing/2014/main" id="{7F45FEA4-71E2-FE1E-3135-04D0412F3AA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64660" y="1001486"/>
            <a:ext cx="2178080" cy="303711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3752E48-4F0A-776C-B581-49F3BC8B151D}"/>
              </a:ext>
            </a:extLst>
          </p:cNvPr>
          <p:cNvSpPr txBox="1"/>
          <p:nvPr/>
        </p:nvSpPr>
        <p:spPr>
          <a:xfrm>
            <a:off x="5802085" y="5453743"/>
            <a:ext cx="2764971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Arial"/>
                <a:cs typeface="Arial"/>
              </a:rPr>
              <a:t>Culture, Language </a:t>
            </a:r>
            <a:r>
              <a:rPr lang="en-GB">
                <a:latin typeface="Arial"/>
                <a:cs typeface="Arial"/>
              </a:rPr>
              <a:t>&amp; Thought, all work together to shape the way we learn</a:t>
            </a:r>
            <a:endParaRPr lang="en-GB" dirty="0">
              <a:latin typeface="Arial"/>
              <a:cs typeface="Arial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403285F-7591-C604-1F2B-4A1B0E67072A}"/>
              </a:ext>
            </a:extLst>
          </p:cNvPr>
          <p:cNvSpPr txBox="1"/>
          <p:nvPr/>
        </p:nvSpPr>
        <p:spPr>
          <a:xfrm>
            <a:off x="10591800" y="6574972"/>
            <a:ext cx="1632858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TeachingTimes (n.d.)</a:t>
            </a:r>
          </a:p>
          <a:p>
            <a:pPr algn="ctr"/>
            <a:endParaRPr lang="en-GB" dirty="0">
              <a:latin typeface="Arial"/>
              <a:cs typeface="Arial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001059E-E2EF-70A3-BB7D-A8A2C2BA99E7}"/>
              </a:ext>
            </a:extLst>
          </p:cNvPr>
          <p:cNvSpPr txBox="1"/>
          <p:nvPr/>
        </p:nvSpPr>
        <p:spPr>
          <a:xfrm>
            <a:off x="10809514" y="6302828"/>
            <a:ext cx="1676400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b="0" i="0" u="none" strike="noStrike" baseline="0">
                <a:latin typeface="Arial"/>
                <a:cs typeface="Arial"/>
              </a:rPr>
              <a:t>McLeod, S. (2024)</a:t>
            </a:r>
            <a:r>
              <a:rPr sz="1200" b="0" i="0">
                <a:latin typeface="Arial"/>
                <a:ea typeface="Speak Pro"/>
                <a:cs typeface="Arial"/>
              </a:rPr>
              <a:t>​</a:t>
            </a:r>
            <a:endParaRPr lang="en-GB" sz="1200">
              <a:latin typeface="Arial"/>
              <a:cs typeface="Arial"/>
            </a:endParaRPr>
          </a:p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B3B0D77-80BC-70B9-E52E-EAB13D34C2B2}"/>
              </a:ext>
            </a:extLst>
          </p:cNvPr>
          <p:cNvSpPr txBox="1"/>
          <p:nvPr/>
        </p:nvSpPr>
        <p:spPr>
          <a:xfrm>
            <a:off x="10014858" y="5780314"/>
            <a:ext cx="2209801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b="0" i="0" u="none" strike="noStrike" baseline="0">
                <a:latin typeface="Arial"/>
                <a:cs typeface="Arial"/>
              </a:rPr>
              <a:t>Famous Psychologists (2013)</a:t>
            </a:r>
            <a:endParaRPr lang="en-GB" sz="1200">
              <a:latin typeface="Arial"/>
              <a:cs typeface="Arial"/>
            </a:endParaRPr>
          </a:p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1F63C1E-A5D6-82FD-3482-C01388467F5E}"/>
              </a:ext>
            </a:extLst>
          </p:cNvPr>
          <p:cNvSpPr txBox="1"/>
          <p:nvPr/>
        </p:nvSpPr>
        <p:spPr>
          <a:xfrm>
            <a:off x="10918372" y="6052458"/>
            <a:ext cx="1349829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b="0" i="0" u="sng" strike="noStrike" baseline="0" dirty="0">
                <a:latin typeface="Arial"/>
                <a:ea typeface="Arial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Koblin, J.</a:t>
            </a:r>
            <a:r>
              <a:rPr lang="en-GB" sz="1200" b="0" i="0" u="none" strike="noStrike" baseline="0">
                <a:latin typeface="Arial"/>
                <a:cs typeface="Arial"/>
              </a:rPr>
              <a:t> (2020)</a:t>
            </a:r>
            <a:endParaRPr lang="en-GB" sz="1200">
              <a:latin typeface="Arial"/>
              <a:cs typeface="Arial"/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11140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088E78-435F-845F-D392-5F1D0532B5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A72D80-98F8-33F5-4665-423F60EE9EF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03" y="1924465"/>
            <a:ext cx="6856413" cy="450585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latin typeface="Arial"/>
                <a:cs typeface="Arial"/>
              </a:rPr>
              <a:t>More Knowledgeable Other (MKO) ; Someone possessing higher proficiency or deeper </a:t>
            </a:r>
            <a:r>
              <a:rPr lang="en-US">
                <a:latin typeface="Arial"/>
                <a:cs typeface="Arial"/>
              </a:rPr>
              <a:t>comprehension (e.g., Shona's mother, teacher or older kids) who offers vital comfort and models. </a:t>
            </a:r>
            <a:endParaRPr lang="en-US" dirty="0">
              <a:latin typeface="Arial"/>
              <a:cs typeface="Arial"/>
            </a:endParaRPr>
          </a:p>
          <a:p>
            <a:r>
              <a:rPr lang="en-US" dirty="0">
                <a:latin typeface="Arial"/>
                <a:cs typeface="Arial"/>
              </a:rPr>
              <a:t>Zone of Proximal Development (ZPD) : The developmental space between independent accomplishment and potential achievement under </a:t>
            </a:r>
            <a:r>
              <a:rPr lang="en-US">
                <a:latin typeface="Arial"/>
                <a:cs typeface="Arial"/>
              </a:rPr>
              <a:t>targeted guidance. </a:t>
            </a:r>
            <a:r>
              <a:rPr lang="en-US" dirty="0">
                <a:latin typeface="Arial"/>
                <a:cs typeface="Arial"/>
              </a:rPr>
              <a:t> </a:t>
            </a:r>
          </a:p>
          <a:p>
            <a:r>
              <a:rPr lang="en-US" dirty="0">
                <a:latin typeface="Arial"/>
                <a:cs typeface="Arial"/>
              </a:rPr>
              <a:t>Scaffolding : Temporary safety nets and assistance provided by an MKO that are systematically reduced as autonomou</a:t>
            </a:r>
            <a:r>
              <a:rPr lang="en-US">
                <a:latin typeface="Arial"/>
                <a:cs typeface="Arial"/>
              </a:rPr>
              <a:t>s competence grows. </a:t>
            </a:r>
            <a:endParaRPr lang="en-US" dirty="0">
              <a:latin typeface="Arial"/>
              <a:cs typeface="Arial"/>
            </a:endParaRPr>
          </a:p>
          <a:p>
            <a:r>
              <a:rPr lang="en-US" dirty="0">
                <a:latin typeface="Arial"/>
                <a:cs typeface="Arial"/>
              </a:rPr>
              <a:t>Language &amp; Thought : Speech is the primary vehicle driving cognitive growth, Internalized self-talk )private speech) helps children govern </a:t>
            </a:r>
            <a:r>
              <a:rPr lang="en-US">
                <a:latin typeface="Arial"/>
                <a:cs typeface="Arial"/>
              </a:rPr>
              <a:t>behavior. </a:t>
            </a:r>
            <a:endParaRPr lang="en-US" dirty="0">
              <a:latin typeface="Arial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FCB9180-CB8E-AB96-0581-B7F03A674391}"/>
              </a:ext>
            </a:extLst>
          </p:cNvPr>
          <p:cNvSpPr txBox="1"/>
          <p:nvPr/>
        </p:nvSpPr>
        <p:spPr>
          <a:xfrm>
            <a:off x="544285" y="435429"/>
            <a:ext cx="7532914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dirty="0">
                <a:latin typeface="Arial"/>
                <a:cs typeface="Arial"/>
              </a:rPr>
              <a:t>Core </a:t>
            </a:r>
            <a:r>
              <a:rPr lang="en-GB" sz="4000">
                <a:latin typeface="Arial"/>
                <a:cs typeface="Arial"/>
              </a:rPr>
              <a:t>Vygotskian Concepts</a:t>
            </a:r>
            <a:endParaRPr lang="en-US" sz="4000">
              <a:latin typeface="Arial"/>
              <a:cs typeface="Arial"/>
            </a:endParaRP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3280E05D-5FBA-C90B-A732-875CA8C52D7A}"/>
              </a:ext>
            </a:extLst>
          </p:cNvPr>
          <p:cNvSpPr txBox="1">
            <a:spLocks/>
          </p:cNvSpPr>
          <p:nvPr/>
        </p:nvSpPr>
        <p:spPr>
          <a:xfrm>
            <a:off x="6537853" y="1928698"/>
            <a:ext cx="5374746" cy="449527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20B0604020202020204" pitchFamily="34" charset="0"/>
              <a:buChar char="Ø"/>
            </a:pPr>
            <a:r>
              <a:rPr lang="en-US" dirty="0">
                <a:latin typeface="Arial"/>
                <a:cs typeface="Arial"/>
              </a:rPr>
              <a:t>They provide the emotional security and </a:t>
            </a:r>
            <a:r>
              <a:rPr lang="en-US">
                <a:latin typeface="Arial"/>
                <a:cs typeface="Arial"/>
              </a:rPr>
              <a:t>behavioral</a:t>
            </a:r>
            <a:r>
              <a:rPr lang="en-US" dirty="0">
                <a:latin typeface="Arial"/>
                <a:cs typeface="Arial"/>
              </a:rPr>
              <a:t> modeling she needs to safely navigate the separation process.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dirty="0">
                <a:latin typeface="Arial"/>
                <a:cs typeface="Arial"/>
              </a:rPr>
              <a:t>Shona can't manage her separation anxiety independently yet. So, with </a:t>
            </a:r>
            <a:r>
              <a:rPr lang="en-US">
                <a:latin typeface="Arial"/>
                <a:cs typeface="Arial"/>
              </a:rPr>
              <a:t>guided</a:t>
            </a:r>
            <a:r>
              <a:rPr lang="en-US" dirty="0">
                <a:latin typeface="Arial"/>
                <a:cs typeface="Arial"/>
              </a:rPr>
              <a:t> support from her </a:t>
            </a:r>
            <a:r>
              <a:rPr lang="en-US">
                <a:latin typeface="Arial"/>
                <a:cs typeface="Arial"/>
              </a:rPr>
              <a:t>teacher, she can bridge this gap and move toward independent emotional regulation. </a:t>
            </a:r>
            <a:endParaRPr lang="en-US" dirty="0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US">
                <a:latin typeface="Arial"/>
                <a:cs typeface="Arial"/>
              </a:rPr>
              <a:t>The nursery teachers can use quick goodbye routines and comfort toys to scaffold Shona's transition. </a:t>
            </a:r>
            <a:endParaRPr lang="en-US" dirty="0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US">
                <a:latin typeface="Arial"/>
                <a:cs typeface="Arial"/>
              </a:rPr>
              <a:t>Language &amp; Thought : Shona can learn to use words to express her feelings and calm herself down as she develops. </a:t>
            </a:r>
            <a:endParaRPr lang="en-US" dirty="0">
              <a:latin typeface="Arial"/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263969E-B125-DA77-6A6D-79A9586EBA92}"/>
              </a:ext>
            </a:extLst>
          </p:cNvPr>
          <p:cNvSpPr txBox="1"/>
          <p:nvPr/>
        </p:nvSpPr>
        <p:spPr>
          <a:xfrm>
            <a:off x="10953750" y="6307667"/>
            <a:ext cx="1566334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b="0" i="0" u="none" strike="noStrike" baseline="0">
                <a:latin typeface="Arial"/>
                <a:cs typeface="Arial"/>
              </a:rPr>
              <a:t>Kurt, S. (2020)</a:t>
            </a:r>
            <a:endParaRPr lang="en-GB" sz="1200">
              <a:latin typeface="Arial"/>
              <a:cs typeface="Arial"/>
            </a:endParaRPr>
          </a:p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B90E890-406E-30E2-9379-ADFCC39B8263}"/>
              </a:ext>
            </a:extLst>
          </p:cNvPr>
          <p:cNvSpPr txBox="1"/>
          <p:nvPr/>
        </p:nvSpPr>
        <p:spPr>
          <a:xfrm>
            <a:off x="10498667" y="6582834"/>
            <a:ext cx="1693334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b="0" i="0" u="none" strike="noStrike" baseline="0">
                <a:latin typeface="Arial"/>
                <a:cs typeface="Arial"/>
              </a:rPr>
              <a:t>Palm, M. (ed.) (2023)</a:t>
            </a:r>
            <a:endParaRPr lang="en-GB" sz="1200">
              <a:latin typeface="Arial"/>
              <a:cs typeface="Arial"/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66892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1F8ECA-E80D-2AEB-0340-6D286E0D99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65F644-7201-92D3-D75A-10116BF65C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04788" y="1936085"/>
            <a:ext cx="5739870" cy="4583076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>
                <a:latin typeface="Arial"/>
                <a:cs typeface="Arial"/>
              </a:rPr>
              <a:t>Observed Behavior : Shona's transition into an unfamiliar nursery represents a social imbalance outside her unassisted ZPD, requiring MKO suppo</a:t>
            </a:r>
            <a:r>
              <a:rPr lang="en-US">
                <a:latin typeface="Arial"/>
                <a:cs typeface="Arial"/>
              </a:rPr>
              <a:t>rt. </a:t>
            </a:r>
            <a:endParaRPr lang="en-US" dirty="0">
              <a:latin typeface="Arial"/>
              <a:cs typeface="Arial"/>
            </a:endParaRPr>
          </a:p>
          <a:p>
            <a:r>
              <a:rPr lang="en-US" dirty="0">
                <a:latin typeface="Arial"/>
                <a:cs typeface="Arial"/>
              </a:rPr>
              <a:t>Nature vs. Nurture Balance : Biology sets the baseline anxiety predisposition, but environmental nurture (nursery quality and </a:t>
            </a:r>
            <a:r>
              <a:rPr lang="en-US">
                <a:latin typeface="Arial"/>
                <a:cs typeface="Arial"/>
              </a:rPr>
              <a:t>scaffolding) dictates adaptation. </a:t>
            </a:r>
            <a:endParaRPr lang="en-US" dirty="0">
              <a:latin typeface="Arial"/>
              <a:cs typeface="Arial"/>
            </a:endParaRPr>
          </a:p>
          <a:p>
            <a:r>
              <a:rPr lang="en-US" dirty="0">
                <a:latin typeface="Arial"/>
                <a:cs typeface="Arial"/>
              </a:rPr>
              <a:t>Intervention 1 (Primary Practitioner) : Assignin</a:t>
            </a:r>
            <a:r>
              <a:rPr lang="en-US">
                <a:latin typeface="Arial"/>
                <a:cs typeface="Arial"/>
              </a:rPr>
              <a:t>g a dedicated, nurturing 'Key Person' to act as an MKO, providing a secure base to safely navigate her ZPD. </a:t>
            </a:r>
            <a:endParaRPr lang="en-US" dirty="0">
              <a:latin typeface="Arial"/>
              <a:cs typeface="Arial"/>
            </a:endParaRPr>
          </a:p>
          <a:p>
            <a:r>
              <a:rPr lang="en-US" dirty="0">
                <a:latin typeface="Arial"/>
                <a:cs typeface="Arial"/>
              </a:rPr>
              <a:t>Intervention 2 (</a:t>
            </a:r>
            <a:r>
              <a:rPr lang="en-US">
                <a:latin typeface="Arial"/>
                <a:cs typeface="Arial"/>
              </a:rPr>
              <a:t>Departure Rituals) : Establishing a brief, highly predictable 2-minute farewell sequence to introduce external structure and encourage private speech. </a:t>
            </a:r>
            <a:endParaRPr lang="en-US" dirty="0">
              <a:latin typeface="Arial"/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1C8F996-5B8B-832A-9CD8-628B9934DE6E}"/>
              </a:ext>
            </a:extLst>
          </p:cNvPr>
          <p:cNvSpPr txBox="1"/>
          <p:nvPr/>
        </p:nvSpPr>
        <p:spPr>
          <a:xfrm>
            <a:off x="435428" y="391885"/>
            <a:ext cx="6466114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dirty="0">
                <a:latin typeface="Arial"/>
                <a:cs typeface="Arial"/>
              </a:rPr>
              <a:t>Evaluating Shona's </a:t>
            </a:r>
            <a:r>
              <a:rPr lang="en-GB" sz="3200">
                <a:latin typeface="Arial"/>
                <a:cs typeface="Arial"/>
              </a:rPr>
              <a:t>Behaviour</a:t>
            </a:r>
            <a:r>
              <a:rPr lang="en-GB" sz="3200" dirty="0">
                <a:latin typeface="Arial"/>
                <a:cs typeface="Arial"/>
              </a:rPr>
              <a:t> and Interventions</a:t>
            </a:r>
            <a:endParaRPr lang="en-US" sz="3200">
              <a:latin typeface="Arial"/>
              <a:cs typeface="Arial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64942B0-C1F5-DC30-BF88-F1D351CB3BD8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>
            <a:off x="6225117" y="2230101"/>
            <a:ext cx="5416021" cy="302137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C79FB86-2D9D-FE84-6FC3-0D2FB57C6583}"/>
              </a:ext>
            </a:extLst>
          </p:cNvPr>
          <p:cNvSpPr txBox="1"/>
          <p:nvPr/>
        </p:nvSpPr>
        <p:spPr>
          <a:xfrm>
            <a:off x="11059583" y="6582833"/>
            <a:ext cx="1852084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b="0" i="0" u="none" strike="noStrike" baseline="0">
                <a:latin typeface="Arial"/>
                <a:cs typeface="Arial"/>
              </a:rPr>
              <a:t>NHS (2025)</a:t>
            </a:r>
            <a:endParaRPr lang="en-GB" sz="1200">
              <a:latin typeface="Arial"/>
              <a:cs typeface="Arial"/>
            </a:endParaRPr>
          </a:p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E11EF5-2D78-D6E9-D928-B4AFE1808349}"/>
              </a:ext>
            </a:extLst>
          </p:cNvPr>
          <p:cNvSpPr txBox="1"/>
          <p:nvPr/>
        </p:nvSpPr>
        <p:spPr>
          <a:xfrm>
            <a:off x="11017249" y="6244167"/>
            <a:ext cx="1894417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b="0" i="0" u="none" strike="noStrike" baseline="0">
                <a:latin typeface="Arial"/>
                <a:cs typeface="Arial"/>
              </a:rPr>
              <a:t>Jain, H. (2023)</a:t>
            </a:r>
            <a:endParaRPr lang="en-GB" sz="1200">
              <a:latin typeface="Arial"/>
              <a:cs typeface="Arial"/>
            </a:endParaRPr>
          </a:p>
          <a:p>
            <a:pPr algn="ctr"/>
            <a:endParaRPr lang="en-GB" dirty="0">
              <a:latin typeface="Arial"/>
              <a:ea typeface="+mj-lt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656334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D55DCC-783D-6D03-D9CB-622CAC7BDB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23E9804-0031-5CAD-9B76-D18C9453E1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03" y="1744549"/>
            <a:ext cx="11671829" cy="4685769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342900" indent="-342900">
              <a:buAutoNum type="arabicPeriod"/>
            </a:pPr>
            <a:r>
              <a:rPr lang="en-US">
                <a:latin typeface="Arial"/>
                <a:cs typeface="Arial"/>
              </a:rPr>
              <a:t>The Key Person Approach (New MKO)</a:t>
            </a:r>
            <a:endParaRPr lang="en-US" dirty="0">
              <a:latin typeface="Arial"/>
              <a:cs typeface="Arial"/>
            </a:endParaRPr>
          </a:p>
          <a:p>
            <a:pPr marL="800100" lvl="1" indent="-342900">
              <a:buFont typeface="Courier New" panose="020B0604020202020204" pitchFamily="34" charset="0"/>
              <a:buChar char="o"/>
            </a:pPr>
            <a:r>
              <a:rPr lang="en-US" dirty="0">
                <a:latin typeface="Arial"/>
                <a:cs typeface="Arial"/>
              </a:rPr>
              <a:t>Action : Assign a consistent, kind and professional nursery </a:t>
            </a:r>
            <a:r>
              <a:rPr lang="en-US">
                <a:latin typeface="Arial"/>
                <a:cs typeface="Arial"/>
              </a:rPr>
              <a:t>practitioner</a:t>
            </a:r>
            <a:r>
              <a:rPr lang="en-US" dirty="0">
                <a:latin typeface="Arial"/>
                <a:cs typeface="Arial"/>
              </a:rPr>
              <a:t> to Shona. </a:t>
            </a:r>
          </a:p>
          <a:p>
            <a:pPr marL="800100" lvl="1" indent="-342900">
              <a:buFont typeface="Courier New" panose="020B0604020202020204" pitchFamily="34" charset="0"/>
              <a:buChar char="o"/>
            </a:pPr>
            <a:r>
              <a:rPr lang="en-US" dirty="0">
                <a:latin typeface="Arial"/>
                <a:cs typeface="Arial"/>
              </a:rPr>
              <a:t>Vygotsky concept : This educator acts as an MKO to scaffold her trust and guide her </a:t>
            </a:r>
            <a:r>
              <a:rPr lang="en-US">
                <a:latin typeface="Arial"/>
                <a:cs typeface="Arial"/>
              </a:rPr>
              <a:t>through emotional distress.</a:t>
            </a:r>
            <a:endParaRPr lang="en-US" dirty="0">
              <a:latin typeface="Arial"/>
              <a:cs typeface="Arial"/>
            </a:endParaRPr>
          </a:p>
          <a:p>
            <a:pPr marL="342900" indent="-342900">
              <a:buAutoNum type="arabicPeriod"/>
            </a:pPr>
            <a:r>
              <a:rPr lang="en-US">
                <a:latin typeface="Arial"/>
                <a:cs typeface="Arial"/>
              </a:rPr>
              <a:t>Short Separation Rituals (Cultural Tools)</a:t>
            </a:r>
            <a:endParaRPr lang="en-US" dirty="0">
              <a:latin typeface="Arial"/>
              <a:cs typeface="Arial"/>
            </a:endParaRPr>
          </a:p>
          <a:p>
            <a:pPr marL="800100" lvl="1" indent="-342900">
              <a:buFont typeface="Courier New" panose="020B0604020202020204" pitchFamily="34" charset="0"/>
              <a:buChar char="o"/>
            </a:pPr>
            <a:r>
              <a:rPr lang="en-US">
                <a:latin typeface="Arial"/>
                <a:cs typeface="Arial"/>
              </a:rPr>
              <a:t>Action : Create a quick, 2-minute goodbye routine with Shona's mother, (e.g., a hug and a window wave). </a:t>
            </a:r>
            <a:endParaRPr lang="en-US" dirty="0">
              <a:latin typeface="Arial"/>
              <a:cs typeface="Arial"/>
            </a:endParaRPr>
          </a:p>
          <a:p>
            <a:pPr marL="800100" lvl="1" indent="-342900">
              <a:buFont typeface="Courier New" panose="020B0604020202020204" pitchFamily="34" charset="0"/>
              <a:buChar char="o"/>
            </a:pPr>
            <a:r>
              <a:rPr lang="en-US" dirty="0">
                <a:latin typeface="Arial"/>
                <a:cs typeface="Arial"/>
              </a:rPr>
              <a:t>Vygotsky concept : The routine provides external structure, helping Shona </a:t>
            </a:r>
            <a:r>
              <a:rPr lang="en-US">
                <a:latin typeface="Arial"/>
                <a:cs typeface="Arial"/>
              </a:rPr>
              <a:t>internalize the pattern to self-soothe. </a:t>
            </a:r>
            <a:endParaRPr lang="en-US" dirty="0">
              <a:latin typeface="Arial"/>
              <a:cs typeface="Arial"/>
            </a:endParaRPr>
          </a:p>
          <a:p>
            <a:pPr marL="342900" indent="-342900">
              <a:buAutoNum type="arabicPeriod"/>
            </a:pPr>
            <a:r>
              <a:rPr lang="en-US">
                <a:latin typeface="Arial"/>
                <a:cs typeface="Arial"/>
              </a:rPr>
              <a:t>Comfort Items &amp; Role-Play (Psychological Tools)</a:t>
            </a:r>
            <a:endParaRPr lang="en-US" dirty="0">
              <a:latin typeface="Arial"/>
              <a:cs typeface="Arial"/>
            </a:endParaRPr>
          </a:p>
          <a:p>
            <a:pPr marL="800100" lvl="1" indent="-342900">
              <a:buFont typeface="Courier New"/>
              <a:buChar char="o"/>
            </a:pPr>
            <a:r>
              <a:rPr lang="en-US" dirty="0">
                <a:latin typeface="Arial"/>
                <a:cs typeface="Arial"/>
              </a:rPr>
              <a:t>Action : Invite Shona to bring a favorite toy from home and introduce sep</a:t>
            </a:r>
            <a:r>
              <a:rPr lang="en-US">
                <a:latin typeface="Arial"/>
                <a:cs typeface="Arial"/>
              </a:rPr>
              <a:t>aration games.</a:t>
            </a:r>
            <a:endParaRPr lang="en-US" dirty="0">
              <a:latin typeface="Arial"/>
              <a:cs typeface="Arial"/>
            </a:endParaRPr>
          </a:p>
          <a:p>
            <a:pPr marL="800100" lvl="1" indent="-342900">
              <a:buFont typeface="Courier New"/>
              <a:buChar char="o"/>
            </a:pPr>
            <a:r>
              <a:rPr lang="en-US" dirty="0">
                <a:latin typeface="Arial"/>
                <a:cs typeface="Arial"/>
              </a:rPr>
              <a:t>Vygotsky concept :The item </a:t>
            </a:r>
            <a:r>
              <a:rPr lang="en-US">
                <a:latin typeface="Arial"/>
                <a:cs typeface="Arial"/>
              </a:rPr>
              <a:t>bridges home and nursery cultures, while dramatic play lets her practice transitions safely. </a:t>
            </a:r>
            <a:endParaRPr lang="en-US" dirty="0">
              <a:latin typeface="Arial"/>
              <a:cs typeface="Arial"/>
            </a:endParaRPr>
          </a:p>
          <a:p>
            <a:pPr marL="342900" indent="-342900">
              <a:buAutoNum type="arabicPeriod"/>
            </a:pPr>
            <a:r>
              <a:rPr lang="en-US" dirty="0">
                <a:latin typeface="Arial"/>
                <a:cs typeface="Arial"/>
              </a:rPr>
              <a:t>Per Pairing (Guided </a:t>
            </a:r>
            <a:r>
              <a:rPr lang="en-US">
                <a:latin typeface="Arial"/>
                <a:cs typeface="Arial"/>
              </a:rPr>
              <a:t>Participation)</a:t>
            </a:r>
            <a:endParaRPr lang="en-US" dirty="0">
              <a:latin typeface="Arial"/>
              <a:cs typeface="Arial"/>
            </a:endParaRPr>
          </a:p>
          <a:p>
            <a:pPr marL="800100" lvl="1" indent="-342900">
              <a:buFont typeface="Courier New"/>
              <a:buChar char="o"/>
            </a:pPr>
            <a:r>
              <a:rPr lang="en-US">
                <a:latin typeface="Arial"/>
                <a:cs typeface="Arial"/>
              </a:rPr>
              <a:t>Acton : Pair Shona with an older, confident classmate during morning arrival. </a:t>
            </a:r>
            <a:endParaRPr lang="en-US" dirty="0">
              <a:latin typeface="Arial"/>
              <a:cs typeface="Arial"/>
            </a:endParaRPr>
          </a:p>
          <a:p>
            <a:pPr marL="800100" lvl="1" indent="-342900">
              <a:buFont typeface="Courier New"/>
              <a:buChar char="o"/>
            </a:pPr>
            <a:r>
              <a:rPr lang="en-US">
                <a:latin typeface="Arial"/>
                <a:cs typeface="Arial"/>
              </a:rPr>
              <a:t>Vygotsky concept : a skilled peer serves as a relatable MKO, letting Shona copy positive emotional habits. </a:t>
            </a:r>
            <a:endParaRPr lang="en-US" dirty="0">
              <a:latin typeface="Arial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BE0BFF9-F779-D970-E638-83595CC39DF8}"/>
              </a:ext>
            </a:extLst>
          </p:cNvPr>
          <p:cNvSpPr txBox="1"/>
          <p:nvPr/>
        </p:nvSpPr>
        <p:spPr>
          <a:xfrm>
            <a:off x="544285" y="435429"/>
            <a:ext cx="8749998" cy="13128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>
                <a:latin typeface="Arial"/>
                <a:cs typeface="Arial"/>
              </a:rPr>
              <a:t>Supporting Shona using Vygotsky Based Strategies</a:t>
            </a:r>
            <a:endParaRPr lang="en-US" sz="4000">
              <a:latin typeface="Arial"/>
              <a:cs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832E8A3-87D4-D954-DFC1-95436C3CC607}"/>
              </a:ext>
            </a:extLst>
          </p:cNvPr>
          <p:cNvSpPr txBox="1"/>
          <p:nvPr/>
        </p:nvSpPr>
        <p:spPr>
          <a:xfrm>
            <a:off x="10689167" y="6582834"/>
            <a:ext cx="1979084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b="0" i="0" u="none" strike="noStrike" baseline="0">
                <a:latin typeface="Arial"/>
                <a:cs typeface="Arial"/>
              </a:rPr>
              <a:t>McLeod, S. (2024)</a:t>
            </a:r>
            <a:endParaRPr lang="en-GB" sz="1200">
              <a:latin typeface="Arial"/>
              <a:cs typeface="Arial"/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1732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C8940C-3AF7-4BED-CE81-D3F6351661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36C0611-F196-7A87-D895-F45B403E5F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1288" y="1893754"/>
            <a:ext cx="5390621" cy="267807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latin typeface="Arial"/>
                <a:cs typeface="Arial"/>
              </a:rPr>
              <a:t>Strengths 📈</a:t>
            </a:r>
            <a:endParaRPr lang="en-US">
              <a:latin typeface="Arial"/>
              <a:ea typeface="+mn-lt"/>
              <a:cs typeface="Arial"/>
            </a:endParaRPr>
          </a:p>
          <a:p>
            <a:pPr>
              <a:buFont typeface="Wingdings" panose="020B0604020202020204" pitchFamily="34" charset="0"/>
              <a:buChar char="v"/>
            </a:pPr>
            <a:r>
              <a:rPr lang="en-US" dirty="0">
                <a:latin typeface="Arial"/>
                <a:cs typeface="Arial"/>
              </a:rPr>
              <a:t>Highly Practical : Directly guides nursery strategy like </a:t>
            </a:r>
            <a:r>
              <a:rPr lang="en-US">
                <a:latin typeface="Arial"/>
                <a:cs typeface="Arial"/>
              </a:rPr>
              <a:t>scaffolding</a:t>
            </a:r>
            <a:r>
              <a:rPr lang="en-US" dirty="0">
                <a:latin typeface="Arial"/>
                <a:cs typeface="Arial"/>
              </a:rPr>
              <a:t>.</a:t>
            </a:r>
          </a:p>
          <a:p>
            <a:pPr>
              <a:buFont typeface="Wingdings" panose="020B0604020202020204" pitchFamily="34" charset="0"/>
              <a:buChar char="v"/>
            </a:pPr>
            <a:r>
              <a:rPr lang="en-US" dirty="0">
                <a:latin typeface="Arial"/>
                <a:cs typeface="Arial"/>
              </a:rPr>
              <a:t>Context Focused : Values the real-world nursery </a:t>
            </a:r>
            <a:r>
              <a:rPr lang="en-US">
                <a:latin typeface="Arial"/>
                <a:cs typeface="Arial"/>
              </a:rPr>
              <a:t>environment. </a:t>
            </a:r>
            <a:endParaRPr lang="en-US" dirty="0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v"/>
            </a:pPr>
            <a:r>
              <a:rPr lang="en-US">
                <a:latin typeface="Arial"/>
                <a:cs typeface="Arial"/>
              </a:rPr>
              <a:t>Emphasizes Connection : Highlights the teachers vital role. </a:t>
            </a:r>
            <a:endParaRPr lang="en-US" dirty="0">
              <a:latin typeface="Arial"/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59CD484-5FA1-4E1C-5904-97ED86EF6CE3}"/>
              </a:ext>
            </a:extLst>
          </p:cNvPr>
          <p:cNvSpPr txBox="1"/>
          <p:nvPr/>
        </p:nvSpPr>
        <p:spPr>
          <a:xfrm>
            <a:off x="435428" y="391885"/>
            <a:ext cx="9408280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dirty="0">
                <a:latin typeface="Arial"/>
                <a:cs typeface="Arial"/>
              </a:rPr>
              <a:t>Vygotsky's Framework : </a:t>
            </a:r>
            <a:r>
              <a:rPr lang="en-GB" sz="4000">
                <a:latin typeface="Arial"/>
                <a:cs typeface="Arial"/>
              </a:rPr>
              <a:t>Strengths &amp; Weaknesses</a:t>
            </a:r>
            <a:endParaRPr lang="en-US" sz="4000">
              <a:latin typeface="Arial"/>
              <a:cs typeface="Arial"/>
            </a:endParaRPr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A428C426-3124-A670-A25B-7E16721309CB}"/>
              </a:ext>
            </a:extLst>
          </p:cNvPr>
          <p:cNvSpPr txBox="1">
            <a:spLocks/>
          </p:cNvSpPr>
          <p:nvPr/>
        </p:nvSpPr>
        <p:spPr>
          <a:xfrm>
            <a:off x="5543021" y="4004071"/>
            <a:ext cx="5390621" cy="267807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>
                <a:latin typeface="Arial"/>
                <a:cs typeface="Arial"/>
              </a:rPr>
              <a:t>Weaknesses 📉</a:t>
            </a:r>
            <a:endParaRPr lang="en-US" dirty="0">
              <a:latin typeface="Arial"/>
              <a:ea typeface="+mn-lt"/>
              <a:cs typeface="Arial"/>
            </a:endParaRPr>
          </a:p>
          <a:p>
            <a:pPr marL="285750" indent="-285750">
              <a:buFont typeface="Wingdings" panose="020B0604020202020204" pitchFamily="34" charset="0"/>
              <a:buChar char="v"/>
            </a:pPr>
            <a:r>
              <a:rPr lang="en-US" dirty="0">
                <a:latin typeface="Arial"/>
                <a:ea typeface="+mn-lt"/>
                <a:cs typeface="Arial"/>
              </a:rPr>
              <a:t>Overlooks Nature : Ignores biological factors like </a:t>
            </a:r>
            <a:r>
              <a:rPr lang="en-US">
                <a:latin typeface="Arial"/>
                <a:ea typeface="+mn-lt"/>
                <a:cs typeface="Arial"/>
              </a:rPr>
              <a:t>temperament</a:t>
            </a:r>
            <a:r>
              <a:rPr lang="en-US" dirty="0">
                <a:latin typeface="Arial"/>
                <a:ea typeface="+mn-lt"/>
                <a:cs typeface="Arial"/>
              </a:rPr>
              <a:t>.</a:t>
            </a:r>
            <a:endParaRPr lang="en-US" dirty="0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v"/>
            </a:pPr>
            <a:r>
              <a:rPr lang="en-US" dirty="0">
                <a:latin typeface="Arial"/>
                <a:cs typeface="Arial"/>
              </a:rPr>
              <a:t>Vague Milestones : Lacks clear developmental stages compa</a:t>
            </a:r>
            <a:r>
              <a:rPr lang="en-US">
                <a:latin typeface="Arial"/>
                <a:cs typeface="Arial"/>
              </a:rPr>
              <a:t>red to Piaget. </a:t>
            </a:r>
            <a:endParaRPr lang="en-US" dirty="0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v"/>
            </a:pPr>
            <a:r>
              <a:rPr lang="en-US">
                <a:latin typeface="Arial"/>
                <a:cs typeface="Arial"/>
              </a:rPr>
              <a:t>Hard to Measure : Concepts like ZPD are difficult to test. </a:t>
            </a:r>
            <a:endParaRPr lang="en-US" dirty="0">
              <a:latin typeface="Arial"/>
              <a:cs typeface="Arial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8C68BFA-A12A-ECF4-364C-F076BD9DE9BD}"/>
              </a:ext>
            </a:extLst>
          </p:cNvPr>
          <p:cNvSpPr txBox="1"/>
          <p:nvPr/>
        </p:nvSpPr>
        <p:spPr>
          <a:xfrm>
            <a:off x="10773833" y="6582834"/>
            <a:ext cx="1947333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b="0" i="0" u="none" strike="noStrike" baseline="0">
                <a:latin typeface="Arial"/>
                <a:cs typeface="Arial"/>
              </a:rPr>
              <a:t>McLeod, S. (2024)</a:t>
            </a:r>
            <a:endParaRPr lang="en-GB" sz="1200">
              <a:latin typeface="Arial"/>
              <a:cs typeface="Arial"/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75006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4CC142-A0FE-6476-EAAD-D6BB5813A4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5A255B51-E923-376C-7BD4-5AC51A91CAA3}"/>
              </a:ext>
            </a:extLst>
          </p:cNvPr>
          <p:cNvSpPr txBox="1"/>
          <p:nvPr/>
        </p:nvSpPr>
        <p:spPr>
          <a:xfrm>
            <a:off x="544285" y="435429"/>
            <a:ext cx="8813497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>
                <a:latin typeface="Arial"/>
                <a:cs typeface="Arial"/>
              </a:rPr>
              <a:t>The Theoretical Clash : Vygotsky vs. Piaget</a:t>
            </a:r>
            <a:endParaRPr lang="en-US" sz="4000">
              <a:latin typeface="Arial"/>
              <a:cs typeface="Arial"/>
            </a:endParaRPr>
          </a:p>
        </p:txBody>
      </p:sp>
      <p:graphicFrame>
        <p:nvGraphicFramePr>
          <p:cNvPr id="12" name="Content Placeholder 11">
            <a:extLst>
              <a:ext uri="{FF2B5EF4-FFF2-40B4-BE49-F238E27FC236}">
                <a16:creationId xmlns:a16="http://schemas.microsoft.com/office/drawing/2014/main" id="{0E97045A-FCCA-E050-B750-4F69EF35C076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333798917"/>
              </p:ext>
            </p:extLst>
          </p:nvPr>
        </p:nvGraphicFramePr>
        <p:xfrm>
          <a:off x="190500" y="1746249"/>
          <a:ext cx="11798688" cy="371572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3932896">
                  <a:extLst>
                    <a:ext uri="{9D8B030D-6E8A-4147-A177-3AD203B41FA5}">
                      <a16:colId xmlns:a16="http://schemas.microsoft.com/office/drawing/2014/main" val="1412617224"/>
                    </a:ext>
                  </a:extLst>
                </a:gridCol>
                <a:gridCol w="3932896">
                  <a:extLst>
                    <a:ext uri="{9D8B030D-6E8A-4147-A177-3AD203B41FA5}">
                      <a16:colId xmlns:a16="http://schemas.microsoft.com/office/drawing/2014/main" val="91148512"/>
                    </a:ext>
                  </a:extLst>
                </a:gridCol>
                <a:gridCol w="3932896">
                  <a:extLst>
                    <a:ext uri="{9D8B030D-6E8A-4147-A177-3AD203B41FA5}">
                      <a16:colId xmlns:a16="http://schemas.microsoft.com/office/drawing/2014/main" val="4042471291"/>
                    </a:ext>
                  </a:extLst>
                </a:gridCol>
              </a:tblGrid>
              <a:tr h="560863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Feature</a:t>
                      </a:r>
                      <a:endParaRPr lang="en-GB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Vygotsky's Sociocultural Theory</a:t>
                      </a:r>
                      <a:endParaRPr lang="en-GB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Piaget's Constructivist </a:t>
                      </a:r>
                      <a:r>
                        <a:rPr lang="en-GB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Theory</a:t>
                      </a:r>
                      <a:endParaRPr lang="en-GB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75756365"/>
                  </a:ext>
                </a:extLst>
              </a:tr>
              <a:tr h="1051619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Source of Growth</a:t>
                      </a:r>
                      <a:endParaRPr lang="en-GB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Built through social </a:t>
                      </a:r>
                      <a:r>
                        <a:rPr lang="en-GB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interaction and cultural environment. </a:t>
                      </a:r>
                      <a:endParaRPr lang="en-GB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Built through personal exploration and natural maturation. </a:t>
                      </a:r>
                      <a:endParaRPr lang="en-GB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0683444"/>
                  </a:ext>
                </a:extLst>
              </a:tr>
              <a:tr h="1051619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Role of Speech</a:t>
                      </a:r>
                      <a:endParaRPr lang="en-GB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Essential vehicle that actively drives learning. </a:t>
                      </a:r>
                      <a:endParaRPr lang="en-GB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Secondary </a:t>
                      </a:r>
                      <a:r>
                        <a:rPr lang="en-GB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byproduct of ongoing cognitive milestones. </a:t>
                      </a:r>
                      <a:endParaRPr lang="en-GB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0317260"/>
                  </a:ext>
                </a:extLst>
              </a:tr>
              <a:tr h="1051619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Application to Shona</a:t>
                      </a:r>
                      <a:endParaRPr lang="en-GB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Highly practical for designing active </a:t>
                      </a:r>
                      <a:r>
                        <a:rPr lang="en-GB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nursery support systems. </a:t>
                      </a:r>
                      <a:endParaRPr lang="en-GB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Less helpful here, as it labels her </a:t>
                      </a:r>
                      <a:r>
                        <a:rPr lang="en-GB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current stage instead of fixing her transition. </a:t>
                      </a:r>
                      <a:endParaRPr lang="en-GB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60847269"/>
                  </a:ext>
                </a:extLst>
              </a:tr>
            </a:tbl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95F56750-2EDB-E337-09CE-F4C72276FB03}"/>
              </a:ext>
            </a:extLst>
          </p:cNvPr>
          <p:cNvSpPr txBox="1"/>
          <p:nvPr/>
        </p:nvSpPr>
        <p:spPr>
          <a:xfrm>
            <a:off x="39612" y="5468861"/>
            <a:ext cx="11613544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cs typeface="Arial"/>
              </a:rPr>
              <a:t>Alternative Perspective </a:t>
            </a:r>
            <a:endParaRPr lang="en-GB" dirty="0">
              <a:latin typeface="Arial"/>
              <a:cs typeface="Arial"/>
            </a:endParaRPr>
          </a:p>
          <a:p>
            <a:pPr marL="742950" lvl="1" indent="-285750">
              <a:buFont typeface="Courier New"/>
              <a:buChar char="o"/>
            </a:pPr>
            <a:r>
              <a:rPr lang="en-GB" dirty="0">
                <a:latin typeface="Arial"/>
                <a:cs typeface="Arial"/>
              </a:rPr>
              <a:t>Root Cause Limit : While Vygotsky is exceptional for practical nursery solutions, a Psychodynamic (Attachment) Theory like Bowlby's may better explain the true root cause of </a:t>
            </a:r>
            <a:r>
              <a:rPr lang="en-GB">
                <a:latin typeface="Arial"/>
                <a:cs typeface="Arial"/>
              </a:rPr>
              <a:t>Shona's distress by focusing directly on her caregiver bond.</a:t>
            </a:r>
            <a:endParaRPr lang="en-GB" dirty="0">
              <a:latin typeface="Arial"/>
              <a:cs typeface="Arial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C40864B-3C41-ADF1-E7AC-17F83B7DE9EC}"/>
              </a:ext>
            </a:extLst>
          </p:cNvPr>
          <p:cNvSpPr txBox="1"/>
          <p:nvPr/>
        </p:nvSpPr>
        <p:spPr>
          <a:xfrm>
            <a:off x="11006666" y="6582833"/>
            <a:ext cx="1979084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b="0" i="0" u="none" strike="noStrike" baseline="0">
                <a:latin typeface="Arial"/>
                <a:cs typeface="Arial"/>
              </a:rPr>
              <a:t>Drew, C. (2024)</a:t>
            </a:r>
            <a:endParaRPr lang="en-GB" sz="1200">
              <a:latin typeface="Arial"/>
              <a:cs typeface="Arial"/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61055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CBE54F-84D9-8872-BCC8-B550950C9B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6E01646-C9B9-9145-99B1-AEA85764D93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705" y="1713837"/>
            <a:ext cx="5390621" cy="267807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latin typeface="Arial"/>
                <a:cs typeface="Arial"/>
              </a:rPr>
              <a:t>Theoretical Value</a:t>
            </a:r>
            <a:endParaRPr lang="en-US" dirty="0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v"/>
            </a:pPr>
            <a:r>
              <a:rPr lang="en-US" dirty="0">
                <a:latin typeface="Arial"/>
                <a:cs typeface="Arial"/>
              </a:rPr>
              <a:t>Vygotsky : </a:t>
            </a:r>
            <a:r>
              <a:rPr lang="en-US">
                <a:latin typeface="Arial"/>
                <a:cs typeface="Arial"/>
              </a:rPr>
              <a:t>Extremely</a:t>
            </a:r>
            <a:r>
              <a:rPr lang="en-US" dirty="0">
                <a:latin typeface="Arial"/>
                <a:cs typeface="Arial"/>
              </a:rPr>
              <a:t> valuable for </a:t>
            </a:r>
            <a:r>
              <a:rPr lang="en-US">
                <a:latin typeface="Arial"/>
                <a:cs typeface="Arial"/>
              </a:rPr>
              <a:t>building practical, nurture-based support plans (scaffolding). </a:t>
            </a:r>
            <a:endParaRPr lang="en-US" dirty="0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v"/>
            </a:pPr>
            <a:r>
              <a:rPr lang="en-US" dirty="0">
                <a:latin typeface="Arial"/>
                <a:cs typeface="Arial"/>
              </a:rPr>
              <a:t>Piaget : Limited value for </a:t>
            </a:r>
            <a:r>
              <a:rPr lang="en-US">
                <a:latin typeface="Arial"/>
                <a:cs typeface="Arial"/>
              </a:rPr>
              <a:t>immediate distress due to a rigid focus on cognitive stages rather than social shifts. </a:t>
            </a:r>
            <a:endParaRPr lang="en-US" dirty="0">
              <a:latin typeface="Arial"/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A7074BB-9447-EA9D-9C25-1F9B5775051F}"/>
              </a:ext>
            </a:extLst>
          </p:cNvPr>
          <p:cNvSpPr txBox="1"/>
          <p:nvPr/>
        </p:nvSpPr>
        <p:spPr>
          <a:xfrm>
            <a:off x="435428" y="222552"/>
            <a:ext cx="7863114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>
                <a:latin typeface="Arial"/>
                <a:cs typeface="Arial"/>
              </a:rPr>
              <a:t>Final Verdict : Theory &amp; the Nature-Nurture Balance</a:t>
            </a:r>
            <a:endParaRPr lang="en-US" sz="4000">
              <a:latin typeface="Arial"/>
              <a:cs typeface="Arial"/>
            </a:endParaRPr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70D5E388-E568-8556-1F5E-1B1A0EFA253F}"/>
              </a:ext>
            </a:extLst>
          </p:cNvPr>
          <p:cNvSpPr txBox="1">
            <a:spLocks/>
          </p:cNvSpPr>
          <p:nvPr/>
        </p:nvSpPr>
        <p:spPr>
          <a:xfrm>
            <a:off x="6093354" y="1718071"/>
            <a:ext cx="5390621" cy="267807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>
                <a:latin typeface="Arial"/>
                <a:cs typeface="Arial"/>
              </a:rPr>
              <a:t>The Core Balance </a:t>
            </a:r>
            <a:endParaRPr lang="en-US" dirty="0">
              <a:latin typeface="Arial"/>
              <a:cs typeface="Arial"/>
            </a:endParaRPr>
          </a:p>
          <a:p>
            <a:pPr marL="285750" indent="-285750">
              <a:buFont typeface="Wingdings" panose="020B0604020202020204" pitchFamily="34" charset="0"/>
              <a:buChar char="v"/>
            </a:pPr>
            <a:r>
              <a:rPr lang="en-US" dirty="0">
                <a:latin typeface="Arial"/>
                <a:ea typeface="+mn-lt"/>
                <a:cs typeface="Arial"/>
              </a:rPr>
              <a:t>Nature : Shona's innate biological temperam</a:t>
            </a:r>
            <a:r>
              <a:rPr lang="en-US" dirty="0">
                <a:latin typeface="Arial"/>
                <a:cs typeface="Arial"/>
              </a:rPr>
              <a:t>ent</a:t>
            </a:r>
            <a:r>
              <a:rPr lang="en-US" dirty="0">
                <a:latin typeface="Arial"/>
                <a:ea typeface="+mn-lt"/>
                <a:cs typeface="Arial"/>
              </a:rPr>
              <a:t> may incline her toward higher basel</a:t>
            </a:r>
            <a:r>
              <a:rPr lang="en-US">
                <a:latin typeface="Arial"/>
                <a:ea typeface="+mn-lt"/>
                <a:cs typeface="Arial"/>
              </a:rPr>
              <a:t>ine stress. </a:t>
            </a:r>
            <a:endParaRPr lang="en-US" dirty="0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v"/>
            </a:pPr>
            <a:r>
              <a:rPr lang="en-US">
                <a:latin typeface="Arial"/>
                <a:cs typeface="Arial"/>
              </a:rPr>
              <a:t>Nurture : The warmth of the nursery setting and staff response decide how well Shona copes. </a:t>
            </a:r>
            <a:endParaRPr lang="en-US" dirty="0">
              <a:latin typeface="Arial"/>
              <a:cs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17B6EEF-DB1C-1A5B-422B-4C27BC7FBB74}"/>
              </a:ext>
            </a:extLst>
          </p:cNvPr>
          <p:cNvSpPr txBox="1"/>
          <p:nvPr/>
        </p:nvSpPr>
        <p:spPr>
          <a:xfrm>
            <a:off x="304195" y="4386942"/>
            <a:ext cx="11582400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Arial"/>
                <a:cs typeface="Arial"/>
              </a:rPr>
              <a:t>Conc</a:t>
            </a:r>
            <a:r>
              <a:rPr lang="en-GB" sz="2400">
                <a:latin typeface="Arial"/>
                <a:cs typeface="Arial"/>
              </a:rPr>
              <a:t>lusion</a:t>
            </a:r>
            <a:endParaRPr lang="en-GB" sz="2400" dirty="0">
              <a:latin typeface="Arial"/>
              <a:cs typeface="Arial"/>
            </a:endParaRPr>
          </a:p>
          <a:p>
            <a:endParaRPr lang="en-GB" sz="2400" dirty="0">
              <a:latin typeface="Arial"/>
              <a:cs typeface="Arial"/>
            </a:endParaRPr>
          </a:p>
          <a:p>
            <a:r>
              <a:rPr lang="en-GB" sz="2400">
                <a:latin typeface="Arial"/>
                <a:cs typeface="Arial"/>
              </a:rPr>
              <a:t>While biology provides the baseline, environmental nurture plays the decisive role in this scenario by offering the practical tools Shona needs to overcome her transition hurdle.</a:t>
            </a:r>
            <a:endParaRPr lang="en-GB" sz="2400" dirty="0">
              <a:latin typeface="Arial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E9507B4-5396-F695-ECC4-32DAF1D69188}"/>
              </a:ext>
            </a:extLst>
          </p:cNvPr>
          <p:cNvSpPr txBox="1"/>
          <p:nvPr/>
        </p:nvSpPr>
        <p:spPr>
          <a:xfrm>
            <a:off x="10903554" y="6576484"/>
            <a:ext cx="1611085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Drew, C. (2024)</a:t>
            </a:r>
            <a:endParaRPr lang="en-US" sz="12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10776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48537A4-0419-2F18-E684-801E47C61DFC}"/>
              </a:ext>
            </a:extLst>
          </p:cNvPr>
          <p:cNvSpPr txBox="1"/>
          <p:nvPr/>
        </p:nvSpPr>
        <p:spPr>
          <a:xfrm>
            <a:off x="239485" y="283028"/>
            <a:ext cx="11517085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4000">
                <a:latin typeface="Arial"/>
                <a:cs typeface="Arial"/>
              </a:rPr>
              <a:t>References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9277EBC-BB5E-6BCD-5805-5DFE5813A81A}"/>
              </a:ext>
            </a:extLst>
          </p:cNvPr>
          <p:cNvSpPr txBox="1"/>
          <p:nvPr/>
        </p:nvSpPr>
        <p:spPr>
          <a:xfrm>
            <a:off x="242509" y="984855"/>
            <a:ext cx="11499848" cy="526297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>
              <a:buAutoNum type="arabicPeriod"/>
            </a:pPr>
            <a:r>
              <a:rPr lang="en-GB" sz="1400">
                <a:latin typeface="Arial"/>
                <a:ea typeface="+mn-lt"/>
                <a:cs typeface="Arial"/>
              </a:rPr>
              <a:t>Becca, Dr. (2016) </a:t>
            </a:r>
            <a:r>
              <a:rPr lang="en-GB" sz="1400" i="1">
                <a:latin typeface="Arial"/>
                <a:ea typeface="+mn-lt"/>
                <a:cs typeface="Arial"/>
              </a:rPr>
              <a:t>Why teaching your child to take smart risks when they are young turns them into successful adults who stand out from the crowd later</a:t>
            </a:r>
            <a:r>
              <a:rPr lang="en-GB" sz="1400">
                <a:latin typeface="Arial"/>
                <a:ea typeface="+mn-lt"/>
                <a:cs typeface="Arial"/>
              </a:rPr>
              <a:t>, Modern Parenting Solutions. Available at: </a:t>
            </a:r>
            <a:r>
              <a:rPr lang="en-GB" sz="1400" dirty="0">
                <a:latin typeface="Arial"/>
                <a:ea typeface="+mn-lt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https://parentingthemodernfamily.com/teaching-child-take-smart-risks-young-turns-successful-adults-stand-crowd-later/</a:t>
            </a:r>
            <a:r>
              <a:rPr lang="en-GB" sz="1400">
                <a:latin typeface="Arial"/>
                <a:ea typeface="+mn-lt"/>
                <a:cs typeface="Arial"/>
              </a:rPr>
              <a:t> (Accessed: 12 October 2026).</a:t>
            </a:r>
            <a:endParaRPr lang="en-US" sz="1400">
              <a:latin typeface="Arial"/>
              <a:cs typeface="Arial"/>
            </a:endParaRPr>
          </a:p>
          <a:p>
            <a:pPr marL="228600" indent="-228600">
              <a:buAutoNum type="arabicPeriod"/>
            </a:pPr>
            <a:r>
              <a:rPr lang="en-GB" sz="1400">
                <a:latin typeface="Arial"/>
                <a:ea typeface="+mn-lt"/>
                <a:cs typeface="Arial"/>
              </a:rPr>
              <a:t>Drew, C. (2024) </a:t>
            </a:r>
            <a:r>
              <a:rPr lang="en-GB" sz="1400" i="1">
                <a:latin typeface="Arial"/>
                <a:ea typeface="+mn-lt"/>
                <a:cs typeface="Arial"/>
              </a:rPr>
              <a:t>Piaget vs Vygotsky: Similarities and Differences</a:t>
            </a:r>
            <a:r>
              <a:rPr lang="en-GB" sz="1400">
                <a:latin typeface="Arial"/>
                <a:ea typeface="+mn-lt"/>
                <a:cs typeface="Arial"/>
              </a:rPr>
              <a:t>, The Helpful Professor, 27 May. Available at: </a:t>
            </a:r>
            <a:r>
              <a:rPr lang="en-GB" sz="1400" dirty="0">
                <a:latin typeface="Arial"/>
                <a:ea typeface="+mn-lt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https://helpfulprofessor.com/piaget-vs-vygotsky/</a:t>
            </a:r>
            <a:r>
              <a:rPr lang="en-GB" sz="1400" dirty="0">
                <a:latin typeface="Arial"/>
                <a:ea typeface="+mn-lt"/>
                <a:cs typeface="Arial"/>
              </a:rPr>
              <a:t> </a:t>
            </a:r>
            <a:r>
              <a:rPr lang="en-GB" sz="1400">
                <a:latin typeface="Arial"/>
                <a:ea typeface="+mn-lt"/>
                <a:cs typeface="Arial"/>
              </a:rPr>
              <a:t>(Accessed: 12 October 2026).</a:t>
            </a:r>
            <a:endParaRPr lang="en-GB" sz="1400">
              <a:latin typeface="Arial"/>
              <a:cs typeface="Arial"/>
            </a:endParaRPr>
          </a:p>
          <a:p>
            <a:pPr marL="228600" indent="-228600">
              <a:buAutoNum type="arabicPeriod"/>
            </a:pPr>
            <a:r>
              <a:rPr lang="en-GB" sz="1400">
                <a:latin typeface="Arial"/>
                <a:ea typeface="+mn-lt"/>
                <a:cs typeface="Arial"/>
              </a:rPr>
              <a:t>Famous Psychologists (2013) </a:t>
            </a:r>
            <a:r>
              <a:rPr lang="en-GB" sz="1400" i="1">
                <a:latin typeface="Arial"/>
                <a:ea typeface="+mn-lt"/>
                <a:cs typeface="Arial"/>
              </a:rPr>
              <a:t>Lev Vygotsky facts &amp; biography</a:t>
            </a:r>
            <a:r>
              <a:rPr lang="en-GB" sz="1400">
                <a:latin typeface="Arial"/>
                <a:ea typeface="+mn-lt"/>
                <a:cs typeface="Arial"/>
              </a:rPr>
              <a:t>, Famous Psychologists. Available at: </a:t>
            </a:r>
            <a:r>
              <a:rPr lang="en-GB" sz="1400" dirty="0">
                <a:latin typeface="Arial"/>
                <a:ea typeface="+mn-lt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https://famouspsychologists.net/lev-vygotsky/</a:t>
            </a:r>
            <a:r>
              <a:rPr lang="en-GB" sz="1400">
                <a:latin typeface="Arial"/>
                <a:ea typeface="+mn-lt"/>
                <a:cs typeface="Arial"/>
              </a:rPr>
              <a:t> (Accessed: 12 October 2026).</a:t>
            </a:r>
            <a:endParaRPr lang="en-GB" sz="1400">
              <a:latin typeface="Arial"/>
              <a:cs typeface="Arial"/>
            </a:endParaRPr>
          </a:p>
          <a:p>
            <a:pPr marL="228600" indent="-228600">
              <a:buAutoNum type="arabicPeriod"/>
            </a:pPr>
            <a:r>
              <a:rPr lang="en-GB" sz="1400">
                <a:latin typeface="Arial"/>
                <a:ea typeface="+mn-lt"/>
                <a:cs typeface="Arial"/>
              </a:rPr>
              <a:t>Jain, H. (2023) </a:t>
            </a:r>
            <a:r>
              <a:rPr lang="en-GB" sz="1400" i="1">
                <a:latin typeface="Arial"/>
                <a:ea typeface="+mn-lt"/>
                <a:cs typeface="Arial"/>
              </a:rPr>
              <a:t>Socio cultural theory of Vygotsky</a:t>
            </a:r>
            <a:r>
              <a:rPr lang="en-GB" sz="1400">
                <a:latin typeface="Arial"/>
                <a:ea typeface="+mn-lt"/>
                <a:cs typeface="Arial"/>
              </a:rPr>
              <a:t>, Prep With Harshita, 4 February. Available at: </a:t>
            </a:r>
            <a:r>
              <a:rPr lang="en-GB" sz="1400" dirty="0">
                <a:latin typeface="Arial"/>
                <a:ea typeface="+mn-lt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https://prepwithharshita.com/socio-cultural-theory-of-vygotsky/</a:t>
            </a:r>
            <a:r>
              <a:rPr lang="en-GB" sz="1400" dirty="0">
                <a:latin typeface="Arial"/>
                <a:ea typeface="+mn-lt"/>
                <a:cs typeface="Arial"/>
              </a:rPr>
              <a:t> </a:t>
            </a:r>
            <a:r>
              <a:rPr lang="en-GB" sz="1400">
                <a:latin typeface="Arial"/>
                <a:ea typeface="+mn-lt"/>
                <a:cs typeface="Arial"/>
              </a:rPr>
              <a:t>(Accessed: 12 October 2026).</a:t>
            </a:r>
            <a:endParaRPr lang="en-GB" sz="1400">
              <a:latin typeface="Arial"/>
              <a:cs typeface="Arial"/>
            </a:endParaRPr>
          </a:p>
          <a:p>
            <a:pPr marL="228600" indent="-228600">
              <a:buAutoNum type="arabicPeriod"/>
            </a:pPr>
            <a:r>
              <a:rPr lang="en-GB" sz="1400" u="sng" dirty="0">
                <a:latin typeface="Arial"/>
                <a:ea typeface="+mn-lt"/>
                <a:cs typeface="Arial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Koblin, J.</a:t>
            </a:r>
            <a:r>
              <a:rPr lang="en-GB" sz="1400">
                <a:latin typeface="Arial"/>
                <a:ea typeface="+mn-lt"/>
                <a:cs typeface="Arial"/>
              </a:rPr>
              <a:t> (2020) </a:t>
            </a:r>
            <a:r>
              <a:rPr lang="en-GB" sz="1400" i="1">
                <a:latin typeface="Arial"/>
                <a:ea typeface="+mn-lt"/>
                <a:cs typeface="Arial"/>
              </a:rPr>
              <a:t>Vygotsky’s theory of cognitive development in social relationships</a:t>
            </a:r>
            <a:r>
              <a:rPr lang="en-GB" sz="1400">
                <a:latin typeface="Arial"/>
                <a:ea typeface="+mn-lt"/>
                <a:cs typeface="Arial"/>
              </a:rPr>
              <a:t>, Sprouts, 28 February. Available at: </a:t>
            </a:r>
            <a:r>
              <a:rPr lang="en-GB" sz="1400" dirty="0">
                <a:latin typeface="Arial"/>
                <a:ea typeface="+mn-lt"/>
                <a:cs typeface="Arial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https://sproutsschools.com/vygotskys-theory-of-cognitive-development-in-social-relationships/</a:t>
            </a:r>
            <a:r>
              <a:rPr lang="en-GB" sz="1400" dirty="0">
                <a:latin typeface="Arial"/>
                <a:ea typeface="+mn-lt"/>
                <a:cs typeface="Arial"/>
              </a:rPr>
              <a:t> </a:t>
            </a:r>
            <a:r>
              <a:rPr lang="en-GB" sz="1400">
                <a:latin typeface="Arial"/>
                <a:ea typeface="+mn-lt"/>
                <a:cs typeface="Arial"/>
              </a:rPr>
              <a:t>(Accessed: 12 October 2026).</a:t>
            </a:r>
            <a:endParaRPr lang="en-GB" sz="1400">
              <a:latin typeface="Arial"/>
              <a:cs typeface="Arial"/>
            </a:endParaRPr>
          </a:p>
          <a:p>
            <a:pPr marL="228600" indent="-228600">
              <a:buAutoNum type="arabicPeriod"/>
            </a:pPr>
            <a:r>
              <a:rPr lang="en-GB" sz="1400">
                <a:latin typeface="Arial"/>
                <a:ea typeface="+mn-lt"/>
                <a:cs typeface="Arial"/>
              </a:rPr>
              <a:t>Kurt, S. (2020) </a:t>
            </a:r>
            <a:r>
              <a:rPr lang="en-GB" sz="1400" i="1">
                <a:latin typeface="Arial"/>
                <a:ea typeface="+mn-lt"/>
                <a:cs typeface="Arial"/>
              </a:rPr>
              <a:t>Lev Vygotsky – Sociocultural Theory of Cognitive Development</a:t>
            </a:r>
            <a:r>
              <a:rPr lang="en-GB" sz="1400">
                <a:latin typeface="Arial"/>
                <a:ea typeface="+mn-lt"/>
                <a:cs typeface="Arial"/>
              </a:rPr>
              <a:t>, Educational Technology, 7 July. Available at: </a:t>
            </a:r>
            <a:r>
              <a:rPr lang="en-GB" sz="1400" dirty="0">
                <a:latin typeface="Arial"/>
                <a:ea typeface="+mn-lt"/>
                <a:cs typeface="Arial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https://educationaltechnology.net/lev-vygotsky-sociocultural-theory-of-cognitive-development/</a:t>
            </a:r>
            <a:r>
              <a:rPr lang="en-GB" sz="1400">
                <a:latin typeface="Arial"/>
                <a:ea typeface="+mn-lt"/>
                <a:cs typeface="Arial"/>
              </a:rPr>
              <a:t> (Accessed: 12 October 2026).</a:t>
            </a:r>
            <a:endParaRPr lang="en-GB" sz="1400">
              <a:latin typeface="Arial"/>
              <a:cs typeface="Arial"/>
            </a:endParaRPr>
          </a:p>
          <a:p>
            <a:pPr marL="228600" indent="-228600">
              <a:buAutoNum type="arabicPeriod"/>
            </a:pPr>
            <a:r>
              <a:rPr lang="en-GB" sz="1400">
                <a:latin typeface="Arial"/>
                <a:ea typeface="+mn-lt"/>
                <a:cs typeface="Arial"/>
              </a:rPr>
              <a:t>McLeod, S. (2024) </a:t>
            </a:r>
            <a:r>
              <a:rPr lang="en-GB" sz="1400" i="1">
                <a:latin typeface="Arial"/>
                <a:ea typeface="+mn-lt"/>
                <a:cs typeface="Arial"/>
              </a:rPr>
              <a:t>Vygotsky’s Theory of Cognitive Development</a:t>
            </a:r>
            <a:r>
              <a:rPr lang="en-GB" sz="1400">
                <a:latin typeface="Arial"/>
                <a:ea typeface="+mn-lt"/>
                <a:cs typeface="Arial"/>
              </a:rPr>
              <a:t>, ResearchGate. Available at: </a:t>
            </a:r>
            <a:r>
              <a:rPr lang="en-GB" sz="1400" dirty="0">
                <a:latin typeface="Arial"/>
                <a:ea typeface="+mn-lt"/>
                <a:cs typeface="Arial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https://www.researchgate.net/publication/383395354_Vygotsky's_Theory_of_Cognitive_Development</a:t>
            </a:r>
            <a:r>
              <a:rPr lang="en-GB" sz="1400" dirty="0">
                <a:latin typeface="Arial"/>
                <a:ea typeface="+mn-lt"/>
                <a:cs typeface="Arial"/>
              </a:rPr>
              <a:t> </a:t>
            </a:r>
            <a:r>
              <a:rPr lang="en-GB" sz="1400">
                <a:latin typeface="Arial"/>
                <a:ea typeface="+mn-lt"/>
                <a:cs typeface="Arial"/>
              </a:rPr>
              <a:t>(Accessed: 12 October 2026).</a:t>
            </a:r>
            <a:endParaRPr lang="en-GB" sz="1400">
              <a:latin typeface="Arial"/>
              <a:cs typeface="Arial"/>
            </a:endParaRPr>
          </a:p>
          <a:p>
            <a:pPr marL="228600" indent="-228600">
              <a:buAutoNum type="arabicPeriod"/>
            </a:pPr>
            <a:r>
              <a:rPr lang="en-GB" sz="1400">
                <a:latin typeface="Arial"/>
                <a:ea typeface="+mn-lt"/>
                <a:cs typeface="Arial"/>
              </a:rPr>
              <a:t>McLeod, S. (2025) </a:t>
            </a:r>
            <a:r>
              <a:rPr lang="en-GB" sz="1400" i="1">
                <a:latin typeface="Arial"/>
                <a:ea typeface="+mn-lt"/>
                <a:cs typeface="Arial"/>
              </a:rPr>
              <a:t>Vygotsky’s theory of cognitive development</a:t>
            </a:r>
            <a:r>
              <a:rPr lang="en-GB" sz="1400">
                <a:latin typeface="Arial"/>
                <a:ea typeface="+mn-lt"/>
                <a:cs typeface="Arial"/>
              </a:rPr>
              <a:t>, Simply Psychology, 18 March. Available at: </a:t>
            </a:r>
            <a:r>
              <a:rPr lang="en-GB" sz="1400" dirty="0">
                <a:latin typeface="Arial"/>
                <a:ea typeface="+mn-lt"/>
                <a:cs typeface="Arial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https://www.simplypsychology.org/vygotsky.html</a:t>
            </a:r>
            <a:r>
              <a:rPr lang="en-GB" sz="1400" dirty="0">
                <a:latin typeface="Arial"/>
                <a:ea typeface="+mn-lt"/>
                <a:cs typeface="Arial"/>
              </a:rPr>
              <a:t> </a:t>
            </a:r>
            <a:r>
              <a:rPr lang="en-GB" sz="1400">
                <a:latin typeface="Arial"/>
                <a:ea typeface="+mn-lt"/>
                <a:cs typeface="Arial"/>
              </a:rPr>
              <a:t>(Accessed: 12 October 2026).</a:t>
            </a:r>
            <a:endParaRPr lang="en-GB" sz="1400">
              <a:latin typeface="Arial"/>
              <a:cs typeface="Arial"/>
            </a:endParaRPr>
          </a:p>
          <a:p>
            <a:pPr marL="228600" indent="-228600">
              <a:buAutoNum type="arabicPeriod"/>
            </a:pPr>
            <a:r>
              <a:rPr lang="en-GB" sz="1400">
                <a:latin typeface="Arial"/>
                <a:ea typeface="+mn-lt"/>
                <a:cs typeface="Arial"/>
              </a:rPr>
              <a:t>NHS (2025) </a:t>
            </a:r>
            <a:r>
              <a:rPr lang="en-GB" sz="1400" i="1">
                <a:latin typeface="Arial"/>
                <a:ea typeface="+mn-lt"/>
                <a:cs typeface="Arial"/>
              </a:rPr>
              <a:t>Early learning and development</a:t>
            </a:r>
            <a:r>
              <a:rPr lang="en-GB" sz="1400">
                <a:latin typeface="Arial"/>
                <a:ea typeface="+mn-lt"/>
                <a:cs typeface="Arial"/>
              </a:rPr>
              <a:t>, Best Start in Life. Available at: </a:t>
            </a:r>
            <a:r>
              <a:rPr lang="en-GB" sz="1400" dirty="0">
                <a:latin typeface="Arial"/>
                <a:ea typeface="+mn-lt"/>
                <a:cs typeface="Arial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https://www.nhs.uk/best-start-in-life/early-learning-development/</a:t>
            </a:r>
            <a:r>
              <a:rPr lang="en-GB" sz="1400" dirty="0">
                <a:latin typeface="Arial"/>
                <a:ea typeface="+mn-lt"/>
                <a:cs typeface="Arial"/>
              </a:rPr>
              <a:t> </a:t>
            </a:r>
            <a:r>
              <a:rPr lang="en-GB" sz="1400">
                <a:latin typeface="Arial"/>
                <a:ea typeface="+mn-lt"/>
                <a:cs typeface="Arial"/>
              </a:rPr>
              <a:t>(Accessed: 12 October 2026).</a:t>
            </a:r>
            <a:endParaRPr lang="en-GB" sz="1400">
              <a:latin typeface="Arial"/>
              <a:cs typeface="Arial"/>
            </a:endParaRPr>
          </a:p>
          <a:p>
            <a:pPr marL="228600" indent="-228600">
              <a:buAutoNum type="arabicPeriod"/>
            </a:pPr>
            <a:r>
              <a:rPr lang="en-GB" sz="1400">
                <a:latin typeface="Arial"/>
                <a:ea typeface="+mn-lt"/>
                <a:cs typeface="Arial"/>
              </a:rPr>
              <a:t>Palm, M. (ed.) (2023) ‘10.3 Vygotsky’s Sociocultural Theory’, in </a:t>
            </a:r>
            <a:r>
              <a:rPr lang="en-GB" sz="1400" i="1">
                <a:latin typeface="Arial"/>
                <a:ea typeface="+mn-lt"/>
                <a:cs typeface="Arial"/>
              </a:rPr>
              <a:t>Lifespan Human Development: A Topical Approach</a:t>
            </a:r>
            <a:r>
              <a:rPr lang="en-GB" sz="1400">
                <a:latin typeface="Arial"/>
                <a:ea typeface="+mn-lt"/>
                <a:cs typeface="Arial"/>
              </a:rPr>
              <a:t>. Available at: </a:t>
            </a:r>
            <a:r>
              <a:rPr lang="en-GB" sz="1400" dirty="0">
                <a:latin typeface="Arial"/>
                <a:ea typeface="+mn-lt"/>
                <a:cs typeface="Arial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https://openbooks.library.baylor.edu/lifespanhumandevelopment/chapter/chapter-9-3-vygotskys-sociocultural-theory/</a:t>
            </a:r>
            <a:r>
              <a:rPr lang="en-GB" sz="1400">
                <a:latin typeface="Arial"/>
                <a:ea typeface="+mn-lt"/>
                <a:cs typeface="Arial"/>
              </a:rPr>
              <a:t> (Accessed: 12 October 2026).</a:t>
            </a:r>
            <a:endParaRPr lang="en-GB" sz="1400" dirty="0">
              <a:latin typeface="Arial"/>
              <a:ea typeface="+mn-lt"/>
              <a:cs typeface="Arial"/>
            </a:endParaRPr>
          </a:p>
          <a:p>
            <a:pPr marL="228600" indent="-228600">
              <a:buAutoNum type="arabicPeriod"/>
            </a:pPr>
            <a:r>
              <a:rPr lang="en-GB" sz="1400">
                <a:latin typeface="Arial"/>
                <a:ea typeface="+mn-lt"/>
                <a:cs typeface="Arial"/>
              </a:rPr>
              <a:t>TeachingTimes (n.d.) </a:t>
            </a:r>
            <a:r>
              <a:rPr lang="en-GB" sz="1400" i="1">
                <a:latin typeface="Arial"/>
                <a:ea typeface="+mn-lt"/>
                <a:cs typeface="Arial"/>
              </a:rPr>
              <a:t>Vygotsky Lives</a:t>
            </a:r>
            <a:r>
              <a:rPr lang="en-GB" sz="1400">
                <a:latin typeface="Arial"/>
                <a:ea typeface="+mn-lt"/>
                <a:cs typeface="Arial"/>
              </a:rPr>
              <a:t>, TeachingTimes. Available at: </a:t>
            </a:r>
            <a:r>
              <a:rPr lang="en-GB" sz="1400" dirty="0">
                <a:latin typeface="Arial"/>
                <a:ea typeface="+mn-lt"/>
                <a:cs typeface="Arial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https://www.teachingtimes.com/knowledge-banks/vygotsky-lives/</a:t>
            </a:r>
            <a:r>
              <a:rPr lang="en-GB" sz="1400" dirty="0">
                <a:latin typeface="Arial"/>
                <a:ea typeface="+mn-lt"/>
                <a:cs typeface="Arial"/>
              </a:rPr>
              <a:t> </a:t>
            </a:r>
            <a:r>
              <a:rPr lang="en-GB" sz="1400">
                <a:latin typeface="Arial"/>
                <a:ea typeface="+mn-lt"/>
                <a:cs typeface="Arial"/>
              </a:rPr>
              <a:t>(Accessed: 12 October 2026). [</a:t>
            </a:r>
            <a:r>
              <a:rPr lang="en-GB" sz="1400" dirty="0">
                <a:latin typeface="Arial"/>
                <a:ea typeface="+mn-lt"/>
                <a:cs typeface="Arial"/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1</a:t>
            </a:r>
            <a:r>
              <a:rPr lang="en-GB" sz="1400">
                <a:latin typeface="Arial"/>
                <a:ea typeface="+mn-lt"/>
                <a:cs typeface="Arial"/>
              </a:rPr>
              <a:t>, </a:t>
            </a:r>
            <a:r>
              <a:rPr lang="en-GB" sz="1400" dirty="0">
                <a:latin typeface="Arial"/>
                <a:ea typeface="+mn-lt"/>
                <a:cs typeface="Arial"/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2</a:t>
            </a:r>
            <a:r>
              <a:rPr lang="en-GB" sz="1400">
                <a:latin typeface="Arial"/>
                <a:ea typeface="+mn-lt"/>
                <a:cs typeface="Arial"/>
              </a:rPr>
              <a:t>, </a:t>
            </a:r>
            <a:r>
              <a:rPr lang="en-GB" sz="1400" dirty="0">
                <a:latin typeface="Arial"/>
                <a:ea typeface="+mn-lt"/>
                <a:cs typeface="Arial"/>
                <a:hlinkClick r:id="rId1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3</a:t>
            </a:r>
            <a:r>
              <a:rPr lang="en-GB" sz="1400">
                <a:latin typeface="Arial"/>
                <a:ea typeface="+mn-lt"/>
                <a:cs typeface="Arial"/>
              </a:rPr>
              <a:t>]</a:t>
            </a:r>
            <a:endParaRPr lang="en-GB" sz="14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05427269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Custom 171">
      <a:dk1>
        <a:sysClr val="windowText" lastClr="000000"/>
      </a:dk1>
      <a:lt1>
        <a:sysClr val="window" lastClr="FFFFFF"/>
      </a:lt1>
      <a:dk2>
        <a:srgbClr val="A5B592"/>
      </a:dk2>
      <a:lt2>
        <a:srgbClr val="FEFAC9"/>
      </a:lt2>
      <a:accent1>
        <a:srgbClr val="C69E93"/>
      </a:accent1>
      <a:accent2>
        <a:srgbClr val="B7C4C1"/>
      </a:accent2>
      <a:accent3>
        <a:srgbClr val="7C8A8B"/>
      </a:accent3>
      <a:accent4>
        <a:srgbClr val="E2CDBC"/>
      </a:accent4>
      <a:accent5>
        <a:srgbClr val="959E89"/>
      </a:accent5>
      <a:accent6>
        <a:srgbClr val="545C6E"/>
      </a:accent6>
      <a:hlink>
        <a:srgbClr val="8E58B6"/>
      </a:hlink>
      <a:folHlink>
        <a:srgbClr val="7F6F6F"/>
      </a:folHlink>
    </a:clrScheme>
    <a:fontScheme name="Custom 76">
      <a:majorFont>
        <a:latin typeface="Goudy Old Style"/>
        <a:ea typeface=""/>
        <a:cs typeface=""/>
      </a:majorFont>
      <a:minorFont>
        <a:latin typeface="Speak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11381587_Win32_SL_V13" id="{F20C6250-62BA-457E-B250-03D7EF3FEC8F}" vid="{0DD98A1E-8B19-4FC3-8AFA-E0AC98D219C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86193331-8BD1-4324-8D3C-A2E7BD4CB26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2AFC40A-E612-4783-941F-D87CE3AF6A8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E57622D-4D98-4370-AD18-C0E53E0D7E4C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396</Words>
  <Application>Microsoft Office PowerPoint</Application>
  <PresentationFormat>Widescreen</PresentationFormat>
  <Paragraphs>113</Paragraphs>
  <Slides>10</Slides>
  <Notes>9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Custom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786</cp:revision>
  <dcterms:created xsi:type="dcterms:W3CDTF">2026-10-11T21:39:16Z</dcterms:created>
  <dcterms:modified xsi:type="dcterms:W3CDTF">2026-10-12T01:27:05Z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