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a:defRPr lang="en-US"/>
    </a:defPPr>
    <a:lvl1pPr defTabSz="457200" eaLnBrk="1" hangingPunct="1" latinLnBrk="0" lvl="0" marL="0" rtl="0" algn="l">
      <a:defRPr kern="1200" sz="1800">
        <a:solidFill>
          <a:schemeClr val="tx1"/>
        </a:solidFill>
        <a:latin typeface="+mn-lt"/>
        <a:ea typeface="+mn-ea"/>
        <a:cs typeface="+mn-cs"/>
      </a:defRPr>
    </a:lvl1pPr>
    <a:lvl2pPr defTabSz="457200" eaLnBrk="1" hangingPunct="1" latinLnBrk="0" lvl="1" marL="457200" rtl="0" algn="l">
      <a:defRPr kern="1200" sz="1800">
        <a:solidFill>
          <a:schemeClr val="tx1"/>
        </a:solidFill>
        <a:latin typeface="+mn-lt"/>
        <a:ea typeface="+mn-ea"/>
        <a:cs typeface="+mn-cs"/>
      </a:defRPr>
    </a:lvl2pPr>
    <a:lvl3pPr defTabSz="457200" eaLnBrk="1" hangingPunct="1" latinLnBrk="0" lvl="2" marL="914400" rtl="0" algn="l">
      <a:defRPr kern="1200" sz="1800">
        <a:solidFill>
          <a:schemeClr val="tx1"/>
        </a:solidFill>
        <a:latin typeface="+mn-lt"/>
        <a:ea typeface="+mn-ea"/>
        <a:cs typeface="+mn-cs"/>
      </a:defRPr>
    </a:lvl3pPr>
    <a:lvl4pPr defTabSz="457200" eaLnBrk="1" hangingPunct="1" latinLnBrk="0" lvl="3" marL="1371600" rtl="0" algn="l">
      <a:defRPr kern="1200" sz="1800">
        <a:solidFill>
          <a:schemeClr val="tx1"/>
        </a:solidFill>
        <a:latin typeface="+mn-lt"/>
        <a:ea typeface="+mn-ea"/>
        <a:cs typeface="+mn-cs"/>
      </a:defRPr>
    </a:lvl4pPr>
    <a:lvl5pPr defTabSz="457200" eaLnBrk="1" hangingPunct="1" latinLnBrk="0" lvl="4" marL="1828800" rtl="0" algn="l">
      <a:defRPr kern="1200" sz="1800">
        <a:solidFill>
          <a:schemeClr val="tx1"/>
        </a:solidFill>
        <a:latin typeface="+mn-lt"/>
        <a:ea typeface="+mn-ea"/>
        <a:cs typeface="+mn-cs"/>
      </a:defRPr>
    </a:lvl5pPr>
    <a:lvl6pPr defTabSz="457200" eaLnBrk="1" hangingPunct="1" latinLnBrk="0" lvl="5" marL="2286000" rtl="0" algn="l">
      <a:defRPr kern="1200" sz="1800">
        <a:solidFill>
          <a:schemeClr val="tx1"/>
        </a:solidFill>
        <a:latin typeface="+mn-lt"/>
        <a:ea typeface="+mn-ea"/>
        <a:cs typeface="+mn-cs"/>
      </a:defRPr>
    </a:lvl6pPr>
    <a:lvl7pPr defTabSz="457200" eaLnBrk="1" hangingPunct="1" latinLnBrk="0" lvl="6" marL="2743200" rtl="0" algn="l">
      <a:defRPr kern="1200" sz="1800">
        <a:solidFill>
          <a:schemeClr val="tx1"/>
        </a:solidFill>
        <a:latin typeface="+mn-lt"/>
        <a:ea typeface="+mn-ea"/>
        <a:cs typeface="+mn-cs"/>
      </a:defRPr>
    </a:lvl7pPr>
    <a:lvl8pPr defTabSz="457200" eaLnBrk="1" hangingPunct="1" latinLnBrk="0" lvl="7" marL="3200400" rtl="0" algn="l">
      <a:defRPr kern="1200" sz="1800">
        <a:solidFill>
          <a:schemeClr val="tx1"/>
        </a:solidFill>
        <a:latin typeface="+mn-lt"/>
        <a:ea typeface="+mn-ea"/>
        <a:cs typeface="+mn-cs"/>
      </a:defRPr>
    </a:lvl8pPr>
    <a:lvl9pPr defTabSz="4572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9A148C-FAD0-4052-8DF8-86C08C1D886D}" type="datetimeFigureOut">
              <a:rPr lang="en-IN" smtClean="0"/>
              <a:t>20-10-2022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ACCBA5-D345-44AF-B528-C57B1095CB1B}" type="slidenum">
              <a:rPr lang="en-IN" smtClean="0"/>
              <a:t>‹#›</a:t>
            </a:fld>
            <a:endParaRPr lang="en-IN"/>
          </a:p>
        </p:txBody>
      </p:sp>
    </p:spTree>
    <p:extLst>
      <p:ext uri="{BB962C8B-B14F-4D97-AF65-F5344CB8AC3E}">
        <p14:creationId xmlns:p14="http://schemas.microsoft.com/office/powerpoint/2010/main" val="2300247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particular report deals with the employees retention, motivation and engagements in organisation and the issue that firm faces while implementing strategies regarding this. In addition to this, the most effective strategies to address employees retention, motivation, and engagement in organizations are also mentioned in detail in this particular report.</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3ACCBA5-D345-44AF-B528-C57B1095CB1B}" type="slidenum">
              <a:rPr lang="en-IN" smtClean="0"/>
              <a:t>3</a:t>
            </a:fld>
            <a:endParaRPr lang="en-IN"/>
          </a:p>
        </p:txBody>
      </p:sp>
    </p:spTree>
    <p:extLst>
      <p:ext uri="{BB962C8B-B14F-4D97-AF65-F5344CB8AC3E}">
        <p14:creationId xmlns:p14="http://schemas.microsoft.com/office/powerpoint/2010/main" val="2905220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3ACCBA5-D345-44AF-B528-C57B1095CB1B}" type="slidenum">
              <a:rPr lang="en-IN" smtClean="0"/>
              <a:t>4</a:t>
            </a:fld>
            <a:endParaRPr lang="en-IN"/>
          </a:p>
        </p:txBody>
      </p:sp>
    </p:spTree>
    <p:extLst>
      <p:ext uri="{BB962C8B-B14F-4D97-AF65-F5344CB8AC3E}">
        <p14:creationId xmlns:p14="http://schemas.microsoft.com/office/powerpoint/2010/main" val="2535733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Employee's Retention: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It refers to the process of keeping the employee who are productive, talented as well as skilful and this allows in reducing turnover by providing positive working environment. Employee retention is essential because it promotes the success of the organisation. Due to the frequent turnover of the employee, the business can have negative impact on the profits. But while retaining the employee for the long term, organisation have to face some issue which are: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Hiring wrong candidate: The organisation should give more concentration on recruitment process as employee retention begin from the hiring process  (Parikh, 2019). As it is very crucial to hire the right people for the team. The organisation should select the candidate who are capable and have set of talent and personality while performing the task. In context to hotel Hyatt, the organisation spend less on hiring the candidate who are experienced and have knowledge so employee turnover is more in the organisation. As they face challenges in selecting the capable and experienced candidate.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Inappropriate working environment: when an organisation fails to maintain a proper and a positive working environment, then it can impact the productivity of the employee. It can give employee negative sense of justification and it can stop the growth of employee. The employee can also lose their confidence, if the working environment is very toxic. As a result, overall mission and vision are impacted and the profitability gets dis-balanced.</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lvl="0" indent="0" algn="just">
              <a:lnSpc>
                <a:spcPct val="150000"/>
              </a:lnSpc>
              <a:buFont typeface="Wingdings" panose="05000000000000000000" pitchFamily="2" charset="2"/>
              <a:buNone/>
              <a:tabLst>
                <a:tab pos="457200" algn="l"/>
              </a:tabLst>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ACCBA5-D345-44AF-B528-C57B1095CB1B}" type="slidenum">
              <a:rPr lang="en-IN" smtClean="0"/>
              <a:t>5</a:t>
            </a:fld>
            <a:endParaRPr lang="en-IN"/>
          </a:p>
        </p:txBody>
      </p:sp>
    </p:spTree>
    <p:extLst>
      <p:ext uri="{BB962C8B-B14F-4D97-AF65-F5344CB8AC3E}">
        <p14:creationId xmlns:p14="http://schemas.microsoft.com/office/powerpoint/2010/main" val="514918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Employee's Motivation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Motivation is the procedure that influences, leads and the guide the individual to perform the task more effectively and efficiently. It is considered as one of the essential component in accomplishing the objectives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Nieforth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O'Haire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 In context to Mark and Spencer, the firm provide employee with various financial and non financial rewards which helps in motivating the employee to work more effectively. The absence of motivation within the individual can lead to the mental and physical illness such as depression. But to maintain proper motivation, organisation faces some issue which are as follow:</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Lack of interest: When the employee in the organisation is not interested in performing the task then it can lead to the demotivation and failure in attaining the goals. The individual will not give 100% concentration in performing the task and there is no fully engagement of them in the work. Moreover, the employee will give more attention on some other task.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Fear of failure: If any employee in the organisation have fear of failing then they will lack in achieving the success. When the employee have fear of failure then they are less motivated and they avoid performing the task due to the shame of failing. This will affect the organisational goals and objectives also.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ACCBA5-D345-44AF-B528-C57B1095CB1B}" type="slidenum">
              <a:rPr lang="en-IN" smtClean="0"/>
              <a:t>6</a:t>
            </a:fld>
            <a:endParaRPr lang="en-IN"/>
          </a:p>
        </p:txBody>
      </p:sp>
    </p:spTree>
    <p:extLst>
      <p:ext uri="{BB962C8B-B14F-4D97-AF65-F5344CB8AC3E}">
        <p14:creationId xmlns:p14="http://schemas.microsoft.com/office/powerpoint/2010/main" val="3457675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Engagement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It refers to the degree of mental and emotional strength which an employee feels towards their work, team and outcomes. It is basically a function that describes the relationship of organisation and employee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Daum</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2019)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Kijanka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Lipska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 With the help of this employee feel more dedicated towards the goals and connected with the business enterprise. For example: In relation to TESCO, the firm engage its employee in decision making process. So that employee feel engaged which leads in increasing the effectiveness of the employee. But there are some issue while maintaining the employee engagement. Some of them are: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Lack of recognition: If the employee are feeling underappreciated in the organisation then there is high chance of people quieting their job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Bookstaber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Sharma, 2022). This will lead in increasing workload as well as pressure on other employees in the organisation. Moreover, without recognition and rewards, employees will feel demotivated that can impact the goodwill of the organisation within the target market.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Lack of communication: if the employee are not provided with the proper information and data in the organisation, then it can have direct impact on the employee engagement. As communication is one of the most important components so its very important that the organisation focus on improving communication skills because without this organisation can achieve the height of success.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03ACCBA5-D345-44AF-B528-C57B1095CB1B}" type="slidenum">
              <a:rPr lang="en-IN" smtClean="0"/>
              <a:t>7</a:t>
            </a:fld>
            <a:endParaRPr lang="en-IN"/>
          </a:p>
        </p:txBody>
      </p:sp>
    </p:spTree>
    <p:extLst>
      <p:ext uri="{BB962C8B-B14F-4D97-AF65-F5344CB8AC3E}">
        <p14:creationId xmlns:p14="http://schemas.microsoft.com/office/powerpoint/2010/main" val="1492208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Effective strategies to address retention, motivation, and engagement in organizations.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 order to solve the problem regrading employee retention, motivation, and engagement various strategies are adopted by the organisation which are discussed below:</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retention: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 business environment competition is increasing so rapidly that employee also wants growth and opportunities. In order to retain the employee in the organisation various strategies are adopted which are discussed below:</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Training and development: By providing employee with proper training and development programmes, the organisation can retain the employee. As they will gain new abilities, knowledge which will increase the productivity of both employee and organisation (Peter and et. al., 2019). This strategies will be effective as upskilling the employee is important due to the rapid increase in technology, it changes the way of performing the task. In context to TESCO, it provides employee with various training programmes so that they can work according to the needs and wants of the customers. This also allows the employee of Tesco to identify the area of personal and professional growth to learn new skills.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Emphasises on Teamwork: With the purpose to retain the employee in the organisation the team leaders should give more focus on encouraging the employee to work in team by presenting their ideas, opinion and thoughts. This will lead the employee to feel more engaged and participative in the organisation. By providing employee with a platform to  take decision will help in achieving the targets more easily.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03ACCBA5-D345-44AF-B528-C57B1095CB1B}" type="slidenum">
              <a:rPr lang="en-IN" smtClean="0"/>
              <a:t>8</a:t>
            </a:fld>
            <a:endParaRPr lang="en-IN"/>
          </a:p>
        </p:txBody>
      </p:sp>
    </p:spTree>
    <p:extLst>
      <p:ext uri="{BB962C8B-B14F-4D97-AF65-F5344CB8AC3E}">
        <p14:creationId xmlns:p14="http://schemas.microsoft.com/office/powerpoint/2010/main" val="3190266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motivation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There are various ways to keep the employee motivated in an organisation. Some of them are as follow:</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incentive programmes: The organisation can give employee with various incentive which directly reward the employee for their accomplishments. This not only motivates the employee but also leads them to operate the given task in an effective manner. In context to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Morrisons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firm provides employee with bonus, paid time off, gifts and many more to maintain the motivation among employee.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Providing opportunities for career development: every employee in the organisation seeks for the growth and opportunities. So, by providing employee with the various on the job training and off the job training, it can motivated the employee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Huesmann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Calveley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With this the employee feel motivated excited and happy while working. In context to Zara, the organisation provide employee with various certification course which help them to grow in particular field.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03ACCBA5-D345-44AF-B528-C57B1095CB1B}" type="slidenum">
              <a:rPr lang="en-IN" smtClean="0"/>
              <a:t>9</a:t>
            </a:fld>
            <a:endParaRPr lang="en-IN"/>
          </a:p>
        </p:txBody>
      </p:sp>
    </p:spTree>
    <p:extLst>
      <p:ext uri="{BB962C8B-B14F-4D97-AF65-F5344CB8AC3E}">
        <p14:creationId xmlns:p14="http://schemas.microsoft.com/office/powerpoint/2010/main" val="1475932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engagement: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organisation can increase the employee engagement by adopting various strategies. Some of them are: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Effective communication: This is one of the key component to the employee engagement. It is very important to develop a proper structure of communication to avoid the confusion and get the information in the best possible manner. For example: In relation to the Mark and Spencer, it follows tall structure so that they can do the communication with the employee in an appropriate manner.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Focusing on mental well being: It is very important for the organisation to focus on employees health and well being. When employee in the organisation remains healthy and mentally fit then, they can work more productively (Hussain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Royan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2019). So, by providing flexible working environment the employee well being can be taken care of.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03ACCBA5-D345-44AF-B528-C57B1095CB1B}" type="slidenum">
              <a:rPr lang="en-IN" smtClean="0"/>
              <a:t>10</a:t>
            </a:fld>
            <a:endParaRPr lang="en-IN"/>
          </a:p>
        </p:txBody>
      </p:sp>
    </p:spTree>
    <p:extLst>
      <p:ext uri="{BB962C8B-B14F-4D97-AF65-F5344CB8AC3E}">
        <p14:creationId xmlns:p14="http://schemas.microsoft.com/office/powerpoint/2010/main" val="3622591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ACCBA5-D345-44AF-B528-C57B1095CB1B}" type="slidenum">
              <a:rPr lang="en-IN" smtClean="0"/>
              <a:t>11</a:t>
            </a:fld>
            <a:endParaRPr lang="en-IN"/>
          </a:p>
        </p:txBody>
      </p:sp>
    </p:spTree>
    <p:extLst>
      <p:ext uri="{BB962C8B-B14F-4D97-AF65-F5344CB8AC3E}">
        <p14:creationId xmlns:p14="http://schemas.microsoft.com/office/powerpoint/2010/main" val="2761199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Hussain, F.A.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Royan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L., 2019. Managing radicalised patients in healthcare: raising questions for future service development.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British Journal of Healthcare Management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25</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(5), pp.196-204.</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Kijanka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Lipska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K., 2020. The More Aging, The More Managing?: Examples of Senior Entrepreneurs and Managerial Practices in Poland. In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Senior Entrepreneurship and Aging in Modern Business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(pp. 115-129). IGI Global.</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Nieforth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L.O.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O'Haire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M.E., 2020. The role of pets in managing uncertainty from COVID-19.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Psychological Trauma: Theory, Research, Practice, and Policy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12</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(S1), p.S245.</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Parikh, M., 2019. Triple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toplines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niti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perspective from the post-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vedic</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texts business sustainability in the 21st century: Managing people, planet and profit.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JIMS8M: The Journal of Indian Management &amp; Strategy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(1), pp.18-23.</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Peter, G., and et. al., 2019, June. Towards Managing an Enterprise Social Media Portfolio. In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ECSM 2019 6th European Conference on Social Media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(pp. 392-400). Academic Conferences and publishing limited.</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03ACCBA5-D345-44AF-B528-C57B1095CB1B}" type="slidenum">
              <a:rPr lang="en-IN" smtClean="0"/>
              <a:t>12</a:t>
            </a:fld>
            <a:endParaRPr lang="en-IN"/>
          </a:p>
        </p:txBody>
      </p:sp>
    </p:spTree>
    <p:extLst>
      <p:ext uri="{BB962C8B-B14F-4D97-AF65-F5344CB8AC3E}">
        <p14:creationId xmlns:p14="http://schemas.microsoft.com/office/powerpoint/2010/main" val="149537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1182628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140632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2234222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734A5D-589E-46DB-922E-3E7334F693C6}"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78288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734A5D-589E-46DB-922E-3E7334F693C6}" type="datetimeFigureOut">
              <a:rPr lang="en-IN" smtClean="0"/>
              <a:t>20-10-2022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1957386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734A5D-589E-46DB-922E-3E7334F693C6}" type="datetimeFigureOut">
              <a:rPr lang="en-IN" smtClean="0"/>
              <a:t>20-10-2022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2458634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734A5D-589E-46DB-922E-3E7334F693C6}" type="datetimeFigureOut">
              <a:rPr lang="en-IN" smtClean="0"/>
              <a:t>20-10-2022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2575096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3734A5D-589E-46DB-922E-3E7334F693C6}"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423901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3734A5D-589E-46DB-922E-3E7334F693C6}"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4124875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2549030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61646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1818911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040865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3234888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734985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734A5D-589E-46DB-922E-3E7334F693C6}"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834259D-C01A-4D29-8F37-452A278FB413}" type="slidenum">
              <a:rPr lang="en-IN" smtClean="0"/>
              <a:t>‹#›</a:t>
            </a:fld>
            <a:endParaRPr lang="en-IN"/>
          </a:p>
        </p:txBody>
      </p:sp>
    </p:spTree>
    <p:extLst>
      <p:ext uri="{BB962C8B-B14F-4D97-AF65-F5344CB8AC3E}">
        <p14:creationId xmlns:p14="http://schemas.microsoft.com/office/powerpoint/2010/main" val="3042299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734A5D-589E-46DB-922E-3E7334F693C6}" type="datetimeFigureOut">
              <a:rPr lang="en-IN" smtClean="0"/>
              <a:t>20-10-2022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34259D-C01A-4D29-8F37-452A278FB413}" type="slidenum">
              <a:rPr lang="en-IN" smtClean="0"/>
              <a:t>‹#›</a:t>
            </a:fld>
            <a:endParaRPr lang="en-IN"/>
          </a:p>
        </p:txBody>
      </p:sp>
    </p:spTree>
    <p:extLst>
      <p:ext uri="{BB962C8B-B14F-4D97-AF65-F5344CB8AC3E}">
        <p14:creationId xmlns:p14="http://schemas.microsoft.com/office/powerpoint/2010/main" val="2706897808"/>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 id="2147483847" r:id="rId15"/>
    <p:sldLayoutId id="21474838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878972-9D94-40B9-BCE1-2FE094708D05}"/>
              </a:ext>
            </a:extLst>
          </p:cNvPr>
          <p:cNvSpPr>
            <a:spLocks noGrp="1"/>
          </p:cNvSpPr>
          <p:nvPr>
            <p:ph type="title"/>
          </p:nvPr>
        </p:nvSpPr>
        <p:spPr>
          <a:xfrm>
            <a:off x="1482551" y="2329218"/>
            <a:ext cx="8596668" cy="4440698"/>
          </a:xfrm>
        </p:spPr>
        <p:txBody>
          <a:bodyPr>
            <a:normAutofit/>
          </a:bodyPr>
          <a:lstStyle/>
          <a:p>
            <a:pPr algn="ctr"/>
            <a:r>
              <a:rPr lang="en-GB" b="1" i="1" dirty="0"/>
              <a:t> </a:t>
            </a:r>
            <a:br>
              <a:rPr lang="en-US" dirty="0"/>
            </a:br>
            <a:r>
              <a:rPr lang="en-GB" sz="4000" b="1" i="1" dirty="0">
                <a:latin typeface="Times New Roman" panose="02020603050405020304" pitchFamily="18" charset="0"/>
                <a:cs typeface="Times New Roman" panose="02020603050405020304" pitchFamily="18" charset="0"/>
              </a:rPr>
              <a:t>Managing People Individual</a:t>
            </a:r>
            <a:br>
              <a:rPr lang="en-US" dirty="0"/>
            </a:br>
            <a:br>
              <a:rPr lang="en-US" dirty="0"/>
            </a:br>
            <a:r>
              <a:rPr lang="en-US" dirty="0"/>
              <a:t>Name : Corina </a:t>
            </a:r>
            <a:r>
              <a:rPr lang="en-US" dirty="0" err="1"/>
              <a:t>Tiseanu</a:t>
            </a:r>
            <a:br>
              <a:rPr lang="en-US" dirty="0"/>
            </a:br>
            <a:r>
              <a:rPr lang="en-US" dirty="0"/>
              <a:t>Student ID : 2022140</a:t>
            </a:r>
            <a:endParaRPr lang="en-IN" sz="55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7248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285F42-E6AB-494F-8FA1-56B92C4915A0}"/>
              </a:ext>
            </a:extLst>
          </p:cNvPr>
          <p:cNvSpPr>
            <a:spLocks noGrp="1"/>
          </p:cNvSpPr>
          <p:nvPr>
            <p:ph type="ctrTitle"/>
          </p:nvPr>
        </p:nvSpPr>
        <p:spPr>
          <a:xfrm>
            <a:off x="1493419" y="349292"/>
            <a:ext cx="7766936" cy="980090"/>
          </a:xfrm>
        </p:spPr>
        <p:txBody>
          <a:bodyPr>
            <a:normAutofit/>
          </a:bodyPr>
          <a:lstStyle/>
          <a:p>
            <a:pPr algn="ctr"/>
            <a:r>
              <a:rPr lang="en-IN" sz="3600" b="1" i="1" dirty="0">
                <a:latin typeface="Times New Roman" panose="02020603050405020304" pitchFamily="18" charset="0"/>
                <a:cs typeface="Times New Roman" panose="02020603050405020304" pitchFamily="18" charset="0"/>
              </a:rPr>
              <a:t>Table of Contents</a:t>
            </a:r>
          </a:p>
        </p:txBody>
      </p:sp>
      <p:sp>
        <p:nvSpPr>
          <p:cNvPr id="4" name="Subtitle 3">
            <a:extLst>
              <a:ext uri="{FF2B5EF4-FFF2-40B4-BE49-F238E27FC236}">
                <a16:creationId xmlns:a16="http://schemas.microsoft.com/office/drawing/2014/main" id="{9DD796A5-ECEC-4C03-83BE-E2ABF9DD8891}"/>
              </a:ext>
            </a:extLst>
          </p:cNvPr>
          <p:cNvSpPr>
            <a:spLocks noGrp="1"/>
          </p:cNvSpPr>
          <p:nvPr>
            <p:ph type="subTitle" idx="1"/>
          </p:nvPr>
        </p:nvSpPr>
        <p:spPr>
          <a:xfrm>
            <a:off x="1493419" y="2808514"/>
            <a:ext cx="7766936" cy="3114614"/>
          </a:xfrm>
        </p:spPr>
        <p:txBody>
          <a:bodyPr>
            <a:noAutofit/>
          </a:bodyPr>
          <a:lstStyle/>
          <a:p>
            <a:pPr marL="285750" indent="-285750" algn="just">
              <a:lnSpc>
                <a:spcPct val="150000"/>
              </a:lnSpc>
              <a:buFont typeface="Arial" panose="020B0604020202020204" pitchFamily="34" charset="0"/>
              <a:buChar char="•"/>
            </a:pPr>
            <a:r>
              <a:rPr lang="en-IN" b="1" dirty="0">
                <a:solidFill>
                  <a:schemeClr val="accent2"/>
                </a:solidFill>
                <a:latin typeface="Times New Roman" panose="02020603050405020304" pitchFamily="18" charset="0"/>
                <a:cs typeface="Times New Roman" panose="02020603050405020304" pitchFamily="18" charset="0"/>
              </a:rPr>
              <a:t>Introduction</a:t>
            </a:r>
          </a:p>
          <a:p>
            <a:pPr marL="285750" indent="-285750" algn="just">
              <a:lnSpc>
                <a:spcPct val="150000"/>
              </a:lnSpc>
              <a:buFont typeface="Arial" panose="020B0604020202020204" pitchFamily="34" charset="0"/>
              <a:buChar char="•"/>
            </a:pPr>
            <a:r>
              <a:rPr lang="en-IN" b="1" dirty="0">
                <a:solidFill>
                  <a:schemeClr val="accent2"/>
                </a:solidFill>
                <a:latin typeface="Times New Roman" panose="02020603050405020304" pitchFamily="18" charset="0"/>
                <a:cs typeface="Times New Roman" panose="02020603050405020304" pitchFamily="18" charset="0"/>
              </a:rPr>
              <a:t>Conclusion</a:t>
            </a:r>
          </a:p>
          <a:p>
            <a:pPr marL="285750" indent="-285750" algn="just">
              <a:lnSpc>
                <a:spcPct val="150000"/>
              </a:lnSpc>
              <a:buFont typeface="Arial" panose="020B0604020202020204" pitchFamily="34" charset="0"/>
              <a:buChar char="•"/>
            </a:pPr>
            <a:r>
              <a:rPr lang="en-IN" b="1" dirty="0">
                <a:solidFill>
                  <a:schemeClr val="accent2"/>
                </a:solidFill>
                <a:latin typeface="Times New Roman" panose="02020603050405020304" pitchFamily="18" charset="0"/>
                <a:cs typeface="Times New Roman" panose="02020603050405020304" pitchFamily="18" charset="0"/>
              </a:rPr>
              <a:t>References</a:t>
            </a:r>
          </a:p>
          <a:p>
            <a:pPr marL="285750" indent="-285750" algn="just">
              <a:lnSpc>
                <a:spcPct val="150000"/>
              </a:lnSpc>
              <a:buFont typeface="Arial" panose="020B0604020202020204" pitchFamily="34" charset="0"/>
              <a:buChar char="•"/>
            </a:pPr>
            <a:endParaRPr lang="en-IN" dirty="0">
              <a:solidFill>
                <a:schemeClr val="tx1"/>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IN" dirty="0">
              <a:solidFill>
                <a:schemeClr val="tx1"/>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IN" dirty="0">
              <a:solidFill>
                <a:schemeClr val="tx1"/>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5422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7B9BD-B716-4861-9295-70FAD3BAB388}"/>
              </a:ext>
            </a:extLst>
          </p:cNvPr>
          <p:cNvSpPr>
            <a:spLocks noGrp="1"/>
          </p:cNvSpPr>
          <p:nvPr>
            <p:ph type="title"/>
          </p:nvPr>
        </p:nvSpPr>
        <p:spPr>
          <a:xfrm>
            <a:off x="342900" y="609600"/>
            <a:ext cx="5162549" cy="1320800"/>
          </a:xfrm>
        </p:spPr>
        <p:txBody>
          <a:bodyPr>
            <a:normAutofit/>
          </a:bodyPr>
          <a:lstStyle/>
          <a:p>
            <a:pPr algn="ctr"/>
            <a:r>
              <a:rPr lang="en-IN" b="1" i="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B1E4BBDC-6A1F-4DE6-B8B3-3887E1D90FCD}"/>
              </a:ext>
            </a:extLst>
          </p:cNvPr>
          <p:cNvSpPr>
            <a:spLocks noGrp="1"/>
          </p:cNvSpPr>
          <p:nvPr>
            <p:ph idx="1"/>
          </p:nvPr>
        </p:nvSpPr>
        <p:spPr>
          <a:xfrm>
            <a:off x="342900" y="1695451"/>
            <a:ext cx="5505450" cy="4345912"/>
          </a:xfrm>
        </p:spPr>
        <p:txBody>
          <a:bodyPr>
            <a:normAutofit lnSpcReduction="10000"/>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Employees plays a very important role in an organisation as they are the one who contributes productively while accomplishing goals and success. So, business organisation needs to give more emphasise in managing and organising employee in an organisation (Dopson, 2018). When an organisation focus  on providing employee with proper guidance as well as tool, it will help the enterprise to boost the sales and revenue. Employees are the base of every business enterprise and they are the one who assist firm to stay in the competitive market for long term. </a:t>
            </a:r>
            <a:endParaRPr lang="en-IN" dirty="0">
              <a:latin typeface="Times New Roman" panose="02020603050405020304" pitchFamily="18" charset="0"/>
              <a:cs typeface="Times New Roman" panose="02020603050405020304" pitchFamily="18" charset="0"/>
            </a:endParaRPr>
          </a:p>
        </p:txBody>
      </p:sp>
      <p:pic>
        <p:nvPicPr>
          <p:cNvPr id="2050" name="Picture 2" descr="6 People Management Tips for First-Time Manag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6950" y="0"/>
            <a:ext cx="61150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322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797AC-45EF-4B7E-8A43-ADBAEAA2A001}"/>
              </a:ext>
            </a:extLst>
          </p:cNvPr>
          <p:cNvSpPr>
            <a:spLocks noGrp="1"/>
          </p:cNvSpPr>
          <p:nvPr>
            <p:ph type="title"/>
          </p:nvPr>
        </p:nvSpPr>
        <p:spPr>
          <a:xfrm>
            <a:off x="677334" y="696686"/>
            <a:ext cx="6790266" cy="927398"/>
          </a:xfrm>
        </p:spPr>
        <p:txBody>
          <a:bodyPr>
            <a:noAutofit/>
          </a:bodyPr>
          <a:lstStyle/>
          <a:p>
            <a:pPr algn="ctr"/>
            <a:r>
              <a:rPr lang="en-IN" b="1" i="1" dirty="0">
                <a:latin typeface="Times New Roman" panose="02020603050405020304" pitchFamily="18" charset="0"/>
                <a:cs typeface="Times New Roman" panose="02020603050405020304" pitchFamily="18" charset="0"/>
              </a:rPr>
              <a:t>MANAGING PEOPLE</a:t>
            </a:r>
          </a:p>
        </p:txBody>
      </p:sp>
      <p:sp>
        <p:nvSpPr>
          <p:cNvPr id="3" name="Content Placeholder 2">
            <a:extLst>
              <a:ext uri="{FF2B5EF4-FFF2-40B4-BE49-F238E27FC236}">
                <a16:creationId xmlns:a16="http://schemas.microsoft.com/office/drawing/2014/main" id="{8E7D29C4-A7F6-4A32-A495-FD86F983D4B9}"/>
              </a:ext>
            </a:extLst>
          </p:cNvPr>
          <p:cNvSpPr>
            <a:spLocks noGrp="1"/>
          </p:cNvSpPr>
          <p:nvPr>
            <p:ph idx="1"/>
          </p:nvPr>
        </p:nvSpPr>
        <p:spPr>
          <a:xfrm>
            <a:off x="677334" y="1737508"/>
            <a:ext cx="6390216" cy="4922599"/>
          </a:xfrm>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Managing people is the procedure of recruitment, directing and developing teams members with the purpose to meet the organisations overall goals and mission. This also includes in identifying the factors which help in motivating the employee in different situation so that they can perform the task more effectively (Cooper and Nelson, 2022). When employees and other staff members are managed then the available resources are utilised in a very productive manner. If the people in the organisation are managed properly the chance of meeting the objectives is increased. </a:t>
            </a:r>
            <a:endParaRPr lang="en-IN" dirty="0">
              <a:latin typeface="Times New Roman" panose="02020603050405020304" pitchFamily="18" charset="0"/>
              <a:cs typeface="Times New Roman" panose="02020603050405020304" pitchFamily="18" charset="0"/>
            </a:endParaRPr>
          </a:p>
        </p:txBody>
      </p:sp>
      <p:pic>
        <p:nvPicPr>
          <p:cNvPr id="3074" name="Picture 2" descr="How to Choose the Best Manager for Your Business? | Healthcare Business Clu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7550" y="0"/>
            <a:ext cx="51244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68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57E4-73A1-4C73-971F-034631BC540D}"/>
              </a:ext>
            </a:extLst>
          </p:cNvPr>
          <p:cNvSpPr>
            <a:spLocks noGrp="1"/>
          </p:cNvSpPr>
          <p:nvPr>
            <p:ph type="title"/>
          </p:nvPr>
        </p:nvSpPr>
        <p:spPr/>
        <p:txBody>
          <a:bodyPr/>
          <a:lstStyle/>
          <a:p>
            <a:pPr algn="ctr"/>
            <a:r>
              <a:rPr lang="en-IN" i="1" dirty="0">
                <a:latin typeface="Times New Roman" panose="02020603050405020304" pitchFamily="18" charset="0"/>
                <a:cs typeface="Times New Roman" panose="02020603050405020304" pitchFamily="18" charset="0"/>
              </a:rPr>
              <a:t>CONTINUE…</a:t>
            </a:r>
          </a:p>
        </p:txBody>
      </p:sp>
      <p:sp>
        <p:nvSpPr>
          <p:cNvPr id="3" name="Content Placeholder 2">
            <a:extLst>
              <a:ext uri="{FF2B5EF4-FFF2-40B4-BE49-F238E27FC236}">
                <a16:creationId xmlns:a16="http://schemas.microsoft.com/office/drawing/2014/main" id="{5F5034FF-E99C-4AA5-A2CD-8CC0C4C68313}"/>
              </a:ext>
            </a:extLst>
          </p:cNvPr>
          <p:cNvSpPr>
            <a:spLocks noGrp="1"/>
          </p:cNvSpPr>
          <p:nvPr>
            <p:ph idx="1"/>
          </p:nvPr>
        </p:nvSpPr>
        <p:spPr/>
        <p:txBody>
          <a:bodyPr/>
          <a:lstStyle/>
          <a:p>
            <a:pPr marL="0" indent="0" algn="just">
              <a:buNone/>
            </a:pPr>
            <a:r>
              <a:rPr lang="en-GB" dirty="0">
                <a:solidFill>
                  <a:schemeClr val="tx1"/>
                </a:solidFill>
                <a:latin typeface="Times New Roman" panose="02020603050405020304" pitchFamily="18" charset="0"/>
                <a:cs typeface="Times New Roman" panose="02020603050405020304" pitchFamily="18" charset="0"/>
              </a:rPr>
              <a:t>But there are some issues which organisation faces while managing the people. Some of them are discussed below-</a:t>
            </a:r>
            <a:endParaRPr lang="en-US" dirty="0">
              <a:latin typeface="Times New Roman" panose="02020603050405020304" pitchFamily="18" charset="0"/>
              <a:cs typeface="Times New Roman" panose="02020603050405020304" pitchFamily="18" charset="0"/>
            </a:endParaRPr>
          </a:p>
          <a:p>
            <a:pPr algn="just"/>
            <a:r>
              <a:rPr lang="en-GB" b="1" dirty="0">
                <a:latin typeface="Times New Roman" panose="02020603050405020304" pitchFamily="18" charset="0"/>
                <a:cs typeface="Times New Roman" panose="02020603050405020304" pitchFamily="18" charset="0"/>
              </a:rPr>
              <a:t>Employee's Retention: </a:t>
            </a:r>
            <a:r>
              <a:rPr lang="en-GB" dirty="0">
                <a:latin typeface="Times New Roman" panose="02020603050405020304" pitchFamily="18" charset="0"/>
                <a:cs typeface="Times New Roman" panose="02020603050405020304" pitchFamily="18" charset="0"/>
              </a:rPr>
              <a:t>It refers to the process of keeping the employee who are productive, talented as well as skilful and this allows in reducing turnover by providing positive working environment. Employee retention is essential because it promotes the success of the organisation. But while retaining the employee for the long term, organisation have to face some issue which are:</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Hiring wrong candidate</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Inappropriate working environment</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3321619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96EA-52CC-4023-AE05-523B854E6B5B}"/>
              </a:ext>
            </a:extLst>
          </p:cNvPr>
          <p:cNvSpPr>
            <a:spLocks noGrp="1"/>
          </p:cNvSpPr>
          <p:nvPr>
            <p:ph type="title"/>
          </p:nvPr>
        </p:nvSpPr>
        <p:spPr>
          <a:xfrm>
            <a:off x="677334" y="609600"/>
            <a:ext cx="5837766" cy="973540"/>
          </a:xfrm>
        </p:spPr>
        <p:txBody>
          <a:bodyPr>
            <a:normAutofit fontScale="90000"/>
          </a:bodyPr>
          <a:lstStyle/>
          <a:p>
            <a:pPr algn="ctr"/>
            <a:r>
              <a:rPr lang="en-GB" sz="4000" b="1" i="1" dirty="0">
                <a:latin typeface="Times New Roman" panose="02020603050405020304" pitchFamily="18" charset="0"/>
                <a:cs typeface="Times New Roman" panose="02020603050405020304" pitchFamily="18" charset="0"/>
              </a:rPr>
              <a:t>Employee's Motivation</a:t>
            </a:r>
            <a:br>
              <a:rPr lang="en-US" dirty="0"/>
            </a:br>
            <a:endParaRPr lang="en-IN"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8B0C10-692F-4F9F-BAC4-F9E7436AB02C}"/>
              </a:ext>
            </a:extLst>
          </p:cNvPr>
          <p:cNvSpPr>
            <a:spLocks noGrp="1"/>
          </p:cNvSpPr>
          <p:nvPr>
            <p:ph idx="1"/>
          </p:nvPr>
        </p:nvSpPr>
        <p:spPr>
          <a:xfrm>
            <a:off x="677334" y="1905000"/>
            <a:ext cx="5837766" cy="4552949"/>
          </a:xfrm>
        </p:spPr>
        <p:txBody>
          <a:bodyPr/>
          <a:lstStyle/>
          <a:p>
            <a:pPr marL="0" indent="0" algn="just">
              <a:buNone/>
            </a:pPr>
            <a:r>
              <a:rPr lang="en-GB" dirty="0">
                <a:latin typeface="Times New Roman" panose="02020603050405020304" pitchFamily="18" charset="0"/>
                <a:cs typeface="Times New Roman" panose="02020603050405020304" pitchFamily="18" charset="0"/>
              </a:rPr>
              <a:t>Motivation is the procedure that influences, leads and the guide the individual to perform the task more effectively and efficiently. It is considered as one of the essential component in accomplishing the objectives (</a:t>
            </a:r>
            <a:r>
              <a:rPr lang="en-GB" dirty="0" err="1">
                <a:latin typeface="Times New Roman" panose="02020603050405020304" pitchFamily="18" charset="0"/>
                <a:cs typeface="Times New Roman" panose="02020603050405020304" pitchFamily="18" charset="0"/>
              </a:rPr>
              <a:t>Nieforth</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O'Haire</a:t>
            </a:r>
            <a:r>
              <a:rPr lang="en-GB" dirty="0">
                <a:latin typeface="Times New Roman" panose="02020603050405020304" pitchFamily="18" charset="0"/>
                <a:cs typeface="Times New Roman" panose="02020603050405020304" pitchFamily="18" charset="0"/>
              </a:rPr>
              <a:t>, 2020). In context to Mark and Spencer, the firm provide employee with various financial and non financial rewards which helps in motivating the employee to </a:t>
            </a:r>
            <a:r>
              <a:rPr lang="en-GB" dirty="0" err="1">
                <a:latin typeface="Times New Roman" panose="02020603050405020304" pitchFamily="18" charset="0"/>
                <a:cs typeface="Times New Roman" panose="02020603050405020304" pitchFamily="18" charset="0"/>
              </a:rPr>
              <a:t>worBut</a:t>
            </a:r>
            <a:r>
              <a:rPr lang="en-GB" dirty="0">
                <a:latin typeface="Times New Roman" panose="02020603050405020304" pitchFamily="18" charset="0"/>
                <a:cs typeface="Times New Roman" panose="02020603050405020304" pitchFamily="18" charset="0"/>
              </a:rPr>
              <a:t> to maintain proper motivation, organisation faces some issue which are as follow:</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Lack of interest</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Fear of failure</a:t>
            </a:r>
            <a:endParaRPr lang="en-US" dirty="0">
              <a:latin typeface="Times New Roman" panose="02020603050405020304" pitchFamily="18" charset="0"/>
              <a:cs typeface="Times New Roman" panose="02020603050405020304" pitchFamily="18" charset="0"/>
            </a:endParaRPr>
          </a:p>
        </p:txBody>
      </p:sp>
      <p:pic>
        <p:nvPicPr>
          <p:cNvPr id="4102" name="Picture 6" descr="Motivating your Employees - Institute of Entrepreneurship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0"/>
            <a:ext cx="5410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3623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856D-51A4-4A89-A43E-FE4D5A9A2199}"/>
              </a:ext>
            </a:extLst>
          </p:cNvPr>
          <p:cNvSpPr>
            <a:spLocks noGrp="1"/>
          </p:cNvSpPr>
          <p:nvPr>
            <p:ph type="title"/>
          </p:nvPr>
        </p:nvSpPr>
        <p:spPr>
          <a:xfrm>
            <a:off x="188686" y="435430"/>
            <a:ext cx="5675085" cy="1117600"/>
          </a:xfrm>
        </p:spPr>
        <p:txBody>
          <a:bodyPr>
            <a:normAutofit fontScale="90000"/>
          </a:bodyPr>
          <a:lstStyle/>
          <a:p>
            <a:pPr algn="ctr"/>
            <a:r>
              <a:rPr lang="en-GB" b="1" i="1" dirty="0">
                <a:latin typeface="Times New Roman" panose="02020603050405020304" pitchFamily="18" charset="0"/>
                <a:cs typeface="Times New Roman" panose="02020603050405020304" pitchFamily="18" charset="0"/>
              </a:rPr>
              <a:t>Employee Engagement</a:t>
            </a:r>
            <a:br>
              <a:rPr lang="en-US" dirty="0"/>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0D66EEB-BB0D-4CC4-BCC3-8B8DB2D47588}"/>
              </a:ext>
            </a:extLst>
          </p:cNvPr>
          <p:cNvSpPr>
            <a:spLocks noGrp="1"/>
          </p:cNvSpPr>
          <p:nvPr>
            <p:ph idx="1"/>
          </p:nvPr>
        </p:nvSpPr>
        <p:spPr>
          <a:xfrm>
            <a:off x="188685" y="1741715"/>
            <a:ext cx="5849257" cy="4299648"/>
          </a:xfrm>
        </p:spPr>
        <p:txBody>
          <a:bodyPr>
            <a:normAutofit/>
          </a:bodyPr>
          <a:lstStyle/>
          <a:p>
            <a:pPr marL="0" indent="0" algn="just">
              <a:buNone/>
            </a:pPr>
            <a:r>
              <a:rPr lang="en-GB" dirty="0">
                <a:latin typeface="Times New Roman" panose="02020603050405020304" pitchFamily="18" charset="0"/>
                <a:cs typeface="Times New Roman" panose="02020603050405020304" pitchFamily="18" charset="0"/>
              </a:rPr>
              <a:t>It refers to the degree of mental and emotional strength which an employee feels towards their work, team and outcomes. It is basically a function that describes the relationship of organisation and employee (</a:t>
            </a:r>
            <a:r>
              <a:rPr lang="en-GB" dirty="0" err="1">
                <a:latin typeface="Times New Roman" panose="02020603050405020304" pitchFamily="18" charset="0"/>
                <a:cs typeface="Times New Roman" panose="02020603050405020304" pitchFamily="18" charset="0"/>
              </a:rPr>
              <a:t>Daum</a:t>
            </a:r>
            <a:r>
              <a:rPr lang="en-GB" dirty="0">
                <a:latin typeface="Times New Roman" panose="02020603050405020304" pitchFamily="18" charset="0"/>
                <a:cs typeface="Times New Roman" panose="02020603050405020304" pitchFamily="18" charset="0"/>
              </a:rPr>
              <a:t>, 2019) (</a:t>
            </a:r>
            <a:r>
              <a:rPr lang="en-GB" dirty="0" err="1">
                <a:latin typeface="Times New Roman" panose="02020603050405020304" pitchFamily="18" charset="0"/>
                <a:cs typeface="Times New Roman" panose="02020603050405020304" pitchFamily="18" charset="0"/>
              </a:rPr>
              <a:t>Kijanka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Lipska</a:t>
            </a:r>
            <a:r>
              <a:rPr lang="en-GB" dirty="0">
                <a:latin typeface="Times New Roman" panose="02020603050405020304" pitchFamily="18" charset="0"/>
                <a:cs typeface="Times New Roman" panose="02020603050405020304" pitchFamily="18" charset="0"/>
              </a:rPr>
              <a:t>, 2020). With the help of this employee feel more dedicated towards the goals and connected with the business enterprise. For example: In relation to TESCO, the firm engage its employee in decision making process. So that employee feel engaged which leads in increasing the effectiveness of the employee. But there are some issue while maintaining the employee engagement. Some of them are:</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Lack of recognition</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Lack of communication</a:t>
            </a:r>
            <a:endParaRPr lang="en-US" dirty="0">
              <a:latin typeface="Times New Roman" panose="02020603050405020304" pitchFamily="18" charset="0"/>
              <a:cs typeface="Times New Roman" panose="02020603050405020304" pitchFamily="18" charset="0"/>
            </a:endParaRPr>
          </a:p>
          <a:p>
            <a:pPr marL="0" indent="0">
              <a:buNone/>
            </a:pPr>
            <a:endParaRPr lang="en-IN" dirty="0"/>
          </a:p>
        </p:txBody>
      </p:sp>
      <p:pic>
        <p:nvPicPr>
          <p:cNvPr id="5122" name="Picture 2" descr="11 Expert Employee Engagement Ideas: Get Your Team Deeply Involv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5657" y="0"/>
            <a:ext cx="5936343"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060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912EF-4162-4043-A17A-63639A21D4A0}"/>
              </a:ext>
            </a:extLst>
          </p:cNvPr>
          <p:cNvSpPr>
            <a:spLocks noGrp="1"/>
          </p:cNvSpPr>
          <p:nvPr>
            <p:ph type="title"/>
          </p:nvPr>
        </p:nvSpPr>
        <p:spPr>
          <a:xfrm>
            <a:off x="677334" y="413657"/>
            <a:ext cx="8596668" cy="1320800"/>
          </a:xfrm>
        </p:spPr>
        <p:txBody>
          <a:bodyPr>
            <a:normAutofit fontScale="90000"/>
          </a:bodyPr>
          <a:lstStyle/>
          <a:p>
            <a:pPr algn="ctr"/>
            <a:r>
              <a:rPr lang="en-GB" sz="4000" b="1" i="1" dirty="0">
                <a:latin typeface="Times New Roman" panose="02020603050405020304" pitchFamily="18" charset="0"/>
                <a:cs typeface="Times New Roman" panose="02020603050405020304" pitchFamily="18" charset="0"/>
              </a:rPr>
              <a:t>Effective strategies to address retention, motivation, and engagement in organizations.</a:t>
            </a:r>
            <a:br>
              <a:rPr lang="en-US" dirty="0"/>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ACEBF0-7026-4E47-AF9E-34B88107028A}"/>
              </a:ext>
            </a:extLst>
          </p:cNvPr>
          <p:cNvSpPr>
            <a:spLocks noGrp="1"/>
          </p:cNvSpPr>
          <p:nvPr>
            <p:ph idx="1"/>
          </p:nvPr>
        </p:nvSpPr>
        <p:spPr>
          <a:xfrm>
            <a:off x="677334" y="2743201"/>
            <a:ext cx="8596668" cy="3298162"/>
          </a:xfrm>
        </p:spPr>
        <p:txBody>
          <a:bodyPr/>
          <a:lstStyle/>
          <a:p>
            <a:pPr marL="0" indent="0" algn="just">
              <a:buNone/>
            </a:pPr>
            <a:r>
              <a:rPr lang="en-GB" dirty="0">
                <a:latin typeface="Times New Roman" panose="02020603050405020304" pitchFamily="18" charset="0"/>
                <a:cs typeface="Times New Roman" panose="02020603050405020304" pitchFamily="18" charset="0"/>
              </a:rPr>
              <a:t>In order to solve the problem regrading employee retention, motivation, and engagement various strategies are adopted by the organisation which are discussed below</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Training and development: </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Emphasises on Teamwork: </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IN" dirty="0"/>
          </a:p>
        </p:txBody>
      </p:sp>
    </p:spTree>
    <p:extLst>
      <p:ext uri="{BB962C8B-B14F-4D97-AF65-F5344CB8AC3E}">
        <p14:creationId xmlns:p14="http://schemas.microsoft.com/office/powerpoint/2010/main" val="537821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D942-CD97-4AE6-AE5D-9F3A6F3804A3}"/>
              </a:ext>
            </a:extLst>
          </p:cNvPr>
          <p:cNvSpPr>
            <a:spLocks noGrp="1"/>
          </p:cNvSpPr>
          <p:nvPr>
            <p:ph type="title"/>
          </p:nvPr>
        </p:nvSpPr>
        <p:spPr>
          <a:xfrm>
            <a:off x="677334" y="609600"/>
            <a:ext cx="4790016" cy="1320800"/>
          </a:xfrm>
        </p:spPr>
        <p:txBody>
          <a:bodyPr/>
          <a:lstStyle/>
          <a:p>
            <a:pPr algn="ctr"/>
            <a:r>
              <a:rPr lang="en-GB" b="1" i="1" dirty="0">
                <a:latin typeface="Times New Roman" panose="02020603050405020304" pitchFamily="18" charset="0"/>
                <a:cs typeface="Times New Roman" panose="02020603050405020304" pitchFamily="18" charset="0"/>
              </a:rPr>
              <a:t>Employee motivation</a:t>
            </a:r>
            <a:br>
              <a:rPr lang="en-US" dirty="0"/>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004D20-DE26-45AC-8C46-25997D8B5E44}"/>
              </a:ext>
            </a:extLst>
          </p:cNvPr>
          <p:cNvSpPr>
            <a:spLocks noGrp="1"/>
          </p:cNvSpPr>
          <p:nvPr>
            <p:ph idx="1"/>
          </p:nvPr>
        </p:nvSpPr>
        <p:spPr>
          <a:xfrm>
            <a:off x="677334" y="2095500"/>
            <a:ext cx="4790016" cy="3577372"/>
          </a:xfrm>
        </p:spPr>
        <p:txBody>
          <a:bodyPr>
            <a:normAutofit fontScale="92500" lnSpcReduction="10000"/>
          </a:bodyPr>
          <a:lstStyle/>
          <a:p>
            <a:pPr marL="0" indent="0" algn="just">
              <a:buNone/>
            </a:pPr>
            <a:r>
              <a:rPr lang="en-GB" dirty="0">
                <a:latin typeface="Times New Roman" panose="02020603050405020304" pitchFamily="18" charset="0"/>
                <a:cs typeface="Times New Roman" panose="02020603050405020304" pitchFamily="18" charset="0"/>
              </a:rPr>
              <a:t>There are various ways to keep the employee motivated in an organisation. Some of them are as follow:</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Employee incentive programmes: The organisation can give employee with various incentive which directly reward the employee for their accomplishments</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Providing opportunities for career development: every employee in the organisation seeks for the growth and opportunities. So, by providing employee with the various on the job training and off the job training, it can motivated the employee (</a:t>
            </a:r>
            <a:r>
              <a:rPr lang="en-GB" dirty="0" err="1">
                <a:latin typeface="Times New Roman" panose="02020603050405020304" pitchFamily="18" charset="0"/>
                <a:cs typeface="Times New Roman" panose="02020603050405020304" pitchFamily="18" charset="0"/>
              </a:rPr>
              <a:t>Huesmann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Calveley</a:t>
            </a:r>
            <a:r>
              <a:rPr lang="en-GB" dirty="0">
                <a:latin typeface="Times New Roman" panose="02020603050405020304" pitchFamily="18" charset="0"/>
                <a:cs typeface="Times New Roman" panose="02020603050405020304" pitchFamily="18" charset="0"/>
              </a:rPr>
              <a:t>, 2021). </a:t>
            </a:r>
            <a:endParaRPr lang="en-US" dirty="0">
              <a:latin typeface="Times New Roman" panose="02020603050405020304" pitchFamily="18" charset="0"/>
              <a:cs typeface="Times New Roman" panose="02020603050405020304" pitchFamily="18" charset="0"/>
            </a:endParaRPr>
          </a:p>
          <a:p>
            <a:pPr marL="0" indent="0">
              <a:buNone/>
            </a:pPr>
            <a:endParaRPr lang="en-IN" dirty="0"/>
          </a:p>
        </p:txBody>
      </p:sp>
      <p:pic>
        <p:nvPicPr>
          <p:cNvPr id="7172" name="Picture 4" descr="How To Motivate Employees Explained With 25 Terrific Way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5475" y="0"/>
            <a:ext cx="6486525"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8679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E87A4-1D1A-4C96-A349-1AAD21682001}"/>
              </a:ext>
            </a:extLst>
          </p:cNvPr>
          <p:cNvSpPr>
            <a:spLocks noGrp="1"/>
          </p:cNvSpPr>
          <p:nvPr>
            <p:ph type="title"/>
          </p:nvPr>
        </p:nvSpPr>
        <p:spPr>
          <a:xfrm>
            <a:off x="266700" y="285750"/>
            <a:ext cx="5200650" cy="1009650"/>
          </a:xfrm>
        </p:spPr>
        <p:txBody>
          <a:bodyPr>
            <a:normAutofit fontScale="90000"/>
          </a:bodyPr>
          <a:lstStyle/>
          <a:p>
            <a:pPr algn="ctr"/>
            <a:r>
              <a:rPr lang="en-GB" b="1" i="1" dirty="0">
                <a:latin typeface="Times New Roman" panose="02020603050405020304" pitchFamily="18" charset="0"/>
                <a:cs typeface="Times New Roman" panose="02020603050405020304" pitchFamily="18" charset="0"/>
              </a:rPr>
              <a:t>Employee engagement</a:t>
            </a:r>
            <a:br>
              <a:rPr lang="en-US" dirty="0"/>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0C4816-70BC-4A05-BD14-A2EA8E86BA56}"/>
              </a:ext>
            </a:extLst>
          </p:cNvPr>
          <p:cNvSpPr>
            <a:spLocks noGrp="1"/>
          </p:cNvSpPr>
          <p:nvPr>
            <p:ph idx="1"/>
          </p:nvPr>
        </p:nvSpPr>
        <p:spPr>
          <a:xfrm>
            <a:off x="677334" y="1504951"/>
            <a:ext cx="4447116" cy="4536412"/>
          </a:xfrm>
        </p:spPr>
        <p:txBody>
          <a:bodyPr>
            <a:normAutofit fontScale="92500" lnSpcReduction="10000"/>
          </a:bodyPr>
          <a:lstStyle/>
          <a:p>
            <a:pPr marL="0" indent="0">
              <a:buNone/>
            </a:pPr>
            <a:r>
              <a:rPr lang="en-GB" dirty="0">
                <a:solidFill>
                  <a:srgbClr val="000000"/>
                </a:solidFill>
                <a:latin typeface="Times New Roman" panose="02020603050405020304" pitchFamily="18" charset="0"/>
              </a:rPr>
              <a:t>O</a:t>
            </a:r>
            <a:r>
              <a:rPr lang="en-GB" dirty="0"/>
              <a:t>rganisation can increase the employee engagement by adopting various strategies. Some of them are:</a:t>
            </a:r>
            <a:endParaRPr lang="en-US" dirty="0"/>
          </a:p>
          <a:p>
            <a:r>
              <a:rPr lang="en-GB" dirty="0"/>
              <a:t>Effective communication</a:t>
            </a:r>
            <a:r>
              <a:rPr lang="en-US" dirty="0"/>
              <a:t>- </a:t>
            </a:r>
            <a:r>
              <a:rPr lang="en-GB" dirty="0"/>
              <a:t>This is one of the key component to the employee engagement. It is very important to develop a proper structure of communication to avoid the confusion and get the information in the best possible manner. </a:t>
            </a:r>
            <a:endParaRPr lang="en-US" dirty="0"/>
          </a:p>
          <a:p>
            <a:r>
              <a:rPr lang="en-GB" dirty="0"/>
              <a:t>Focusing on mental well being</a:t>
            </a:r>
            <a:endParaRPr lang="en-US" dirty="0"/>
          </a:p>
          <a:p>
            <a:r>
              <a:rPr lang="en-GB" dirty="0"/>
              <a:t>It is very important for the organisation to focus on employees health and well being. When employee in the organisation remains healthy and mentally fit then, they can work more productively (Hussain and </a:t>
            </a:r>
            <a:r>
              <a:rPr lang="en-GB" dirty="0" err="1"/>
              <a:t>Royan</a:t>
            </a:r>
            <a:r>
              <a:rPr lang="en-GB" dirty="0"/>
              <a:t>, 2019). </a:t>
            </a:r>
            <a:endParaRPr lang="en-US" dirty="0"/>
          </a:p>
          <a:p>
            <a:pPr marL="0" indent="0" algn="just">
              <a:lnSpc>
                <a:spcPct val="150000"/>
              </a:lnSpc>
              <a:buNone/>
            </a:pPr>
            <a:endParaRPr lang="en-IN" dirty="0"/>
          </a:p>
        </p:txBody>
      </p:sp>
      <p:pic>
        <p:nvPicPr>
          <p:cNvPr id="8194" name="Picture 2" descr="The Impact of Employee Engagement on Your Organis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0"/>
            <a:ext cx="64008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073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7FAC9-6639-46BE-B25E-EF58B756BE6C}"/>
              </a:ext>
            </a:extLst>
          </p:cNvPr>
          <p:cNvSpPr>
            <a:spLocks noGrp="1"/>
          </p:cNvSpPr>
          <p:nvPr>
            <p:ph type="title"/>
          </p:nvPr>
        </p:nvSpPr>
        <p:spPr/>
        <p:txBody>
          <a:bodyPr>
            <a:normAutofit/>
          </a:bodyPr>
          <a:lstStyle/>
          <a:p>
            <a:pPr algn="ctr"/>
            <a:r>
              <a:rPr lang="en-GB" b="1" i="1" dirty="0">
                <a:latin typeface="Times New Roman" panose="02020603050405020304" pitchFamily="18" charset="0"/>
                <a:cs typeface="Times New Roman" panose="02020603050405020304" pitchFamily="18" charset="0"/>
              </a:rPr>
              <a:t>CONCLUSION</a:t>
            </a:r>
            <a:br>
              <a:rPr lang="en-US" dirty="0"/>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87B5C9-B082-4107-A0C2-F474850DDBD7}"/>
              </a:ext>
            </a:extLst>
          </p:cNvPr>
          <p:cNvSpPr>
            <a:spLocks noGrp="1"/>
          </p:cNvSpPr>
          <p:nvPr>
            <p:ph idx="1"/>
          </p:nvPr>
        </p:nvSpPr>
        <p:spPr/>
        <p:txBody>
          <a:bodyPr/>
          <a:lstStyle/>
          <a:p>
            <a:pPr marL="0" indent="0" algn="just">
              <a:buNone/>
            </a:pPr>
            <a:r>
              <a:rPr lang="en-GB" dirty="0">
                <a:latin typeface="Times New Roman" panose="02020603050405020304" pitchFamily="18" charset="0"/>
                <a:cs typeface="Times New Roman" panose="02020603050405020304" pitchFamily="18" charset="0"/>
              </a:rPr>
              <a:t>From the above report, it can be concluded that employees are one of the most important asset of the organisation and to gain the success organisation should work in favour of employee well being. While focusing on employee well being, business enterprise has to face lot of issue regarding employee retention, motivation and engagement. The organisation can achieve the mission and vision when they give more concentration on employee by adopting various strategies.  </a:t>
            </a:r>
            <a:endParaRPr lang="en-US" dirty="0">
              <a:latin typeface="Times New Roman" panose="02020603050405020304" pitchFamily="18" charset="0"/>
              <a:cs typeface="Times New Roman" panose="02020603050405020304" pitchFamily="18" charset="0"/>
            </a:endParaRPr>
          </a:p>
          <a:p>
            <a:pPr algn="just"/>
            <a:endParaRPr lang="en-IN" dirty="0"/>
          </a:p>
        </p:txBody>
      </p:sp>
    </p:spTree>
    <p:extLst>
      <p:ext uri="{BB962C8B-B14F-4D97-AF65-F5344CB8AC3E}">
        <p14:creationId xmlns:p14="http://schemas.microsoft.com/office/powerpoint/2010/main" val="406062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DD1A3-3449-4F21-9A28-EC66EEFF0541}"/>
              </a:ext>
            </a:extLst>
          </p:cNvPr>
          <p:cNvSpPr>
            <a:spLocks noGrp="1"/>
          </p:cNvSpPr>
          <p:nvPr>
            <p:ph type="title"/>
          </p:nvPr>
        </p:nvSpPr>
        <p:spPr/>
        <p:txBody>
          <a:bodyPr/>
          <a:lstStyle/>
          <a:p>
            <a:pPr algn="ctr"/>
            <a:r>
              <a:rPr lang="en-IN" b="1" i="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38BB9DEC-AFC2-42B8-AECF-C6C5994496A0}"/>
              </a:ext>
            </a:extLst>
          </p:cNvPr>
          <p:cNvSpPr>
            <a:spLocks noGrp="1"/>
          </p:cNvSpPr>
          <p:nvPr>
            <p:ph idx="1"/>
          </p:nvPr>
        </p:nvSpPr>
        <p:spPr/>
        <p:txBody>
          <a:bodyPr>
            <a:normAutofit lnSpcReduction="10000"/>
          </a:bodyPr>
          <a:lstStyle/>
          <a:p>
            <a:pPr algn="just"/>
            <a:r>
              <a:rPr lang="en-GB" dirty="0" err="1">
                <a:latin typeface="Times New Roman" panose="02020603050405020304" pitchFamily="18" charset="0"/>
                <a:cs typeface="Times New Roman" panose="02020603050405020304" pitchFamily="18" charset="0"/>
              </a:rPr>
              <a:t>Bookstaber</a:t>
            </a:r>
            <a:r>
              <a:rPr lang="en-GB" dirty="0">
                <a:latin typeface="Times New Roman" panose="02020603050405020304" pitchFamily="18" charset="0"/>
                <a:cs typeface="Times New Roman" panose="02020603050405020304" pitchFamily="18" charset="0"/>
              </a:rPr>
              <a:t>, R. and Sharma, D., 2022. </a:t>
            </a:r>
            <a:r>
              <a:rPr lang="en-GB" i="1" dirty="0">
                <a:latin typeface="Times New Roman" panose="02020603050405020304" pitchFamily="18" charset="0"/>
                <a:cs typeface="Times New Roman" panose="02020603050405020304" pitchFamily="18" charset="0"/>
              </a:rPr>
              <a:t>Managing Material Risk</a:t>
            </a:r>
            <a:r>
              <a:rPr lang="en-GB" dirty="0">
                <a:latin typeface="Times New Roman" panose="02020603050405020304" pitchFamily="18" charset="0"/>
                <a:cs typeface="Times New Roman" panose="02020603050405020304" pitchFamily="18" charset="0"/>
              </a:rPr>
              <a:t>. CFA Institute Research Foundation.</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Cooper, R. and Nelson, T.M., 2022. Collaborative Practices in Organizations: Managing Conflict and Leading Constructive Change. </a:t>
            </a:r>
            <a:r>
              <a:rPr lang="en-GB" i="1" dirty="0">
                <a:latin typeface="Times New Roman" panose="02020603050405020304" pitchFamily="18" charset="0"/>
                <a:cs typeface="Times New Roman" panose="02020603050405020304" pitchFamily="18" charset="0"/>
              </a:rPr>
              <a:t>De </a:t>
            </a:r>
            <a:r>
              <a:rPr lang="en-GB" i="1" dirty="0" err="1">
                <a:latin typeface="Times New Roman" panose="02020603050405020304" pitchFamily="18" charset="0"/>
                <a:cs typeface="Times New Roman" panose="02020603050405020304" pitchFamily="18" charset="0"/>
              </a:rPr>
              <a:t>Gruyter</a:t>
            </a:r>
            <a:r>
              <a:rPr lang="en-GB" i="1" dirty="0">
                <a:latin typeface="Times New Roman" panose="02020603050405020304" pitchFamily="18" charset="0"/>
                <a:cs typeface="Times New Roman" panose="02020603050405020304" pitchFamily="18" charset="0"/>
              </a:rPr>
              <a:t> Handbook of Organizational Conflict Management</a:t>
            </a:r>
            <a:r>
              <a:rPr lang="en-GB" dirty="0">
                <a:latin typeface="Times New Roman" panose="02020603050405020304" pitchFamily="18" charset="0"/>
                <a:cs typeface="Times New Roman" panose="02020603050405020304" pitchFamily="18" charset="0"/>
              </a:rPr>
              <a:t>, p.123.</a:t>
            </a:r>
            <a:endParaRPr lang="en-US"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Daum</a:t>
            </a:r>
            <a:r>
              <a:rPr lang="en-GB" dirty="0">
                <a:latin typeface="Times New Roman" panose="02020603050405020304" pitchFamily="18" charset="0"/>
                <a:cs typeface="Times New Roman" panose="02020603050405020304" pitchFamily="18" charset="0"/>
              </a:rPr>
              <a:t>, M., 2019. From Managing to Leading Organizations in their Contexts. In </a:t>
            </a:r>
            <a:r>
              <a:rPr lang="en-GB" i="1" dirty="0">
                <a:latin typeface="Times New Roman" panose="02020603050405020304" pitchFamily="18" charset="0"/>
                <a:cs typeface="Times New Roman" panose="02020603050405020304" pitchFamily="18" charset="0"/>
              </a:rPr>
              <a:t>The Unconscious at Work</a:t>
            </a:r>
            <a:r>
              <a:rPr lang="en-GB" dirty="0">
                <a:latin typeface="Times New Roman" panose="02020603050405020304" pitchFamily="18" charset="0"/>
                <a:cs typeface="Times New Roman" panose="02020603050405020304" pitchFamily="18" charset="0"/>
              </a:rPr>
              <a:t> (pp. 241-249). Routledge.</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Dopson, S., 2018. Managing change. In </a:t>
            </a:r>
            <a:r>
              <a:rPr lang="en-GB" i="1" dirty="0">
                <a:latin typeface="Times New Roman" panose="02020603050405020304" pitchFamily="18" charset="0"/>
                <a:cs typeface="Times New Roman" panose="02020603050405020304" pitchFamily="18" charset="0"/>
              </a:rPr>
              <a:t>The Clinical Directorate</a:t>
            </a:r>
            <a:r>
              <a:rPr lang="en-GB" dirty="0">
                <a:latin typeface="Times New Roman" panose="02020603050405020304" pitchFamily="18" charset="0"/>
                <a:cs typeface="Times New Roman" panose="02020603050405020304" pitchFamily="18" charset="0"/>
              </a:rPr>
              <a:t> (pp. 63-76). CRC Press.</a:t>
            </a:r>
            <a:endParaRPr lang="en-US"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Huesmann</a:t>
            </a:r>
            <a:r>
              <a:rPr lang="en-GB" dirty="0">
                <a:latin typeface="Times New Roman" panose="02020603050405020304" pitchFamily="18" charset="0"/>
                <a:cs typeface="Times New Roman" panose="02020603050405020304" pitchFamily="18" charset="0"/>
              </a:rPr>
              <a:t>, M. and </a:t>
            </a:r>
            <a:r>
              <a:rPr lang="en-GB" dirty="0" err="1">
                <a:latin typeface="Times New Roman" panose="02020603050405020304" pitchFamily="18" charset="0"/>
                <a:cs typeface="Times New Roman" panose="02020603050405020304" pitchFamily="18" charset="0"/>
              </a:rPr>
              <a:t>Calveley</a:t>
            </a:r>
            <a:r>
              <a:rPr lang="en-GB" dirty="0">
                <a:latin typeface="Times New Roman" panose="02020603050405020304" pitchFamily="18" charset="0"/>
                <a:cs typeface="Times New Roman" panose="02020603050405020304" pitchFamily="18" charset="0"/>
              </a:rPr>
              <a:t>, M., 2021. MANAGING THE EMPLOYMENT RELATIONSHIP. </a:t>
            </a:r>
            <a:r>
              <a:rPr lang="en-GB" i="1" dirty="0">
                <a:latin typeface="Times New Roman" panose="02020603050405020304" pitchFamily="18" charset="0"/>
                <a:cs typeface="Times New Roman" panose="02020603050405020304" pitchFamily="18" charset="0"/>
              </a:rPr>
              <a:t>Strategic Human Resource Management: An International Perspective</a:t>
            </a:r>
            <a:r>
              <a:rPr lang="en-GB" dirty="0">
                <a:latin typeface="Times New Roman" panose="02020603050405020304" pitchFamily="18" charset="0"/>
                <a:cs typeface="Times New Roman" panose="02020603050405020304" pitchFamily="18" charset="0"/>
              </a:rPr>
              <a:t>, p.252.</a:t>
            </a:r>
            <a:endParaRPr lang="en-US"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2979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9600" b="1" i="1" dirty="0">
                <a:solidFill>
                  <a:schemeClr val="accent2"/>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5298808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