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6A7765-191B-744C-B73D-EDBC1206BBC2}" v="19" dt="2020-05-07T15:33:56.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3836"/>
  </p:normalViewPr>
  <p:slideViewPr>
    <p:cSldViewPr snapToGrid="0" snapToObjects="1">
      <p:cViewPr varScale="1">
        <p:scale>
          <a:sx n="59" d="100"/>
          <a:sy n="59" d="100"/>
        </p:scale>
        <p:origin x="216"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ogen Fish (1900833)" userId="4696c651-73ac-429c-b526-f3863c4da3c9" providerId="ADAL" clId="{586A7765-191B-744C-B73D-EDBC1206BBC2}"/>
    <pc:docChg chg="undo custSel modSld">
      <pc:chgData name="Imogen Fish (1900833)" userId="4696c651-73ac-429c-b526-f3863c4da3c9" providerId="ADAL" clId="{586A7765-191B-744C-B73D-EDBC1206BBC2}" dt="2020-05-11T09:40:07.939" v="244" actId="20577"/>
      <pc:docMkLst>
        <pc:docMk/>
      </pc:docMkLst>
      <pc:sldChg chg="addSp delSp modSp">
        <pc:chgData name="Imogen Fish (1900833)" userId="4696c651-73ac-429c-b526-f3863c4da3c9" providerId="ADAL" clId="{586A7765-191B-744C-B73D-EDBC1206BBC2}" dt="2020-05-11T09:40:07.939" v="244" actId="20577"/>
        <pc:sldMkLst>
          <pc:docMk/>
          <pc:sldMk cId="742697048" sldId="256"/>
        </pc:sldMkLst>
        <pc:spChg chg="mod">
          <ac:chgData name="Imogen Fish (1900833)" userId="4696c651-73ac-429c-b526-f3863c4da3c9" providerId="ADAL" clId="{586A7765-191B-744C-B73D-EDBC1206BBC2}" dt="2020-05-07T15:31:37.606" v="140" actId="207"/>
          <ac:spMkLst>
            <pc:docMk/>
            <pc:sldMk cId="742697048" sldId="256"/>
            <ac:spMk id="5" creationId="{9EEBBCBD-2C4C-984A-ABF7-96DE17F7986F}"/>
          </ac:spMkLst>
        </pc:spChg>
        <pc:spChg chg="mod">
          <ac:chgData name="Imogen Fish (1900833)" userId="4696c651-73ac-429c-b526-f3863c4da3c9" providerId="ADAL" clId="{586A7765-191B-744C-B73D-EDBC1206BBC2}" dt="2020-05-07T15:31:41.677" v="141" actId="207"/>
          <ac:spMkLst>
            <pc:docMk/>
            <pc:sldMk cId="742697048" sldId="256"/>
            <ac:spMk id="6" creationId="{1EE9852C-4BE6-F246-8CBF-75F2A6D71ABB}"/>
          </ac:spMkLst>
        </pc:spChg>
        <pc:spChg chg="mod">
          <ac:chgData name="Imogen Fish (1900833)" userId="4696c651-73ac-429c-b526-f3863c4da3c9" providerId="ADAL" clId="{586A7765-191B-744C-B73D-EDBC1206BBC2}" dt="2020-05-07T15:30:15.242" v="127" actId="207"/>
          <ac:spMkLst>
            <pc:docMk/>
            <pc:sldMk cId="742697048" sldId="256"/>
            <ac:spMk id="7" creationId="{6D661973-2ABD-D54D-BC27-9CE3D4A9653A}"/>
          </ac:spMkLst>
        </pc:spChg>
        <pc:spChg chg="mod">
          <ac:chgData name="Imogen Fish (1900833)" userId="4696c651-73ac-429c-b526-f3863c4da3c9" providerId="ADAL" clId="{586A7765-191B-744C-B73D-EDBC1206BBC2}" dt="2020-05-07T15:30:29.220" v="132" actId="207"/>
          <ac:spMkLst>
            <pc:docMk/>
            <pc:sldMk cId="742697048" sldId="256"/>
            <ac:spMk id="8" creationId="{80185504-7C44-7E41-BDF8-BEA007AB6F95}"/>
          </ac:spMkLst>
        </pc:spChg>
        <pc:spChg chg="mod">
          <ac:chgData name="Imogen Fish (1900833)" userId="4696c651-73ac-429c-b526-f3863c4da3c9" providerId="ADAL" clId="{586A7765-191B-744C-B73D-EDBC1206BBC2}" dt="2020-05-07T15:30:31.772" v="133" actId="207"/>
          <ac:spMkLst>
            <pc:docMk/>
            <pc:sldMk cId="742697048" sldId="256"/>
            <ac:spMk id="12" creationId="{07A4FF6F-00C0-8642-A210-58CCCE7AE0F0}"/>
          </ac:spMkLst>
        </pc:spChg>
        <pc:spChg chg="del mod">
          <ac:chgData name="Imogen Fish (1900833)" userId="4696c651-73ac-429c-b526-f3863c4da3c9" providerId="ADAL" clId="{586A7765-191B-744C-B73D-EDBC1206BBC2}" dt="2020-05-07T15:27:01.295" v="65" actId="478"/>
          <ac:spMkLst>
            <pc:docMk/>
            <pc:sldMk cId="742697048" sldId="256"/>
            <ac:spMk id="13" creationId="{42F8F66B-E7F6-F247-A295-FBE3C3F925BC}"/>
          </ac:spMkLst>
        </pc:spChg>
        <pc:spChg chg="mod">
          <ac:chgData name="Imogen Fish (1900833)" userId="4696c651-73ac-429c-b526-f3863c4da3c9" providerId="ADAL" clId="{586A7765-191B-744C-B73D-EDBC1206BBC2}" dt="2020-05-07T15:31:25.607" v="137" actId="207"/>
          <ac:spMkLst>
            <pc:docMk/>
            <pc:sldMk cId="742697048" sldId="256"/>
            <ac:spMk id="14" creationId="{997ADECA-294A-AC40-97F2-CE9270701C6D}"/>
          </ac:spMkLst>
        </pc:spChg>
        <pc:spChg chg="mod">
          <ac:chgData name="Imogen Fish (1900833)" userId="4696c651-73ac-429c-b526-f3863c4da3c9" providerId="ADAL" clId="{586A7765-191B-744C-B73D-EDBC1206BBC2}" dt="2020-05-11T09:40:07.939" v="244" actId="20577"/>
          <ac:spMkLst>
            <pc:docMk/>
            <pc:sldMk cId="742697048" sldId="256"/>
            <ac:spMk id="15" creationId="{80FDA65D-C9A6-0844-8962-C4C55022302F}"/>
          </ac:spMkLst>
        </pc:spChg>
        <pc:spChg chg="add mod">
          <ac:chgData name="Imogen Fish (1900833)" userId="4696c651-73ac-429c-b526-f3863c4da3c9" providerId="ADAL" clId="{586A7765-191B-744C-B73D-EDBC1206BBC2}" dt="2020-05-07T16:36:42.667" v="190" actId="1076"/>
          <ac:spMkLst>
            <pc:docMk/>
            <pc:sldMk cId="742697048" sldId="256"/>
            <ac:spMk id="18" creationId="{6A630B4F-5E44-E047-97E4-851CE77A8007}"/>
          </ac:spMkLst>
        </pc:spChg>
        <pc:spChg chg="add del mod">
          <ac:chgData name="Imogen Fish (1900833)" userId="4696c651-73ac-429c-b526-f3863c4da3c9" providerId="ADAL" clId="{586A7765-191B-744C-B73D-EDBC1206BBC2}" dt="2020-05-07T15:28:11.699" v="102" actId="478"/>
          <ac:spMkLst>
            <pc:docMk/>
            <pc:sldMk cId="742697048" sldId="256"/>
            <ac:spMk id="19" creationId="{5FAEAA6A-F5A3-AA40-BBD2-421155B37AA0}"/>
          </ac:spMkLst>
        </pc:spChg>
        <pc:spChg chg="add del mod">
          <ac:chgData name="Imogen Fish (1900833)" userId="4696c651-73ac-429c-b526-f3863c4da3c9" providerId="ADAL" clId="{586A7765-191B-744C-B73D-EDBC1206BBC2}" dt="2020-05-07T15:32:52.499" v="152" actId="767"/>
          <ac:spMkLst>
            <pc:docMk/>
            <pc:sldMk cId="742697048" sldId="256"/>
            <ac:spMk id="20" creationId="{D32B4703-E997-2D4E-B922-34BFF67D8A66}"/>
          </ac:spMkLst>
        </pc:spChg>
        <pc:spChg chg="add mod">
          <ac:chgData name="Imogen Fish (1900833)" userId="4696c651-73ac-429c-b526-f3863c4da3c9" providerId="ADAL" clId="{586A7765-191B-744C-B73D-EDBC1206BBC2}" dt="2020-05-07T15:34:04.718" v="170" actId="1076"/>
          <ac:spMkLst>
            <pc:docMk/>
            <pc:sldMk cId="742697048" sldId="256"/>
            <ac:spMk id="21" creationId="{B6669A2E-9D49-6541-91F9-9DAE5D852C88}"/>
          </ac:spMkLst>
        </pc:spChg>
        <pc:picChg chg="mod">
          <ac:chgData name="Imogen Fish (1900833)" userId="4696c651-73ac-429c-b526-f3863c4da3c9" providerId="ADAL" clId="{586A7765-191B-744C-B73D-EDBC1206BBC2}" dt="2020-05-07T15:28:35.488" v="111" actId="1076"/>
          <ac:picMkLst>
            <pc:docMk/>
            <pc:sldMk cId="742697048" sldId="256"/>
            <ac:picMk id="17" creationId="{A154CB2C-B160-494D-B5F3-C609323E5A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8F05-0475-0044-8FCE-0887CEE060D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C5652D9-2496-0A4C-9BC0-9C88F850A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E7CFCB-4C3D-724A-84A4-F4E7533A7C62}"/>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A5542BDF-A416-1E42-84A2-224CC8428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D3D4BA-9612-A642-843A-631D4EB2CFA6}"/>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797997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767CA-E9C1-574E-97C0-F4CCA7123A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268DFA-A4BB-F444-AF69-AED3008F90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433A134-898E-4D43-8A0A-F1F6E08DC3D3}"/>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C37BCAE9-87D7-144B-91EC-5A964D7041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B0377C-B195-824B-9C91-2916776845BB}"/>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3173206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8DA0D-78A0-7243-BAB4-22AD0D4E43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22939D9-834A-FB4F-A0C6-07F15EA1E2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506E6E-5DAD-4F4E-BC6A-D041CE45FA5D}"/>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28B611FE-E4B3-A146-807B-EC6C6A5F37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56EC88-A7E8-614F-B608-6D2378817779}"/>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884005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E9DE-D90F-3745-821F-9B91E26773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7A1C9D-D05A-3645-8011-9285C627350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E7AD47F-87EF-424A-A1F1-1F08FE31B0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2806FB-6E67-284E-91C7-FBFBD195B524}"/>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6" name="Footer Placeholder 5">
            <a:extLst>
              <a:ext uri="{FF2B5EF4-FFF2-40B4-BE49-F238E27FC236}">
                <a16:creationId xmlns:a16="http://schemas.microsoft.com/office/drawing/2014/main" id="{0983F53C-C8A6-644C-BE2B-3149926F10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CBE825-F00F-DE44-8579-E162CDB49102}"/>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2782391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8FD33-3861-9643-8BA4-CC202EB1D02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7EFA51-C1AC-6243-A267-2012B18673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58BFA31-A4BC-F541-8C38-1F303A8AC7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7FA67A6-18AA-1941-973D-5AE56CD98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E5BCF9-9A62-0549-8921-95580D505E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AE1C50-6F91-8A4B-8816-93866E42093F}"/>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8" name="Footer Placeholder 7">
            <a:extLst>
              <a:ext uri="{FF2B5EF4-FFF2-40B4-BE49-F238E27FC236}">
                <a16:creationId xmlns:a16="http://schemas.microsoft.com/office/drawing/2014/main" id="{62CD024B-2C8D-634F-97DF-CE6B12BDE1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C6AC8A-D617-3C40-BBE0-2371A94878C5}"/>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4246690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08A54-53E6-0340-B178-D2554DA0F15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AE4CF91-087C-204D-ACDD-D326DC02D271}"/>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4" name="Footer Placeholder 3">
            <a:extLst>
              <a:ext uri="{FF2B5EF4-FFF2-40B4-BE49-F238E27FC236}">
                <a16:creationId xmlns:a16="http://schemas.microsoft.com/office/drawing/2014/main" id="{937D594F-D409-814B-A7D8-FD418D5DEE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9BAF3F7-BC06-A84B-9650-5D38F3AF37A1}"/>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1243404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DC2494-FD35-554F-86B6-6C1EC8C20B94}"/>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3" name="Footer Placeholder 2">
            <a:extLst>
              <a:ext uri="{FF2B5EF4-FFF2-40B4-BE49-F238E27FC236}">
                <a16:creationId xmlns:a16="http://schemas.microsoft.com/office/drawing/2014/main" id="{66B29854-3D24-004A-BB1C-03F28F67DB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25FAA1-2661-A942-A2A2-AAA2EE272388}"/>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8573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8BCC-AB9B-DA43-AA80-DF2E9D0940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073E2B-35D7-D04F-B3D6-043541A8A2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F78182-BA20-D94F-93E2-8CB16C897F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BDDCF0-80AE-544D-BCC9-A40E26FDA939}"/>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6" name="Footer Placeholder 5">
            <a:extLst>
              <a:ext uri="{FF2B5EF4-FFF2-40B4-BE49-F238E27FC236}">
                <a16:creationId xmlns:a16="http://schemas.microsoft.com/office/drawing/2014/main" id="{81E3A80C-A98B-E741-8762-6574CC9553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9E3C4F-35B6-8547-92C6-8060ECB4E4EA}"/>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3228233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8713E-94D8-4A4B-B306-E28C30E626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AA8ED1-1D03-3649-AE5E-0B4B3FD399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237A23F-6AC5-954C-8F23-6792040994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3D0FE-096A-BA47-AD04-7FEBDD157AA8}"/>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6" name="Footer Placeholder 5">
            <a:extLst>
              <a:ext uri="{FF2B5EF4-FFF2-40B4-BE49-F238E27FC236}">
                <a16:creationId xmlns:a16="http://schemas.microsoft.com/office/drawing/2014/main" id="{0DD32208-7E37-564A-A84A-84746DB94D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541597-6911-9E4D-86E1-2944F2E5EDD5}"/>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3099116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AA897-FBAE-684D-A0A9-060E2A161F8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7C2668-7EDC-234D-AF76-306B81FEE1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6C9B91-D4EB-AE4A-B772-2D01C1863543}"/>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A1D3AB68-919E-D746-AD3E-3034D83F81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5CFA47-0C0C-314F-B713-E295D57AA57E}"/>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696407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8DB93D-9468-E340-8D63-A9970FF8F91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9CCC0E-5EFE-554F-B5D7-E8EABCB583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2E1B91-CAC2-7744-9035-9F4B82DF9A2E}"/>
              </a:ext>
            </a:extLst>
          </p:cNvPr>
          <p:cNvSpPr>
            <a:spLocks noGrp="1"/>
          </p:cNvSpPr>
          <p:nvPr>
            <p:ph type="dt" sz="half" idx="10"/>
          </p:nvPr>
        </p:nvSpPr>
        <p:spPr/>
        <p:txBody>
          <a:body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B6E4410A-2A04-594A-938B-7F24A7D30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123F86-F250-474F-87F8-DAC031F29312}"/>
              </a:ext>
            </a:extLst>
          </p:cNvPr>
          <p:cNvSpPr>
            <a:spLocks noGrp="1"/>
          </p:cNvSpPr>
          <p:nvPr>
            <p:ph type="sldNum" sz="quarter" idx="12"/>
          </p:nvPr>
        </p:nvSpPr>
        <p:spPr/>
        <p:txBody>
          <a:bodyPr/>
          <a:lstStyle/>
          <a:p>
            <a:fld id="{B70AB391-ADC2-DA46-8349-77A1AC16E076}" type="slidenum">
              <a:rPr lang="en-US" smtClean="0"/>
              <a:t>‹#›</a:t>
            </a:fld>
            <a:endParaRPr lang="en-US"/>
          </a:p>
        </p:txBody>
      </p:sp>
    </p:spTree>
    <p:extLst>
      <p:ext uri="{BB962C8B-B14F-4D97-AF65-F5344CB8AC3E}">
        <p14:creationId xmlns:p14="http://schemas.microsoft.com/office/powerpoint/2010/main" val="3887255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273004-838F-F74F-AE82-CCA10113D6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8562961-D167-0646-96FB-C248726B24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A463F9-6E0D-ED47-9F5B-B521D7C6F5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DCAB6F-FE6A-3746-823C-0E70F12E6D9E}" type="datetimeFigureOut">
              <a:rPr lang="en-US" smtClean="0"/>
              <a:t>5/10/20</a:t>
            </a:fld>
            <a:endParaRPr lang="en-US"/>
          </a:p>
        </p:txBody>
      </p:sp>
      <p:sp>
        <p:nvSpPr>
          <p:cNvPr id="5" name="Footer Placeholder 4">
            <a:extLst>
              <a:ext uri="{FF2B5EF4-FFF2-40B4-BE49-F238E27FC236}">
                <a16:creationId xmlns:a16="http://schemas.microsoft.com/office/drawing/2014/main" id="{9DFC8E32-10B8-8B44-A6D0-5FD6342801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ED0EBD7-0659-5547-838D-28262D67A4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0AB391-ADC2-DA46-8349-77A1AC16E076}" type="slidenum">
              <a:rPr lang="en-US" smtClean="0"/>
              <a:t>‹#›</a:t>
            </a:fld>
            <a:endParaRPr lang="en-US"/>
          </a:p>
        </p:txBody>
      </p:sp>
    </p:spTree>
    <p:extLst>
      <p:ext uri="{BB962C8B-B14F-4D97-AF65-F5344CB8AC3E}">
        <p14:creationId xmlns:p14="http://schemas.microsoft.com/office/powerpoint/2010/main" val="1746443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nicef.org.uk/wp-content/uploads/2010/05/UNCRC_summary-1.pdf" TargetMode="External"/><Relationship Id="rId7" Type="http://schemas.openxmlformats.org/officeDocument/2006/relationships/hyperlink" Target="http://www.wales.nhs.uk/documents/100121activewalesen.pdf"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dera.ioe.ac.uk/7717/1/090415rightstoactionen.pdf" TargetMode="External"/><Relationship Id="rId5" Type="http://schemas.openxmlformats.org/officeDocument/2006/relationships/hyperlink" Target="https://dera.ioe.ac.uk/18045/1/130716-building-brighter-future-en.pdf" TargetMode="External"/><Relationship Id="rId4" Type="http://schemas.openxmlformats.org/officeDocument/2006/relationships/hyperlink" Target="https://gov.wales/sites/default/files/publications/2019-07/flying-start-strategy-guidance-for-local-authorit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37000">
              <a:schemeClr val="accent1">
                <a:lumMod val="45000"/>
                <a:lumOff val="55000"/>
              </a:schemeClr>
            </a:gs>
            <a:gs pos="75000">
              <a:schemeClr val="accent1">
                <a:lumMod val="45000"/>
                <a:lumOff val="55000"/>
              </a:schemeClr>
            </a:gs>
            <a:gs pos="1000">
              <a:schemeClr val="accent1">
                <a:lumMod val="45000"/>
                <a:lumOff val="55000"/>
              </a:schemeClr>
            </a:gs>
            <a:gs pos="1000">
              <a:schemeClr val="accent1">
                <a:lumMod val="0"/>
                <a:lumOff val="100000"/>
              </a:schemeClr>
            </a:gs>
            <a:gs pos="97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68F3BF-38BA-0948-9F8D-42A96E9D3E8E}"/>
              </a:ext>
            </a:extLst>
          </p:cNvPr>
          <p:cNvSpPr txBox="1"/>
          <p:nvPr/>
        </p:nvSpPr>
        <p:spPr>
          <a:xfrm>
            <a:off x="5096464" y="0"/>
            <a:ext cx="3508104" cy="707886"/>
          </a:xfrm>
          <a:prstGeom prst="rect">
            <a:avLst/>
          </a:prstGeom>
          <a:noFill/>
          <a:effectLst>
            <a:outerShdw blurRad="50800" dist="38100" dir="13500000" algn="br" rotWithShape="0">
              <a:prstClr val="black">
                <a:alpha val="40000"/>
              </a:prstClr>
            </a:outerShdw>
          </a:effectLst>
        </p:spPr>
        <p:txBody>
          <a:bodyPr wrap="square" rtlCol="0">
            <a:spAutoFit/>
            <a:scene3d>
              <a:camera prst="orthographicFront"/>
              <a:lightRig rig="soft" dir="t">
                <a:rot lat="0" lon="0" rev="15600000"/>
              </a:lightRig>
            </a:scene3d>
            <a:sp3d extrusionH="57150" prstMaterial="softEdge">
              <a:bevelT w="25400" h="38100"/>
            </a:sp3d>
          </a:bodyPr>
          <a:lstStyle/>
          <a:p>
            <a:r>
              <a:rPr lang="en-US" sz="4000" b="1" dirty="0">
                <a:ln w="22225">
                  <a:solidFill>
                    <a:schemeClr val="accent2"/>
                  </a:solidFill>
                  <a:prstDash val="solid"/>
                </a:ln>
                <a:solidFill>
                  <a:schemeClr val="accent2">
                    <a:lumMod val="40000"/>
                    <a:lumOff val="60000"/>
                  </a:schemeClr>
                </a:solidFill>
              </a:rPr>
              <a:t>Right</a:t>
            </a:r>
            <a:r>
              <a:rPr lang="en-US" sz="3200" b="1" dirty="0">
                <a:ln w="22225">
                  <a:solidFill>
                    <a:schemeClr val="accent2"/>
                  </a:solidFill>
                  <a:prstDash val="solid"/>
                </a:ln>
                <a:solidFill>
                  <a:schemeClr val="accent2">
                    <a:lumMod val="40000"/>
                    <a:lumOff val="60000"/>
                  </a:schemeClr>
                </a:solidFill>
              </a:rPr>
              <a:t> To Action</a:t>
            </a:r>
          </a:p>
        </p:txBody>
      </p:sp>
      <p:sp>
        <p:nvSpPr>
          <p:cNvPr id="5" name="TextBox 4">
            <a:extLst>
              <a:ext uri="{FF2B5EF4-FFF2-40B4-BE49-F238E27FC236}">
                <a16:creationId xmlns:a16="http://schemas.microsoft.com/office/drawing/2014/main" id="{9EEBBCBD-2C4C-984A-ABF7-96DE17F7986F}"/>
              </a:ext>
            </a:extLst>
          </p:cNvPr>
          <p:cNvSpPr txBox="1"/>
          <p:nvPr/>
        </p:nvSpPr>
        <p:spPr>
          <a:xfrm>
            <a:off x="-37112" y="0"/>
            <a:ext cx="4702495" cy="1615827"/>
          </a:xfrm>
          <a:prstGeom prst="rect">
            <a:avLst/>
          </a:prstGeom>
          <a:solidFill>
            <a:schemeClr val="accent4">
              <a:lumMod val="40000"/>
              <a:lumOff val="60000"/>
            </a:schemeClr>
          </a:solidFill>
          <a:ln>
            <a:solidFill>
              <a:schemeClr val="tx1"/>
            </a:solidFill>
          </a:ln>
        </p:spPr>
        <p:txBody>
          <a:bodyPr wrap="square" rtlCol="0">
            <a:spAutoFit/>
          </a:bodyPr>
          <a:lstStyle/>
          <a:p>
            <a:r>
              <a:rPr lang="en-US" sz="1100" dirty="0"/>
              <a:t>Rights To Action (2004), has 7 core aims:</a:t>
            </a:r>
          </a:p>
          <a:p>
            <a:endParaRPr lang="en-US" sz="1100" dirty="0"/>
          </a:p>
          <a:p>
            <a:r>
              <a:rPr lang="en-US" sz="1100" dirty="0"/>
              <a:t>1</a:t>
            </a:r>
            <a:r>
              <a:rPr lang="en-US" sz="1100" b="1" dirty="0"/>
              <a:t>. A Flying Start in Life</a:t>
            </a:r>
          </a:p>
          <a:p>
            <a:r>
              <a:rPr lang="en-US" sz="1100" dirty="0"/>
              <a:t>2. </a:t>
            </a:r>
            <a:r>
              <a:rPr lang="en-US" sz="1100" b="1" dirty="0"/>
              <a:t>A Comprehensive Range of Education, Training and Learning Opportunities</a:t>
            </a:r>
          </a:p>
          <a:p>
            <a:r>
              <a:rPr lang="en-US" sz="1100" dirty="0"/>
              <a:t>3. </a:t>
            </a:r>
            <a:r>
              <a:rPr lang="en-US" sz="1100" b="1" dirty="0"/>
              <a:t>The Best Possible Health, Free from Abuse, Victimizations and Exploitation</a:t>
            </a:r>
          </a:p>
          <a:p>
            <a:r>
              <a:rPr lang="en-US" sz="1100" dirty="0"/>
              <a:t>4. </a:t>
            </a:r>
            <a:r>
              <a:rPr lang="en-US" sz="1100" b="1" dirty="0"/>
              <a:t>Play, Leisure and Cultural Activities</a:t>
            </a:r>
          </a:p>
          <a:p>
            <a:r>
              <a:rPr lang="en-US" sz="1100" dirty="0"/>
              <a:t>5. </a:t>
            </a:r>
            <a:r>
              <a:rPr lang="en-US" sz="1100" b="1" dirty="0"/>
              <a:t>Treated with Respect and have their Cultural Identity Recognized</a:t>
            </a:r>
          </a:p>
          <a:p>
            <a:r>
              <a:rPr lang="en-US" sz="1100" dirty="0"/>
              <a:t>6. </a:t>
            </a:r>
            <a:r>
              <a:rPr lang="en-US" sz="1100" b="1" dirty="0"/>
              <a:t>A Safe Home and Community</a:t>
            </a:r>
          </a:p>
          <a:p>
            <a:r>
              <a:rPr lang="en-US" sz="1100" dirty="0"/>
              <a:t>7. </a:t>
            </a:r>
            <a:r>
              <a:rPr lang="en-US" sz="1100" b="1" dirty="0"/>
              <a:t>Children and Young People not Disadvantaged by Poverty </a:t>
            </a:r>
          </a:p>
        </p:txBody>
      </p:sp>
      <p:sp>
        <p:nvSpPr>
          <p:cNvPr id="6" name="TextBox 5">
            <a:extLst>
              <a:ext uri="{FF2B5EF4-FFF2-40B4-BE49-F238E27FC236}">
                <a16:creationId xmlns:a16="http://schemas.microsoft.com/office/drawing/2014/main" id="{1EE9852C-4BE6-F246-8CBF-75F2A6D71ABB}"/>
              </a:ext>
            </a:extLst>
          </p:cNvPr>
          <p:cNvSpPr txBox="1"/>
          <p:nvPr/>
        </p:nvSpPr>
        <p:spPr>
          <a:xfrm>
            <a:off x="0" y="1671965"/>
            <a:ext cx="2198540" cy="2462213"/>
          </a:xfrm>
          <a:prstGeom prst="rect">
            <a:avLst/>
          </a:prstGeom>
          <a:solidFill>
            <a:schemeClr val="accent4">
              <a:lumMod val="40000"/>
              <a:lumOff val="60000"/>
            </a:schemeClr>
          </a:solidFill>
          <a:ln>
            <a:solidFill>
              <a:schemeClr val="tx1"/>
            </a:solidFill>
          </a:ln>
        </p:spPr>
        <p:txBody>
          <a:bodyPr wrap="square" rtlCol="0">
            <a:spAutoFit/>
          </a:bodyPr>
          <a:lstStyle/>
          <a:p>
            <a:r>
              <a:rPr lang="en-US" sz="1100" dirty="0"/>
              <a:t>A Flying Start In Life and Play, Leisure, Sporting and Cultural Activities and touching upon Children and Young People are not Disadvantaged by Poverty.  </a:t>
            </a:r>
          </a:p>
          <a:p>
            <a:r>
              <a:rPr lang="en-US" sz="1100" dirty="0"/>
              <a:t>I will be discussing two initiatives that have been set up since the Rights To Action Framework in 2004 for A Flying Start In Life aim which are, </a:t>
            </a:r>
            <a:r>
              <a:rPr lang="en-US" sz="1100" b="1" dirty="0"/>
              <a:t>Flying Start </a:t>
            </a:r>
            <a:r>
              <a:rPr lang="en-US" sz="1100" dirty="0"/>
              <a:t>and</a:t>
            </a:r>
            <a:r>
              <a:rPr lang="en-US" sz="1100" b="1" dirty="0"/>
              <a:t> Building a Brighter Future</a:t>
            </a:r>
            <a:r>
              <a:rPr lang="en-US" sz="1100" dirty="0"/>
              <a:t>. </a:t>
            </a:r>
          </a:p>
          <a:p>
            <a:r>
              <a:rPr lang="en-US" sz="1100" dirty="0"/>
              <a:t>Then for Play, Leisure, Sporting and Cultural Activities I will be looking at </a:t>
            </a:r>
            <a:r>
              <a:rPr lang="en-US" sz="1100" b="1" dirty="0"/>
              <a:t>Creating An Active Wales.</a:t>
            </a:r>
          </a:p>
        </p:txBody>
      </p:sp>
      <p:sp>
        <p:nvSpPr>
          <p:cNvPr id="7" name="TextBox 6">
            <a:extLst>
              <a:ext uri="{FF2B5EF4-FFF2-40B4-BE49-F238E27FC236}">
                <a16:creationId xmlns:a16="http://schemas.microsoft.com/office/drawing/2014/main" id="{6D661973-2ABD-D54D-BC27-9CE3D4A9653A}"/>
              </a:ext>
            </a:extLst>
          </p:cNvPr>
          <p:cNvSpPr txBox="1"/>
          <p:nvPr/>
        </p:nvSpPr>
        <p:spPr>
          <a:xfrm>
            <a:off x="4758966" y="807913"/>
            <a:ext cx="4421393" cy="769441"/>
          </a:xfrm>
          <a:prstGeom prst="rect">
            <a:avLst/>
          </a:prstGeom>
          <a:solidFill>
            <a:schemeClr val="accent2"/>
          </a:solidFill>
          <a:ln>
            <a:solidFill>
              <a:schemeClr val="tx1"/>
            </a:solidFill>
          </a:ln>
        </p:spPr>
        <p:txBody>
          <a:bodyPr wrap="square" rtlCol="0">
            <a:spAutoFit/>
          </a:bodyPr>
          <a:lstStyle/>
          <a:p>
            <a:r>
              <a:rPr lang="en-US" sz="1100" b="1" u="sng" dirty="0"/>
              <a:t>A Flying Start In Life</a:t>
            </a:r>
          </a:p>
          <a:p>
            <a:r>
              <a:rPr lang="en-US" sz="1100" dirty="0"/>
              <a:t>This aim was introduced because </a:t>
            </a:r>
            <a:r>
              <a:rPr lang="en-GB" sz="1100" dirty="0"/>
              <a:t>evidence shows that “interventions at this stage can be highly effective on preventing later problems.” This aim is based upon Articles 3, 29 and 36 from the UNCRCs articles. </a:t>
            </a:r>
          </a:p>
        </p:txBody>
      </p:sp>
      <p:sp>
        <p:nvSpPr>
          <p:cNvPr id="8" name="TextBox 7">
            <a:extLst>
              <a:ext uri="{FF2B5EF4-FFF2-40B4-BE49-F238E27FC236}">
                <a16:creationId xmlns:a16="http://schemas.microsoft.com/office/drawing/2014/main" id="{80185504-7C44-7E41-BDF8-BEA007AB6F95}"/>
              </a:ext>
            </a:extLst>
          </p:cNvPr>
          <p:cNvSpPr txBox="1"/>
          <p:nvPr/>
        </p:nvSpPr>
        <p:spPr>
          <a:xfrm>
            <a:off x="4789189" y="1671965"/>
            <a:ext cx="4421393" cy="1954381"/>
          </a:xfrm>
          <a:prstGeom prst="rect">
            <a:avLst/>
          </a:prstGeom>
          <a:solidFill>
            <a:schemeClr val="accent2"/>
          </a:solidFill>
          <a:ln>
            <a:solidFill>
              <a:schemeClr val="tx1"/>
            </a:solidFill>
          </a:ln>
        </p:spPr>
        <p:txBody>
          <a:bodyPr wrap="square" rtlCol="0">
            <a:spAutoFit/>
          </a:bodyPr>
          <a:lstStyle/>
          <a:p>
            <a:r>
              <a:rPr lang="en-US" sz="1100" b="1" u="sng" dirty="0"/>
              <a:t>Flying Start </a:t>
            </a:r>
          </a:p>
          <a:p>
            <a:r>
              <a:rPr lang="en-US" sz="1100" dirty="0"/>
              <a:t>This initiative was set up in 2012, to help those in deprived areas of Wales. Their main aims are:</a:t>
            </a:r>
            <a:br>
              <a:rPr lang="en-US" sz="1100" dirty="0"/>
            </a:br>
            <a:r>
              <a:rPr lang="en-US" sz="1100" dirty="0"/>
              <a:t>1.  Childcare</a:t>
            </a:r>
          </a:p>
          <a:p>
            <a:r>
              <a:rPr lang="en-US" sz="1100" dirty="0"/>
              <a:t>2. Health Visiting and Midwifery</a:t>
            </a:r>
          </a:p>
          <a:p>
            <a:r>
              <a:rPr lang="en-US" sz="1100" dirty="0"/>
              <a:t>3. Parenting Support</a:t>
            </a:r>
          </a:p>
          <a:p>
            <a:r>
              <a:rPr lang="en-US" sz="1100" dirty="0"/>
              <a:t>4. Early Language Development </a:t>
            </a:r>
          </a:p>
          <a:p>
            <a:endParaRPr lang="en-US" sz="1100" dirty="0"/>
          </a:p>
          <a:p>
            <a:r>
              <a:rPr lang="en-US" sz="1100" dirty="0"/>
              <a:t>Flying Start links with two of the Rights To Action aims,  which are  “A Flying Start in Life” and ”Children and Young People not Disadvantaged by Poverty.” (Links in with Article 3)</a:t>
            </a:r>
          </a:p>
        </p:txBody>
      </p:sp>
      <p:sp>
        <p:nvSpPr>
          <p:cNvPr id="12" name="TextBox 11">
            <a:extLst>
              <a:ext uri="{FF2B5EF4-FFF2-40B4-BE49-F238E27FC236}">
                <a16:creationId xmlns:a16="http://schemas.microsoft.com/office/drawing/2014/main" id="{07A4FF6F-00C0-8642-A210-58CCCE7AE0F0}"/>
              </a:ext>
            </a:extLst>
          </p:cNvPr>
          <p:cNvSpPr txBox="1"/>
          <p:nvPr/>
        </p:nvSpPr>
        <p:spPr>
          <a:xfrm>
            <a:off x="4771265" y="3720957"/>
            <a:ext cx="4421393" cy="1785104"/>
          </a:xfrm>
          <a:prstGeom prst="rect">
            <a:avLst/>
          </a:prstGeom>
          <a:solidFill>
            <a:schemeClr val="accent2"/>
          </a:solidFill>
          <a:ln>
            <a:solidFill>
              <a:schemeClr val="tx1"/>
            </a:solidFill>
          </a:ln>
        </p:spPr>
        <p:txBody>
          <a:bodyPr wrap="square" rtlCol="0">
            <a:spAutoFit/>
          </a:bodyPr>
          <a:lstStyle/>
          <a:p>
            <a:r>
              <a:rPr lang="en-US" sz="1100" b="1" u="sng" dirty="0"/>
              <a:t>Building A Brighter Future</a:t>
            </a:r>
          </a:p>
          <a:p>
            <a:r>
              <a:rPr lang="en-US" sz="1100" dirty="0"/>
              <a:t>This initiative was set up in 2013. Their aim is </a:t>
            </a:r>
            <a:r>
              <a:rPr lang="en-GB" sz="1100" dirty="0"/>
              <a:t>to help and deliver services for children and their families from pregnancy up to the age of seven. </a:t>
            </a:r>
          </a:p>
          <a:p>
            <a:r>
              <a:rPr lang="en-GB" sz="1100" dirty="0"/>
              <a:t>According to Building a Brighter Futures website (2013), their  vision is to create a Wales of the future which is a fairer society and where every person is able to make the most of their abilities and contribute positively to the community.” </a:t>
            </a:r>
          </a:p>
          <a:p>
            <a:r>
              <a:rPr lang="en-GB" sz="1100" dirty="0"/>
              <a:t>They want to make sure that all their children have ”a flying start in life,” and that they are safe, respected, listened too and looked after. </a:t>
            </a:r>
          </a:p>
          <a:p>
            <a:r>
              <a:rPr lang="en-GB" sz="1100" dirty="0"/>
              <a:t>(Links in with Article 3)</a:t>
            </a:r>
          </a:p>
        </p:txBody>
      </p:sp>
      <p:sp>
        <p:nvSpPr>
          <p:cNvPr id="14" name="TextBox 13">
            <a:extLst>
              <a:ext uri="{FF2B5EF4-FFF2-40B4-BE49-F238E27FC236}">
                <a16:creationId xmlns:a16="http://schemas.microsoft.com/office/drawing/2014/main" id="{997ADECA-294A-AC40-97F2-CE9270701C6D}"/>
              </a:ext>
            </a:extLst>
          </p:cNvPr>
          <p:cNvSpPr txBox="1"/>
          <p:nvPr/>
        </p:nvSpPr>
        <p:spPr>
          <a:xfrm>
            <a:off x="9436649" y="153888"/>
            <a:ext cx="2755352" cy="1107996"/>
          </a:xfrm>
          <a:prstGeom prst="rect">
            <a:avLst/>
          </a:prstGeom>
          <a:solidFill>
            <a:schemeClr val="accent6">
              <a:lumMod val="40000"/>
              <a:lumOff val="60000"/>
            </a:schemeClr>
          </a:solidFill>
          <a:ln>
            <a:solidFill>
              <a:schemeClr val="tx1"/>
            </a:solidFill>
          </a:ln>
        </p:spPr>
        <p:txBody>
          <a:bodyPr wrap="square" rtlCol="0">
            <a:spAutoFit/>
          </a:bodyPr>
          <a:lstStyle/>
          <a:p>
            <a:r>
              <a:rPr lang="en-US" sz="1100" b="1" u="sng" dirty="0"/>
              <a:t>Access To Play, Leisure, Sporting and Cultural Activities</a:t>
            </a:r>
          </a:p>
          <a:p>
            <a:r>
              <a:rPr lang="en-US" sz="1100" dirty="0"/>
              <a:t>This aim is based upon Articles 15, 20, 29 and 31 of the UNCRCs articles. The initiative I have looked at, embraces the sporting element. </a:t>
            </a:r>
          </a:p>
        </p:txBody>
      </p:sp>
      <p:sp>
        <p:nvSpPr>
          <p:cNvPr id="15" name="TextBox 14">
            <a:extLst>
              <a:ext uri="{FF2B5EF4-FFF2-40B4-BE49-F238E27FC236}">
                <a16:creationId xmlns:a16="http://schemas.microsoft.com/office/drawing/2014/main" id="{80FDA65D-C9A6-0844-8962-C4C55022302F}"/>
              </a:ext>
            </a:extLst>
          </p:cNvPr>
          <p:cNvSpPr txBox="1"/>
          <p:nvPr/>
        </p:nvSpPr>
        <p:spPr>
          <a:xfrm>
            <a:off x="9436648" y="1346145"/>
            <a:ext cx="2725271" cy="4154984"/>
          </a:xfrm>
          <a:prstGeom prst="rect">
            <a:avLst/>
          </a:prstGeom>
          <a:solidFill>
            <a:schemeClr val="accent6">
              <a:lumMod val="40000"/>
              <a:lumOff val="60000"/>
            </a:schemeClr>
          </a:solidFill>
          <a:ln>
            <a:solidFill>
              <a:schemeClr val="tx1"/>
            </a:solidFill>
          </a:ln>
        </p:spPr>
        <p:txBody>
          <a:bodyPr wrap="square" rtlCol="0">
            <a:spAutoFit/>
          </a:bodyPr>
          <a:lstStyle/>
          <a:p>
            <a:r>
              <a:rPr lang="en-US" sz="1100" b="1" u="sng" dirty="0"/>
              <a:t>Creating An Active Wales</a:t>
            </a:r>
          </a:p>
          <a:p>
            <a:r>
              <a:rPr lang="en-US" sz="1100" dirty="0"/>
              <a:t>Creating An Active Wales was set up in 2005. According to their website (2005), they  have set up a long-term ambition to </a:t>
            </a:r>
            <a:r>
              <a:rPr lang="en-GB" sz="1100" dirty="0"/>
              <a:t>“create a healthy, active and inclusive Wales.”</a:t>
            </a:r>
            <a:r>
              <a:rPr lang="en-GB" sz="1100" dirty="0">
                <a:effectLst/>
              </a:rPr>
              <a:t> </a:t>
            </a:r>
          </a:p>
          <a:p>
            <a:r>
              <a:rPr lang="en-GB" sz="1100" dirty="0"/>
              <a:t>They want everyone in Wales to be fit and healthy, as sports is really beneficial on everyone's health, physically and mentally. </a:t>
            </a:r>
          </a:p>
          <a:p>
            <a:r>
              <a:rPr lang="en-GB" sz="1100" dirty="0"/>
              <a:t>They envisage that:</a:t>
            </a:r>
          </a:p>
          <a:p>
            <a:pPr lvl="0"/>
            <a:r>
              <a:rPr lang="en-GB" sz="1100" dirty="0"/>
              <a:t>- We are all active, which is seen as the norm,</a:t>
            </a:r>
          </a:p>
          <a:p>
            <a:pPr lvl="0"/>
            <a:r>
              <a:rPr lang="en-GB" sz="1100" dirty="0"/>
              <a:t>- Where children play outdoors often,</a:t>
            </a:r>
          </a:p>
          <a:p>
            <a:pPr marL="285750" lvl="0" indent="-285750">
              <a:buFontTx/>
              <a:buChar char="-"/>
            </a:pPr>
            <a:r>
              <a:rPr lang="en-GB" sz="1100" dirty="0"/>
              <a:t>Where the majority of children and adults use regularly the leisure facilities and sports clubs</a:t>
            </a:r>
          </a:p>
          <a:p>
            <a:pPr marL="285750" lvl="0" indent="-285750">
              <a:buFontTx/>
              <a:buChar char="-"/>
            </a:pPr>
            <a:endParaRPr lang="en-GB" sz="1100" dirty="0"/>
          </a:p>
          <a:p>
            <a:pPr lvl="0"/>
            <a:r>
              <a:rPr lang="en-GB" sz="1100" dirty="0"/>
              <a:t>They have rolled out a number of things such as the 5x60 programme and Free- Swimming programme. </a:t>
            </a:r>
          </a:p>
          <a:p>
            <a:r>
              <a:rPr lang="en-US" sz="1100" dirty="0"/>
              <a:t>They are trying to increase everyone's levels of physical activities, to improve health and wellbeing. </a:t>
            </a:r>
          </a:p>
          <a:p>
            <a:r>
              <a:rPr lang="en-US" sz="1100" dirty="0"/>
              <a:t>(Links with Article 15 </a:t>
            </a:r>
            <a:r>
              <a:rPr lang="en-US" sz="1100"/>
              <a:t>and Article 3)</a:t>
            </a:r>
            <a:endParaRPr lang="en-US" sz="1100" dirty="0"/>
          </a:p>
        </p:txBody>
      </p:sp>
      <p:pic>
        <p:nvPicPr>
          <p:cNvPr id="17" name="Picture 16" descr="A screenshot of a social media post&#10;&#10;Description automatically generated">
            <a:extLst>
              <a:ext uri="{FF2B5EF4-FFF2-40B4-BE49-F238E27FC236}">
                <a16:creationId xmlns:a16="http://schemas.microsoft.com/office/drawing/2014/main" id="{A154CB2C-B160-494D-B5F3-C609323E5A30}"/>
              </a:ext>
            </a:extLst>
          </p:cNvPr>
          <p:cNvPicPr>
            <a:picLocks noChangeAspect="1"/>
          </p:cNvPicPr>
          <p:nvPr/>
        </p:nvPicPr>
        <p:blipFill rotWithShape="1">
          <a:blip r:embed="rId2"/>
          <a:srcRect l="32778" t="14578" r="32666" b="8156"/>
          <a:stretch/>
        </p:blipFill>
        <p:spPr>
          <a:xfrm>
            <a:off x="2210839" y="1648508"/>
            <a:ext cx="2548127" cy="3560984"/>
          </a:xfrm>
          <a:prstGeom prst="rect">
            <a:avLst/>
          </a:prstGeom>
        </p:spPr>
      </p:pic>
      <p:sp>
        <p:nvSpPr>
          <p:cNvPr id="18" name="TextBox 17">
            <a:extLst>
              <a:ext uri="{FF2B5EF4-FFF2-40B4-BE49-F238E27FC236}">
                <a16:creationId xmlns:a16="http://schemas.microsoft.com/office/drawing/2014/main" id="{6A630B4F-5E44-E047-97E4-851CE77A8007}"/>
              </a:ext>
            </a:extLst>
          </p:cNvPr>
          <p:cNvSpPr txBox="1"/>
          <p:nvPr/>
        </p:nvSpPr>
        <p:spPr>
          <a:xfrm>
            <a:off x="30081" y="5090063"/>
            <a:ext cx="12192000" cy="2185214"/>
          </a:xfrm>
          <a:prstGeom prst="rect">
            <a:avLst/>
          </a:prstGeom>
          <a:noFill/>
        </p:spPr>
        <p:txBody>
          <a:bodyPr wrap="square" rtlCol="0">
            <a:spAutoFit/>
          </a:bodyPr>
          <a:lstStyle/>
          <a:p>
            <a:r>
              <a:rPr lang="en-US" sz="600" dirty="0"/>
              <a:t>References:</a:t>
            </a:r>
          </a:p>
          <a:p>
            <a:r>
              <a:rPr lang="en-GB" sz="600" dirty="0"/>
              <a:t>UNICEF (1991), A Summary of the UN Convention on the </a:t>
            </a:r>
            <a:r>
              <a:rPr lang="en-GB" sz="600" dirty="0" err="1"/>
              <a:t>RIghts</a:t>
            </a:r>
            <a:r>
              <a:rPr lang="en-GB" sz="600" dirty="0"/>
              <a:t> of the Child, Articles, 3, 29 and 36 [Online]</a:t>
            </a:r>
          </a:p>
          <a:p>
            <a:r>
              <a:rPr lang="en-GB" sz="600" dirty="0"/>
              <a:t>Available at: </a:t>
            </a:r>
            <a:r>
              <a:rPr lang="en-GB" sz="600" u="sng" dirty="0">
                <a:hlinkClick r:id="rId3"/>
              </a:rPr>
              <a:t>https: //www.unicef.org.uk/wp-content/uploads/2010/05/UNCRC_summary-1.pdf</a:t>
            </a:r>
            <a:r>
              <a:rPr lang="en-GB" sz="600" dirty="0"/>
              <a:t>  [Accessed on 01/05/20]</a:t>
            </a:r>
          </a:p>
          <a:p>
            <a:r>
              <a:rPr lang="en-GB" sz="600" dirty="0"/>
              <a:t> </a:t>
            </a:r>
          </a:p>
          <a:p>
            <a:r>
              <a:rPr lang="en-GB" sz="600" dirty="0"/>
              <a:t>Welsh Government (2012), Flying Start Core Elements, Flying Start Strategic Guidance, Welsh Government, Pages 3- 6 [Online] </a:t>
            </a:r>
          </a:p>
          <a:p>
            <a:r>
              <a:rPr lang="en-GB" sz="600" dirty="0"/>
              <a:t>Available at:</a:t>
            </a:r>
          </a:p>
          <a:p>
            <a:r>
              <a:rPr lang="en-GB" sz="600" u="sng" dirty="0">
                <a:hlinkClick r:id="rId4"/>
              </a:rPr>
              <a:t>https://gov.wales/sites/default/files/publications/2019-07/flying-start-strategy-guidance-for-local-authorities.pdf</a:t>
            </a:r>
            <a:r>
              <a:rPr lang="en-GB" sz="600" dirty="0"/>
              <a:t>  [Accessed on 29/04/20]</a:t>
            </a:r>
          </a:p>
          <a:p>
            <a:r>
              <a:rPr lang="en-GB" sz="600" dirty="0"/>
              <a:t> </a:t>
            </a:r>
          </a:p>
          <a:p>
            <a:r>
              <a:rPr lang="en-GB" sz="600" dirty="0"/>
              <a:t>Welsh Government (2013), Ministerial Foreword, Building a Brighter Future: Early Years and Childcare Plan, Welsh Government, Page 2 [Online]</a:t>
            </a:r>
          </a:p>
          <a:p>
            <a:r>
              <a:rPr lang="en-GB" sz="600" dirty="0"/>
              <a:t>Available at: </a:t>
            </a:r>
            <a:r>
              <a:rPr lang="en-GB" sz="600" u="sng" dirty="0">
                <a:hlinkClick r:id="rId5"/>
              </a:rPr>
              <a:t>https://dera.ioe.ac.uk/18045/1/130716-building-brighter-future-en.pdf</a:t>
            </a:r>
            <a:endParaRPr lang="en-GB" sz="600" dirty="0"/>
          </a:p>
          <a:p>
            <a:r>
              <a:rPr lang="en-GB" sz="600" dirty="0"/>
              <a:t>[Accessed on 01/05/20]</a:t>
            </a:r>
          </a:p>
          <a:p>
            <a:r>
              <a:rPr lang="en-GB" sz="600" dirty="0"/>
              <a:t> </a:t>
            </a:r>
          </a:p>
          <a:p>
            <a:r>
              <a:rPr lang="en-GB" sz="600" dirty="0"/>
              <a:t>Welsh Government, (2004), Rights to Action, The Seven Core Aims, Pages 21- 51 [Article]</a:t>
            </a:r>
          </a:p>
          <a:p>
            <a:r>
              <a:rPr lang="en-GB" sz="600" dirty="0"/>
              <a:t>Available at: </a:t>
            </a:r>
            <a:r>
              <a:rPr lang="en-GB" sz="600" u="sng" dirty="0">
                <a:hlinkClick r:id="rId6"/>
              </a:rPr>
              <a:t>https://dera.ioe.ac.uk/7717/1/090415rightstoactionen.pdf</a:t>
            </a:r>
            <a:r>
              <a:rPr lang="en-GB" sz="600" dirty="0"/>
              <a:t> </a:t>
            </a:r>
          </a:p>
          <a:p>
            <a:r>
              <a:rPr lang="en-GB" sz="600" dirty="0"/>
              <a:t>[Accessed on 01/05/20]</a:t>
            </a:r>
          </a:p>
          <a:p>
            <a:r>
              <a:rPr lang="en-GB" sz="600" dirty="0"/>
              <a:t> </a:t>
            </a:r>
          </a:p>
          <a:p>
            <a:r>
              <a:rPr lang="en-GB" sz="600" dirty="0"/>
              <a:t>Welsh Government (2005), The Vision, Creating An Active Wales, Welsh Government, Pages 4- 12 [Online] Available at:</a:t>
            </a:r>
          </a:p>
          <a:p>
            <a:r>
              <a:rPr lang="en-GB" sz="600" u="sng" dirty="0">
                <a:hlinkClick r:id="rId7"/>
              </a:rPr>
              <a:t>http://www.wales.nhs.uk/documents/100121activewalesen.pdf</a:t>
            </a:r>
            <a:r>
              <a:rPr lang="en-GB" sz="600" dirty="0"/>
              <a:t> [Accessed on 07/05/20]</a:t>
            </a:r>
            <a:r>
              <a:rPr lang="en-GB" sz="600" b="1" dirty="0"/>
              <a:t> </a:t>
            </a:r>
            <a:endParaRPr lang="en-GB" sz="600" dirty="0"/>
          </a:p>
          <a:p>
            <a:r>
              <a:rPr lang="en-GB" sz="1000" b="1" dirty="0"/>
              <a:t> </a:t>
            </a:r>
            <a:endParaRPr lang="en-GB" sz="1000" dirty="0"/>
          </a:p>
          <a:p>
            <a:endParaRPr lang="en-US" dirty="0"/>
          </a:p>
        </p:txBody>
      </p:sp>
      <p:sp>
        <p:nvSpPr>
          <p:cNvPr id="21" name="TextBox 20">
            <a:extLst>
              <a:ext uri="{FF2B5EF4-FFF2-40B4-BE49-F238E27FC236}">
                <a16:creationId xmlns:a16="http://schemas.microsoft.com/office/drawing/2014/main" id="{B6669A2E-9D49-6541-91F9-9DAE5D852C88}"/>
              </a:ext>
            </a:extLst>
          </p:cNvPr>
          <p:cNvSpPr txBox="1"/>
          <p:nvPr/>
        </p:nvSpPr>
        <p:spPr>
          <a:xfrm>
            <a:off x="10582656" y="6415051"/>
            <a:ext cx="2974848" cy="369332"/>
          </a:xfrm>
          <a:prstGeom prst="rect">
            <a:avLst/>
          </a:prstGeom>
          <a:noFill/>
        </p:spPr>
        <p:txBody>
          <a:bodyPr wrap="square" rtlCol="0">
            <a:spAutoFit/>
          </a:bodyPr>
          <a:lstStyle/>
          <a:p>
            <a:r>
              <a:rPr lang="en-US" dirty="0"/>
              <a:t>Imogen Fish</a:t>
            </a:r>
          </a:p>
        </p:txBody>
      </p:sp>
    </p:spTree>
    <p:extLst>
      <p:ext uri="{BB962C8B-B14F-4D97-AF65-F5344CB8AC3E}">
        <p14:creationId xmlns:p14="http://schemas.microsoft.com/office/powerpoint/2010/main" val="7426970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1244</TotalTime>
  <Words>847</Words>
  <Application>Microsoft Macintosh PowerPoint</Application>
  <PresentationFormat>Widescreen</PresentationFormat>
  <Paragraphs>60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Imogen Fish (1900833)</dc:creator>
  <cp:lastModifiedBy>Imogen Fish (1900833)</cp:lastModifiedBy>
  <cp:revision>7</cp:revision>
  <dcterms:created xsi:type="dcterms:W3CDTF">2020-05-07T12:29:38Z</dcterms:created>
  <dcterms:modified xsi:type="dcterms:W3CDTF">2020-05-11T09:40:37Z</dcterms:modified>
</cp:coreProperties>
</file>