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6" r:id="rId10"/>
    <p:sldId id="264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46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5" autoAdjust="0"/>
    <p:restoredTop sz="95441" autoAdjust="0"/>
  </p:normalViewPr>
  <p:slideViewPr>
    <p:cSldViewPr snapToGrid="0">
      <p:cViewPr>
        <p:scale>
          <a:sx n="75" d="100"/>
          <a:sy n="75" d="100"/>
        </p:scale>
        <p:origin x="558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24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207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154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920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580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776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603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1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12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55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870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46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BC5750-588D-41A9-9827-88C2BAC036B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07CC4-1135-4FF8-8593-706EE4DF4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89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solidFill>
                  <a:srgbClr val="00B050"/>
                </a:solidFill>
                <a:latin typeface="Felix Titling" panose="04060505060202020A04" pitchFamily="82" charset="0"/>
              </a:rPr>
              <a:t>Places &amp; spaces</a:t>
            </a:r>
            <a:r>
              <a:rPr lang="en-GB" dirty="0" smtClean="0">
                <a:solidFill>
                  <a:srgbClr val="00B050"/>
                </a:solidFill>
                <a:latin typeface="Palatino Linotype" panose="02040502050505030304" pitchFamily="18" charset="0"/>
              </a:rPr>
              <a:t/>
            </a:r>
            <a:br>
              <a:rPr lang="en-GB" dirty="0" smtClean="0">
                <a:solidFill>
                  <a:srgbClr val="00B050"/>
                </a:solidFill>
                <a:latin typeface="Palatino Linotype" panose="02040502050505030304" pitchFamily="18" charset="0"/>
              </a:rPr>
            </a:br>
            <a:r>
              <a:rPr lang="en-GB" sz="49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questions </a:t>
            </a:r>
            <a:r>
              <a:rPr lang="en-GB" sz="49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of perspective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116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1908" t="15348" r="5154" b="18560"/>
          <a:stretch/>
        </p:blipFill>
        <p:spPr bwMode="auto">
          <a:xfrm>
            <a:off x="308078" y="1004634"/>
            <a:ext cx="8522457" cy="557951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064452" y="3794392"/>
            <a:ext cx="2781184" cy="266182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Rectangle 1"/>
          <p:cNvSpPr/>
          <p:nvPr/>
        </p:nvSpPr>
        <p:spPr>
          <a:xfrm>
            <a:off x="9064452" y="257704"/>
            <a:ext cx="27811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Landscape 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 of the living and the dead</a:t>
            </a: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463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22" t="3299" r="2992" b="1049"/>
          <a:stretch/>
        </p:blipFill>
        <p:spPr>
          <a:xfrm>
            <a:off x="0" y="2914928"/>
            <a:ext cx="5192889" cy="311323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" y="6026424"/>
            <a:ext cx="51928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Thomas </a:t>
            </a:r>
            <a:r>
              <a:rPr lang="en-GB" sz="2400" dirty="0" err="1">
                <a:solidFill>
                  <a:schemeClr val="bg1"/>
                </a:solidFill>
                <a:latin typeface="Palatino Linotype" panose="02040502050505030304" pitchFamily="18" charset="0"/>
              </a:rPr>
              <a:t>Heatherwick</a:t>
            </a:r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,</a:t>
            </a:r>
            <a:r>
              <a:rPr lang="en-GB" sz="2400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 Seed Cathedral</a:t>
            </a:r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, </a:t>
            </a:r>
            <a:endParaRPr lang="en-GB" sz="2400" dirty="0" smtClean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Shanghai </a:t>
            </a:r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Expo 2010 </a:t>
            </a:r>
            <a:endParaRPr lang="en-GB" sz="2400" dirty="0">
              <a:solidFill>
                <a:schemeClr val="bg1"/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669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ppa Mundi 1457, Florence, Biblioteca Nazionale Centrale, Portolano 1 − Photo 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57" y="425303"/>
            <a:ext cx="8420986" cy="5613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016408" y="425303"/>
            <a:ext cx="2934587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 err="1" smtClean="0">
                <a:solidFill>
                  <a:schemeClr val="bg1"/>
                </a:solidFill>
                <a:effectLst/>
                <a:latin typeface="Palatino Linotype" panose="02040502050505030304" pitchFamily="18" charset="0"/>
              </a:rPr>
              <a:t>Portolano</a:t>
            </a:r>
            <a:r>
              <a:rPr lang="en-GB" sz="2400" i="1" dirty="0" smtClean="0">
                <a:solidFill>
                  <a:schemeClr val="bg1"/>
                </a:solidFill>
                <a:effectLst/>
                <a:latin typeface="Palatino Linotype" panose="02040502050505030304" pitchFamily="18" charset="0"/>
              </a:rPr>
              <a:t> 1:</a:t>
            </a:r>
            <a:r>
              <a:rPr lang="en-GB" sz="2400" i="0" dirty="0" smtClean="0">
                <a:solidFill>
                  <a:schemeClr val="bg1"/>
                </a:solidFill>
                <a:effectLst/>
                <a:latin typeface="Palatino Linotype" panose="02040502050505030304" pitchFamily="18" charset="0"/>
              </a:rPr>
              <a:t> a beautiful and very famous example of cartographic document from the de’ Medici’s collections in the Bibliotheca </a:t>
            </a:r>
            <a:r>
              <a:rPr lang="en-GB" sz="2400" i="0" dirty="0" err="1" smtClean="0">
                <a:solidFill>
                  <a:schemeClr val="bg1"/>
                </a:solidFill>
                <a:effectLst/>
                <a:latin typeface="Palatino Linotype" panose="02040502050505030304" pitchFamily="18" charset="0"/>
              </a:rPr>
              <a:t>Palatina</a:t>
            </a:r>
            <a:r>
              <a:rPr lang="en-GB" sz="2400" i="0" dirty="0" smtClean="0">
                <a:solidFill>
                  <a:schemeClr val="bg1"/>
                </a:solidFill>
                <a:effectLst/>
                <a:latin typeface="Palatino Linotype" panose="02040502050505030304" pitchFamily="18" charset="0"/>
              </a:rPr>
              <a:t>, this oval-shaped map embodies one of the most significant representations of cartography from the 15th century (1457</a:t>
            </a:r>
            <a:r>
              <a:rPr lang="en-GB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)</a:t>
            </a:r>
            <a:r>
              <a:rPr lang="en-GB" b="0" i="0" dirty="0" smtClean="0">
                <a:solidFill>
                  <a:schemeClr val="bg1"/>
                </a:solidFill>
                <a:effectLst/>
                <a:latin typeface="Palatino Linotype" panose="02040502050505030304" pitchFamily="18" charset="0"/>
              </a:rPr>
              <a:t> </a:t>
            </a:r>
            <a:endParaRPr lang="en-GB" dirty="0">
              <a:solidFill>
                <a:schemeClr val="bg1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98424" y="6256841"/>
            <a:ext cx="81313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Mappa</a:t>
            </a:r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 mundi : questions of perspective </a:t>
            </a: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249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moodle.uwtsd.ac.uk/draftfile.php/21510/user/draft/242271181/619px-Hereford-Karte.jpg"/>
          <p:cNvSpPr>
            <a:spLocks noChangeAspect="1" noChangeArrowheads="1"/>
          </p:cNvSpPr>
          <p:nvPr/>
        </p:nvSpPr>
        <p:spPr bwMode="auto">
          <a:xfrm>
            <a:off x="1455565" y="1180909"/>
            <a:ext cx="2847975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851" y="0"/>
            <a:ext cx="4898571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375690" y="5657671"/>
            <a:ext cx="47459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Jan </a:t>
            </a:r>
            <a:r>
              <a:rPr lang="en-GB" sz="2400" dirty="0" err="1">
                <a:solidFill>
                  <a:schemeClr val="bg1"/>
                </a:solidFill>
                <a:latin typeface="Palatino Linotype" panose="02040502050505030304" pitchFamily="18" charset="0"/>
              </a:rPr>
              <a:t>Siberechts</a:t>
            </a:r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, </a:t>
            </a:r>
            <a:r>
              <a:rPr lang="en-GB" sz="2400" i="1" dirty="0" err="1">
                <a:solidFill>
                  <a:schemeClr val="bg1"/>
                </a:solidFill>
                <a:latin typeface="Palatino Linotype" panose="02040502050505030304" pitchFamily="18" charset="0"/>
              </a:rPr>
              <a:t>Wollaton</a:t>
            </a:r>
            <a:r>
              <a:rPr lang="en-GB" sz="2400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 </a:t>
            </a:r>
            <a:r>
              <a:rPr lang="en-GB" sz="2400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Hall and Park, </a:t>
            </a:r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Nottinghamshire, 1703</a:t>
            </a:r>
          </a:p>
          <a:p>
            <a:endParaRPr lang="en-GB" sz="2400" dirty="0">
              <a:solidFill>
                <a:schemeClr val="bg1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77247" y="349912"/>
            <a:ext cx="51674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questions of </a:t>
            </a:r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perspective </a:t>
            </a:r>
          </a:p>
          <a:p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Landscape </a:t>
            </a: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as </a:t>
            </a:r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property/ for Display</a:t>
            </a: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  <a:latin typeface="Felix Titling" panose="04060505060202020A04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048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551" y="1287601"/>
            <a:ext cx="7432049" cy="54006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589" y="1569496"/>
            <a:ext cx="3344616" cy="365817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336589" y="5527028"/>
            <a:ext cx="366875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Palatino Linotype" panose="02040502050505030304" pitchFamily="18" charset="0"/>
              </a:rPr>
              <a:t>Peter </a:t>
            </a:r>
            <a:r>
              <a:rPr lang="en-GB" sz="2000" dirty="0" err="1" smtClean="0">
                <a:solidFill>
                  <a:schemeClr val="bg1"/>
                </a:solidFill>
                <a:latin typeface="Palatino Linotype" panose="02040502050505030304" pitchFamily="18" charset="0"/>
              </a:rPr>
              <a:t>Breughal</a:t>
            </a:r>
            <a:r>
              <a:rPr lang="en-GB" sz="20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</a:t>
            </a:r>
            <a:r>
              <a:rPr lang="en-GB" sz="2000" dirty="0">
                <a:solidFill>
                  <a:schemeClr val="bg1"/>
                </a:solidFill>
                <a:latin typeface="Palatino Linotype" panose="02040502050505030304" pitchFamily="18" charset="0"/>
              </a:rPr>
              <a:t>the Elder, </a:t>
            </a:r>
            <a:r>
              <a:rPr lang="en-GB" sz="2000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Hunters in the Snow</a:t>
            </a:r>
            <a:r>
              <a:rPr lang="en-GB" sz="2000" dirty="0">
                <a:solidFill>
                  <a:schemeClr val="bg1"/>
                </a:solidFill>
                <a:latin typeface="Palatino Linotype" panose="02040502050505030304" pitchFamily="18" charset="0"/>
              </a:rPr>
              <a:t>, </a:t>
            </a:r>
            <a:r>
              <a:rPr lang="en-GB" sz="20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1565</a:t>
            </a:r>
          </a:p>
          <a:p>
            <a:r>
              <a:rPr lang="en-GB" sz="20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and detail</a:t>
            </a:r>
            <a:r>
              <a:rPr lang="en-GB" sz="2400" dirty="0">
                <a:solidFill>
                  <a:schemeClr val="bg1"/>
                </a:solidFill>
                <a:latin typeface="Palatino Linotype" panose="02040502050505030304" pitchFamily="18" charset="0"/>
              </a:rPr>
              <a:t> </a:t>
            </a:r>
          </a:p>
        </p:txBody>
      </p:sp>
      <p:sp>
        <p:nvSpPr>
          <p:cNvPr id="5" name="Rectangle 4"/>
          <p:cNvSpPr/>
          <p:nvPr/>
        </p:nvSpPr>
        <p:spPr>
          <a:xfrm>
            <a:off x="416551" y="100131"/>
            <a:ext cx="9933681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questions of </a:t>
            </a:r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perspective: positioning the viewer </a:t>
            </a:r>
          </a:p>
          <a:p>
            <a:r>
              <a:rPr lang="en-GB" sz="28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- </a:t>
            </a:r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A </a:t>
            </a: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human landscape  </a:t>
            </a: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9857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d2jv9003bew7ag.cloudfront.net/uploads/Guo-Xi-Autumn-in-the-River-Valley-c-1070-via-wikipedia-org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95" y="557775"/>
            <a:ext cx="8877065" cy="5918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9569303" y="404037"/>
            <a:ext cx="24672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Floating perspective </a:t>
            </a:r>
            <a:endParaRPr lang="en-GB" sz="2800" dirty="0"/>
          </a:p>
        </p:txBody>
      </p:sp>
      <p:sp>
        <p:nvSpPr>
          <p:cNvPr id="2" name="Rectangle 1"/>
          <p:cNvSpPr/>
          <p:nvPr/>
        </p:nvSpPr>
        <p:spPr>
          <a:xfrm>
            <a:off x="9454117" y="5275489"/>
            <a:ext cx="24672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err="1" smtClean="0">
                <a:solidFill>
                  <a:schemeClr val="bg1"/>
                </a:solidFill>
                <a:latin typeface="Palatino Linotype" panose="02040502050505030304" pitchFamily="18" charset="0"/>
              </a:rPr>
              <a:t>Guo</a:t>
            </a:r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Xi, </a:t>
            </a:r>
            <a:r>
              <a:rPr lang="en-GB" sz="2400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Autumn in the River Valley </a:t>
            </a:r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c 1070</a:t>
            </a:r>
            <a:endParaRPr lang="en-GB" sz="2400" dirty="0">
              <a:solidFill>
                <a:schemeClr val="bg1"/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0401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62" r="1959"/>
          <a:stretch/>
        </p:blipFill>
        <p:spPr>
          <a:xfrm>
            <a:off x="457200" y="718182"/>
            <a:ext cx="8369300" cy="574153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 flipH="1">
            <a:off x="9462977" y="4151389"/>
            <a:ext cx="212772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Anonymous,</a:t>
            </a:r>
          </a:p>
          <a:p>
            <a:r>
              <a:rPr lang="en-GB" sz="2400" i="1" dirty="0" err="1" smtClean="0">
                <a:solidFill>
                  <a:schemeClr val="bg1"/>
                </a:solidFill>
                <a:latin typeface="Palatino Linotype" panose="02040502050505030304" pitchFamily="18" charset="0"/>
              </a:rPr>
              <a:t>Emporer</a:t>
            </a:r>
            <a:r>
              <a:rPr lang="en-GB" sz="2400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</a:t>
            </a:r>
            <a:r>
              <a:rPr lang="en-GB" sz="2400" i="1" dirty="0" err="1" smtClean="0">
                <a:solidFill>
                  <a:schemeClr val="bg1"/>
                </a:solidFill>
                <a:latin typeface="Palatino Linotype" panose="02040502050505030304" pitchFamily="18" charset="0"/>
              </a:rPr>
              <a:t>Minghuang’s</a:t>
            </a:r>
            <a:r>
              <a:rPr lang="en-GB" sz="2400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</a:t>
            </a:r>
            <a:r>
              <a:rPr lang="en-GB" sz="2400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Journey to Shu </a:t>
            </a:r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(early 8</a:t>
            </a:r>
            <a:r>
              <a:rPr lang="en-GB" sz="2400" baseline="300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th</a:t>
            </a:r>
            <a:r>
              <a:rPr lang="en-GB" sz="2400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C)</a:t>
            </a:r>
            <a:endParaRPr lang="en-GB" sz="2400" dirty="0">
              <a:solidFill>
                <a:schemeClr val="bg1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186530" y="404037"/>
            <a:ext cx="284999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Floating perspective 2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91333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2101" y="687239"/>
            <a:ext cx="11394476" cy="579738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92101" y="6484620"/>
            <a:ext cx="9733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[detail]</a:t>
            </a:r>
            <a:r>
              <a:rPr lang="en-GB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104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586653" y="5563496"/>
            <a:ext cx="31862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Richard </a:t>
            </a:r>
            <a:r>
              <a:rPr lang="en-GB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Wilson, </a:t>
            </a: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 </a:t>
            </a:r>
            <a:r>
              <a:rPr lang="en-GB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Lake, Ruin and Pine Trees </a:t>
            </a:r>
            <a:r>
              <a:rPr lang="en-GB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, </a:t>
            </a: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1765–70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9" y="202168"/>
            <a:ext cx="8172295" cy="62776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586653" y="430768"/>
            <a:ext cx="28321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QUESTIONS OF perspective</a:t>
            </a: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: positioning the viewer 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–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Palatino Linotype" panose="02040502050505030304" pitchFamily="18" charset="0"/>
              </a:rPr>
              <a:t>LANDSCAPES OF NATURE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2278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hannahlouiseball.files.wordpress.com/2014/03/shani-rhys-james-the-black-cot.jpg?w=700&amp;h=&amp;crop=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74" y="344488"/>
            <a:ext cx="6283325" cy="628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737795" y="928687"/>
            <a:ext cx="33219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Intimate interiors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7728590" y="5289034"/>
            <a:ext cx="35301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  <a:latin typeface="Palatino Linotype" panose="02040502050505030304" pitchFamily="18" charset="0"/>
              </a:rPr>
              <a:t>Shani</a:t>
            </a:r>
            <a:r>
              <a:rPr lang="en-GB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Rhys James, </a:t>
            </a:r>
            <a:r>
              <a:rPr lang="en-GB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The Black Cot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868096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14" y="250824"/>
            <a:ext cx="5147786" cy="642469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631" y="250824"/>
            <a:ext cx="5542851" cy="465137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605331" y="6139934"/>
            <a:ext cx="49061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Ernest </a:t>
            </a:r>
            <a:r>
              <a:rPr lang="en-GB" dirty="0" err="1" smtClean="0">
                <a:solidFill>
                  <a:schemeClr val="bg1"/>
                </a:solidFill>
                <a:latin typeface="Palatino Linotype" panose="02040502050505030304" pitchFamily="18" charset="0"/>
              </a:rPr>
              <a:t>Zobole</a:t>
            </a: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, </a:t>
            </a:r>
            <a:r>
              <a:rPr lang="en-GB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Landscape </a:t>
            </a:r>
            <a:r>
              <a:rPr lang="en-GB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around </a:t>
            </a:r>
            <a:r>
              <a:rPr lang="en-GB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December </a:t>
            </a:r>
            <a:r>
              <a:rPr lang="en-GB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1978</a:t>
            </a:r>
            <a:endParaRPr lang="en-GB" dirty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r>
              <a:rPr lang="en-GB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                         Painting </a:t>
            </a:r>
            <a:r>
              <a:rPr lang="en-GB" i="1" dirty="0">
                <a:solidFill>
                  <a:schemeClr val="bg1"/>
                </a:solidFill>
                <a:latin typeface="Palatino Linotype" panose="02040502050505030304" pitchFamily="18" charset="0"/>
              </a:rPr>
              <a:t>about </a:t>
            </a:r>
            <a:r>
              <a:rPr lang="en-GB" i="1" dirty="0" err="1" smtClean="0">
                <a:solidFill>
                  <a:schemeClr val="bg1"/>
                </a:solidFill>
                <a:latin typeface="Palatino Linotype" panose="02040502050505030304" pitchFamily="18" charset="0"/>
              </a:rPr>
              <a:t>Trehafod</a:t>
            </a:r>
            <a:r>
              <a:rPr lang="en-GB" i="1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 </a:t>
            </a: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1986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969533" y="5111234"/>
            <a:ext cx="35495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Intimate 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elix Titling" panose="04060505060202020A04" pitchFamily="82" charset="0"/>
              </a:rPr>
              <a:t> exteriors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9767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179</Words>
  <Application>Microsoft Office PowerPoint</Application>
  <PresentationFormat>Widescreen</PresentationFormat>
  <Paragraphs>27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Felix Titling</vt:lpstr>
      <vt:lpstr>Palatino Linotype</vt:lpstr>
      <vt:lpstr>Office Theme</vt:lpstr>
      <vt:lpstr>Places &amp; spaces questions of perspective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Williams</dc:creator>
  <cp:lastModifiedBy>Jeni Williams</cp:lastModifiedBy>
  <cp:revision>14</cp:revision>
  <dcterms:created xsi:type="dcterms:W3CDTF">2020-01-29T14:56:38Z</dcterms:created>
  <dcterms:modified xsi:type="dcterms:W3CDTF">2020-01-31T11:25:55Z</dcterms:modified>
</cp:coreProperties>
</file>