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7"/>
  </p:notesMasterIdLst>
  <p:sldIdLst>
    <p:sldId id="256" r:id="rId2"/>
    <p:sldId id="257" r:id="rId3"/>
    <p:sldId id="303" r:id="rId4"/>
    <p:sldId id="332" r:id="rId5"/>
    <p:sldId id="306" r:id="rId6"/>
    <p:sldId id="333" r:id="rId7"/>
    <p:sldId id="261" r:id="rId8"/>
    <p:sldId id="312" r:id="rId9"/>
    <p:sldId id="307" r:id="rId10"/>
    <p:sldId id="308" r:id="rId11"/>
    <p:sldId id="259" r:id="rId12"/>
    <p:sldId id="309" r:id="rId13"/>
    <p:sldId id="334" r:id="rId14"/>
    <p:sldId id="335" r:id="rId15"/>
    <p:sldId id="311" r:id="rId16"/>
    <p:sldId id="379" r:id="rId17"/>
    <p:sldId id="310" r:id="rId18"/>
    <p:sldId id="380" r:id="rId19"/>
    <p:sldId id="347" r:id="rId20"/>
    <p:sldId id="348" r:id="rId21"/>
    <p:sldId id="349" r:id="rId22"/>
    <p:sldId id="350" r:id="rId23"/>
    <p:sldId id="351" r:id="rId24"/>
    <p:sldId id="352" r:id="rId25"/>
    <p:sldId id="353" r:id="rId26"/>
    <p:sldId id="354" r:id="rId27"/>
    <p:sldId id="355" r:id="rId28"/>
    <p:sldId id="356" r:id="rId29"/>
    <p:sldId id="365" r:id="rId30"/>
    <p:sldId id="368" r:id="rId31"/>
    <p:sldId id="367" r:id="rId32"/>
    <p:sldId id="369" r:id="rId33"/>
    <p:sldId id="370" r:id="rId34"/>
    <p:sldId id="371" r:id="rId35"/>
    <p:sldId id="372" r:id="rId36"/>
    <p:sldId id="373" r:id="rId37"/>
    <p:sldId id="374" r:id="rId38"/>
    <p:sldId id="375" r:id="rId39"/>
    <p:sldId id="376" r:id="rId40"/>
    <p:sldId id="377" r:id="rId41"/>
    <p:sldId id="382" r:id="rId42"/>
    <p:sldId id="383" r:id="rId43"/>
    <p:sldId id="298" r:id="rId44"/>
    <p:sldId id="378" r:id="rId45"/>
    <p:sldId id="299" r:id="rId46"/>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257"/>
            <p14:sldId id="303"/>
            <p14:sldId id="332"/>
            <p14:sldId id="306"/>
            <p14:sldId id="333"/>
            <p14:sldId id="261"/>
            <p14:sldId id="312"/>
            <p14:sldId id="307"/>
            <p14:sldId id="308"/>
            <p14:sldId id="259"/>
            <p14:sldId id="309"/>
            <p14:sldId id="334"/>
            <p14:sldId id="335"/>
            <p14:sldId id="311"/>
            <p14:sldId id="379"/>
            <p14:sldId id="310"/>
            <p14:sldId id="380"/>
            <p14:sldId id="347"/>
            <p14:sldId id="348"/>
            <p14:sldId id="349"/>
            <p14:sldId id="350"/>
            <p14:sldId id="351"/>
            <p14:sldId id="352"/>
            <p14:sldId id="353"/>
            <p14:sldId id="354"/>
            <p14:sldId id="355"/>
            <p14:sldId id="356"/>
            <p14:sldId id="365"/>
            <p14:sldId id="368"/>
            <p14:sldId id="367"/>
            <p14:sldId id="369"/>
            <p14:sldId id="370"/>
            <p14:sldId id="371"/>
            <p14:sldId id="372"/>
            <p14:sldId id="373"/>
            <p14:sldId id="374"/>
            <p14:sldId id="375"/>
            <p14:sldId id="376"/>
            <p14:sldId id="377"/>
            <p14:sldId id="382"/>
            <p14:sldId id="383"/>
          </p14:sldIdLst>
        </p14:section>
        <p14:section name="Untitled Section" id="{FBA9ED2F-54F1-4A74-B6C4-CF000303B1BB}">
          <p14:sldIdLst>
            <p14:sldId id="298"/>
            <p14:sldId id="37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18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iteme Botu" userId="9d4c5795901b0203" providerId="LiveId" clId="{8A08A614-138D-4BBC-B3A0-A9A5610E560A}"/>
    <pc:docChg chg="custSel addSld delSld modSld modSection">
      <pc:chgData name="Ebiteme Botu" userId="9d4c5795901b0203" providerId="LiveId" clId="{8A08A614-138D-4BBC-B3A0-A9A5610E560A}" dt="2024-02-09T20:18:33.652" v="34" actId="47"/>
      <pc:docMkLst>
        <pc:docMk/>
      </pc:docMkLst>
      <pc:sldChg chg="modSp mod">
        <pc:chgData name="Ebiteme Botu" userId="9d4c5795901b0203" providerId="LiveId" clId="{8A08A614-138D-4BBC-B3A0-A9A5610E560A}" dt="2024-01-30T14:43:51.844" v="0" actId="6549"/>
        <pc:sldMkLst>
          <pc:docMk/>
          <pc:sldMk cId="0" sldId="256"/>
        </pc:sldMkLst>
        <pc:spChg chg="mod">
          <ac:chgData name="Ebiteme Botu" userId="9d4c5795901b0203" providerId="LiveId" clId="{8A08A614-138D-4BBC-B3A0-A9A5610E560A}" dt="2024-01-30T14:43:51.844" v="0" actId="6549"/>
          <ac:spMkLst>
            <pc:docMk/>
            <pc:sldMk cId="0" sldId="256"/>
            <ac:spMk id="112" creationId="{00000000-0000-0000-0000-000000000000}"/>
          </ac:spMkLst>
        </pc:spChg>
      </pc:sldChg>
      <pc:sldChg chg="modSp del mod">
        <pc:chgData name="Ebiteme Botu" userId="9d4c5795901b0203" providerId="LiveId" clId="{8A08A614-138D-4BBC-B3A0-A9A5610E560A}" dt="2024-01-30T14:44:19.016" v="2" actId="2696"/>
        <pc:sldMkLst>
          <pc:docMk/>
          <pc:sldMk cId="2854892392" sldId="300"/>
        </pc:sldMkLst>
        <pc:spChg chg="mod">
          <ac:chgData name="Ebiteme Botu" userId="9d4c5795901b0203" providerId="LiveId" clId="{8A08A614-138D-4BBC-B3A0-A9A5610E560A}" dt="2024-01-30T14:44:12.511" v="1" actId="20577"/>
          <ac:spMkLst>
            <pc:docMk/>
            <pc:sldMk cId="2854892392" sldId="300"/>
            <ac:spMk id="115" creationId="{00000000-0000-0000-0000-000000000000}"/>
          </ac:spMkLst>
        </pc:spChg>
      </pc:sldChg>
      <pc:sldChg chg="del">
        <pc:chgData name="Ebiteme Botu" userId="9d4c5795901b0203" providerId="LiveId" clId="{8A08A614-138D-4BBC-B3A0-A9A5610E560A}" dt="2024-02-09T20:17:16.396" v="21" actId="2696"/>
        <pc:sldMkLst>
          <pc:docMk/>
          <pc:sldMk cId="4066662086" sldId="366"/>
        </pc:sldMkLst>
      </pc:sldChg>
      <pc:sldChg chg="modSp new del mod">
        <pc:chgData name="Ebiteme Botu" userId="9d4c5795901b0203" providerId="LiveId" clId="{8A08A614-138D-4BBC-B3A0-A9A5610E560A}" dt="2024-02-09T20:17:13.218" v="20" actId="2696"/>
        <pc:sldMkLst>
          <pc:docMk/>
          <pc:sldMk cId="484316632" sldId="381"/>
        </pc:sldMkLst>
        <pc:spChg chg="mod">
          <ac:chgData name="Ebiteme Botu" userId="9d4c5795901b0203" providerId="LiveId" clId="{8A08A614-138D-4BBC-B3A0-A9A5610E560A}" dt="2024-02-09T20:16:49.445" v="14" actId="27636"/>
          <ac:spMkLst>
            <pc:docMk/>
            <pc:sldMk cId="484316632" sldId="381"/>
            <ac:spMk id="3" creationId="{08ADC831-EFE3-3E9D-BB54-E440BE14DDE8}"/>
          </ac:spMkLst>
        </pc:spChg>
      </pc:sldChg>
      <pc:sldChg chg="modSp add mod">
        <pc:chgData name="Ebiteme Botu" userId="9d4c5795901b0203" providerId="LiveId" clId="{8A08A614-138D-4BBC-B3A0-A9A5610E560A}" dt="2024-02-09T20:17:39.032" v="22" actId="11"/>
        <pc:sldMkLst>
          <pc:docMk/>
          <pc:sldMk cId="1627586572" sldId="382"/>
        </pc:sldMkLst>
        <pc:spChg chg="mod">
          <ac:chgData name="Ebiteme Botu" userId="9d4c5795901b0203" providerId="LiveId" clId="{8A08A614-138D-4BBC-B3A0-A9A5610E560A}" dt="2024-02-09T20:17:39.032" v="22" actId="11"/>
          <ac:spMkLst>
            <pc:docMk/>
            <pc:sldMk cId="1627586572" sldId="382"/>
            <ac:spMk id="124" creationId="{00000000-0000-0000-0000-000000000000}"/>
          </ac:spMkLst>
        </pc:spChg>
      </pc:sldChg>
      <pc:sldChg chg="modSp add mod">
        <pc:chgData name="Ebiteme Botu" userId="9d4c5795901b0203" providerId="LiveId" clId="{8A08A614-138D-4BBC-B3A0-A9A5610E560A}" dt="2024-02-09T20:17:59.855" v="32" actId="20577"/>
        <pc:sldMkLst>
          <pc:docMk/>
          <pc:sldMk cId="1827130732" sldId="383"/>
        </pc:sldMkLst>
        <pc:spChg chg="mod">
          <ac:chgData name="Ebiteme Botu" userId="9d4c5795901b0203" providerId="LiveId" clId="{8A08A614-138D-4BBC-B3A0-A9A5610E560A}" dt="2024-02-09T20:17:59.855" v="32" actId="20577"/>
          <ac:spMkLst>
            <pc:docMk/>
            <pc:sldMk cId="1827130732" sldId="383"/>
            <ac:spMk id="124" creationId="{00000000-0000-0000-0000-000000000000}"/>
          </ac:spMkLst>
        </pc:spChg>
      </pc:sldChg>
      <pc:sldChg chg="new del">
        <pc:chgData name="Ebiteme Botu" userId="9d4c5795901b0203" providerId="LiveId" clId="{8A08A614-138D-4BBC-B3A0-A9A5610E560A}" dt="2024-02-09T20:18:33.652" v="34" actId="47"/>
        <pc:sldMkLst>
          <pc:docMk/>
          <pc:sldMk cId="2477250559" sldId="38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digitalcommons.biola.edu/open-textbooks/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695326" y="2514600"/>
            <a:ext cx="8135592" cy="3676298"/>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r>
              <a:rPr lang="en-GB" dirty="0"/>
              <a:t>LCLM 5004: Managing Business Information</a:t>
            </a:r>
            <a:r>
              <a:rPr lang="en-GB" sz="1800" b="1" dirty="0">
                <a:solidFill>
                  <a:srgbClr val="000000"/>
                </a:solidFill>
                <a:effectLst/>
                <a:latin typeface="Arial" panose="020B0604020202020204" pitchFamily="34" charset="0"/>
                <a:ea typeface="Arial" panose="020B0604020202020204" pitchFamily="34" charset="0"/>
              </a:rPr>
              <a:t> </a:t>
            </a:r>
            <a:endParaRPr dirty="0"/>
          </a:p>
          <a:p>
            <a:pPr defTabSz="562355">
              <a:defRPr sz="2624" b="1">
                <a:solidFill>
                  <a:schemeClr val="accent2"/>
                </a:solidFill>
                <a:effectLst>
                  <a:outerShdw blurRad="31242" dist="31242" dir="2700000" rotWithShape="0">
                    <a:srgbClr val="000000">
                      <a:alpha val="43137"/>
                    </a:srgbClr>
                  </a:outerShdw>
                </a:effectLst>
              </a:defRPr>
            </a:pPr>
            <a:r>
              <a:rPr lang="en-GB" sz="3100" b="1" dirty="0">
                <a:effectLst/>
                <a:ea typeface="Calibri" panose="020F0502020204030204" pitchFamily="34" charset="0"/>
                <a:cs typeface="Times New Roman" panose="02020603050405020304" pitchFamily="18" charset="0"/>
              </a:rPr>
              <a:t>Week 1</a:t>
            </a:r>
            <a:r>
              <a:rPr lang="en-GB" sz="3100" b="1" dirty="0">
                <a:ea typeface="Calibri" panose="020F0502020204030204" pitchFamily="34" charset="0"/>
                <a:cs typeface="Times New Roman" panose="02020603050405020304" pitchFamily="18" charset="0"/>
              </a:rPr>
              <a:t>:</a:t>
            </a:r>
            <a:r>
              <a:rPr lang="en-GB" sz="3100" dirty="0">
                <a:effectLst/>
                <a:ea typeface="Calibri" panose="020F0502020204030204" pitchFamily="34" charset="0"/>
                <a:cs typeface="Times New Roman" panose="02020603050405020304" pitchFamily="18" charset="0"/>
              </a:rPr>
              <a:t> </a:t>
            </a:r>
            <a:r>
              <a:rPr lang="en-GB" sz="3100" b="1" dirty="0">
                <a:effectLst/>
                <a:ea typeface="Calibri" panose="020F0502020204030204" pitchFamily="34" charset="0"/>
                <a:cs typeface="Times New Roman" panose="02020603050405020304" pitchFamily="18" charset="0"/>
              </a:rPr>
              <a:t>Introduction to Business Information Management</a:t>
            </a:r>
            <a:br>
              <a:rPr lang="en-GB" sz="3100" dirty="0"/>
            </a:br>
            <a:br>
              <a:rPr lang="en-GB" sz="3100" dirty="0"/>
            </a:br>
            <a:br>
              <a:rPr lang="en-GB" sz="3100" dirty="0"/>
            </a:br>
            <a:br>
              <a:rPr sz="3034"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595901" y="946721"/>
            <a:ext cx="8235017" cy="120032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600" dirty="0">
                <a:effectLst/>
                <a:latin typeface="Arial" panose="020B0604020202020204" pitchFamily="34" charset="0"/>
                <a:ea typeface="Arial" panose="020B0604020202020204" pitchFamily="34" charset="0"/>
              </a:rPr>
              <a:t>BA</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(Hons)</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Leadership</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and</a:t>
            </a:r>
            <a:r>
              <a:rPr lang="en-US" sz="3600" spc="-2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Management</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Skills</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for</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the</a:t>
            </a:r>
            <a:r>
              <a:rPr lang="en-US" sz="3600" spc="-25" dirty="0">
                <a:effectLst/>
                <a:latin typeface="Arial" panose="020B0604020202020204" pitchFamily="34" charset="0"/>
                <a:ea typeface="Arial" panose="020B0604020202020204" pitchFamily="34" charset="0"/>
              </a:rPr>
              <a:t> </a:t>
            </a:r>
            <a:r>
              <a:rPr lang="en-US" sz="3600" spc="-10" dirty="0">
                <a:effectLst/>
                <a:latin typeface="Arial" panose="020B0604020202020204" pitchFamily="34" charset="0"/>
                <a:ea typeface="Arial" panose="020B0604020202020204" pitchFamily="34" charset="0"/>
              </a:rPr>
              <a:t>Workplace</a:t>
            </a:r>
            <a:endParaRPr sz="3600" dirty="0"/>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49321" y="1880172"/>
            <a:ext cx="8421464" cy="3641624"/>
          </a:xfrm>
          <a:prstGeom prst="rect">
            <a:avLst/>
          </a:prstGeom>
        </p:spPr>
        <p:txBody>
          <a:bodyPr>
            <a:normAutofit fontScale="92500"/>
          </a:bodyPr>
          <a:lstStyle/>
          <a:p>
            <a:r>
              <a:rPr dirty="0"/>
              <a:t>Get to know each other</a:t>
            </a:r>
            <a:r>
              <a:rPr lang="en-GB" dirty="0"/>
              <a:t> – introduction.</a:t>
            </a:r>
          </a:p>
          <a:p>
            <a:r>
              <a:rPr lang="en-GB" dirty="0"/>
              <a:t>Setting class expectations.</a:t>
            </a:r>
            <a:endParaRPr dirty="0"/>
          </a:p>
          <a:p>
            <a:r>
              <a:rPr lang="en-GB" dirty="0"/>
              <a:t>Module overview.</a:t>
            </a:r>
            <a:endParaRPr dirty="0"/>
          </a:p>
          <a:p>
            <a:r>
              <a:rPr lang="en-GB" dirty="0"/>
              <a:t>Learning aim/objective &amp; Learning outcomes.</a:t>
            </a:r>
          </a:p>
          <a:p>
            <a:r>
              <a:rPr lang="en-GB" dirty="0"/>
              <a:t>Module Assessment type.</a:t>
            </a:r>
          </a:p>
          <a:p>
            <a:r>
              <a:rPr lang="en-GB" sz="2400" dirty="0"/>
              <a:t>Learning and Teaching Strategy.</a:t>
            </a:r>
          </a:p>
          <a:p>
            <a:r>
              <a:rPr lang="en-GB" dirty="0"/>
              <a:t>I</a:t>
            </a:r>
            <a:r>
              <a:rPr lang="en-GB" sz="2400" dirty="0"/>
              <a:t>ntroduction to business information management.</a:t>
            </a:r>
          </a:p>
          <a:p>
            <a:r>
              <a:rPr lang="en-GB" sz="2400" dirty="0"/>
              <a:t>The role and importance of business information management.</a:t>
            </a:r>
          </a:p>
          <a:p>
            <a:r>
              <a:rPr lang="en-GB" sz="2400" dirty="0"/>
              <a:t>The historical development in business information management.</a:t>
            </a: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606175" y="250298"/>
            <a:ext cx="7918553"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dirty="0"/>
              <a:t>Learning</a:t>
            </a:r>
            <a:r>
              <a:rPr lang="en-GB" dirty="0"/>
              <a:t> &amp; Teaching</a:t>
            </a:r>
            <a:r>
              <a:rPr dirty="0"/>
              <a:t> </a:t>
            </a:r>
            <a:r>
              <a:rPr lang="en-GB" dirty="0"/>
              <a:t>Plan </a:t>
            </a:r>
            <a:r>
              <a:rPr dirty="0"/>
              <a:t>for </a:t>
            </a:r>
            <a:r>
              <a:rPr lang="en-GB" dirty="0"/>
              <a:t>W</a:t>
            </a:r>
            <a:r>
              <a:rPr dirty="0"/>
              <a:t>eek 1</a:t>
            </a:r>
          </a:p>
        </p:txBody>
      </p:sp>
      <p:sp>
        <p:nvSpPr>
          <p:cNvPr id="118" name="TextBox 7"/>
          <p:cNvSpPr txBox="1"/>
          <p:nvPr/>
        </p:nvSpPr>
        <p:spPr>
          <a:xfrm>
            <a:off x="133565" y="1300158"/>
            <a:ext cx="8213256" cy="4597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dirty="0"/>
              <a:t>We aim t</a:t>
            </a:r>
            <a:r>
              <a:rPr dirty="0"/>
              <a:t>o</a:t>
            </a:r>
            <a:r>
              <a:rPr lang="en-GB" dirty="0"/>
              <a:t> do the followings:</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prstGeom prst="rect">
            <a:avLst/>
          </a:prstGeom>
        </p:spPr>
        <p:txBody>
          <a:bodyPr>
            <a:normAutofit/>
          </a:bodyPr>
          <a:lstStyle>
            <a:lvl1pPr>
              <a:defRPr b="1"/>
            </a:lvl1pPr>
          </a:lstStyle>
          <a:p>
            <a:r>
              <a:rPr lang="en-GB" sz="4800" dirty="0"/>
              <a:t>Class Introduction….</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lstStyle/>
          <a:p>
            <a:pPr marL="0" indent="0" algn="ctr">
              <a:buNone/>
            </a:pPr>
            <a:endParaRPr lang="en-GB" b="1" dirty="0"/>
          </a:p>
          <a:p>
            <a:pPr>
              <a:buFont typeface="Wingdings" panose="05000000000000000000" pitchFamily="2" charset="2"/>
              <a:buChar char="Ø"/>
            </a:pPr>
            <a:r>
              <a:rPr lang="en-GB" sz="4000" b="1" dirty="0"/>
              <a:t>Lecturer’s Introduction:</a:t>
            </a:r>
          </a:p>
          <a:p>
            <a:pPr marL="0" indent="0">
              <a:buNone/>
            </a:pPr>
            <a:r>
              <a:rPr lang="en-GB" sz="4000" b="1" dirty="0"/>
              <a:t>I am Dr….your lecturer on this module.</a:t>
            </a:r>
          </a:p>
          <a:p>
            <a:pPr marL="0" indent="0">
              <a:buNone/>
            </a:pPr>
            <a:r>
              <a:rPr lang="en-GB" sz="4000" b="1" dirty="0"/>
              <a:t>These are few things about me…..</a:t>
            </a:r>
          </a:p>
          <a:p>
            <a:pPr marL="0" indent="0">
              <a:buNone/>
            </a:pPr>
            <a:endParaRPr lang="en-GB" sz="4000" b="1" dirty="0"/>
          </a:p>
          <a:p>
            <a:pPr marL="0" indent="0">
              <a:buNone/>
            </a:pPr>
            <a:endParaRPr lang="en-GB" sz="4000" b="1" dirty="0"/>
          </a:p>
        </p:txBody>
      </p:sp>
    </p:spTree>
    <p:extLst>
      <p:ext uri="{BB962C8B-B14F-4D97-AF65-F5344CB8AC3E}">
        <p14:creationId xmlns:p14="http://schemas.microsoft.com/office/powerpoint/2010/main" val="1395987956"/>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prstGeom prst="rect">
            <a:avLst/>
          </a:prstGeom>
        </p:spPr>
        <p:txBody>
          <a:bodyPr>
            <a:normAutofit/>
          </a:bodyPr>
          <a:lstStyle>
            <a:lvl1pPr>
              <a:defRPr b="1"/>
            </a:lvl1pPr>
          </a:lstStyle>
          <a:p>
            <a:r>
              <a:rPr lang="en-GB" sz="4800" dirty="0"/>
              <a:t>Class Introduction….</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normAutofit/>
          </a:bodyPr>
          <a:lstStyle/>
          <a:p>
            <a:pPr marL="0" indent="0" algn="ctr">
              <a:buNone/>
            </a:pPr>
            <a:endParaRPr lang="en-GB" b="1" dirty="0"/>
          </a:p>
          <a:p>
            <a:pPr marL="0" indent="0">
              <a:buNone/>
            </a:pPr>
            <a:r>
              <a:rPr lang="en-GB" sz="4000" b="1" dirty="0"/>
              <a:t>Now that you know your lecturer,</a:t>
            </a:r>
          </a:p>
          <a:p>
            <a:pPr marL="0" indent="0">
              <a:buNone/>
            </a:pPr>
            <a:r>
              <a:rPr lang="en-GB" sz="4000" b="1" dirty="0"/>
              <a:t>It is your time to take turn to introduce yourself to your lecturer…..</a:t>
            </a:r>
          </a:p>
          <a:p>
            <a:pPr marL="0" indent="0">
              <a:buNone/>
            </a:pPr>
            <a:endParaRPr sz="4000" b="1" dirty="0"/>
          </a:p>
        </p:txBody>
      </p:sp>
      <p:pic>
        <p:nvPicPr>
          <p:cNvPr id="3" name="Picture 2">
            <a:extLst>
              <a:ext uri="{FF2B5EF4-FFF2-40B4-BE49-F238E27FC236}">
                <a16:creationId xmlns:a16="http://schemas.microsoft.com/office/drawing/2014/main" id="{07288CD6-2349-CE54-1D1F-65E84A7600BD}"/>
              </a:ext>
            </a:extLst>
          </p:cNvPr>
          <p:cNvPicPr>
            <a:picLocks noChangeAspect="1"/>
          </p:cNvPicPr>
          <p:nvPr/>
        </p:nvPicPr>
        <p:blipFill>
          <a:blip r:embed="rId2"/>
          <a:stretch>
            <a:fillRect/>
          </a:stretch>
        </p:blipFill>
        <p:spPr>
          <a:xfrm>
            <a:off x="6286500" y="4058292"/>
            <a:ext cx="2857500" cy="1681109"/>
          </a:xfrm>
          <a:prstGeom prst="rect">
            <a:avLst/>
          </a:prstGeom>
        </p:spPr>
      </p:pic>
    </p:spTree>
    <p:extLst>
      <p:ext uri="{BB962C8B-B14F-4D97-AF65-F5344CB8AC3E}">
        <p14:creationId xmlns:p14="http://schemas.microsoft.com/office/powerpoint/2010/main" val="1705976169"/>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prstGeom prst="rect">
            <a:avLst/>
          </a:prstGeom>
        </p:spPr>
        <p:txBody>
          <a:bodyPr>
            <a:normAutofit/>
          </a:bodyPr>
          <a:lstStyle>
            <a:lvl1pPr>
              <a:defRPr b="1"/>
            </a:lvl1pPr>
          </a:lstStyle>
          <a:p>
            <a:r>
              <a:rPr lang="en-GB" sz="4800" dirty="0"/>
              <a:t>Class Expectations….</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normAutofit fontScale="77500" lnSpcReduction="20000"/>
          </a:bodyPr>
          <a:lstStyle/>
          <a:p>
            <a:pPr marL="0" indent="0" algn="ctr">
              <a:buNone/>
            </a:pPr>
            <a:endParaRPr lang="en-GB" b="1" dirty="0"/>
          </a:p>
          <a:p>
            <a:pPr>
              <a:buFont typeface="Wingdings" panose="05000000000000000000" pitchFamily="2" charset="2"/>
              <a:buChar char="Ø"/>
            </a:pPr>
            <a:r>
              <a:rPr lang="en-GB" sz="4000" b="1" dirty="0"/>
              <a:t>Please do adhere to the University Code of Conduct.</a:t>
            </a:r>
          </a:p>
          <a:p>
            <a:pPr marL="0" indent="0">
              <a:buNone/>
            </a:pPr>
            <a:endParaRPr lang="en-GB" sz="4000" b="1" dirty="0"/>
          </a:p>
          <a:p>
            <a:pPr>
              <a:buFont typeface="Wingdings" panose="05000000000000000000" pitchFamily="2" charset="2"/>
              <a:buChar char="Ø"/>
            </a:pPr>
            <a:r>
              <a:rPr lang="en-GB" sz="4000" b="1" dirty="0"/>
              <a:t>For example, </a:t>
            </a:r>
            <a:r>
              <a:rPr lang="en-GB" sz="4000" b="1" dirty="0">
                <a:solidFill>
                  <a:srgbClr val="FF0000"/>
                </a:solidFill>
              </a:rPr>
              <a:t>be polite, respectful and be professional in all your interaction with your lecturers and fellow students.</a:t>
            </a:r>
          </a:p>
          <a:p>
            <a:pPr marL="0" indent="0">
              <a:buNone/>
            </a:pPr>
            <a:endParaRPr lang="en-GB" sz="4000" b="1" dirty="0"/>
          </a:p>
          <a:p>
            <a:pPr>
              <a:buFont typeface="Wingdings" panose="05000000000000000000" pitchFamily="2" charset="2"/>
              <a:buChar char="Ø"/>
            </a:pPr>
            <a:r>
              <a:rPr lang="en-GB" sz="4000" b="1" dirty="0"/>
              <a:t>No eating in class while lecture is ongoing.</a:t>
            </a:r>
          </a:p>
        </p:txBody>
      </p:sp>
    </p:spTree>
    <p:extLst>
      <p:ext uri="{BB962C8B-B14F-4D97-AF65-F5344CB8AC3E}">
        <p14:creationId xmlns:p14="http://schemas.microsoft.com/office/powerpoint/2010/main" val="956250006"/>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prstGeom prst="rect">
            <a:avLst/>
          </a:prstGeom>
        </p:spPr>
        <p:txBody>
          <a:bodyPr>
            <a:normAutofit/>
          </a:bodyPr>
          <a:lstStyle>
            <a:lvl1pPr>
              <a:defRPr b="1"/>
            </a:lvl1pPr>
          </a:lstStyle>
          <a:p>
            <a:r>
              <a:rPr lang="en-GB" sz="4800" dirty="0"/>
              <a:t>Class Expectations….</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normAutofit/>
          </a:bodyPr>
          <a:lstStyle/>
          <a:p>
            <a:pPr marL="0" indent="0" algn="ctr">
              <a:buNone/>
            </a:pPr>
            <a:endParaRPr lang="en-GB" b="1" dirty="0"/>
          </a:p>
          <a:p>
            <a:pPr>
              <a:buFont typeface="Wingdings" panose="05000000000000000000" pitchFamily="2" charset="2"/>
              <a:buChar char="Ø"/>
            </a:pPr>
            <a:r>
              <a:rPr lang="en-GB" sz="4000" b="1" dirty="0"/>
              <a:t>University pays important attention to </a:t>
            </a:r>
            <a:r>
              <a:rPr lang="en-GB" sz="4000" b="1" dirty="0">
                <a:solidFill>
                  <a:srgbClr val="FF0000"/>
                </a:solidFill>
              </a:rPr>
              <a:t>Engagement policy </a:t>
            </a:r>
            <a:r>
              <a:rPr lang="en-GB" sz="4000" b="1" dirty="0"/>
              <a:t>this term (engagement with the Moodle page, class attendance).</a:t>
            </a:r>
            <a:endParaRPr sz="4000" b="1" dirty="0"/>
          </a:p>
        </p:txBody>
      </p:sp>
    </p:spTree>
    <p:extLst>
      <p:ext uri="{BB962C8B-B14F-4D97-AF65-F5344CB8AC3E}">
        <p14:creationId xmlns:p14="http://schemas.microsoft.com/office/powerpoint/2010/main" val="2307511091"/>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About this Module….</a:t>
            </a:r>
            <a:endParaRPr sz="4400" dirty="0"/>
          </a:p>
        </p:txBody>
      </p:sp>
      <p:sp>
        <p:nvSpPr>
          <p:cNvPr id="131" name="= current or medium to long-term challenges a business faces…"/>
          <p:cNvSpPr txBox="1">
            <a:spLocks noGrp="1"/>
          </p:cNvSpPr>
          <p:nvPr>
            <p:ph type="body" idx="1"/>
          </p:nvPr>
        </p:nvSpPr>
        <p:spPr>
          <a:xfrm>
            <a:off x="102742" y="1222626"/>
            <a:ext cx="8784404" cy="4294608"/>
          </a:xfrm>
          <a:prstGeom prst="rect">
            <a:avLst/>
          </a:prstGeom>
        </p:spPr>
        <p:txBody>
          <a:bodyPr/>
          <a:lstStyle/>
          <a:p>
            <a:pPr algn="l"/>
            <a:endParaRPr lang="en-GB" sz="1800" b="0" i="0" u="none" strike="noStrike" baseline="0" dirty="0">
              <a:solidFill>
                <a:srgbClr val="000000"/>
              </a:solidFill>
              <a:latin typeface="Arial" panose="020B0604020202020204" pitchFamily="34" charset="0"/>
            </a:endParaRPr>
          </a:p>
          <a:p>
            <a:pPr marL="0" indent="0" algn="ctr">
              <a:buNone/>
            </a:pPr>
            <a:endParaRPr lang="en-GB" sz="4400" b="1" i="0" u="none" strike="noStrike" baseline="0" dirty="0">
              <a:solidFill>
                <a:srgbClr val="000000"/>
              </a:solidFill>
            </a:endParaRPr>
          </a:p>
          <a:p>
            <a:pPr marL="0" indent="0" algn="ctr">
              <a:buNone/>
            </a:pPr>
            <a:r>
              <a:rPr lang="en-GB" sz="4400" b="1" i="0" u="none" strike="noStrike" baseline="0" dirty="0">
                <a:solidFill>
                  <a:srgbClr val="FF0000"/>
                </a:solidFill>
              </a:rPr>
              <a:t>Module Overview</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Module Aim/Objective</a:t>
            </a:r>
            <a:endParaRPr sz="4400" dirty="0"/>
          </a:p>
        </p:txBody>
      </p:sp>
      <p:sp>
        <p:nvSpPr>
          <p:cNvPr id="131" name="= current or medium to long-term challenges a business faces…"/>
          <p:cNvSpPr txBox="1">
            <a:spLocks noGrp="1"/>
          </p:cNvSpPr>
          <p:nvPr>
            <p:ph type="body" idx="1"/>
          </p:nvPr>
        </p:nvSpPr>
        <p:spPr>
          <a:xfrm>
            <a:off x="102742" y="1222626"/>
            <a:ext cx="8784404" cy="4294608"/>
          </a:xfrm>
          <a:prstGeom prst="rect">
            <a:avLst/>
          </a:prstGeom>
        </p:spPr>
        <p:txBody>
          <a:bodyPr/>
          <a:lstStyle/>
          <a:p>
            <a:pPr algn="l"/>
            <a:endParaRPr lang="en-GB" sz="1800" b="0" i="0" u="none" strike="noStrike" baseline="0" dirty="0">
              <a:solidFill>
                <a:srgbClr val="000000"/>
              </a:solidFill>
              <a:latin typeface="Arial" panose="020B0604020202020204" pitchFamily="34" charset="0"/>
            </a:endParaRPr>
          </a:p>
          <a:p>
            <a:pPr marL="0" lvl="0" indent="0" algn="ctr">
              <a:lnSpc>
                <a:spcPct val="107000"/>
              </a:lnSpc>
              <a:buNone/>
            </a:pPr>
            <a:r>
              <a:rPr lang="en-GB" sz="4400" b="1" dirty="0">
                <a:solidFill>
                  <a:srgbClr val="FF0000"/>
                </a:solidFill>
                <a:effectLst/>
                <a:ea typeface="Arial" panose="020B0604020202020204" pitchFamily="34" charset="0"/>
              </a:rPr>
              <a:t>To understand the importance of information systems and their role in modern business.  </a:t>
            </a:r>
            <a:endParaRPr lang="en-GB" sz="4400" b="1" dirty="0">
              <a:solidFill>
                <a:srgbClr val="FF0000"/>
              </a:solidFill>
              <a:effectLst/>
              <a:ea typeface="Calibri" panose="020F0502020204030204" pitchFamily="34" charset="0"/>
            </a:endParaRPr>
          </a:p>
        </p:txBody>
      </p:sp>
    </p:spTree>
    <p:extLst>
      <p:ext uri="{BB962C8B-B14F-4D97-AF65-F5344CB8AC3E}">
        <p14:creationId xmlns:p14="http://schemas.microsoft.com/office/powerpoint/2010/main" val="1312998379"/>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783599"/>
          </a:xfrm>
          <a:prstGeom prst="rect">
            <a:avLst/>
          </a:prstGeom>
        </p:spPr>
        <p:txBody>
          <a:bodyPr>
            <a:normAutofit/>
          </a:bodyPr>
          <a:lstStyle>
            <a:lvl1pPr>
              <a:defRPr b="1"/>
            </a:lvl1pPr>
          </a:lstStyle>
          <a:p>
            <a:r>
              <a:rPr lang="en-GB" sz="4400" dirty="0"/>
              <a:t>Module Learning Outcomes</a:t>
            </a:r>
            <a:endParaRPr sz="4400" dirty="0"/>
          </a:p>
        </p:txBody>
      </p:sp>
      <p:sp>
        <p:nvSpPr>
          <p:cNvPr id="131" name="= current or medium to long-term challenges a business faces…"/>
          <p:cNvSpPr txBox="1">
            <a:spLocks noGrp="1"/>
          </p:cNvSpPr>
          <p:nvPr>
            <p:ph type="body" idx="1"/>
          </p:nvPr>
        </p:nvSpPr>
        <p:spPr>
          <a:xfrm>
            <a:off x="102741" y="1058238"/>
            <a:ext cx="8856323" cy="4458996"/>
          </a:xfrm>
          <a:prstGeom prst="rect">
            <a:avLst/>
          </a:prstGeom>
        </p:spPr>
        <p:txBody>
          <a:bodyPr>
            <a:normAutofit fontScale="92500" lnSpcReduction="20000"/>
          </a:bodyPr>
          <a:lstStyle/>
          <a:p>
            <a:pPr marL="0" indent="0" algn="just">
              <a:buNone/>
            </a:pPr>
            <a:r>
              <a:rPr lang="en-GB" sz="3200" b="1" i="0" u="none" strike="noStrike" baseline="0" dirty="0">
                <a:solidFill>
                  <a:srgbClr val="000000"/>
                </a:solidFill>
              </a:rPr>
              <a:t>Upon the successful completion of this module, the student should be able to: </a:t>
            </a:r>
          </a:p>
          <a:p>
            <a:pPr marL="342900" lvl="0" indent="-342900">
              <a:lnSpc>
                <a:spcPct val="107000"/>
              </a:lnSpc>
              <a:buFont typeface="Symbol" panose="05050102010706020507" pitchFamily="18" charset="2"/>
              <a:buChar char="·"/>
            </a:pPr>
            <a:r>
              <a:rPr lang="en-GB" b="1" dirty="0">
                <a:solidFill>
                  <a:srgbClr val="FF0000"/>
                </a:solidFill>
                <a:effectLst/>
                <a:ea typeface="Arial" panose="020B0604020202020204" pitchFamily="34" charset="0"/>
              </a:rPr>
              <a:t>Define an information system from both a technical and business perspective and describe important features of organisations that managers need to know about to build and use information systems successfully. </a:t>
            </a:r>
            <a:endParaRPr lang="en-GB" b="1" dirty="0">
              <a:solidFill>
                <a:srgbClr val="FF0000"/>
              </a:solidFill>
              <a:effectLst/>
              <a:ea typeface="Calibri" panose="020F0502020204030204" pitchFamily="34" charset="0"/>
            </a:endParaRPr>
          </a:p>
          <a:p>
            <a:pPr marL="0" indent="0">
              <a:lnSpc>
                <a:spcPct val="107000"/>
              </a:lnSpc>
              <a:buNone/>
            </a:pPr>
            <a:endParaRPr lang="en-GB" b="1" dirty="0">
              <a:solidFill>
                <a:srgbClr val="FF0000"/>
              </a:solidFill>
              <a:effectLst/>
              <a:ea typeface="Calibri" panose="020F0502020204030204" pitchFamily="34" charset="0"/>
            </a:endParaRPr>
          </a:p>
          <a:p>
            <a:pPr marL="342900" lvl="0" indent="-342900">
              <a:lnSpc>
                <a:spcPct val="107000"/>
              </a:lnSpc>
              <a:buFont typeface="Symbol" panose="05050102010706020507" pitchFamily="18" charset="2"/>
              <a:buChar char="·"/>
            </a:pPr>
            <a:r>
              <a:rPr lang="en-GB" b="1" dirty="0">
                <a:solidFill>
                  <a:srgbClr val="FF0000"/>
                </a:solidFill>
                <a:effectLst/>
                <a:ea typeface="Arial" panose="020B0604020202020204" pitchFamily="34" charset="0"/>
              </a:rPr>
              <a:t>Critically evaluate different types of electronic business systems.</a:t>
            </a:r>
            <a:endParaRPr lang="en-GB" b="1" dirty="0">
              <a:solidFill>
                <a:srgbClr val="FF0000"/>
              </a:solidFill>
              <a:effectLst/>
              <a:ea typeface="Calibri" panose="020F0502020204030204" pitchFamily="34" charset="0"/>
            </a:endParaRPr>
          </a:p>
          <a:p>
            <a:pPr>
              <a:lnSpc>
                <a:spcPct val="107000"/>
              </a:lnSpc>
            </a:pPr>
            <a:endParaRPr lang="en-GB" b="1" dirty="0">
              <a:solidFill>
                <a:srgbClr val="FF0000"/>
              </a:solidFill>
              <a:effectLst/>
              <a:ea typeface="Calibri" panose="020F0502020204030204" pitchFamily="34" charset="0"/>
            </a:endParaRPr>
          </a:p>
          <a:p>
            <a:pPr marL="342900" lvl="0" indent="-342900">
              <a:lnSpc>
                <a:spcPct val="107000"/>
              </a:lnSpc>
              <a:buFont typeface="Symbol" panose="05050102010706020507" pitchFamily="18" charset="2"/>
              <a:buChar char="·"/>
            </a:pPr>
            <a:r>
              <a:rPr lang="en-GB" b="1" dirty="0">
                <a:solidFill>
                  <a:srgbClr val="FF0000"/>
                </a:solidFill>
                <a:effectLst/>
                <a:ea typeface="Arial" panose="020B0604020202020204" pitchFamily="34" charset="0"/>
              </a:rPr>
              <a:t>Identify and recommend appropriate management information system/systems to improve organisational performance.</a:t>
            </a:r>
            <a:endParaRPr lang="en-GB" b="1" dirty="0">
              <a:solidFill>
                <a:srgbClr val="FF0000"/>
              </a:solidFill>
              <a:effectLst/>
              <a:ea typeface="Calibri" panose="020F0502020204030204" pitchFamily="34" charset="0"/>
            </a:endParaRPr>
          </a:p>
        </p:txBody>
      </p:sp>
    </p:spTree>
    <p:extLst>
      <p:ext uri="{BB962C8B-B14F-4D97-AF65-F5344CB8AC3E}">
        <p14:creationId xmlns:p14="http://schemas.microsoft.com/office/powerpoint/2010/main" val="779730038"/>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87676" y="274639"/>
            <a:ext cx="8399123" cy="845244"/>
          </a:xfrm>
          <a:prstGeom prst="rect">
            <a:avLst/>
          </a:prstGeom>
        </p:spPr>
        <p:txBody>
          <a:bodyPr>
            <a:normAutofit fontScale="90000"/>
          </a:bodyPr>
          <a:lstStyle>
            <a:lvl1pPr>
              <a:defRPr b="1"/>
            </a:lvl1pPr>
          </a:lstStyle>
          <a:p>
            <a:r>
              <a:rPr lang="en-GB" sz="4400" dirty="0"/>
              <a:t>Learning and Teaching Strategy - I</a:t>
            </a:r>
            <a:endParaRPr sz="4400" dirty="0"/>
          </a:p>
        </p:txBody>
      </p:sp>
      <p:sp>
        <p:nvSpPr>
          <p:cNvPr id="131" name="= current or medium to long-term challenges a business faces…"/>
          <p:cNvSpPr txBox="1">
            <a:spLocks noGrp="1"/>
          </p:cNvSpPr>
          <p:nvPr>
            <p:ph type="body" idx="1"/>
          </p:nvPr>
        </p:nvSpPr>
        <p:spPr>
          <a:xfrm>
            <a:off x="102741" y="1119883"/>
            <a:ext cx="8856323" cy="4397351"/>
          </a:xfrm>
          <a:prstGeom prst="rect">
            <a:avLst/>
          </a:prstGeom>
        </p:spPr>
        <p:txBody>
          <a:bodyPr>
            <a:normAutofit/>
          </a:bodyPr>
          <a:lstStyle/>
          <a:p>
            <a:pPr marL="0" indent="0" algn="just">
              <a:buNone/>
            </a:pPr>
            <a:r>
              <a:rPr lang="en-GB" sz="3200" dirty="0"/>
              <a:t>You need to pay attention to this to excel on this module</a:t>
            </a:r>
            <a:r>
              <a:rPr lang="en-GB" sz="3200" b="0" i="0" u="none" strike="noStrike" baseline="0" dirty="0">
                <a:solidFill>
                  <a:srgbClr val="000000"/>
                </a:solidFill>
              </a:rPr>
              <a:t>: </a:t>
            </a:r>
          </a:p>
          <a:p>
            <a:pPr marL="0" indent="0" algn="just">
              <a:buNone/>
            </a:pPr>
            <a:endParaRPr lang="en-GB" sz="3200" b="0" i="0" u="none" strike="noStrike" baseline="0" dirty="0">
              <a:solidFill>
                <a:srgbClr val="000000"/>
              </a:solidFill>
            </a:endParaRPr>
          </a:p>
        </p:txBody>
      </p:sp>
      <p:pic>
        <p:nvPicPr>
          <p:cNvPr id="2" name="Picture 1" descr="A screenshot of a white sheet with black text&#10;&#10;Description automatically generated">
            <a:extLst>
              <a:ext uri="{FF2B5EF4-FFF2-40B4-BE49-F238E27FC236}">
                <a16:creationId xmlns:a16="http://schemas.microsoft.com/office/drawing/2014/main" id="{D3B2FB07-AA27-3B0A-5407-C8D88AE24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508" y="2288753"/>
            <a:ext cx="8582291" cy="3053809"/>
          </a:xfrm>
          <a:prstGeom prst="rect">
            <a:avLst/>
          </a:prstGeom>
        </p:spPr>
      </p:pic>
    </p:spTree>
    <p:extLst>
      <p:ext uri="{BB962C8B-B14F-4D97-AF65-F5344CB8AC3E}">
        <p14:creationId xmlns:p14="http://schemas.microsoft.com/office/powerpoint/2010/main" val="3825525653"/>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prstGeom prst="rect">
            <a:avLst/>
          </a:prstGeom>
        </p:spPr>
        <p:txBody>
          <a:bodyPr/>
          <a:lstStyle/>
          <a:p>
            <a:r>
              <a:rPr lang="en-GB" sz="3600" b="1" dirty="0"/>
              <a:t>Learning and Teaching Strategy - II</a:t>
            </a:r>
            <a:endParaRPr b="1" dirty="0"/>
          </a:p>
        </p:txBody>
      </p:sp>
      <p:sp>
        <p:nvSpPr>
          <p:cNvPr id="124" name="Clarifying the core concepts in this module"/>
          <p:cNvSpPr txBox="1">
            <a:spLocks noGrp="1"/>
          </p:cNvSpPr>
          <p:nvPr>
            <p:ph type="body" idx="1"/>
          </p:nvPr>
        </p:nvSpPr>
        <p:spPr>
          <a:xfrm>
            <a:off x="195209" y="1212352"/>
            <a:ext cx="8743307" cy="4304882"/>
          </a:xfrm>
          <a:prstGeom prst="rect">
            <a:avLst/>
          </a:prstGeom>
        </p:spPr>
        <p:txBody>
          <a:bodyPr>
            <a:normAutofit/>
          </a:bodyPr>
          <a:lstStyle/>
          <a:p>
            <a:endParaRPr dirty="0"/>
          </a:p>
          <a:p>
            <a:r>
              <a:rPr lang="en-GB" sz="3200" dirty="0"/>
              <a:t>10 weeks of teaching</a:t>
            </a:r>
          </a:p>
          <a:p>
            <a:endParaRPr lang="en-GB" sz="3200" dirty="0"/>
          </a:p>
          <a:p>
            <a:r>
              <a:rPr lang="en-GB" sz="3200" dirty="0"/>
              <a:t>4 hours each week</a:t>
            </a:r>
          </a:p>
          <a:p>
            <a:endParaRPr lang="en-GB" sz="3200" dirty="0"/>
          </a:p>
          <a:p>
            <a:r>
              <a:rPr lang="en-GB" sz="3200" dirty="0"/>
              <a:t>Plus weekly independent reading by students amounting to160 hours for the term (16 hours per week).</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prstGeom prst="rect">
            <a:avLst/>
          </a:prstGeom>
        </p:spPr>
        <p:txBody>
          <a:bodyPr/>
          <a:lstStyle/>
          <a:p>
            <a:r>
              <a:rPr lang="en-GB" b="1" dirty="0"/>
              <a:t>Module Assessment Mode - I</a:t>
            </a:r>
            <a:endParaRPr b="1" dirty="0"/>
          </a:p>
        </p:txBody>
      </p:sp>
      <p:graphicFrame>
        <p:nvGraphicFramePr>
          <p:cNvPr id="5" name="Table 4">
            <a:extLst>
              <a:ext uri="{FF2B5EF4-FFF2-40B4-BE49-F238E27FC236}">
                <a16:creationId xmlns:a16="http://schemas.microsoft.com/office/drawing/2014/main" id="{08DBB2DA-37FB-D21A-D266-A78C7776EFEB}"/>
              </a:ext>
            </a:extLst>
          </p:cNvPr>
          <p:cNvGraphicFramePr>
            <a:graphicFrameLocks noGrp="1"/>
          </p:cNvGraphicFramePr>
          <p:nvPr>
            <p:extLst>
              <p:ext uri="{D42A27DB-BD31-4B8C-83A1-F6EECF244321}">
                <p14:modId xmlns:p14="http://schemas.microsoft.com/office/powerpoint/2010/main" val="1288733048"/>
              </p:ext>
            </p:extLst>
          </p:nvPr>
        </p:nvGraphicFramePr>
        <p:xfrm>
          <a:off x="1089061" y="3339100"/>
          <a:ext cx="7335748" cy="1951993"/>
        </p:xfrm>
        <a:graphic>
          <a:graphicData uri="http://schemas.openxmlformats.org/drawingml/2006/table">
            <a:tbl>
              <a:tblPr firstRow="1" firstCol="1" bandRow="1">
                <a:tableStyleId>{5940675A-B579-460E-94D1-54222C63F5DA}</a:tableStyleId>
              </a:tblPr>
              <a:tblGrid>
                <a:gridCol w="2713222">
                  <a:extLst>
                    <a:ext uri="{9D8B030D-6E8A-4147-A177-3AD203B41FA5}">
                      <a16:colId xmlns:a16="http://schemas.microsoft.com/office/drawing/2014/main" val="285017472"/>
                    </a:ext>
                  </a:extLst>
                </a:gridCol>
                <a:gridCol w="3316160">
                  <a:extLst>
                    <a:ext uri="{9D8B030D-6E8A-4147-A177-3AD203B41FA5}">
                      <a16:colId xmlns:a16="http://schemas.microsoft.com/office/drawing/2014/main" val="2265931400"/>
                    </a:ext>
                  </a:extLst>
                </a:gridCol>
                <a:gridCol w="1306366">
                  <a:extLst>
                    <a:ext uri="{9D8B030D-6E8A-4147-A177-3AD203B41FA5}">
                      <a16:colId xmlns:a16="http://schemas.microsoft.com/office/drawing/2014/main" val="1378357739"/>
                    </a:ext>
                  </a:extLst>
                </a:gridCol>
              </a:tblGrid>
              <a:tr h="438841">
                <a:tc>
                  <a:txBody>
                    <a:bodyPr/>
                    <a:lstStyle/>
                    <a:p>
                      <a:pPr>
                        <a:lnSpc>
                          <a:spcPct val="107000"/>
                        </a:lnSpc>
                      </a:pPr>
                      <a:r>
                        <a:rPr lang="en-GB" sz="1200" kern="100">
                          <a:effectLst/>
                        </a:rPr>
                        <a:t>Mode of assessment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200" kern="100">
                          <a:effectLst/>
                        </a:rPr>
                        <a:t>Volume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200" kern="100">
                          <a:effectLst/>
                        </a:rPr>
                        <a:t>Weighting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42560083"/>
                  </a:ext>
                </a:extLst>
              </a:tr>
              <a:tr h="1513152">
                <a:tc>
                  <a:txBody>
                    <a:bodyPr/>
                    <a:lstStyle/>
                    <a:p>
                      <a:pPr>
                        <a:lnSpc>
                          <a:spcPct val="107000"/>
                        </a:lnSpc>
                      </a:pPr>
                      <a:r>
                        <a:rPr lang="en-GB" sz="1000" kern="100">
                          <a:effectLst/>
                        </a:rPr>
                        <a:t>Group Presentation explaining the features of different information systems, comparison/evaluation of different information systems, etc.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100" kern="100" dirty="0">
                          <a:effectLst/>
                        </a:rPr>
                        <a:t> </a:t>
                      </a:r>
                    </a:p>
                    <a:p>
                      <a:pPr>
                        <a:lnSpc>
                          <a:spcPct val="107000"/>
                        </a:lnSpc>
                      </a:pPr>
                      <a:r>
                        <a:rPr lang="en-GB" sz="1100" kern="100" dirty="0">
                          <a:effectLst/>
                        </a:rPr>
                        <a:t>10-15 minutes person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100" kern="100" dirty="0">
                          <a:effectLst/>
                        </a:rPr>
                        <a:t> </a:t>
                      </a:r>
                    </a:p>
                    <a:p>
                      <a:pPr>
                        <a:lnSpc>
                          <a:spcPct val="107000"/>
                        </a:lnSpc>
                      </a:pPr>
                      <a:r>
                        <a:rPr lang="en-GB" sz="1100" kern="100" dirty="0">
                          <a:effectLst/>
                        </a:rPr>
                        <a:t>50%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44064433"/>
                  </a:ext>
                </a:extLst>
              </a:tr>
            </a:tbl>
          </a:graphicData>
        </a:graphic>
      </p:graphicFrame>
      <p:sp>
        <p:nvSpPr>
          <p:cNvPr id="6" name="Rectangle 2">
            <a:extLst>
              <a:ext uri="{FF2B5EF4-FFF2-40B4-BE49-F238E27FC236}">
                <a16:creationId xmlns:a16="http://schemas.microsoft.com/office/drawing/2014/main" id="{C1EAF62A-D465-FD5D-685D-B94E824A0B74}"/>
              </a:ext>
            </a:extLst>
          </p:cNvPr>
          <p:cNvSpPr>
            <a:spLocks noGrp="1" noChangeArrowheads="1"/>
          </p:cNvSpPr>
          <p:nvPr>
            <p:ph type="body" idx="1"/>
          </p:nvPr>
        </p:nvSpPr>
        <p:spPr bwMode="auto">
          <a:xfrm>
            <a:off x="1" y="2004058"/>
            <a:ext cx="9041258" cy="75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100" b="1" i="0" u="none" strike="noStrike" cap="none" normalizeH="0" baseline="0" dirty="0">
                <a:ln>
                  <a:noFill/>
                </a:ln>
                <a:solidFill>
                  <a:srgbClr val="000000"/>
                </a:solidFill>
                <a:effectLst/>
                <a:latin typeface="Arial" panose="020B0604020202020204" pitchFamily="34" charset="0"/>
                <a:ea typeface="Arial" panose="020B0604020202020204" pitchFamily="34" charset="0"/>
              </a:rPr>
              <a:t>Assessment Component 1</a:t>
            </a:r>
            <a:r>
              <a:rPr kumimoji="0" lang="en-GB" altLang="zh-CN"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endParaRPr kumimoji="0" lang="en-GB" altLang="zh-CN"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000" b="1" i="1" u="none" strike="noStrike" cap="none" normalizeH="0" baseline="0" dirty="0">
                <a:ln>
                  <a:noFill/>
                </a:ln>
                <a:solidFill>
                  <a:srgbClr val="000000"/>
                </a:solidFill>
                <a:effectLst/>
                <a:latin typeface="Arial" panose="020B0604020202020204" pitchFamily="34" charset="0"/>
                <a:ea typeface="Arial" panose="020B0604020202020204" pitchFamily="34" charset="0"/>
              </a:rPr>
              <a:t>(Tick one) </a:t>
            </a:r>
            <a:r>
              <a:rPr kumimoji="0" lang="en-GB" altLang="zh-CN" sz="10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endParaRPr kumimoji="0" lang="en-GB" altLang="zh-CN"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100" b="0" i="0" u="none" strike="noStrike" cap="none" normalizeH="0" baseline="0" dirty="0">
                <a:ln>
                  <a:noFill/>
                </a:ln>
                <a:solidFill>
                  <a:srgbClr val="000000"/>
                </a:solidFill>
                <a:effectLst/>
                <a:latin typeface="Arial" panose="020B0604020202020204" pitchFamily="34" charset="0"/>
                <a:ea typeface="Segoe UI Symbol" panose="020B0502040204020203" pitchFamily="34" charset="0"/>
                <a:cs typeface="Segoe UI Symbol" panose="020B0502040204020203" pitchFamily="34" charset="0"/>
              </a:rPr>
              <a:t>☐</a:t>
            </a:r>
            <a:r>
              <a:rPr kumimoji="0" lang="en-GB" altLang="zh-CN"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r>
              <a:rPr kumimoji="0" lang="en-GB" altLang="zh-CN"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a:t>
            </a:r>
            <a:r>
              <a:rPr kumimoji="0" lang="en-GB" altLang="zh-CN"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Written exam </a:t>
            </a:r>
            <a:r>
              <a:rPr kumimoji="0" lang="en-GB" altLang="zh-CN"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a:t>
            </a:r>
            <a:r>
              <a:rPr kumimoji="0" lang="en-GB" altLang="zh-CN"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a:t>
            </a:r>
            <a:r>
              <a:rPr kumimoji="0" lang="en-GB" altLang="zh-CN"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a:t>
            </a:r>
            <a:r>
              <a:rPr kumimoji="0" lang="en-GB" altLang="zh-CN"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Coursework </a:t>
            </a:r>
            <a:r>
              <a:rPr kumimoji="0" lang="en-GB" altLang="zh-CN"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a:t>
            </a:r>
            <a:r>
              <a:rPr kumimoji="0" lang="en-GB" altLang="zh-CN"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a:t>
            </a:r>
            <a:r>
              <a:rPr kumimoji="0" lang="en-GB" altLang="zh-CN"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a:t>
            </a:r>
            <a:r>
              <a:rPr kumimoji="0" lang="en-GB" altLang="zh-CN"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Practical  </a:t>
            </a:r>
            <a:endParaRPr kumimoji="0" lang="en-GB" altLang="zh-CN"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endParaRPr kumimoji="0" lang="en-GB" altLang="zh-CN"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48473879"/>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prstGeom prst="rect">
            <a:avLst/>
          </a:prstGeom>
        </p:spPr>
        <p:txBody>
          <a:bodyPr/>
          <a:lstStyle/>
          <a:p>
            <a:r>
              <a:rPr lang="en-GB" b="1" dirty="0"/>
              <a:t>Module Assessment Mode - II</a:t>
            </a:r>
            <a:endParaRPr b="1" dirty="0"/>
          </a:p>
        </p:txBody>
      </p:sp>
      <p:sp>
        <p:nvSpPr>
          <p:cNvPr id="124" name="Clarifying the core concepts in this module"/>
          <p:cNvSpPr txBox="1">
            <a:spLocks noGrp="1"/>
          </p:cNvSpPr>
          <p:nvPr>
            <p:ph type="body" idx="1"/>
          </p:nvPr>
        </p:nvSpPr>
        <p:spPr>
          <a:xfrm>
            <a:off x="195209" y="1232900"/>
            <a:ext cx="8491591" cy="4284334"/>
          </a:xfrm>
          <a:prstGeom prst="rect">
            <a:avLst/>
          </a:prstGeom>
        </p:spPr>
        <p:txBody>
          <a:bodyPr>
            <a:normAutofit/>
          </a:bodyPr>
          <a:lstStyle/>
          <a:p>
            <a:pPr marL="0" indent="0" algn="ctr">
              <a:spcBef>
                <a:spcPts val="0"/>
              </a:spcBef>
              <a:buSzTx/>
              <a:buFontTx/>
              <a:buNone/>
              <a:defRPr sz="3300" b="1"/>
            </a:pPr>
            <a:r>
              <a:rPr lang="en-GB" sz="2800" dirty="0"/>
              <a:t>Assessment Component 2 </a:t>
            </a:r>
          </a:p>
          <a:p>
            <a:pPr marL="0" indent="0" algn="ctr">
              <a:spcBef>
                <a:spcPts val="0"/>
              </a:spcBef>
              <a:buSzTx/>
              <a:buFontTx/>
              <a:buNone/>
              <a:defRPr sz="3300" b="1"/>
            </a:pPr>
            <a:endParaRPr lang="en-GB" sz="1900" dirty="0"/>
          </a:p>
          <a:p>
            <a:pPr marL="0" indent="0" algn="ctr">
              <a:spcBef>
                <a:spcPts val="0"/>
              </a:spcBef>
              <a:buSzTx/>
              <a:buFontTx/>
              <a:buNone/>
              <a:defRPr sz="3300" b="1"/>
            </a:pPr>
            <a:r>
              <a:rPr lang="en-GB" sz="1800" dirty="0"/>
              <a:t>☒	Coursework </a:t>
            </a:r>
            <a:r>
              <a:rPr lang="en-GB" dirty="0"/>
              <a:t>	       </a:t>
            </a:r>
            <a:r>
              <a:rPr lang="en-GB" sz="1900" dirty="0"/>
              <a:t>		</a:t>
            </a:r>
          </a:p>
          <a:p>
            <a:pPr marL="0" indent="0" algn="ctr">
              <a:spcBef>
                <a:spcPts val="0"/>
              </a:spcBef>
              <a:buSzTx/>
              <a:buFontTx/>
              <a:buNone/>
              <a:defRPr sz="3300" b="1"/>
            </a:pPr>
            <a:r>
              <a:rPr lang="en-GB" dirty="0"/>
              <a:t>  </a:t>
            </a:r>
          </a:p>
          <a:p>
            <a:pPr marL="0" indent="0" algn="ctr">
              <a:spcBef>
                <a:spcPts val="0"/>
              </a:spcBef>
              <a:buSzTx/>
              <a:buFontTx/>
              <a:buNone/>
              <a:defRPr sz="3300" b="1"/>
            </a:pPr>
            <a:r>
              <a:rPr lang="en-GB" dirty="0"/>
              <a:t> </a:t>
            </a:r>
          </a:p>
          <a:p>
            <a:pPr marL="0" indent="0" algn="ctr">
              <a:spcBef>
                <a:spcPts val="0"/>
              </a:spcBef>
              <a:buSzTx/>
              <a:buFontTx/>
              <a:buNone/>
              <a:defRPr sz="3300" b="1"/>
            </a:pPr>
            <a:endParaRPr dirty="0"/>
          </a:p>
        </p:txBody>
      </p:sp>
      <p:graphicFrame>
        <p:nvGraphicFramePr>
          <p:cNvPr id="2" name="Table 1">
            <a:extLst>
              <a:ext uri="{FF2B5EF4-FFF2-40B4-BE49-F238E27FC236}">
                <a16:creationId xmlns:a16="http://schemas.microsoft.com/office/drawing/2014/main" id="{B56DCA64-C1A9-102B-7EFE-4E2B05211F10}"/>
              </a:ext>
            </a:extLst>
          </p:cNvPr>
          <p:cNvGraphicFramePr>
            <a:graphicFrameLocks noGrp="1"/>
          </p:cNvGraphicFramePr>
          <p:nvPr>
            <p:extLst>
              <p:ext uri="{D42A27DB-BD31-4B8C-83A1-F6EECF244321}">
                <p14:modId xmlns:p14="http://schemas.microsoft.com/office/powerpoint/2010/main" val="2593696485"/>
              </p:ext>
            </p:extLst>
          </p:nvPr>
        </p:nvGraphicFramePr>
        <p:xfrm>
          <a:off x="708917" y="2671281"/>
          <a:ext cx="7479586" cy="2609636"/>
        </p:xfrm>
        <a:graphic>
          <a:graphicData uri="http://schemas.openxmlformats.org/drawingml/2006/table">
            <a:tbl>
              <a:tblPr firstRow="1" firstCol="1" bandRow="1"/>
              <a:tblGrid>
                <a:gridCol w="2766422">
                  <a:extLst>
                    <a:ext uri="{9D8B030D-6E8A-4147-A177-3AD203B41FA5}">
                      <a16:colId xmlns:a16="http://schemas.microsoft.com/office/drawing/2014/main" val="3614024597"/>
                    </a:ext>
                  </a:extLst>
                </a:gridCol>
                <a:gridCol w="3381183">
                  <a:extLst>
                    <a:ext uri="{9D8B030D-6E8A-4147-A177-3AD203B41FA5}">
                      <a16:colId xmlns:a16="http://schemas.microsoft.com/office/drawing/2014/main" val="584419530"/>
                    </a:ext>
                  </a:extLst>
                </a:gridCol>
                <a:gridCol w="1331981">
                  <a:extLst>
                    <a:ext uri="{9D8B030D-6E8A-4147-A177-3AD203B41FA5}">
                      <a16:colId xmlns:a16="http://schemas.microsoft.com/office/drawing/2014/main" val="3976774827"/>
                    </a:ext>
                  </a:extLst>
                </a:gridCol>
              </a:tblGrid>
              <a:tr h="451710">
                <a:tc>
                  <a:txBody>
                    <a:bodyPr/>
                    <a:lstStyle/>
                    <a:p>
                      <a:pPr>
                        <a:lnSpc>
                          <a:spcPct val="107000"/>
                        </a:lnSpc>
                      </a:pPr>
                      <a:r>
                        <a:rPr lang="en-GB" sz="1200" b="1">
                          <a:solidFill>
                            <a:srgbClr val="000000"/>
                          </a:solidFill>
                          <a:effectLst/>
                          <a:latin typeface="Arial" panose="020B0604020202020204" pitchFamily="34" charset="0"/>
                          <a:ea typeface="Arial" panose="020B0604020202020204" pitchFamily="34" charset="0"/>
                        </a:rPr>
                        <a:t>Mode of assessment</a:t>
                      </a:r>
                      <a:r>
                        <a:rPr lang="en-GB" sz="1200">
                          <a:solidFill>
                            <a:srgbClr val="000000"/>
                          </a:solidFill>
                          <a:effectLst/>
                          <a:latin typeface="Arial" panose="020B0604020202020204" pitchFamily="34" charset="0"/>
                          <a:ea typeface="Arial" panose="020B0604020202020204" pitchFamily="34" charset="0"/>
                        </a:rPr>
                        <a:t> </a:t>
                      </a:r>
                      <a:endParaRPr lang="en-GB" sz="1100">
                        <a:effectLst/>
                        <a:latin typeface="Calibri" panose="020F0502020204030204" pitchFamily="34" charset="0"/>
                        <a:ea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en-GB" sz="1200" b="1">
                          <a:solidFill>
                            <a:srgbClr val="000000"/>
                          </a:solidFill>
                          <a:effectLst/>
                          <a:latin typeface="Arial" panose="020B0604020202020204" pitchFamily="34" charset="0"/>
                          <a:ea typeface="Arial" panose="020B0604020202020204" pitchFamily="34" charset="0"/>
                        </a:rPr>
                        <a:t>Volume</a:t>
                      </a:r>
                      <a:r>
                        <a:rPr lang="en-GB" sz="1200">
                          <a:solidFill>
                            <a:srgbClr val="000000"/>
                          </a:solidFill>
                          <a:effectLst/>
                          <a:latin typeface="Arial" panose="020B0604020202020204" pitchFamily="34" charset="0"/>
                          <a:ea typeface="Arial" panose="020B0604020202020204" pitchFamily="34" charset="0"/>
                        </a:rPr>
                        <a:t> </a:t>
                      </a:r>
                      <a:endParaRPr lang="en-GB" sz="1100">
                        <a:effectLst/>
                        <a:latin typeface="Calibri" panose="020F0502020204030204" pitchFamily="34" charset="0"/>
                        <a:ea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en-GB" sz="1200" b="1">
                          <a:solidFill>
                            <a:srgbClr val="000000"/>
                          </a:solidFill>
                          <a:effectLst/>
                          <a:latin typeface="Arial" panose="020B0604020202020204" pitchFamily="34" charset="0"/>
                          <a:ea typeface="Arial" panose="020B0604020202020204" pitchFamily="34" charset="0"/>
                        </a:rPr>
                        <a:t>Weighting</a:t>
                      </a:r>
                      <a:r>
                        <a:rPr lang="en-GB" sz="1200">
                          <a:solidFill>
                            <a:srgbClr val="000000"/>
                          </a:solidFill>
                          <a:effectLst/>
                          <a:latin typeface="Arial" panose="020B0604020202020204" pitchFamily="34" charset="0"/>
                          <a:ea typeface="Arial" panose="020B0604020202020204" pitchFamily="34" charset="0"/>
                        </a:rPr>
                        <a:t> </a:t>
                      </a:r>
                      <a:endParaRPr lang="en-GB" sz="1100">
                        <a:effectLst/>
                        <a:latin typeface="Calibri" panose="020F0502020204030204" pitchFamily="34" charset="0"/>
                        <a:ea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45076160"/>
                  </a:ext>
                </a:extLst>
              </a:tr>
              <a:tr h="2157926">
                <a:tc>
                  <a:txBody>
                    <a:bodyPr/>
                    <a:lstStyle/>
                    <a:p>
                      <a:pPr>
                        <a:lnSpc>
                          <a:spcPct val="107000"/>
                        </a:lnSpc>
                      </a:pPr>
                      <a:r>
                        <a:rPr lang="en-GB" sz="1100">
                          <a:solidFill>
                            <a:srgbClr val="000000"/>
                          </a:solidFill>
                          <a:effectLst/>
                          <a:latin typeface="Arial" panose="020B0604020202020204" pitchFamily="34" charset="0"/>
                          <a:ea typeface="Arial" panose="020B0604020202020204" pitchFamily="34" charset="0"/>
                        </a:rPr>
                        <a:t>Individual written proposal in response to a given case/scenario with appropriate recommendations to improve information system/s </a:t>
                      </a:r>
                      <a:endParaRPr lang="en-GB" sz="1100">
                        <a:effectLst/>
                        <a:latin typeface="Calibri" panose="020F0502020204030204" pitchFamily="34" charset="0"/>
                        <a:ea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en-GB" sz="1100">
                          <a:solidFill>
                            <a:srgbClr val="000000"/>
                          </a:solidFill>
                          <a:effectLst/>
                          <a:latin typeface="Arial" panose="020B0604020202020204" pitchFamily="34" charset="0"/>
                          <a:ea typeface="Arial" panose="020B0604020202020204" pitchFamily="34" charset="0"/>
                        </a:rPr>
                        <a:t> </a:t>
                      </a:r>
                      <a:endParaRPr lang="en-GB" sz="1100">
                        <a:effectLst/>
                        <a:latin typeface="Calibri" panose="020F0502020204030204" pitchFamily="34" charset="0"/>
                        <a:ea typeface="Calibri" panose="020F0502020204030204" pitchFamily="34" charset="0"/>
                      </a:endParaRPr>
                    </a:p>
                    <a:p>
                      <a:pPr>
                        <a:lnSpc>
                          <a:spcPct val="107000"/>
                        </a:lnSpc>
                      </a:pPr>
                      <a:r>
                        <a:rPr lang="en-GB" sz="1100">
                          <a:solidFill>
                            <a:srgbClr val="000000"/>
                          </a:solidFill>
                          <a:effectLst/>
                          <a:latin typeface="Arial" panose="020B0604020202020204" pitchFamily="34" charset="0"/>
                          <a:ea typeface="Arial" panose="020B0604020202020204" pitchFamily="34" charset="0"/>
                        </a:rPr>
                        <a:t>2000 words   </a:t>
                      </a:r>
                      <a:endParaRPr lang="en-GB" sz="1100">
                        <a:effectLst/>
                        <a:latin typeface="Calibri" panose="020F0502020204030204" pitchFamily="34" charset="0"/>
                        <a:ea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en-GB" sz="1100" dirty="0">
                          <a:solidFill>
                            <a:srgbClr val="000000"/>
                          </a:solidFill>
                          <a:effectLst/>
                          <a:latin typeface="Arial" panose="020B0604020202020204" pitchFamily="34" charset="0"/>
                          <a:ea typeface="Arial" panose="020B0604020202020204" pitchFamily="34" charset="0"/>
                        </a:rPr>
                        <a:t> </a:t>
                      </a:r>
                      <a:endParaRPr lang="en-GB" sz="1100" dirty="0">
                        <a:effectLst/>
                        <a:latin typeface="Calibri" panose="020F0502020204030204" pitchFamily="34" charset="0"/>
                        <a:ea typeface="Calibri" panose="020F0502020204030204" pitchFamily="34" charset="0"/>
                      </a:endParaRPr>
                    </a:p>
                    <a:p>
                      <a:pPr>
                        <a:lnSpc>
                          <a:spcPct val="107000"/>
                        </a:lnSpc>
                      </a:pPr>
                      <a:r>
                        <a:rPr lang="en-GB" sz="1100" dirty="0">
                          <a:solidFill>
                            <a:srgbClr val="000000"/>
                          </a:solidFill>
                          <a:effectLst/>
                          <a:latin typeface="Arial" panose="020B0604020202020204" pitchFamily="34" charset="0"/>
                          <a:ea typeface="Arial" panose="020B0604020202020204" pitchFamily="34" charset="0"/>
                        </a:rPr>
                        <a:t>50% </a:t>
                      </a:r>
                      <a:endParaRPr lang="en-GB" sz="1100" dirty="0">
                        <a:effectLst/>
                        <a:latin typeface="Calibri" panose="020F0502020204030204" pitchFamily="34" charset="0"/>
                        <a:ea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08317624"/>
                  </a:ext>
                </a:extLst>
              </a:tr>
            </a:tbl>
          </a:graphicData>
        </a:graphic>
      </p:graphicFrame>
      <p:sp>
        <p:nvSpPr>
          <p:cNvPr id="3" name="Rectangle 1">
            <a:extLst>
              <a:ext uri="{FF2B5EF4-FFF2-40B4-BE49-F238E27FC236}">
                <a16:creationId xmlns:a16="http://schemas.microsoft.com/office/drawing/2014/main" id="{9BB9448A-AC2A-A09B-E166-7E5D424AD711}"/>
              </a:ext>
            </a:extLst>
          </p:cNvPr>
          <p:cNvSpPr>
            <a:spLocks noChangeArrowheads="1"/>
          </p:cNvSpPr>
          <p:nvPr/>
        </p:nvSpPr>
        <p:spPr bwMode="auto">
          <a:xfrm>
            <a:off x="1790700" y="369252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200" b="0" i="0" u="none" strike="noStrike" cap="none" normalizeH="0" baseline="0">
                <a:ln>
                  <a:noFill/>
                </a:ln>
                <a:solidFill>
                  <a:srgbClr val="000000"/>
                </a:solidFill>
                <a:effectLst/>
                <a:latin typeface="Arial" panose="020B0604020202020204" pitchFamily="34" charset="0"/>
                <a:ea typeface="Arial" panose="020B0604020202020204" pitchFamily="34" charset="0"/>
              </a:rPr>
              <a:t> </a:t>
            </a:r>
            <a:endParaRPr kumimoji="0" lang="en-GB" altLang="zh-CN"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17527211"/>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prstGeom prst="rect">
            <a:avLst/>
          </a:prstGeom>
        </p:spPr>
        <p:txBody>
          <a:bodyPr>
            <a:normAutofit/>
          </a:bodyPr>
          <a:lstStyle/>
          <a:p>
            <a:r>
              <a:rPr lang="en-GB" sz="3600" b="1" dirty="0"/>
              <a:t>Assessment Summary </a:t>
            </a:r>
            <a:endParaRPr sz="3600" b="1" dirty="0"/>
          </a:p>
        </p:txBody>
      </p:sp>
      <p:sp>
        <p:nvSpPr>
          <p:cNvPr id="124" name="Clarifying the core concepts in this module"/>
          <p:cNvSpPr txBox="1">
            <a:spLocks noGrp="1"/>
          </p:cNvSpPr>
          <p:nvPr>
            <p:ph type="body" idx="1"/>
          </p:nvPr>
        </p:nvSpPr>
        <p:spPr>
          <a:xfrm>
            <a:off x="195209" y="1232900"/>
            <a:ext cx="8491591" cy="4284334"/>
          </a:xfrm>
          <a:prstGeom prst="rect">
            <a:avLst/>
          </a:prstGeom>
        </p:spPr>
        <p:txBody>
          <a:bodyPr/>
          <a:lstStyle/>
          <a:p>
            <a:pPr marL="0" indent="0" algn="ctr">
              <a:spcBef>
                <a:spcPts val="0"/>
              </a:spcBef>
              <a:buSzTx/>
              <a:buFontTx/>
              <a:buNone/>
              <a:defRPr sz="3300" b="1"/>
            </a:pPr>
            <a:endParaRPr lang="en-GB" dirty="0"/>
          </a:p>
          <a:p>
            <a:pPr marL="0" indent="0" algn="ctr">
              <a:spcBef>
                <a:spcPts val="0"/>
              </a:spcBef>
              <a:buSzTx/>
              <a:buFontTx/>
              <a:buNone/>
              <a:defRPr sz="3300" b="1"/>
            </a:pPr>
            <a:endParaRPr dirty="0"/>
          </a:p>
        </p:txBody>
      </p:sp>
      <p:graphicFrame>
        <p:nvGraphicFramePr>
          <p:cNvPr id="2" name="Table 1">
            <a:extLst>
              <a:ext uri="{FF2B5EF4-FFF2-40B4-BE49-F238E27FC236}">
                <a16:creationId xmlns:a16="http://schemas.microsoft.com/office/drawing/2014/main" id="{5E01E356-B39F-4697-A573-004E83537009}"/>
              </a:ext>
            </a:extLst>
          </p:cNvPr>
          <p:cNvGraphicFramePr>
            <a:graphicFrameLocks noGrp="1"/>
          </p:cNvGraphicFramePr>
          <p:nvPr>
            <p:extLst>
              <p:ext uri="{D42A27DB-BD31-4B8C-83A1-F6EECF244321}">
                <p14:modId xmlns:p14="http://schemas.microsoft.com/office/powerpoint/2010/main" val="3680038523"/>
              </p:ext>
            </p:extLst>
          </p:nvPr>
        </p:nvGraphicFramePr>
        <p:xfrm>
          <a:off x="457199" y="1396999"/>
          <a:ext cx="7854594" cy="3206364"/>
        </p:xfrm>
        <a:graphic>
          <a:graphicData uri="http://schemas.openxmlformats.org/drawingml/2006/table">
            <a:tbl>
              <a:tblPr firstRow="1" bandRow="1">
                <a:tableStyleId>{5940675A-B579-460E-94D1-54222C63F5DA}</a:tableStyleId>
              </a:tblPr>
              <a:tblGrid>
                <a:gridCol w="3927297">
                  <a:extLst>
                    <a:ext uri="{9D8B030D-6E8A-4147-A177-3AD203B41FA5}">
                      <a16:colId xmlns:a16="http://schemas.microsoft.com/office/drawing/2014/main" val="783758708"/>
                    </a:ext>
                  </a:extLst>
                </a:gridCol>
                <a:gridCol w="3927297">
                  <a:extLst>
                    <a:ext uri="{9D8B030D-6E8A-4147-A177-3AD203B41FA5}">
                      <a16:colId xmlns:a16="http://schemas.microsoft.com/office/drawing/2014/main" val="3769399121"/>
                    </a:ext>
                  </a:extLst>
                </a:gridCol>
              </a:tblGrid>
              <a:tr h="719262">
                <a:tc>
                  <a:txBody>
                    <a:bodyPr/>
                    <a:lstStyle/>
                    <a:p>
                      <a:pPr algn="ctr"/>
                      <a:endParaRPr lang="en-GB" sz="2800" b="1" dirty="0">
                        <a:latin typeface="Myriad Pro"/>
                      </a:endParaRPr>
                    </a:p>
                    <a:p>
                      <a:pPr algn="ctr"/>
                      <a:r>
                        <a:rPr lang="en-GB" sz="2800" b="1" dirty="0">
                          <a:latin typeface="Myriad Pro"/>
                        </a:rPr>
                        <a:t>Activity Type</a:t>
                      </a:r>
                    </a:p>
                  </a:txBody>
                  <a:tcPr/>
                </a:tc>
                <a:tc>
                  <a:txBody>
                    <a:bodyPr/>
                    <a:lstStyle/>
                    <a:p>
                      <a:pPr algn="ctr"/>
                      <a:endParaRPr lang="en-GB" sz="2800" b="1" dirty="0">
                        <a:latin typeface="Myriad Pro"/>
                      </a:endParaRPr>
                    </a:p>
                    <a:p>
                      <a:pPr algn="ctr"/>
                      <a:r>
                        <a:rPr lang="en-GB" sz="2800" b="1" dirty="0">
                          <a:latin typeface="Myriad Pro"/>
                        </a:rPr>
                        <a:t>Percentage</a:t>
                      </a:r>
                    </a:p>
                  </a:txBody>
                  <a:tcPr/>
                </a:tc>
                <a:extLst>
                  <a:ext uri="{0D108BD9-81ED-4DB2-BD59-A6C34878D82A}">
                    <a16:rowId xmlns:a16="http://schemas.microsoft.com/office/drawing/2014/main" val="2349939120"/>
                  </a:ext>
                </a:extLst>
              </a:tr>
              <a:tr h="719262">
                <a:tc>
                  <a:txBody>
                    <a:bodyPr/>
                    <a:lstStyle/>
                    <a:p>
                      <a:endParaRPr lang="en-GB" sz="2400" b="1" dirty="0">
                        <a:solidFill>
                          <a:srgbClr val="FF0000"/>
                        </a:solidFill>
                        <a:latin typeface="Myriad Pro"/>
                      </a:endParaRPr>
                    </a:p>
                    <a:p>
                      <a:r>
                        <a:rPr lang="en-GB" sz="2400" b="1" dirty="0">
                          <a:solidFill>
                            <a:srgbClr val="FF0000"/>
                          </a:solidFill>
                          <a:latin typeface="Myriad Pro"/>
                        </a:rPr>
                        <a:t>Practical </a:t>
                      </a:r>
                    </a:p>
                  </a:txBody>
                  <a:tcPr/>
                </a:tc>
                <a:tc>
                  <a:txBody>
                    <a:bodyPr/>
                    <a:lstStyle/>
                    <a:p>
                      <a:endParaRPr lang="en-GB" sz="2400" b="1" dirty="0">
                        <a:solidFill>
                          <a:srgbClr val="FF0000"/>
                        </a:solidFill>
                        <a:latin typeface="Myriad Pro"/>
                      </a:endParaRPr>
                    </a:p>
                    <a:p>
                      <a:r>
                        <a:rPr lang="en-GB" sz="2400" b="1" dirty="0">
                          <a:solidFill>
                            <a:srgbClr val="FF0000"/>
                          </a:solidFill>
                          <a:latin typeface="Myriad Pro"/>
                        </a:rPr>
                        <a:t>50%</a:t>
                      </a:r>
                    </a:p>
                  </a:txBody>
                  <a:tcPr/>
                </a:tc>
                <a:extLst>
                  <a:ext uri="{0D108BD9-81ED-4DB2-BD59-A6C34878D82A}">
                    <a16:rowId xmlns:a16="http://schemas.microsoft.com/office/drawing/2014/main" val="2367082202"/>
                  </a:ext>
                </a:extLst>
              </a:tr>
              <a:tr h="719262">
                <a:tc>
                  <a:txBody>
                    <a:bodyPr/>
                    <a:lstStyle/>
                    <a:p>
                      <a:r>
                        <a:rPr lang="en-GB" sz="2400" b="1" dirty="0">
                          <a:latin typeface="Myriad Pro"/>
                        </a:rPr>
                        <a:t>Coursework </a:t>
                      </a:r>
                    </a:p>
                  </a:txBody>
                  <a:tcPr/>
                </a:tc>
                <a:tc>
                  <a:txBody>
                    <a:bodyPr/>
                    <a:lstStyle/>
                    <a:p>
                      <a:r>
                        <a:rPr lang="en-GB" sz="2400" b="1" dirty="0">
                          <a:latin typeface="Myriad Pro"/>
                        </a:rPr>
                        <a:t>50%</a:t>
                      </a:r>
                    </a:p>
                  </a:txBody>
                  <a:tcPr/>
                </a:tc>
                <a:extLst>
                  <a:ext uri="{0D108BD9-81ED-4DB2-BD59-A6C34878D82A}">
                    <a16:rowId xmlns:a16="http://schemas.microsoft.com/office/drawing/2014/main" val="2029032128"/>
                  </a:ext>
                </a:extLst>
              </a:tr>
              <a:tr h="719262">
                <a:tc>
                  <a:txBody>
                    <a:bodyPr/>
                    <a:lstStyle/>
                    <a:p>
                      <a:r>
                        <a:rPr lang="en-GB" sz="2400" b="1" dirty="0">
                          <a:solidFill>
                            <a:srgbClr val="0070C0"/>
                          </a:solidFill>
                          <a:latin typeface="Myriad Pro"/>
                        </a:rPr>
                        <a:t>Total</a:t>
                      </a:r>
                    </a:p>
                  </a:txBody>
                  <a:tcPr/>
                </a:tc>
                <a:tc>
                  <a:txBody>
                    <a:bodyPr/>
                    <a:lstStyle/>
                    <a:p>
                      <a:r>
                        <a:rPr lang="en-GB" sz="2400" b="1" dirty="0">
                          <a:solidFill>
                            <a:srgbClr val="0070C0"/>
                          </a:solidFill>
                          <a:latin typeface="Myriad Pro"/>
                        </a:rPr>
                        <a:t>100%</a:t>
                      </a:r>
                    </a:p>
                  </a:txBody>
                  <a:tcPr/>
                </a:tc>
                <a:extLst>
                  <a:ext uri="{0D108BD9-81ED-4DB2-BD59-A6C34878D82A}">
                    <a16:rowId xmlns:a16="http://schemas.microsoft.com/office/drawing/2014/main" val="685229795"/>
                  </a:ext>
                </a:extLst>
              </a:tr>
            </a:tbl>
          </a:graphicData>
        </a:graphic>
      </p:graphicFrame>
    </p:spTree>
    <p:extLst>
      <p:ext uri="{BB962C8B-B14F-4D97-AF65-F5344CB8AC3E}">
        <p14:creationId xmlns:p14="http://schemas.microsoft.com/office/powerpoint/2010/main" val="909813104"/>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2"/>
            <a:ext cx="8229600" cy="1135283"/>
          </a:xfrm>
          <a:prstGeom prst="rect">
            <a:avLst/>
          </a:prstGeom>
        </p:spPr>
        <p:txBody>
          <a:bodyPr>
            <a:normAutofit/>
          </a:bodyPr>
          <a:lstStyle/>
          <a:p>
            <a:r>
              <a:rPr lang="en-GB" sz="4800" b="1" dirty="0"/>
              <a:t>Note!</a:t>
            </a:r>
            <a:endParaRPr sz="4800" b="1" dirty="0"/>
          </a:p>
        </p:txBody>
      </p:sp>
      <p:sp>
        <p:nvSpPr>
          <p:cNvPr id="124" name="Clarifying the core concepts in this module"/>
          <p:cNvSpPr txBox="1">
            <a:spLocks noGrp="1"/>
          </p:cNvSpPr>
          <p:nvPr>
            <p:ph type="body" idx="1"/>
          </p:nvPr>
        </p:nvSpPr>
        <p:spPr>
          <a:xfrm>
            <a:off x="133564" y="1273996"/>
            <a:ext cx="8763856" cy="4243238"/>
          </a:xfrm>
          <a:prstGeom prst="rect">
            <a:avLst/>
          </a:prstGeom>
        </p:spPr>
        <p:txBody>
          <a:bodyPr>
            <a:normAutofit/>
          </a:bodyPr>
          <a:lstStyle/>
          <a:p>
            <a:pPr marL="0" indent="0" algn="ctr">
              <a:spcBef>
                <a:spcPts val="0"/>
              </a:spcBef>
              <a:buSzTx/>
              <a:buFontTx/>
              <a:buNone/>
              <a:defRPr sz="3300" b="1"/>
            </a:pPr>
            <a:r>
              <a:rPr lang="en-GB" sz="4400" b="1" dirty="0">
                <a:solidFill>
                  <a:srgbClr val="FF0000"/>
                </a:solidFill>
                <a:effectLst/>
                <a:ea typeface="Calibri" panose="020F0502020204030204" pitchFamily="34" charset="0"/>
                <a:cs typeface="Times New Roman" panose="02020603050405020304" pitchFamily="18" charset="0"/>
              </a:rPr>
              <a:t>The assignment briefs (Components 1 &amp; 2)</a:t>
            </a:r>
          </a:p>
          <a:p>
            <a:pPr marL="0" indent="0" algn="ctr">
              <a:spcBef>
                <a:spcPts val="0"/>
              </a:spcBef>
              <a:buSzTx/>
              <a:buFontTx/>
              <a:buNone/>
              <a:defRPr sz="3300" b="1"/>
            </a:pPr>
            <a:r>
              <a:rPr lang="en-GB" sz="4400" b="1" dirty="0">
                <a:solidFill>
                  <a:srgbClr val="FF0000"/>
                </a:solidFill>
                <a:ea typeface="Calibri" panose="020F0502020204030204" pitchFamily="34" charset="0"/>
                <a:cs typeface="Times New Roman" panose="02020603050405020304" pitchFamily="18" charset="0"/>
              </a:rPr>
              <a:t>will be available on the LCLM 5004 Moodle page on week 2</a:t>
            </a:r>
            <a:r>
              <a:rPr lang="en-GB" sz="4400" b="1" dirty="0">
                <a:solidFill>
                  <a:srgbClr val="FF0000"/>
                </a:solidFill>
                <a:effectLst/>
                <a:ea typeface="Calibri" panose="020F0502020204030204" pitchFamily="34" charset="0"/>
                <a:cs typeface="Times New Roman" panose="02020603050405020304" pitchFamily="18" charset="0"/>
              </a:rPr>
              <a:t>.</a:t>
            </a:r>
            <a:endParaRPr sz="4400" dirty="0">
              <a:solidFill>
                <a:srgbClr val="FF0000"/>
              </a:solidFill>
            </a:endParaRPr>
          </a:p>
        </p:txBody>
      </p:sp>
    </p:spTree>
    <p:extLst>
      <p:ext uri="{BB962C8B-B14F-4D97-AF65-F5344CB8AC3E}">
        <p14:creationId xmlns:p14="http://schemas.microsoft.com/office/powerpoint/2010/main" val="2688116710"/>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2"/>
            <a:ext cx="8229600" cy="1135283"/>
          </a:xfrm>
          <a:prstGeom prst="rect">
            <a:avLst/>
          </a:prstGeom>
        </p:spPr>
        <p:txBody>
          <a:bodyPr>
            <a:normAutofit/>
          </a:bodyPr>
          <a:lstStyle/>
          <a:p>
            <a:r>
              <a:rPr lang="en-GB" sz="4800" b="1" dirty="0"/>
              <a:t>Week 1</a:t>
            </a:r>
            <a:endParaRPr sz="4800" b="1" dirty="0"/>
          </a:p>
        </p:txBody>
      </p:sp>
      <p:sp>
        <p:nvSpPr>
          <p:cNvPr id="124" name="Clarifying the core concepts in this module"/>
          <p:cNvSpPr txBox="1">
            <a:spLocks noGrp="1"/>
          </p:cNvSpPr>
          <p:nvPr>
            <p:ph type="body" idx="1"/>
          </p:nvPr>
        </p:nvSpPr>
        <p:spPr>
          <a:xfrm>
            <a:off x="133564" y="1273996"/>
            <a:ext cx="8763856" cy="4243238"/>
          </a:xfrm>
          <a:prstGeom prst="rect">
            <a:avLst/>
          </a:prstGeom>
        </p:spPr>
        <p:txBody>
          <a:bodyPr>
            <a:normAutofit/>
          </a:bodyPr>
          <a:lstStyle/>
          <a:p>
            <a:pPr marL="0" indent="0" algn="ctr">
              <a:spcBef>
                <a:spcPts val="0"/>
              </a:spcBef>
              <a:buSzTx/>
              <a:buFontTx/>
              <a:buNone/>
              <a:defRPr sz="3300" b="1"/>
            </a:pPr>
            <a:endParaRPr lang="en-GB" sz="4400" b="1" dirty="0">
              <a:effectLst/>
              <a:ea typeface="Calibri" panose="020F0502020204030204" pitchFamily="34" charset="0"/>
              <a:cs typeface="Times New Roman" panose="02020603050405020304" pitchFamily="18" charset="0"/>
            </a:endParaRPr>
          </a:p>
          <a:p>
            <a:pPr marL="0" indent="0" algn="ctr">
              <a:spcBef>
                <a:spcPts val="0"/>
              </a:spcBef>
              <a:buSzTx/>
              <a:buFontTx/>
              <a:buNone/>
              <a:defRPr sz="3300" b="1"/>
            </a:pPr>
            <a:r>
              <a:rPr lang="en-GB" sz="4400" b="1" dirty="0">
                <a:effectLst/>
                <a:ea typeface="Calibri" panose="020F0502020204030204" pitchFamily="34" charset="0"/>
                <a:cs typeface="Times New Roman" panose="02020603050405020304" pitchFamily="18" charset="0"/>
              </a:rPr>
              <a:t>Introduction to Business Information Management.</a:t>
            </a:r>
            <a:endParaRPr sz="4400" dirty="0"/>
          </a:p>
        </p:txBody>
      </p:sp>
    </p:spTree>
    <p:extLst>
      <p:ext uri="{BB962C8B-B14F-4D97-AF65-F5344CB8AC3E}">
        <p14:creationId xmlns:p14="http://schemas.microsoft.com/office/powerpoint/2010/main" val="2192278735"/>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prstGeom prst="rect">
            <a:avLst/>
          </a:prstGeom>
        </p:spPr>
        <p:txBody>
          <a:bodyPr/>
          <a:lstStyle/>
          <a:p>
            <a:r>
              <a:rPr lang="en-GB" b="1" dirty="0"/>
              <a:t>Week 1</a:t>
            </a:r>
            <a:endParaRPr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gn="ctr">
              <a:spcBef>
                <a:spcPts val="0"/>
              </a:spcBef>
              <a:buSzTx/>
              <a:buFontTx/>
              <a:buNone/>
              <a:defRPr sz="3300" b="1"/>
            </a:pPr>
            <a:endParaRPr lang="en-GB" dirty="0"/>
          </a:p>
          <a:p>
            <a:pPr marL="0" indent="0">
              <a:spcBef>
                <a:spcPts val="0"/>
              </a:spcBef>
              <a:buSzTx/>
              <a:buFontTx/>
              <a:buNone/>
              <a:defRPr sz="3300" b="1"/>
            </a:pPr>
            <a:r>
              <a:rPr lang="en-GB" sz="3600" dirty="0">
                <a:solidFill>
                  <a:schemeClr val="tx1"/>
                </a:solidFill>
              </a:rPr>
              <a:t>We shall examine…..</a:t>
            </a:r>
          </a:p>
          <a:p>
            <a:pPr marL="0" indent="0">
              <a:spcBef>
                <a:spcPts val="0"/>
              </a:spcBef>
              <a:buSzTx/>
              <a:buFontTx/>
              <a:buNone/>
              <a:defRPr sz="3300" b="1"/>
            </a:pPr>
            <a:endParaRPr lang="en-GB" sz="3600" dirty="0">
              <a:solidFill>
                <a:schemeClr val="tx1"/>
              </a:solidFill>
            </a:endParaRPr>
          </a:p>
          <a:p>
            <a:pPr>
              <a:spcBef>
                <a:spcPts val="0"/>
              </a:spcBef>
              <a:buSzTx/>
              <a:buFont typeface="Wingdings" panose="05000000000000000000" pitchFamily="2" charset="2"/>
              <a:buChar char="§"/>
              <a:defRPr sz="3300" b="1"/>
            </a:pPr>
            <a:r>
              <a:rPr lang="en-GB" sz="3200" dirty="0">
                <a:solidFill>
                  <a:srgbClr val="FF0000"/>
                </a:solidFill>
              </a:rPr>
              <a:t>The role and importance of information management to business.</a:t>
            </a:r>
          </a:p>
          <a:p>
            <a:pPr>
              <a:spcBef>
                <a:spcPts val="0"/>
              </a:spcBef>
              <a:buSzTx/>
              <a:buFont typeface="Wingdings" panose="05000000000000000000" pitchFamily="2" charset="2"/>
              <a:buChar char="§"/>
              <a:defRPr sz="3300" b="1"/>
            </a:pPr>
            <a:endParaRPr lang="en-GB" sz="3200" dirty="0">
              <a:solidFill>
                <a:srgbClr val="FF0000"/>
              </a:solidFill>
            </a:endParaRPr>
          </a:p>
          <a:p>
            <a:pPr>
              <a:spcBef>
                <a:spcPts val="0"/>
              </a:spcBef>
              <a:buSzTx/>
              <a:buFont typeface="Wingdings" panose="05000000000000000000" pitchFamily="2" charset="2"/>
              <a:buChar char="§"/>
              <a:defRPr sz="3300" b="1"/>
            </a:pPr>
            <a:r>
              <a:rPr lang="en-GB" sz="3200" dirty="0">
                <a:solidFill>
                  <a:srgbClr val="FF0000"/>
                </a:solidFill>
              </a:rPr>
              <a:t>The historical development in business information management.</a:t>
            </a:r>
          </a:p>
        </p:txBody>
      </p:sp>
    </p:spTree>
    <p:extLst>
      <p:ext uri="{BB962C8B-B14F-4D97-AF65-F5344CB8AC3E}">
        <p14:creationId xmlns:p14="http://schemas.microsoft.com/office/powerpoint/2010/main" val="1317196570"/>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fontScale="90000"/>
          </a:bodyPr>
          <a:lstStyle/>
          <a:p>
            <a:pPr marL="0" indent="0" algn="ctr">
              <a:spcBef>
                <a:spcPts val="0"/>
              </a:spcBef>
              <a:buSzTx/>
              <a:buFontTx/>
              <a:buNone/>
              <a:defRPr sz="3300" b="1"/>
            </a:pPr>
            <a:r>
              <a:rPr lang="en-GB" sz="3600" dirty="0">
                <a:solidFill>
                  <a:schemeClr val="tx1"/>
                </a:solidFill>
              </a:rPr>
              <a:t>The Role &amp; Importance of Information Management to Business.</a:t>
            </a: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gn="ctr">
              <a:spcBef>
                <a:spcPts val="0"/>
              </a:spcBef>
              <a:buSzTx/>
              <a:buFontTx/>
              <a:buNone/>
              <a:defRPr sz="3300" b="1"/>
            </a:pPr>
            <a:endParaRPr lang="en-GB" dirty="0"/>
          </a:p>
          <a:p>
            <a:pPr marL="0" indent="0" algn="ctr">
              <a:spcBef>
                <a:spcPts val="0"/>
              </a:spcBef>
              <a:buSzTx/>
              <a:buFontTx/>
              <a:buNone/>
              <a:defRPr sz="3300" b="1"/>
            </a:pPr>
            <a:r>
              <a:rPr lang="en-GB" dirty="0"/>
              <a:t>Information Technology (IT) and its management undoubtedly now forms an integral part of any given organisation on which business decisions and strategies are enabled, often at hugely elevated investment</a:t>
            </a:r>
          </a:p>
          <a:p>
            <a:pPr marL="0" indent="0" algn="ctr">
              <a:spcBef>
                <a:spcPts val="0"/>
              </a:spcBef>
              <a:buSzTx/>
              <a:buFontTx/>
              <a:buNone/>
              <a:defRPr sz="3300" b="1"/>
            </a:pPr>
            <a:r>
              <a:rPr lang="en-GB" dirty="0">
                <a:solidFill>
                  <a:srgbClr val="000000"/>
                </a:solidFill>
                <a:effectLst/>
                <a:ea typeface="Calibri" panose="020F0502020204030204" pitchFamily="34" charset="0"/>
              </a:rPr>
              <a:t>(Coughlan, Lycett, and </a:t>
            </a:r>
            <a:r>
              <a:rPr lang="en-GB" dirty="0" err="1">
                <a:solidFill>
                  <a:srgbClr val="000000"/>
                </a:solidFill>
                <a:effectLst/>
                <a:ea typeface="Calibri" panose="020F0502020204030204" pitchFamily="34" charset="0"/>
              </a:rPr>
              <a:t>Macredie</a:t>
            </a:r>
            <a:r>
              <a:rPr lang="en-GB" dirty="0">
                <a:solidFill>
                  <a:srgbClr val="000000"/>
                </a:solidFill>
                <a:effectLst/>
                <a:ea typeface="Calibri" panose="020F0502020204030204" pitchFamily="34" charset="0"/>
              </a:rPr>
              <a:t>, 2005).</a:t>
            </a:r>
            <a:endParaRPr lang="en-GB" dirty="0">
              <a:solidFill>
                <a:srgbClr val="FF0000"/>
              </a:solidFill>
            </a:endParaRPr>
          </a:p>
        </p:txBody>
      </p:sp>
    </p:spTree>
    <p:extLst>
      <p:ext uri="{BB962C8B-B14F-4D97-AF65-F5344CB8AC3E}">
        <p14:creationId xmlns:p14="http://schemas.microsoft.com/office/powerpoint/2010/main" val="3038059080"/>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74638"/>
            <a:ext cx="8229600" cy="732229"/>
          </a:xfrm>
          <a:prstGeom prst="rect">
            <a:avLst/>
          </a:prstGeom>
        </p:spPr>
        <p:txBody>
          <a:bodyPr>
            <a:normAutofit fontScale="90000"/>
          </a:bodyPr>
          <a:lstStyle/>
          <a:p>
            <a:r>
              <a:rPr lang="en-GB" b="1" dirty="0"/>
              <a:t>The Role </a:t>
            </a:r>
            <a:r>
              <a:rPr lang="en-GB" sz="3200" b="1" dirty="0">
                <a:solidFill>
                  <a:schemeClr val="tx1"/>
                </a:solidFill>
              </a:rPr>
              <a:t>&amp; Importance </a:t>
            </a:r>
            <a:r>
              <a:rPr lang="en-GB" b="1" dirty="0"/>
              <a:t>of Information Management to Business Today</a:t>
            </a:r>
            <a:endParaRPr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eaLnBrk="1" hangingPunct="1">
              <a:lnSpc>
                <a:spcPct val="90000"/>
              </a:lnSpc>
            </a:pPr>
            <a:r>
              <a:rPr lang="en-US" altLang="en-US" sz="2800" b="1" dirty="0"/>
              <a:t>In the emerging, fully digital business</a:t>
            </a:r>
          </a:p>
          <a:p>
            <a:pPr lvl="1" eaLnBrk="1" hangingPunct="1">
              <a:lnSpc>
                <a:spcPct val="90000"/>
              </a:lnSpc>
            </a:pPr>
            <a:r>
              <a:rPr lang="en-US" altLang="en-US" sz="2400" dirty="0"/>
              <a:t>Significant business relationships are digitally enabled and mediated;</a:t>
            </a:r>
          </a:p>
          <a:p>
            <a:pPr lvl="1" eaLnBrk="1" hangingPunct="1">
              <a:lnSpc>
                <a:spcPct val="90000"/>
              </a:lnSpc>
            </a:pPr>
            <a:r>
              <a:rPr lang="en-US" altLang="en-US" sz="2400" dirty="0"/>
              <a:t>Core business processes are accomplished through digital networks;</a:t>
            </a:r>
          </a:p>
          <a:p>
            <a:pPr lvl="1" eaLnBrk="1" hangingPunct="1">
              <a:lnSpc>
                <a:spcPct val="90000"/>
              </a:lnSpc>
            </a:pPr>
            <a:r>
              <a:rPr lang="en-US" altLang="en-US" sz="2400" dirty="0"/>
              <a:t>Key corporate assets are managed digitally.</a:t>
            </a:r>
          </a:p>
          <a:p>
            <a:pPr lvl="1" eaLnBrk="1" hangingPunct="1">
              <a:lnSpc>
                <a:spcPct val="90000"/>
              </a:lnSpc>
            </a:pPr>
            <a:endParaRPr lang="en-US" altLang="en-US" sz="2400" dirty="0"/>
          </a:p>
          <a:p>
            <a:pPr eaLnBrk="1" hangingPunct="1">
              <a:lnSpc>
                <a:spcPct val="90000"/>
              </a:lnSpc>
            </a:pPr>
            <a:r>
              <a:rPr lang="en-US" altLang="en-US" sz="2800" b="1" dirty="0"/>
              <a:t>Digital firms offer greater flexibility in organization and management</a:t>
            </a:r>
          </a:p>
          <a:p>
            <a:pPr lvl="1" eaLnBrk="1" hangingPunct="1">
              <a:lnSpc>
                <a:spcPct val="90000"/>
              </a:lnSpc>
            </a:pPr>
            <a:r>
              <a:rPr lang="en-US" altLang="en-US" sz="2400" dirty="0"/>
              <a:t>Time shifting, space shifting.</a:t>
            </a:r>
          </a:p>
        </p:txBody>
      </p:sp>
    </p:spTree>
    <p:extLst>
      <p:ext uri="{BB962C8B-B14F-4D97-AF65-F5344CB8AC3E}">
        <p14:creationId xmlns:p14="http://schemas.microsoft.com/office/powerpoint/2010/main" val="1818481517"/>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0"/>
            <a:ext cx="8229600" cy="770551"/>
          </a:xfrm>
          <a:prstGeom prst="rect">
            <a:avLst/>
          </a:prstGeom>
        </p:spPr>
        <p:txBody>
          <a:bodyPr>
            <a:normAutofit fontScale="90000"/>
          </a:bodyPr>
          <a:lstStyle/>
          <a:p>
            <a:r>
              <a:rPr lang="en-GB" b="1" dirty="0"/>
              <a:t>The Role </a:t>
            </a:r>
            <a:r>
              <a:rPr lang="en-GB" sz="3200" b="1" dirty="0">
                <a:solidFill>
                  <a:schemeClr val="tx1"/>
                </a:solidFill>
              </a:rPr>
              <a:t>&amp; Importance </a:t>
            </a:r>
            <a:r>
              <a:rPr lang="en-GB" b="1" dirty="0"/>
              <a:t>of Information Management to Business Today</a:t>
            </a:r>
            <a:endParaRPr b="1" dirty="0"/>
          </a:p>
        </p:txBody>
      </p:sp>
      <p:sp>
        <p:nvSpPr>
          <p:cNvPr id="124" name="Clarifying the core concepts in this module"/>
          <p:cNvSpPr txBox="1">
            <a:spLocks noGrp="1"/>
          </p:cNvSpPr>
          <p:nvPr>
            <p:ph type="body" idx="1"/>
          </p:nvPr>
        </p:nvSpPr>
        <p:spPr>
          <a:xfrm>
            <a:off x="220894" y="883579"/>
            <a:ext cx="8702212" cy="4598592"/>
          </a:xfrm>
          <a:prstGeom prst="rect">
            <a:avLst/>
          </a:prstGeom>
        </p:spPr>
        <p:txBody>
          <a:bodyPr>
            <a:normAutofit/>
          </a:bodyPr>
          <a:lstStyle/>
          <a:p>
            <a:pPr eaLnBrk="1" hangingPunct="1">
              <a:lnSpc>
                <a:spcPct val="90000"/>
              </a:lnSpc>
            </a:pPr>
            <a:r>
              <a:rPr lang="en-US" altLang="en-US" b="1" dirty="0"/>
              <a:t>Information systems (management) plays very important roles in business so much that it has attracted heavy investment.</a:t>
            </a:r>
          </a:p>
          <a:p>
            <a:pPr eaLnBrk="1" hangingPunct="1">
              <a:lnSpc>
                <a:spcPct val="90000"/>
              </a:lnSpc>
            </a:pPr>
            <a:endParaRPr lang="en-US" altLang="en-US" b="1" dirty="0"/>
          </a:p>
          <a:p>
            <a:pPr eaLnBrk="1" hangingPunct="1">
              <a:lnSpc>
                <a:spcPct val="90000"/>
              </a:lnSpc>
            </a:pPr>
            <a:endParaRPr lang="en-US" altLang="en-US" b="1" dirty="0"/>
          </a:p>
          <a:p>
            <a:pPr eaLnBrk="1" hangingPunct="1">
              <a:lnSpc>
                <a:spcPct val="90000"/>
              </a:lnSpc>
            </a:pPr>
            <a:endParaRPr lang="en-US" altLang="en-US" sz="2400" dirty="0">
              <a:latin typeface="Arial" panose="020B0604020202020204" pitchFamily="34" charset="0"/>
            </a:endParaRPr>
          </a:p>
        </p:txBody>
      </p:sp>
      <p:sp>
        <p:nvSpPr>
          <p:cNvPr id="4" name="Text Box 7">
            <a:extLst>
              <a:ext uri="{FF2B5EF4-FFF2-40B4-BE49-F238E27FC236}">
                <a16:creationId xmlns:a16="http://schemas.microsoft.com/office/drawing/2014/main" id="{F36ACA42-10DA-04D0-9D05-2AFC2F3A3513}"/>
              </a:ext>
            </a:extLst>
          </p:cNvPr>
          <p:cNvSpPr txBox="1">
            <a:spLocks noChangeArrowheads="1"/>
          </p:cNvSpPr>
          <p:nvPr/>
        </p:nvSpPr>
        <p:spPr bwMode="auto">
          <a:xfrm>
            <a:off x="2147299" y="5116530"/>
            <a:ext cx="5486400" cy="615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sz="900" b="1" dirty="0"/>
              <a:t>Information technology investment, defined as hardware, software, and communications equipment, grew from 32% to 51% between 1980 and 2008.</a:t>
            </a:r>
            <a:br>
              <a:rPr lang="en-US" altLang="en-US" sz="900" b="1" dirty="0"/>
            </a:br>
            <a:r>
              <a:rPr lang="en-US" altLang="en-US" sz="800" b="1" i="1" dirty="0"/>
              <a:t>Source</a:t>
            </a:r>
            <a:r>
              <a:rPr lang="en-US" altLang="en-US" sz="800" b="1" dirty="0"/>
              <a:t>: Based on data in U.S. Department of Commerce, Bureau of Economic Analysis, </a:t>
            </a:r>
            <a:r>
              <a:rPr lang="en-US" altLang="en-US" sz="800" b="1" i="1" dirty="0"/>
              <a:t>National Income and Product Accounts</a:t>
            </a:r>
            <a:r>
              <a:rPr lang="en-US" altLang="en-US" sz="800" b="1" dirty="0"/>
              <a:t>, 2008.</a:t>
            </a:r>
            <a:endParaRPr lang="en-US" altLang="en-US" sz="800" dirty="0"/>
          </a:p>
        </p:txBody>
      </p:sp>
      <p:pic>
        <p:nvPicPr>
          <p:cNvPr id="5" name="Picture 8" descr="Fig-1-1_MIS_11e">
            <a:extLst>
              <a:ext uri="{FF2B5EF4-FFF2-40B4-BE49-F238E27FC236}">
                <a16:creationId xmlns:a16="http://schemas.microsoft.com/office/drawing/2014/main" id="{28D04882-F557-C1B8-81C9-2BC57B192D1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71600" y="1880171"/>
            <a:ext cx="5867400" cy="3236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9721383"/>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74638"/>
            <a:ext cx="8229600" cy="454827"/>
          </a:xfrm>
          <a:prstGeom prst="rect">
            <a:avLst/>
          </a:prstGeom>
        </p:spPr>
        <p:txBody>
          <a:bodyPr>
            <a:normAutofit fontScale="90000"/>
          </a:bodyPr>
          <a:lstStyle/>
          <a:p>
            <a:r>
              <a:rPr lang="en-GB" b="1" dirty="0"/>
              <a:t>The Role </a:t>
            </a:r>
            <a:r>
              <a:rPr lang="en-GB" sz="3200" b="1" dirty="0">
                <a:solidFill>
                  <a:schemeClr val="tx1"/>
                </a:solidFill>
              </a:rPr>
              <a:t>&amp; Importance </a:t>
            </a:r>
            <a:r>
              <a:rPr lang="en-GB" b="1" dirty="0"/>
              <a:t>of Information Management to Business Today</a:t>
            </a:r>
            <a:endParaRPr b="1" dirty="0"/>
          </a:p>
        </p:txBody>
      </p:sp>
      <p:sp>
        <p:nvSpPr>
          <p:cNvPr id="124" name="Clarifying the core concepts in this module"/>
          <p:cNvSpPr txBox="1">
            <a:spLocks noGrp="1"/>
          </p:cNvSpPr>
          <p:nvPr>
            <p:ph type="body" idx="1"/>
          </p:nvPr>
        </p:nvSpPr>
        <p:spPr>
          <a:xfrm>
            <a:off x="133564" y="965772"/>
            <a:ext cx="8846049" cy="4551462"/>
          </a:xfrm>
          <a:prstGeom prst="rect">
            <a:avLst/>
          </a:prstGeom>
        </p:spPr>
        <p:txBody>
          <a:bodyPr>
            <a:normAutofit/>
          </a:bodyPr>
          <a:lstStyle/>
          <a:p>
            <a:pPr marL="609600" indent="-609600" eaLnBrk="1" hangingPunct="1">
              <a:lnSpc>
                <a:spcPct val="80000"/>
              </a:lnSpc>
            </a:pPr>
            <a:r>
              <a:rPr lang="en-US" altLang="en-US" sz="2400" b="1" dirty="0"/>
              <a:t>Growing interdependence between ability to use information technology and ability to implement corporate strategies and achieve corporate goals</a:t>
            </a:r>
          </a:p>
          <a:p>
            <a:pPr marL="609600" indent="-609600" eaLnBrk="1" hangingPunct="1">
              <a:lnSpc>
                <a:spcPct val="80000"/>
              </a:lnSpc>
            </a:pPr>
            <a:endParaRPr lang="en-US" altLang="en-US" sz="2400" b="1" dirty="0"/>
          </a:p>
          <a:p>
            <a:pPr marL="609600" indent="-609600" eaLnBrk="1" hangingPunct="1">
              <a:lnSpc>
                <a:spcPct val="80000"/>
              </a:lnSpc>
            </a:pPr>
            <a:r>
              <a:rPr lang="en-US" altLang="en-US" sz="2400" b="1" dirty="0"/>
              <a:t>Business firms invest heavily in information systems to achieve six strategic business objectives: </a:t>
            </a:r>
            <a:r>
              <a:rPr lang="en-US" altLang="en-US" sz="2400" b="1" dirty="0">
                <a:solidFill>
                  <a:srgbClr val="FF0000"/>
                </a:solidFill>
              </a:rPr>
              <a:t>IT Strategic Role.</a:t>
            </a:r>
            <a:endParaRPr lang="en-US" altLang="en-US" sz="2400" b="1" dirty="0"/>
          </a:p>
          <a:p>
            <a:pPr marL="990600" lvl="1" indent="-533400" eaLnBrk="1" hangingPunct="1">
              <a:lnSpc>
                <a:spcPct val="80000"/>
              </a:lnSpc>
            </a:pPr>
            <a:r>
              <a:rPr lang="en-US" altLang="en-US" sz="2000" dirty="0"/>
              <a:t>Operational excellence</a:t>
            </a:r>
          </a:p>
          <a:p>
            <a:pPr marL="990600" lvl="1" indent="-533400" eaLnBrk="1" hangingPunct="1">
              <a:lnSpc>
                <a:spcPct val="80000"/>
              </a:lnSpc>
            </a:pPr>
            <a:r>
              <a:rPr lang="en-US" altLang="en-US" sz="2000" dirty="0"/>
              <a:t>New products, services, and business models</a:t>
            </a:r>
          </a:p>
          <a:p>
            <a:pPr marL="990600" lvl="1" indent="-533400" eaLnBrk="1" hangingPunct="1">
              <a:lnSpc>
                <a:spcPct val="80000"/>
              </a:lnSpc>
            </a:pPr>
            <a:r>
              <a:rPr lang="en-US" altLang="en-US" sz="2000" dirty="0"/>
              <a:t>Customer and supplier intimacy</a:t>
            </a:r>
          </a:p>
          <a:p>
            <a:pPr marL="990600" lvl="1" indent="-533400" eaLnBrk="1" hangingPunct="1">
              <a:lnSpc>
                <a:spcPct val="80000"/>
              </a:lnSpc>
            </a:pPr>
            <a:r>
              <a:rPr lang="en-US" altLang="en-US" sz="2000" dirty="0"/>
              <a:t>Improved decision making</a:t>
            </a:r>
          </a:p>
          <a:p>
            <a:pPr marL="990600" lvl="1" indent="-533400" eaLnBrk="1" hangingPunct="1">
              <a:lnSpc>
                <a:spcPct val="80000"/>
              </a:lnSpc>
            </a:pPr>
            <a:r>
              <a:rPr lang="en-US" altLang="en-US" sz="2000" dirty="0"/>
              <a:t>Competitive advantage</a:t>
            </a:r>
          </a:p>
          <a:p>
            <a:pPr marL="990600" lvl="1" indent="-533400" eaLnBrk="1" hangingPunct="1">
              <a:lnSpc>
                <a:spcPct val="80000"/>
              </a:lnSpc>
            </a:pPr>
            <a:r>
              <a:rPr lang="en-US" altLang="en-US" sz="2000" dirty="0"/>
              <a:t>Survival</a:t>
            </a:r>
            <a:endParaRPr lang="en-US" altLang="en-US" sz="2400" dirty="0"/>
          </a:p>
        </p:txBody>
      </p:sp>
    </p:spTree>
    <p:extLst>
      <p:ext uri="{BB962C8B-B14F-4D97-AF65-F5344CB8AC3E}">
        <p14:creationId xmlns:p14="http://schemas.microsoft.com/office/powerpoint/2010/main" val="390722092"/>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4" y="295187"/>
            <a:ext cx="8229600" cy="454827"/>
          </a:xfrm>
          <a:prstGeom prst="rect">
            <a:avLst/>
          </a:prstGeom>
        </p:spPr>
        <p:txBody>
          <a:bodyPr>
            <a:normAutofit fontScale="90000"/>
          </a:bodyPr>
          <a:lstStyle/>
          <a:p>
            <a:r>
              <a:rPr lang="en-GB" b="1" dirty="0"/>
              <a:t>The Role </a:t>
            </a:r>
            <a:r>
              <a:rPr lang="en-GB" sz="3200" b="1" dirty="0">
                <a:solidFill>
                  <a:schemeClr val="tx1"/>
                </a:solidFill>
              </a:rPr>
              <a:t>&amp;</a:t>
            </a:r>
            <a:r>
              <a:rPr lang="en-GB" sz="3200" dirty="0">
                <a:solidFill>
                  <a:schemeClr val="tx1"/>
                </a:solidFill>
              </a:rPr>
              <a:t> </a:t>
            </a:r>
            <a:r>
              <a:rPr lang="en-GB" sz="3200" b="1" dirty="0">
                <a:solidFill>
                  <a:schemeClr val="tx1"/>
                </a:solidFill>
              </a:rPr>
              <a:t>Importance</a:t>
            </a:r>
            <a:r>
              <a:rPr lang="en-GB" sz="3200" dirty="0">
                <a:solidFill>
                  <a:schemeClr val="tx1"/>
                </a:solidFill>
              </a:rPr>
              <a:t> </a:t>
            </a:r>
            <a:r>
              <a:rPr lang="en-GB" b="1" dirty="0"/>
              <a:t>of Information Management to Business Today</a:t>
            </a:r>
            <a:endParaRPr b="1" dirty="0"/>
          </a:p>
        </p:txBody>
      </p:sp>
      <p:sp>
        <p:nvSpPr>
          <p:cNvPr id="124" name="Clarifying the core concepts in this module"/>
          <p:cNvSpPr txBox="1">
            <a:spLocks noGrp="1"/>
          </p:cNvSpPr>
          <p:nvPr>
            <p:ph type="body" idx="1"/>
          </p:nvPr>
        </p:nvSpPr>
        <p:spPr>
          <a:xfrm>
            <a:off x="133564" y="1294544"/>
            <a:ext cx="8846049" cy="4222690"/>
          </a:xfrm>
          <a:prstGeom prst="rect">
            <a:avLst/>
          </a:prstGeom>
        </p:spPr>
        <p:txBody>
          <a:bodyPr>
            <a:normAutofit/>
          </a:bodyPr>
          <a:lstStyle/>
          <a:p>
            <a:pPr eaLnBrk="1" hangingPunct="1"/>
            <a:r>
              <a:rPr lang="en-US" altLang="en-US" sz="2800" b="1" dirty="0"/>
              <a:t>Operational excellence:</a:t>
            </a:r>
          </a:p>
          <a:p>
            <a:pPr lvl="1" eaLnBrk="1" hangingPunct="1"/>
            <a:r>
              <a:rPr lang="en-US" altLang="en-US" sz="2400" dirty="0"/>
              <a:t>Improvement of efficiency to attain higher profitability</a:t>
            </a:r>
          </a:p>
          <a:p>
            <a:pPr lvl="1" eaLnBrk="1" hangingPunct="1"/>
            <a:r>
              <a:rPr lang="en-US" altLang="en-US" sz="2400" dirty="0"/>
              <a:t>Information systems, technology an important tool in achieving greater efficiency and productivity</a:t>
            </a:r>
          </a:p>
          <a:p>
            <a:pPr lvl="1" eaLnBrk="1" hangingPunct="1"/>
            <a:r>
              <a:rPr lang="en-US" altLang="en-US" sz="2400" dirty="0"/>
              <a:t>Wal-Mart’s </a:t>
            </a:r>
            <a:r>
              <a:rPr lang="en-US" altLang="en-US" sz="2400" dirty="0" err="1"/>
              <a:t>RetailLink</a:t>
            </a:r>
            <a:r>
              <a:rPr lang="en-US" altLang="en-US" sz="2400" dirty="0"/>
              <a:t> system links suppliers to stores for superior replenishment system</a:t>
            </a: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907282301"/>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74638"/>
            <a:ext cx="8229600" cy="454827"/>
          </a:xfrm>
          <a:prstGeom prst="rect">
            <a:avLst/>
          </a:prstGeom>
        </p:spPr>
        <p:txBody>
          <a:bodyPr>
            <a:normAutofit fontScale="90000"/>
          </a:bodyPr>
          <a:lstStyle/>
          <a:p>
            <a:r>
              <a:rPr lang="en-GB" b="1" dirty="0"/>
              <a:t>The Role &amp; Importance of Information Management to Business Today</a:t>
            </a:r>
            <a:endParaRPr b="1" dirty="0"/>
          </a:p>
        </p:txBody>
      </p:sp>
      <p:sp>
        <p:nvSpPr>
          <p:cNvPr id="124" name="Clarifying the core concepts in this module"/>
          <p:cNvSpPr txBox="1">
            <a:spLocks noGrp="1"/>
          </p:cNvSpPr>
          <p:nvPr>
            <p:ph type="body" idx="1"/>
          </p:nvPr>
        </p:nvSpPr>
        <p:spPr>
          <a:xfrm>
            <a:off x="133564" y="965772"/>
            <a:ext cx="8846049" cy="4551462"/>
          </a:xfrm>
          <a:prstGeom prst="rect">
            <a:avLst/>
          </a:prstGeom>
        </p:spPr>
        <p:txBody>
          <a:bodyPr>
            <a:normAutofit/>
          </a:bodyPr>
          <a:lstStyle/>
          <a:p>
            <a:pPr eaLnBrk="1" hangingPunct="1"/>
            <a:r>
              <a:rPr lang="en-US" altLang="en-US" sz="2800" b="1" dirty="0"/>
              <a:t>New products, services, and business models</a:t>
            </a:r>
            <a:r>
              <a:rPr lang="en-US" altLang="en-US" sz="2800" dirty="0"/>
              <a:t>:</a:t>
            </a:r>
          </a:p>
          <a:p>
            <a:pPr lvl="1" eaLnBrk="1" hangingPunct="1"/>
            <a:r>
              <a:rPr lang="en-US" altLang="en-US" sz="2400" dirty="0"/>
              <a:t>Business model: describes how company produces, delivers, and sells product or service to create wealth</a:t>
            </a:r>
          </a:p>
          <a:p>
            <a:pPr lvl="1" eaLnBrk="1" hangingPunct="1"/>
            <a:r>
              <a:rPr lang="en-US" altLang="en-US" sz="2400" dirty="0"/>
              <a:t>Information systems and technology a major enabling tool for new products, services, business models</a:t>
            </a:r>
          </a:p>
          <a:p>
            <a:pPr lvl="2" eaLnBrk="1" hangingPunct="1"/>
            <a:r>
              <a:rPr lang="en-US" altLang="en-US" sz="2000" dirty="0"/>
              <a:t>Examples: Apple’s iPod, iTunes, and iPhone, Netflix’s Internet-based DVD rentals.</a:t>
            </a: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1804095422"/>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74638"/>
            <a:ext cx="8229600" cy="454827"/>
          </a:xfrm>
          <a:prstGeom prst="rect">
            <a:avLst/>
          </a:prstGeom>
        </p:spPr>
        <p:txBody>
          <a:bodyPr>
            <a:normAutofit fontScale="90000"/>
          </a:bodyPr>
          <a:lstStyle/>
          <a:p>
            <a:r>
              <a:rPr lang="en-GB" b="1" dirty="0"/>
              <a:t>The Role &amp; Importance of Information Management to Business Today</a:t>
            </a:r>
            <a:endParaRPr b="1" dirty="0"/>
          </a:p>
        </p:txBody>
      </p:sp>
      <p:sp>
        <p:nvSpPr>
          <p:cNvPr id="124" name="Clarifying the core concepts in this module"/>
          <p:cNvSpPr txBox="1">
            <a:spLocks noGrp="1"/>
          </p:cNvSpPr>
          <p:nvPr>
            <p:ph type="body" idx="1"/>
          </p:nvPr>
        </p:nvSpPr>
        <p:spPr>
          <a:xfrm>
            <a:off x="133564" y="965772"/>
            <a:ext cx="8846049" cy="4551462"/>
          </a:xfrm>
          <a:prstGeom prst="rect">
            <a:avLst/>
          </a:prstGeom>
        </p:spPr>
        <p:txBody>
          <a:bodyPr>
            <a:normAutofit/>
          </a:bodyPr>
          <a:lstStyle/>
          <a:p>
            <a:pPr eaLnBrk="1" hangingPunct="1"/>
            <a:r>
              <a:rPr lang="en-US" altLang="en-US" sz="2800" b="1" dirty="0"/>
              <a:t>Customer and supplier intimacy:</a:t>
            </a:r>
          </a:p>
          <a:p>
            <a:pPr lvl="1" eaLnBrk="1" hangingPunct="1"/>
            <a:r>
              <a:rPr lang="en-US" altLang="en-US" sz="2400" dirty="0"/>
              <a:t>Serving customers well leads to customers returning, which raises revenues and profits</a:t>
            </a:r>
          </a:p>
          <a:p>
            <a:pPr lvl="2" eaLnBrk="1" hangingPunct="1"/>
            <a:r>
              <a:rPr lang="en-US" altLang="en-US" sz="2000" dirty="0"/>
              <a:t>Example: High-end hotels that use computers to track customer preferences and use to monitor and customize environment</a:t>
            </a:r>
          </a:p>
          <a:p>
            <a:pPr lvl="2" eaLnBrk="1" hangingPunct="1"/>
            <a:endParaRPr lang="en-US" altLang="en-US" sz="2000" dirty="0"/>
          </a:p>
          <a:p>
            <a:pPr lvl="1" eaLnBrk="1" hangingPunct="1"/>
            <a:r>
              <a:rPr lang="en-US" altLang="en-US" sz="2400" dirty="0"/>
              <a:t>Intimacy with suppliers allows them to provide vital inputs, which lowers costs</a:t>
            </a:r>
          </a:p>
          <a:p>
            <a:pPr lvl="2" eaLnBrk="1" hangingPunct="1"/>
            <a:r>
              <a:rPr lang="en-US" altLang="en-US" sz="2000" dirty="0"/>
              <a:t>Example: </a:t>
            </a:r>
            <a:r>
              <a:rPr lang="en-US" altLang="en-US" sz="2000" dirty="0" err="1"/>
              <a:t>J.C.Penney’s</a:t>
            </a:r>
            <a:r>
              <a:rPr lang="en-US" altLang="en-US" sz="2000" dirty="0"/>
              <a:t> information system which links sales records to contract manufacturer.</a:t>
            </a: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2358353962"/>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143838"/>
            <a:ext cx="8229600" cy="945223"/>
          </a:xfrm>
          <a:prstGeom prst="rect">
            <a:avLst/>
          </a:prstGeom>
        </p:spPr>
        <p:txBody>
          <a:bodyPr>
            <a:normAutofit fontScale="90000"/>
          </a:bodyPr>
          <a:lstStyle/>
          <a:p>
            <a:r>
              <a:rPr lang="en-GB" b="1" dirty="0"/>
              <a:t>The Role &amp; Importance of Information Management to Business Today</a:t>
            </a:r>
            <a:endParaRPr b="1" dirty="0"/>
          </a:p>
        </p:txBody>
      </p:sp>
      <p:sp>
        <p:nvSpPr>
          <p:cNvPr id="124" name="Clarifying the core concepts in this module"/>
          <p:cNvSpPr txBox="1">
            <a:spLocks noGrp="1"/>
          </p:cNvSpPr>
          <p:nvPr>
            <p:ph type="body" idx="1"/>
          </p:nvPr>
        </p:nvSpPr>
        <p:spPr>
          <a:xfrm>
            <a:off x="133564" y="1191802"/>
            <a:ext cx="8846049" cy="4325432"/>
          </a:xfrm>
          <a:prstGeom prst="rect">
            <a:avLst/>
          </a:prstGeom>
        </p:spPr>
        <p:txBody>
          <a:bodyPr>
            <a:normAutofit/>
          </a:bodyPr>
          <a:lstStyle/>
          <a:p>
            <a:pPr eaLnBrk="1" hangingPunct="1"/>
            <a:r>
              <a:rPr lang="en-US" altLang="en-US" sz="2800" b="1" dirty="0"/>
              <a:t>Improved decision making</a:t>
            </a:r>
          </a:p>
          <a:p>
            <a:pPr lvl="1" eaLnBrk="1" hangingPunct="1"/>
            <a:r>
              <a:rPr lang="en-US" altLang="en-US" sz="2400" dirty="0"/>
              <a:t>Without accurate information:</a:t>
            </a:r>
          </a:p>
          <a:p>
            <a:pPr lvl="2" eaLnBrk="1" hangingPunct="1"/>
            <a:r>
              <a:rPr lang="en-US" altLang="en-US" sz="2000" dirty="0"/>
              <a:t>Managers must use forecasts, best guesses, luck</a:t>
            </a:r>
          </a:p>
          <a:p>
            <a:pPr lvl="2" eaLnBrk="1" hangingPunct="1"/>
            <a:r>
              <a:rPr lang="en-US" altLang="en-US" sz="2000" dirty="0"/>
              <a:t>Leads to:</a:t>
            </a:r>
          </a:p>
          <a:p>
            <a:pPr lvl="3" eaLnBrk="1" hangingPunct="1"/>
            <a:r>
              <a:rPr lang="en-US" altLang="en-US" sz="1800" dirty="0"/>
              <a:t>Overproduction, underproduction of goods and services</a:t>
            </a:r>
          </a:p>
          <a:p>
            <a:pPr lvl="3" eaLnBrk="1" hangingPunct="1"/>
            <a:r>
              <a:rPr lang="en-US" altLang="en-US" sz="1800" dirty="0"/>
              <a:t>Misallocation of resources</a:t>
            </a:r>
          </a:p>
          <a:p>
            <a:pPr lvl="3" eaLnBrk="1" hangingPunct="1"/>
            <a:r>
              <a:rPr lang="en-US" altLang="en-US" sz="1800" dirty="0"/>
              <a:t>Poor response times</a:t>
            </a:r>
          </a:p>
          <a:p>
            <a:pPr lvl="2" eaLnBrk="1" hangingPunct="1"/>
            <a:r>
              <a:rPr lang="en-US" altLang="en-US" sz="2000" dirty="0"/>
              <a:t>Poor outcomes raise costs, lose customers</a:t>
            </a:r>
          </a:p>
          <a:p>
            <a:pPr lvl="1" eaLnBrk="1" hangingPunct="1"/>
            <a:r>
              <a:rPr lang="en-US" altLang="en-US" sz="2400" dirty="0"/>
              <a:t>Example: Verizon’s Web-based digital dashboard to provide managers with real-time data on customer complaints, network performance, line outages, etc.</a:t>
            </a: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2422036386"/>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82194"/>
            <a:ext cx="8229600" cy="1258572"/>
          </a:xfrm>
          <a:prstGeom prst="rect">
            <a:avLst/>
          </a:prstGeom>
        </p:spPr>
        <p:txBody>
          <a:bodyPr>
            <a:normAutofit/>
          </a:bodyPr>
          <a:lstStyle/>
          <a:p>
            <a:r>
              <a:rPr lang="en-GB" b="1" dirty="0"/>
              <a:t>The Role &amp; Importance of Information Management to Business Today</a:t>
            </a:r>
            <a:endParaRPr b="1" dirty="0"/>
          </a:p>
        </p:txBody>
      </p:sp>
      <p:sp>
        <p:nvSpPr>
          <p:cNvPr id="124" name="Clarifying the core concepts in this module"/>
          <p:cNvSpPr txBox="1">
            <a:spLocks noGrp="1"/>
          </p:cNvSpPr>
          <p:nvPr>
            <p:ph type="body" idx="1"/>
          </p:nvPr>
        </p:nvSpPr>
        <p:spPr>
          <a:xfrm>
            <a:off x="133564" y="1340766"/>
            <a:ext cx="8846049" cy="4176468"/>
          </a:xfrm>
          <a:prstGeom prst="rect">
            <a:avLst/>
          </a:prstGeom>
        </p:spPr>
        <p:txBody>
          <a:bodyPr>
            <a:normAutofit/>
          </a:bodyPr>
          <a:lstStyle/>
          <a:p>
            <a:pPr eaLnBrk="1" hangingPunct="1"/>
            <a:r>
              <a:rPr lang="en-US" altLang="en-US" b="1" dirty="0"/>
              <a:t>Competitive advantage</a:t>
            </a:r>
          </a:p>
          <a:p>
            <a:pPr lvl="1" eaLnBrk="1" hangingPunct="1"/>
            <a:r>
              <a:rPr lang="en-US" altLang="en-US" dirty="0"/>
              <a:t>Delivering better performance</a:t>
            </a:r>
          </a:p>
          <a:p>
            <a:pPr lvl="1" eaLnBrk="1" hangingPunct="1"/>
            <a:r>
              <a:rPr lang="en-US" altLang="en-US" dirty="0"/>
              <a:t>Charging less for superior products</a:t>
            </a:r>
          </a:p>
          <a:p>
            <a:pPr lvl="1" eaLnBrk="1" hangingPunct="1"/>
            <a:r>
              <a:rPr lang="en-US" altLang="en-US" dirty="0"/>
              <a:t>Responding to customers and suppliers in real time</a:t>
            </a:r>
          </a:p>
          <a:p>
            <a:pPr lvl="1" eaLnBrk="1" hangingPunct="1"/>
            <a:r>
              <a:rPr lang="en-US" altLang="en-US" dirty="0"/>
              <a:t>Example: </a:t>
            </a:r>
            <a:r>
              <a:rPr lang="en-US" altLang="en-US" b="1" dirty="0">
                <a:solidFill>
                  <a:srgbClr val="FF0000"/>
                </a:solidFill>
              </a:rPr>
              <a:t>Toyota and TPS (Toyota Production System) enjoy a considerable advantage over competitors – information systems are critical to the implementation of TPS.</a:t>
            </a: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1315966090"/>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199" y="113016"/>
            <a:ext cx="8388849" cy="934948"/>
          </a:xfrm>
          <a:prstGeom prst="rect">
            <a:avLst/>
          </a:prstGeom>
        </p:spPr>
        <p:txBody>
          <a:bodyPr>
            <a:normAutofit fontScale="90000"/>
          </a:bodyPr>
          <a:lstStyle/>
          <a:p>
            <a:r>
              <a:rPr lang="en-GB" b="1" dirty="0"/>
              <a:t>The Role &amp; Importance  of Information Management to Business Today</a:t>
            </a:r>
            <a:endParaRPr b="1" dirty="0"/>
          </a:p>
        </p:txBody>
      </p:sp>
      <p:sp>
        <p:nvSpPr>
          <p:cNvPr id="124" name="Clarifying the core concepts in this module"/>
          <p:cNvSpPr txBox="1">
            <a:spLocks noGrp="1"/>
          </p:cNvSpPr>
          <p:nvPr>
            <p:ph type="body" idx="1"/>
          </p:nvPr>
        </p:nvSpPr>
        <p:spPr>
          <a:xfrm>
            <a:off x="133564" y="1150706"/>
            <a:ext cx="8846049" cy="4366528"/>
          </a:xfrm>
          <a:prstGeom prst="rect">
            <a:avLst/>
          </a:prstGeom>
        </p:spPr>
        <p:txBody>
          <a:bodyPr>
            <a:normAutofit/>
          </a:bodyPr>
          <a:lstStyle/>
          <a:p>
            <a:pPr eaLnBrk="1" hangingPunct="1"/>
            <a:r>
              <a:rPr lang="en-US" altLang="en-US" b="1" dirty="0"/>
              <a:t>Survival</a:t>
            </a:r>
          </a:p>
          <a:p>
            <a:pPr lvl="1" eaLnBrk="1" hangingPunct="1"/>
            <a:r>
              <a:rPr lang="en-US" altLang="en-US" dirty="0"/>
              <a:t>Information technologies as necessity of business</a:t>
            </a:r>
          </a:p>
          <a:p>
            <a:pPr lvl="1" eaLnBrk="1" hangingPunct="1"/>
            <a:r>
              <a:rPr lang="en-US" altLang="en-US" dirty="0"/>
              <a:t>May be:</a:t>
            </a:r>
          </a:p>
          <a:p>
            <a:pPr lvl="2" eaLnBrk="1" hangingPunct="1"/>
            <a:r>
              <a:rPr lang="en-US" altLang="en-US" dirty="0"/>
              <a:t>Industry-level changes, e.g., </a:t>
            </a:r>
            <a:r>
              <a:rPr lang="en-GB" altLang="en-US" dirty="0"/>
              <a:t>truck tracker device in haulage industry.</a:t>
            </a:r>
            <a:endParaRPr lang="en-US" altLang="en-US" dirty="0"/>
          </a:p>
          <a:p>
            <a:pPr lvl="2" eaLnBrk="1" hangingPunct="1"/>
            <a:r>
              <a:rPr lang="en-US" altLang="en-US" dirty="0"/>
              <a:t>Governmental regulations requiring record-keeping</a:t>
            </a:r>
          </a:p>
          <a:p>
            <a:pPr lvl="3" eaLnBrk="1" hangingPunct="1"/>
            <a:r>
              <a:rPr lang="en-US" altLang="en-US" dirty="0"/>
              <a:t>Examples: The Disclosure and Barring Service – DBS Act (UK), Sexual Offences Register (UK), Money Laundering Act (UK), Toxic Substances Control Act (USA), Sarbanes-Oxley Act (USA).</a:t>
            </a: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2662347220"/>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74638"/>
            <a:ext cx="8229600" cy="454827"/>
          </a:xfrm>
          <a:prstGeom prst="rect">
            <a:avLst/>
          </a:prstGeom>
        </p:spPr>
        <p:txBody>
          <a:bodyPr>
            <a:normAutofit fontScale="90000"/>
          </a:bodyPr>
          <a:lstStyle/>
          <a:p>
            <a:r>
              <a:rPr lang="en-GB" b="1" dirty="0"/>
              <a:t>The Role &amp; Importance of Information Management to Business Today</a:t>
            </a:r>
            <a:endParaRPr b="1" dirty="0"/>
          </a:p>
        </p:txBody>
      </p:sp>
      <p:sp>
        <p:nvSpPr>
          <p:cNvPr id="124" name="Clarifying the core concepts in this module"/>
          <p:cNvSpPr txBox="1">
            <a:spLocks noGrp="1"/>
          </p:cNvSpPr>
          <p:nvPr>
            <p:ph type="body" idx="1"/>
          </p:nvPr>
        </p:nvSpPr>
        <p:spPr>
          <a:xfrm>
            <a:off x="133564" y="1037690"/>
            <a:ext cx="8846049" cy="4479544"/>
          </a:xfrm>
          <a:prstGeom prst="rect">
            <a:avLst/>
          </a:prstGeom>
        </p:spPr>
        <p:txBody>
          <a:bodyPr>
            <a:normAutofit/>
          </a:bodyPr>
          <a:lstStyle/>
          <a:p>
            <a:pPr marL="0" indent="0" eaLnBrk="1" hangingPunct="1">
              <a:buNone/>
              <a:defRPr/>
            </a:pPr>
            <a:r>
              <a:rPr lang="en-US" b="1" dirty="0">
                <a:solidFill>
                  <a:srgbClr val="9F0F10"/>
                </a:solidFill>
                <a:effectLst>
                  <a:outerShdw blurRad="38100" dist="38100" dir="2700000" algn="tl">
                    <a:srgbClr val="C0C0C0"/>
                  </a:outerShdw>
                </a:effectLst>
                <a:cs typeface="Times New Roman" pitchFamily="18" charset="0"/>
              </a:rPr>
              <a:t>The Interdependence Between Organizations and Information Technology.</a:t>
            </a:r>
          </a:p>
          <a:p>
            <a:pPr marL="0" indent="0" eaLnBrk="1" hangingPunct="1">
              <a:buNone/>
              <a:defRPr/>
            </a:pPr>
            <a:endParaRPr lang="en-US" b="1" dirty="0">
              <a:solidFill>
                <a:srgbClr val="9F0F10"/>
              </a:solidFill>
              <a:effectLst>
                <a:outerShdw blurRad="38100" dist="38100" dir="2700000" algn="tl">
                  <a:srgbClr val="C0C0C0"/>
                </a:outerShdw>
              </a:effectLst>
              <a:cs typeface="Times New Roman" pitchFamily="18" charset="0"/>
            </a:endParaRPr>
          </a:p>
          <a:p>
            <a:pPr marL="457200" lvl="1" indent="0" eaLnBrk="1" hangingPunct="1">
              <a:lnSpc>
                <a:spcPct val="80000"/>
              </a:lnSpc>
              <a:buNone/>
            </a:pPr>
            <a:endParaRPr lang="en-US" altLang="en-US" sz="2400" b="1" dirty="0">
              <a:solidFill>
                <a:srgbClr val="9F0F10"/>
              </a:solidFill>
              <a:effectLst>
                <a:outerShdw blurRad="38100" dist="38100" dir="2700000" algn="tl">
                  <a:srgbClr val="C0C0C0"/>
                </a:outerShdw>
              </a:effectLst>
              <a:latin typeface="Arial" panose="020B0604020202020204" pitchFamily="34" charset="0"/>
              <a:cs typeface="Times New Roman" pitchFamily="18" charset="0"/>
            </a:endParaRPr>
          </a:p>
          <a:p>
            <a:pPr marL="457200" lvl="1" indent="0" eaLnBrk="1" hangingPunct="1">
              <a:lnSpc>
                <a:spcPct val="80000"/>
              </a:lnSpc>
              <a:buNone/>
            </a:pPr>
            <a:endParaRPr lang="en-US" altLang="en-US" b="1" dirty="0">
              <a:solidFill>
                <a:srgbClr val="9F0F10"/>
              </a:solidFill>
              <a:effectLst>
                <a:outerShdw blurRad="38100" dist="38100" dir="2700000" algn="tl">
                  <a:srgbClr val="C0C0C0"/>
                </a:outerShdw>
              </a:effectLst>
              <a:latin typeface="Arial" panose="020B0604020202020204" pitchFamily="34" charset="0"/>
              <a:cs typeface="Times New Roman" pitchFamily="18" charset="0"/>
            </a:endParaRPr>
          </a:p>
          <a:p>
            <a:pPr marL="457200" lvl="1" indent="0" eaLnBrk="1" hangingPunct="1">
              <a:lnSpc>
                <a:spcPct val="80000"/>
              </a:lnSpc>
              <a:buNone/>
            </a:pPr>
            <a:endParaRPr lang="en-US" altLang="en-US" sz="2400" b="1" dirty="0">
              <a:solidFill>
                <a:srgbClr val="9F0F10"/>
              </a:solidFill>
              <a:effectLst>
                <a:outerShdw blurRad="38100" dist="38100" dir="2700000" algn="tl">
                  <a:srgbClr val="C0C0C0"/>
                </a:outerShdw>
              </a:effectLst>
              <a:latin typeface="Arial" panose="020B0604020202020204" pitchFamily="34" charset="0"/>
              <a:cs typeface="Times New Roman" pitchFamily="18" charset="0"/>
            </a:endParaRPr>
          </a:p>
          <a:p>
            <a:pPr marL="457200" lvl="1" indent="0" eaLnBrk="1" hangingPunct="1">
              <a:lnSpc>
                <a:spcPct val="80000"/>
              </a:lnSpc>
              <a:buNone/>
            </a:pPr>
            <a:endParaRPr lang="en-US" altLang="en-US" b="1" dirty="0">
              <a:solidFill>
                <a:srgbClr val="9F0F10"/>
              </a:solidFill>
              <a:effectLst>
                <a:outerShdw blurRad="38100" dist="38100" dir="2700000" algn="tl">
                  <a:srgbClr val="C0C0C0"/>
                </a:outerShdw>
              </a:effectLst>
              <a:latin typeface="Arial" panose="020B0604020202020204" pitchFamily="34" charset="0"/>
              <a:cs typeface="Times New Roman" pitchFamily="18" charset="0"/>
            </a:endParaRPr>
          </a:p>
          <a:p>
            <a:pPr marL="457200" lvl="1" indent="0" eaLnBrk="1" hangingPunct="1">
              <a:lnSpc>
                <a:spcPct val="80000"/>
              </a:lnSpc>
              <a:buNone/>
            </a:pPr>
            <a:endParaRPr lang="en-US" altLang="en-US" sz="2400" b="1" dirty="0">
              <a:solidFill>
                <a:srgbClr val="9F0F10"/>
              </a:solidFill>
              <a:effectLst>
                <a:outerShdw blurRad="38100" dist="38100" dir="2700000" algn="tl">
                  <a:srgbClr val="C0C0C0"/>
                </a:outerShdw>
              </a:effectLst>
              <a:latin typeface="Arial" panose="020B0604020202020204" pitchFamily="34" charset="0"/>
              <a:cs typeface="Times New Roman" pitchFamily="18" charset="0"/>
            </a:endParaRPr>
          </a:p>
          <a:p>
            <a:pPr marL="457200" lvl="1" indent="0" eaLnBrk="1" hangingPunct="1">
              <a:lnSpc>
                <a:spcPct val="80000"/>
              </a:lnSpc>
              <a:buNone/>
            </a:pPr>
            <a:endParaRPr lang="en-US" altLang="en-US" b="1" dirty="0">
              <a:solidFill>
                <a:srgbClr val="9F0F10"/>
              </a:solidFill>
              <a:effectLst>
                <a:outerShdw blurRad="38100" dist="38100" dir="2700000" algn="tl">
                  <a:srgbClr val="C0C0C0"/>
                </a:outerShdw>
              </a:effectLst>
              <a:latin typeface="Arial" panose="020B0604020202020204" pitchFamily="34" charset="0"/>
              <a:cs typeface="Times New Roman" pitchFamily="18" charset="0"/>
            </a:endParaRPr>
          </a:p>
          <a:p>
            <a:pPr marL="457200" lvl="1" indent="0" eaLnBrk="1" hangingPunct="1">
              <a:lnSpc>
                <a:spcPct val="80000"/>
              </a:lnSpc>
              <a:buNone/>
            </a:pPr>
            <a:endParaRPr lang="en-US" altLang="en-US" sz="2400" b="1" dirty="0">
              <a:solidFill>
                <a:srgbClr val="9F0F10"/>
              </a:solidFill>
              <a:effectLst>
                <a:outerShdw blurRad="38100" dist="38100" dir="2700000" algn="tl">
                  <a:srgbClr val="C0C0C0"/>
                </a:outerShdw>
              </a:effectLst>
              <a:latin typeface="Arial" panose="020B0604020202020204" pitchFamily="34" charset="0"/>
              <a:cs typeface="Times New Roman" pitchFamily="18" charset="0"/>
            </a:endParaRPr>
          </a:p>
          <a:p>
            <a:pPr marL="457200" lvl="1" indent="0" eaLnBrk="1" hangingPunct="1">
              <a:lnSpc>
                <a:spcPct val="80000"/>
              </a:lnSpc>
              <a:buNone/>
            </a:pPr>
            <a:endParaRPr lang="en-US" altLang="en-US" b="1" dirty="0">
              <a:solidFill>
                <a:srgbClr val="9F0F10"/>
              </a:solidFill>
              <a:effectLst>
                <a:outerShdw blurRad="38100" dist="38100" dir="2700000" algn="tl">
                  <a:srgbClr val="C0C0C0"/>
                </a:outerShdw>
              </a:effectLst>
              <a:latin typeface="Arial" panose="020B0604020202020204" pitchFamily="34" charset="0"/>
              <a:cs typeface="Times New Roman" pitchFamily="18" charset="0"/>
            </a:endParaRPr>
          </a:p>
          <a:p>
            <a:pPr marL="457200" lvl="1" indent="0" eaLnBrk="1" hangingPunct="1">
              <a:lnSpc>
                <a:spcPct val="80000"/>
              </a:lnSpc>
              <a:buNone/>
            </a:pPr>
            <a:endParaRPr lang="en-US" altLang="en-US" sz="2400" b="1" dirty="0">
              <a:solidFill>
                <a:srgbClr val="9F0F10"/>
              </a:solidFill>
              <a:effectLst>
                <a:outerShdw blurRad="38100" dist="38100" dir="2700000" algn="tl">
                  <a:srgbClr val="C0C0C0"/>
                </a:outerShdw>
              </a:effectLst>
              <a:latin typeface="Arial" panose="020B0604020202020204" pitchFamily="34" charset="0"/>
              <a:cs typeface="Times New Roman" pitchFamily="18" charset="0"/>
            </a:endParaRPr>
          </a:p>
          <a:p>
            <a:pPr marL="457200" lvl="1" indent="0" eaLnBrk="1" hangingPunct="1">
              <a:lnSpc>
                <a:spcPct val="80000"/>
              </a:lnSpc>
              <a:buNone/>
            </a:pPr>
            <a:endParaRPr lang="en-US" altLang="en-US" b="1" dirty="0">
              <a:solidFill>
                <a:srgbClr val="9F0F10"/>
              </a:solidFill>
              <a:effectLst>
                <a:outerShdw blurRad="38100" dist="38100" dir="2700000" algn="tl">
                  <a:srgbClr val="C0C0C0"/>
                </a:outerShdw>
              </a:effectLst>
              <a:latin typeface="Arial" panose="020B0604020202020204" pitchFamily="34" charset="0"/>
              <a:cs typeface="Times New Roman" pitchFamily="18" charset="0"/>
            </a:endParaRPr>
          </a:p>
          <a:p>
            <a:pPr marL="457200" lvl="1" indent="0" eaLnBrk="1" hangingPunct="1">
              <a:lnSpc>
                <a:spcPct val="80000"/>
              </a:lnSpc>
              <a:buNone/>
            </a:pPr>
            <a:endParaRPr lang="en-US" altLang="en-US" sz="2400" dirty="0">
              <a:latin typeface="Arial" panose="020B0604020202020204" pitchFamily="34" charset="0"/>
            </a:endParaRPr>
          </a:p>
        </p:txBody>
      </p:sp>
      <p:sp>
        <p:nvSpPr>
          <p:cNvPr id="2" name="Text Box 6">
            <a:extLst>
              <a:ext uri="{FF2B5EF4-FFF2-40B4-BE49-F238E27FC236}">
                <a16:creationId xmlns:a16="http://schemas.microsoft.com/office/drawing/2014/main" id="{2DDBEBAA-EAD5-BA5B-0033-62A7AA3F7399}"/>
              </a:ext>
            </a:extLst>
          </p:cNvPr>
          <p:cNvSpPr txBox="1">
            <a:spLocks noChangeArrowheads="1"/>
          </p:cNvSpPr>
          <p:nvPr/>
        </p:nvSpPr>
        <p:spPr bwMode="auto">
          <a:xfrm>
            <a:off x="457200" y="4787757"/>
            <a:ext cx="852241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r>
              <a:rPr lang="en-US" altLang="en-US" sz="1200" b="1" dirty="0">
                <a:solidFill>
                  <a:srgbClr val="231F20"/>
                </a:solidFill>
                <a:latin typeface="FrutigerLTStd-LightCn" charset="0"/>
              </a:rPr>
              <a:t>In contemporary systems there is a growing interdependence between a firm’s information systems</a:t>
            </a:r>
          </a:p>
          <a:p>
            <a:pPr eaLnBrk="1" hangingPunct="1"/>
            <a:r>
              <a:rPr lang="en-US" altLang="en-US" sz="1200" b="1" dirty="0">
                <a:solidFill>
                  <a:srgbClr val="231F20"/>
                </a:solidFill>
                <a:latin typeface="FrutigerLTStd-LightCn" charset="0"/>
              </a:rPr>
              <a:t>and its business capabilities. Changes in strategy, rules, and business processes increasingly require changes in hardware, software, databases, and telecommunications. Often, what the organization would like to do depends on what its systems will permit it to do.</a:t>
            </a:r>
          </a:p>
        </p:txBody>
      </p:sp>
      <p:pic>
        <p:nvPicPr>
          <p:cNvPr id="3" name="Picture 2">
            <a:extLst>
              <a:ext uri="{FF2B5EF4-FFF2-40B4-BE49-F238E27FC236}">
                <a16:creationId xmlns:a16="http://schemas.microsoft.com/office/drawing/2014/main" id="{D7938830-FC7B-594C-94B4-C32939F02E8F}"/>
              </a:ext>
            </a:extLst>
          </p:cNvPr>
          <p:cNvPicPr>
            <a:picLocks noChangeAspect="1"/>
          </p:cNvPicPr>
          <p:nvPr/>
        </p:nvPicPr>
        <p:blipFill>
          <a:blip r:embed="rId2"/>
          <a:stretch>
            <a:fillRect/>
          </a:stretch>
        </p:blipFill>
        <p:spPr>
          <a:xfrm>
            <a:off x="1417834" y="1767156"/>
            <a:ext cx="6298058" cy="3020602"/>
          </a:xfrm>
          <a:prstGeom prst="rect">
            <a:avLst/>
          </a:prstGeom>
        </p:spPr>
      </p:pic>
    </p:spTree>
    <p:extLst>
      <p:ext uri="{BB962C8B-B14F-4D97-AF65-F5344CB8AC3E}">
        <p14:creationId xmlns:p14="http://schemas.microsoft.com/office/powerpoint/2010/main" val="755729861"/>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1017142"/>
            <a:ext cx="8846049" cy="4500092"/>
          </a:xfrm>
          <a:prstGeom prst="rect">
            <a:avLst/>
          </a:prstGeom>
        </p:spPr>
        <p:txBody>
          <a:bodyPr>
            <a:normAutofit fontScale="92500" lnSpcReduction="10000"/>
          </a:bodyPr>
          <a:lstStyle/>
          <a:p>
            <a:pPr marL="0" indent="0" eaLnBrk="1" hangingPunct="1">
              <a:buNone/>
            </a:pPr>
            <a:r>
              <a:rPr lang="en-US" altLang="en-US" sz="2800" b="1" dirty="0">
                <a:latin typeface="Arial" panose="020B0604020202020204" pitchFamily="34" charset="0"/>
              </a:rPr>
              <a:t>Late 1960s to Early 1970s:</a:t>
            </a:r>
          </a:p>
          <a:p>
            <a:pPr algn="just">
              <a:lnSpc>
                <a:spcPct val="107000"/>
              </a:lnSpc>
            </a:pPr>
            <a:r>
              <a:rPr lang="en-GB" dirty="0">
                <a:solidFill>
                  <a:srgbClr val="000000"/>
                </a:solidFill>
                <a:effectLst/>
                <a:ea typeface="Calibri" panose="020F0502020204030204" pitchFamily="34" charset="0"/>
              </a:rPr>
              <a:t>The first long distance transmission between two computers occurred on October 29, 1969, when developers under the direction of </a:t>
            </a:r>
            <a:r>
              <a:rPr lang="en-GB" dirty="0" err="1">
                <a:solidFill>
                  <a:srgbClr val="000000"/>
                </a:solidFill>
                <a:effectLst/>
                <a:ea typeface="Calibri" panose="020F0502020204030204" pitchFamily="34" charset="0"/>
              </a:rPr>
              <a:t>Dr.</a:t>
            </a:r>
            <a:r>
              <a:rPr lang="en-GB" dirty="0">
                <a:solidFill>
                  <a:srgbClr val="000000"/>
                </a:solidFill>
                <a:effectLst/>
                <a:ea typeface="Calibri" panose="020F0502020204030204" pitchFamily="34" charset="0"/>
              </a:rPr>
              <a:t> Leonard Kleinrock sent the word “login” from the campus of UCLA to Stanford Research Institute in Menlo Park, California, a distance of over 350 miles.</a:t>
            </a:r>
          </a:p>
          <a:p>
            <a:pPr algn="just">
              <a:lnSpc>
                <a:spcPct val="107000"/>
              </a:lnSpc>
            </a:pPr>
            <a:endParaRPr lang="en-GB" dirty="0">
              <a:ea typeface="Calibri" panose="020F0502020204030204" pitchFamily="34" charset="0"/>
            </a:endParaRPr>
          </a:p>
          <a:p>
            <a:pPr algn="just">
              <a:lnSpc>
                <a:spcPct val="107000"/>
              </a:lnSpc>
            </a:pPr>
            <a:r>
              <a:rPr lang="en-GB" dirty="0">
                <a:solidFill>
                  <a:srgbClr val="000000"/>
                </a:solidFill>
                <a:effectLst/>
                <a:ea typeface="Calibri" panose="020F0502020204030204" pitchFamily="34" charset="0"/>
              </a:rPr>
              <a:t>The United States Department of </a:t>
            </a:r>
            <a:r>
              <a:rPr lang="en-GB" dirty="0" err="1">
                <a:solidFill>
                  <a:srgbClr val="000000"/>
                </a:solidFill>
                <a:effectLst/>
                <a:ea typeface="Calibri" panose="020F0502020204030204" pitchFamily="34" charset="0"/>
              </a:rPr>
              <a:t>Defense</a:t>
            </a:r>
            <a:r>
              <a:rPr lang="en-GB" dirty="0">
                <a:solidFill>
                  <a:srgbClr val="000000"/>
                </a:solidFill>
                <a:effectLst/>
                <a:ea typeface="Calibri" panose="020F0502020204030204" pitchFamily="34" charset="0"/>
              </a:rPr>
              <a:t> created and funded ARPA Net (Advanced Research Projects Administration), an experimental network which eventually became known as the Internet. ARPA Net began with just four nodes or sites, a very humble start for today’s Internet. </a:t>
            </a:r>
            <a:endParaRPr lang="en-GB" dirty="0">
              <a:effectLst/>
              <a:ea typeface="Calibri" panose="020F0502020204030204" pitchFamily="34" charset="0"/>
            </a:endParaRP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2461159734"/>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1017142"/>
            <a:ext cx="8846049" cy="4500092"/>
          </a:xfrm>
          <a:prstGeom prst="rect">
            <a:avLst/>
          </a:prstGeom>
        </p:spPr>
        <p:txBody>
          <a:bodyPr>
            <a:normAutofit fontScale="92500"/>
          </a:bodyPr>
          <a:lstStyle/>
          <a:p>
            <a:pPr marL="0" indent="0" eaLnBrk="1" hangingPunct="1">
              <a:buNone/>
            </a:pPr>
            <a:r>
              <a:rPr lang="en-US" altLang="en-US" sz="2800" b="1" dirty="0">
                <a:latin typeface="Arial" panose="020B0604020202020204" pitchFamily="34" charset="0"/>
              </a:rPr>
              <a:t>Mid 1970s:</a:t>
            </a:r>
          </a:p>
          <a:p>
            <a:pPr marL="0" indent="0" algn="just" eaLnBrk="1" hangingPunct="1">
              <a:buNone/>
            </a:pPr>
            <a:r>
              <a:rPr lang="en-GB" dirty="0">
                <a:solidFill>
                  <a:srgbClr val="000000"/>
                </a:solidFill>
                <a:effectLst/>
                <a:ea typeface="Calibri" panose="020F0502020204030204" pitchFamily="34" charset="0"/>
              </a:rPr>
              <a:t>In 1975, the first microcomputer was announced on the cover of </a:t>
            </a:r>
            <a:r>
              <a:rPr lang="en-GB" i="1" dirty="0">
                <a:solidFill>
                  <a:srgbClr val="000000"/>
                </a:solidFill>
                <a:effectLst/>
                <a:ea typeface="Calibri" panose="020F0502020204030204" pitchFamily="34" charset="0"/>
              </a:rPr>
              <a:t>Popular Mechanics</a:t>
            </a:r>
            <a:r>
              <a:rPr lang="en-GB" dirty="0">
                <a:solidFill>
                  <a:srgbClr val="000000"/>
                </a:solidFill>
                <a:effectLst/>
                <a:ea typeface="Calibri" panose="020F0502020204030204" pitchFamily="34" charset="0"/>
              </a:rPr>
              <a:t>: the Altair 8800. Its immediate popularity sparked the imagination of entrepreneurs everywhere, and there were soon dozens of companies manufacturing these “personal computers.” </a:t>
            </a:r>
          </a:p>
          <a:p>
            <a:pPr marL="0" indent="0" algn="just" eaLnBrk="1" hangingPunct="1">
              <a:buNone/>
            </a:pPr>
            <a:endParaRPr lang="en-GB" dirty="0">
              <a:solidFill>
                <a:srgbClr val="000000"/>
              </a:solidFill>
              <a:effectLst/>
              <a:ea typeface="Calibri" panose="020F0502020204030204" pitchFamily="34" charset="0"/>
            </a:endParaRPr>
          </a:p>
          <a:p>
            <a:pPr marL="0" indent="0" algn="just" eaLnBrk="1" hangingPunct="1">
              <a:buNone/>
            </a:pPr>
            <a:r>
              <a:rPr lang="en-GB" dirty="0">
                <a:solidFill>
                  <a:srgbClr val="000000"/>
                </a:solidFill>
                <a:effectLst/>
                <a:ea typeface="Calibri" panose="020F0502020204030204" pitchFamily="34" charset="0"/>
              </a:rPr>
              <a:t>Though at first just a niche product for computer hobbyists, improvements in usability and the availability of practical software led to growing sales. The most prominent of these early personal computer makers was a little company known as Apple Computer, headed by Steve Jobs and Steve Wozniak, with the hugely successful “Apple II.”</a:t>
            </a:r>
            <a:endParaRPr lang="en-GB" dirty="0">
              <a:effectLst/>
              <a:ea typeface="Calibri" panose="020F0502020204030204" pitchFamily="34" charset="0"/>
            </a:endParaRP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3088960562"/>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1017142"/>
            <a:ext cx="8846049" cy="4500092"/>
          </a:xfrm>
          <a:prstGeom prst="rect">
            <a:avLst/>
          </a:prstGeom>
        </p:spPr>
        <p:txBody>
          <a:bodyPr>
            <a:normAutofit lnSpcReduction="10000"/>
          </a:bodyPr>
          <a:lstStyle/>
          <a:p>
            <a:pPr marL="0" indent="0" eaLnBrk="1" hangingPunct="1">
              <a:buNone/>
            </a:pPr>
            <a:r>
              <a:rPr lang="en-US" altLang="en-US" sz="2800" b="1" dirty="0">
                <a:latin typeface="Arial" panose="020B0604020202020204" pitchFamily="34" charset="0"/>
              </a:rPr>
              <a:t>Early 1980s:</a:t>
            </a:r>
          </a:p>
          <a:p>
            <a:pPr algn="just">
              <a:lnSpc>
                <a:spcPct val="107000"/>
              </a:lnSpc>
            </a:pPr>
            <a:r>
              <a:rPr lang="en-GB" dirty="0">
                <a:solidFill>
                  <a:srgbClr val="000000"/>
                </a:solidFill>
                <a:effectLst/>
                <a:ea typeface="Calibri" panose="020F0502020204030204" pitchFamily="34" charset="0"/>
              </a:rPr>
              <a:t>In 1981 IBM teamed with Microsoft, then just a startup company, for their operating system software and hurriedly released their own version of the personal computer simply called the “PC.” </a:t>
            </a:r>
          </a:p>
          <a:p>
            <a:pPr algn="just">
              <a:lnSpc>
                <a:spcPct val="107000"/>
              </a:lnSpc>
            </a:pPr>
            <a:endParaRPr lang="en-GB" dirty="0">
              <a:ea typeface="Calibri" panose="020F0502020204030204" pitchFamily="34" charset="0"/>
            </a:endParaRPr>
          </a:p>
          <a:p>
            <a:pPr algn="just">
              <a:lnSpc>
                <a:spcPct val="107000"/>
              </a:lnSpc>
            </a:pPr>
            <a:r>
              <a:rPr lang="en-GB" dirty="0">
                <a:solidFill>
                  <a:srgbClr val="000000"/>
                </a:solidFill>
                <a:effectLst/>
                <a:ea typeface="Calibri" panose="020F0502020204030204" pitchFamily="34" charset="0"/>
              </a:rPr>
              <a:t>Small businesses finally had affordable computing that could provide them with needed information systems. Popularity of the IBM PC gave legitimacy to the micro-computer and it was named </a:t>
            </a:r>
            <a:r>
              <a:rPr lang="en-GB" i="1" dirty="0">
                <a:solidFill>
                  <a:srgbClr val="000000"/>
                </a:solidFill>
                <a:effectLst/>
                <a:ea typeface="Calibri" panose="020F0502020204030204" pitchFamily="34" charset="0"/>
              </a:rPr>
              <a:t>Time </a:t>
            </a:r>
            <a:r>
              <a:rPr lang="en-GB" dirty="0">
                <a:solidFill>
                  <a:srgbClr val="000000"/>
                </a:solidFill>
                <a:effectLst/>
                <a:ea typeface="Calibri" panose="020F0502020204030204" pitchFamily="34" charset="0"/>
              </a:rPr>
              <a:t>magazine’s “Man of the Year” for 1982.</a:t>
            </a:r>
            <a:endParaRPr lang="en-GB" dirty="0">
              <a:effectLst/>
              <a:ea typeface="Calibri" panose="020F0502020204030204" pitchFamily="34" charset="0"/>
            </a:endParaRPr>
          </a:p>
          <a:p>
            <a:pPr marL="0" indent="0" algn="just">
              <a:lnSpc>
                <a:spcPct val="107000"/>
              </a:lnSpc>
              <a:buNone/>
            </a:pPr>
            <a:r>
              <a:rPr lang="en-GB" sz="1800" dirty="0">
                <a:solidFill>
                  <a:srgbClr val="000000"/>
                </a:solidFill>
                <a:effectLst/>
                <a:latin typeface="Calibri" panose="020F0502020204030204" pitchFamily="34" charset="0"/>
                <a:ea typeface="Calibri" panose="020F0502020204030204" pitchFamily="34" charset="0"/>
              </a:rPr>
              <a:t> </a:t>
            </a:r>
            <a:endParaRPr lang="en-GB" sz="1800" dirty="0">
              <a:effectLst/>
              <a:latin typeface="Calibri" panose="020F0502020204030204" pitchFamily="34" charset="0"/>
              <a:ea typeface="Calibri" panose="020F0502020204030204" pitchFamily="34" charset="0"/>
            </a:endParaRP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4065795444"/>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873303"/>
            <a:ext cx="8846049" cy="4643931"/>
          </a:xfrm>
          <a:prstGeom prst="rect">
            <a:avLst/>
          </a:prstGeom>
        </p:spPr>
        <p:txBody>
          <a:bodyPr>
            <a:normAutofit fontScale="92500"/>
          </a:bodyPr>
          <a:lstStyle/>
          <a:p>
            <a:pPr marL="0" indent="0" eaLnBrk="1" hangingPunct="1">
              <a:buNone/>
            </a:pPr>
            <a:r>
              <a:rPr lang="en-US" altLang="en-US" sz="2800" b="1" dirty="0">
                <a:latin typeface="Arial" panose="020B0604020202020204" pitchFamily="34" charset="0"/>
              </a:rPr>
              <a:t>Mid 1980s:</a:t>
            </a:r>
          </a:p>
          <a:p>
            <a:pPr algn="just">
              <a:lnSpc>
                <a:spcPct val="107000"/>
              </a:lnSpc>
            </a:pPr>
            <a:r>
              <a:rPr lang="en-GB" dirty="0">
                <a:solidFill>
                  <a:srgbClr val="000000"/>
                </a:solidFill>
                <a:effectLst/>
                <a:ea typeface="Calibri" panose="020F0502020204030204" pitchFamily="34" charset="0"/>
              </a:rPr>
              <a:t>In the mid-1980s, businesses began to see the need to connect their computers as a way to collaborate and share resources. Known as “client-server,” this networking architecture allowed users to log in to the Local Area Network (LAN) from their PC (the “client”) by connecting to a central computer called a “server.” </a:t>
            </a:r>
          </a:p>
          <a:p>
            <a:pPr algn="just">
              <a:lnSpc>
                <a:spcPct val="107000"/>
              </a:lnSpc>
            </a:pPr>
            <a:r>
              <a:rPr lang="en-GB" dirty="0">
                <a:solidFill>
                  <a:srgbClr val="000000"/>
                </a:solidFill>
                <a:effectLst/>
                <a:ea typeface="Calibri" panose="020F0502020204030204" pitchFamily="34" charset="0"/>
              </a:rPr>
              <a:t>The server would lookup permissions for each user to determine who had access to various resources such as printers and files. Software companies began developing applications that allowed multiple users to access the same data at the same time. This evolved into software applications for communicating, with the first popular use of electronic mail appearing at this time.</a:t>
            </a:r>
            <a:endParaRPr lang="en-GB" dirty="0">
              <a:effectLst/>
              <a:ea typeface="Calibri" panose="020F0502020204030204" pitchFamily="34" charset="0"/>
            </a:endParaRP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1069553337"/>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1017142"/>
            <a:ext cx="8846049" cy="4500092"/>
          </a:xfrm>
          <a:prstGeom prst="rect">
            <a:avLst/>
          </a:prstGeom>
        </p:spPr>
        <p:txBody>
          <a:bodyPr>
            <a:normAutofit/>
          </a:bodyPr>
          <a:lstStyle/>
          <a:p>
            <a:pPr marL="0" indent="0" eaLnBrk="1" hangingPunct="1">
              <a:buNone/>
            </a:pPr>
            <a:r>
              <a:rPr lang="en-US" altLang="en-US" sz="2800" b="1" dirty="0">
                <a:latin typeface="Arial" panose="020B0604020202020204" pitchFamily="34" charset="0"/>
              </a:rPr>
              <a:t>1990s:</a:t>
            </a:r>
          </a:p>
          <a:p>
            <a:pPr marL="0" algn="just">
              <a:spcBef>
                <a:spcPts val="0"/>
              </a:spcBef>
            </a:pPr>
            <a:r>
              <a:rPr lang="en-GB" sz="2800" dirty="0">
                <a:solidFill>
                  <a:srgbClr val="000000"/>
                </a:solidFill>
                <a:effectLst/>
                <a:ea typeface="Calibri" panose="020F0502020204030204" pitchFamily="34" charset="0"/>
              </a:rPr>
              <a:t>Microsoft developed the Windows operating system, with version 3.1 in 1992 becoming the first commercially successful release. </a:t>
            </a:r>
          </a:p>
          <a:p>
            <a:pPr marL="0" algn="just">
              <a:spcBef>
                <a:spcPts val="0"/>
              </a:spcBef>
            </a:pPr>
            <a:endParaRPr lang="en-GB" sz="2800" dirty="0">
              <a:ea typeface="Calibri" panose="020F0502020204030204" pitchFamily="34" charset="0"/>
            </a:endParaRPr>
          </a:p>
          <a:p>
            <a:pPr marL="0" algn="just">
              <a:spcBef>
                <a:spcPts val="0"/>
              </a:spcBef>
            </a:pPr>
            <a:r>
              <a:rPr lang="en-GB" sz="2800" dirty="0">
                <a:solidFill>
                  <a:srgbClr val="000000"/>
                </a:solidFill>
                <a:effectLst/>
                <a:ea typeface="Calibri" panose="020F0502020204030204" pitchFamily="34" charset="0"/>
              </a:rPr>
              <a:t>Typical uses for the PC during this period included word processing, spreadsheets, and databases. These early PCs were standalone machines, not connected to a network. </a:t>
            </a:r>
            <a:endParaRPr lang="en-GB" sz="2800" dirty="0">
              <a:effectLst/>
              <a:ea typeface="Calibri" panose="020F0502020204030204" pitchFamily="34" charset="0"/>
            </a:endParaRPr>
          </a:p>
          <a:p>
            <a:r>
              <a:rPr lang="en-GB" sz="2800" dirty="0">
                <a:solidFill>
                  <a:srgbClr val="000000"/>
                </a:solidFill>
                <a:effectLst/>
                <a:ea typeface="Calibri" panose="020F0502020204030204" pitchFamily="34" charset="0"/>
              </a:rPr>
              <a:t> </a:t>
            </a:r>
          </a:p>
          <a:p>
            <a:pPr marL="0" indent="0" eaLnBrk="1" hangingPunct="1">
              <a:buNone/>
            </a:pPr>
            <a:endParaRPr lang="en-US" altLang="en-US" sz="2800" b="1" dirty="0">
              <a:latin typeface="Arial" panose="020B0604020202020204" pitchFamily="34" charset="0"/>
            </a:endParaRP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2759323523"/>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1017142"/>
            <a:ext cx="8846049" cy="4500092"/>
          </a:xfrm>
          <a:prstGeom prst="rect">
            <a:avLst/>
          </a:prstGeom>
        </p:spPr>
        <p:txBody>
          <a:bodyPr>
            <a:normAutofit/>
          </a:bodyPr>
          <a:lstStyle/>
          <a:p>
            <a:pPr marL="0" indent="0" eaLnBrk="1" hangingPunct="1">
              <a:buNone/>
            </a:pPr>
            <a:r>
              <a:rPr lang="en-US" altLang="en-US" sz="2800" b="1" dirty="0">
                <a:latin typeface="Arial" panose="020B0604020202020204" pitchFamily="34" charset="0"/>
              </a:rPr>
              <a:t>1990s Onwards:</a:t>
            </a:r>
          </a:p>
          <a:p>
            <a:pPr marL="0" algn="just">
              <a:spcBef>
                <a:spcPts val="0"/>
              </a:spcBef>
            </a:pPr>
            <a:r>
              <a:rPr lang="en-GB" sz="2800" b="0" i="0" u="none" strike="noStrike" baseline="0" dirty="0">
                <a:solidFill>
                  <a:srgbClr val="000000"/>
                </a:solidFill>
              </a:rPr>
              <a:t>Corporations soon realized the huge potential of a digital marketplace on the Internet and in 1994 both eBay and Amazon were founded. </a:t>
            </a:r>
          </a:p>
          <a:p>
            <a:pPr marL="0" algn="just">
              <a:spcBef>
                <a:spcPts val="0"/>
              </a:spcBef>
            </a:pPr>
            <a:endParaRPr lang="en-GB" sz="2800" dirty="0"/>
          </a:p>
          <a:p>
            <a:pPr marL="0" algn="just">
              <a:spcBef>
                <a:spcPts val="0"/>
              </a:spcBef>
            </a:pPr>
            <a:r>
              <a:rPr lang="en-GB" sz="2800" b="0" i="0" u="none" strike="noStrike" baseline="0" dirty="0">
                <a:solidFill>
                  <a:srgbClr val="000000"/>
                </a:solidFill>
              </a:rPr>
              <a:t>A mad rush of investment in Internet-based businesses led to the dot-com boom through the late 1990s, and then the dot-com bust in 2000. </a:t>
            </a:r>
          </a:p>
          <a:p>
            <a:pPr marL="0" indent="0" eaLnBrk="1" hangingPunct="1">
              <a:buNone/>
            </a:pPr>
            <a:endParaRPr lang="en-US" altLang="en-US" sz="2800" b="1" dirty="0">
              <a:latin typeface="Arial" panose="020B0604020202020204" pitchFamily="34" charset="0"/>
            </a:endParaRP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1593597028"/>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1017142"/>
            <a:ext cx="8846049" cy="4500092"/>
          </a:xfrm>
          <a:prstGeom prst="rect">
            <a:avLst/>
          </a:prstGeom>
        </p:spPr>
        <p:txBody>
          <a:bodyPr>
            <a:normAutofit/>
          </a:bodyPr>
          <a:lstStyle/>
          <a:p>
            <a:pPr marL="0" indent="0" eaLnBrk="1" hangingPunct="1">
              <a:buNone/>
            </a:pPr>
            <a:r>
              <a:rPr lang="en-US" altLang="en-US" sz="2800" b="1" dirty="0">
                <a:latin typeface="Arial" panose="020B0604020202020204" pitchFamily="34" charset="0"/>
              </a:rPr>
              <a:t>1990s Onwards:</a:t>
            </a:r>
          </a:p>
          <a:p>
            <a:pPr marL="0" algn="just">
              <a:spcBef>
                <a:spcPts val="0"/>
              </a:spcBef>
            </a:pPr>
            <a:r>
              <a:rPr lang="en-GB" sz="2800" b="0" i="0" u="none" strike="noStrike" baseline="0" dirty="0">
                <a:solidFill>
                  <a:srgbClr val="000000"/>
                </a:solidFill>
              </a:rPr>
              <a:t>The bust occurred as investors, tired of seeing hundreds of companies reporting losses, abandoned their investments. </a:t>
            </a:r>
          </a:p>
          <a:p>
            <a:pPr marL="0" algn="just">
              <a:spcBef>
                <a:spcPts val="0"/>
              </a:spcBef>
            </a:pPr>
            <a:r>
              <a:rPr lang="en-GB" sz="2800" b="0" i="0" u="none" strike="noStrike" baseline="0" dirty="0">
                <a:solidFill>
                  <a:srgbClr val="000000"/>
                </a:solidFill>
              </a:rPr>
              <a:t>An important outcome for businesses was that thousands of miles of Internet connections, in the form of </a:t>
            </a:r>
            <a:r>
              <a:rPr lang="en-GB" sz="2800" b="0" i="0" u="none" strike="noStrike" baseline="0" dirty="0" err="1">
                <a:solidFill>
                  <a:srgbClr val="000000"/>
                </a:solidFill>
              </a:rPr>
              <a:t>fiber</a:t>
            </a:r>
            <a:r>
              <a:rPr lang="en-GB" sz="2800" b="0" i="0" u="none" strike="noStrike" baseline="0" dirty="0">
                <a:solidFill>
                  <a:srgbClr val="000000"/>
                </a:solidFill>
              </a:rPr>
              <a:t> optic cable, were laid around the world during that time. </a:t>
            </a:r>
          </a:p>
          <a:p>
            <a:pPr marL="0" algn="just">
              <a:spcBef>
                <a:spcPts val="0"/>
              </a:spcBef>
            </a:pPr>
            <a:r>
              <a:rPr lang="en-GB" sz="2800" b="0" i="0" u="none" strike="noStrike" baseline="0" dirty="0">
                <a:solidFill>
                  <a:srgbClr val="000000"/>
                </a:solidFill>
              </a:rPr>
              <a:t>The world became truly “wired” heading into the new millennium, ushering in the era of globalization</a:t>
            </a:r>
            <a:r>
              <a:rPr lang="en-GB" sz="2800" dirty="0"/>
              <a:t>.</a:t>
            </a:r>
            <a:endParaRPr lang="en-GB" sz="2800" dirty="0">
              <a:solidFill>
                <a:srgbClr val="000000"/>
              </a:solidFill>
              <a:effectLst/>
              <a:ea typeface="Calibri" panose="020F0502020204030204" pitchFamily="34" charset="0"/>
            </a:endParaRPr>
          </a:p>
          <a:p>
            <a:pPr marL="0" indent="0" eaLnBrk="1" hangingPunct="1">
              <a:buNone/>
            </a:pPr>
            <a:endParaRPr lang="en-US" altLang="en-US" sz="2800" b="1" dirty="0">
              <a:latin typeface="Arial" panose="020B0604020202020204" pitchFamily="34" charset="0"/>
            </a:endParaRPr>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2290646539"/>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1017142"/>
            <a:ext cx="8846049" cy="4500092"/>
          </a:xfrm>
          <a:prstGeom prst="rect">
            <a:avLst/>
          </a:prstGeom>
        </p:spPr>
        <p:txBody>
          <a:bodyPr>
            <a:normAutofit/>
          </a:bodyPr>
          <a:lstStyle/>
          <a:p>
            <a:pPr marL="0" indent="0" eaLnBrk="1" hangingPunct="1">
              <a:buNone/>
            </a:pPr>
            <a:r>
              <a:rPr lang="en-US" altLang="en-US" sz="2800" b="1" dirty="0">
                <a:latin typeface="Arial" panose="020B0604020202020204" pitchFamily="34" charset="0"/>
              </a:rPr>
              <a:t>Web 2.0:</a:t>
            </a:r>
          </a:p>
          <a:p>
            <a:pPr marL="0" algn="just">
              <a:spcBef>
                <a:spcPts val="0"/>
              </a:spcBef>
            </a:pPr>
            <a:r>
              <a:rPr lang="en-GB" sz="2800" b="0" i="0" u="none" strike="noStrike" baseline="0" dirty="0">
                <a:solidFill>
                  <a:srgbClr val="000000"/>
                </a:solidFill>
              </a:rPr>
              <a:t>As the world recovered from the dot-com bust, the use of technology in business continued to evolve at a frantic pace. Websites became interactive. </a:t>
            </a:r>
          </a:p>
          <a:p>
            <a:pPr marL="0" algn="just">
              <a:spcBef>
                <a:spcPts val="0"/>
              </a:spcBef>
            </a:pPr>
            <a:endParaRPr lang="en-GB" sz="2800" dirty="0"/>
          </a:p>
          <a:p>
            <a:pPr marL="0" algn="just">
              <a:spcBef>
                <a:spcPts val="0"/>
              </a:spcBef>
            </a:pPr>
            <a:r>
              <a:rPr lang="en-GB" sz="2800" b="0" i="0" u="none" strike="noStrike" baseline="0" dirty="0">
                <a:solidFill>
                  <a:srgbClr val="000000"/>
                </a:solidFill>
              </a:rPr>
              <a:t>Instead of just visiting a site to find out about a business and then purchase its products, customers wanted to be able to customize their experience and interact online with the business. </a:t>
            </a:r>
            <a:endParaRPr lang="en-US" altLang="en-US" sz="2400" dirty="0">
              <a:latin typeface="Arial" panose="020B0604020202020204" pitchFamily="34" charset="0"/>
            </a:endParaRPr>
          </a:p>
        </p:txBody>
      </p:sp>
    </p:spTree>
    <p:extLst>
      <p:ext uri="{BB962C8B-B14F-4D97-AF65-F5344CB8AC3E}">
        <p14:creationId xmlns:p14="http://schemas.microsoft.com/office/powerpoint/2010/main" val="557718276"/>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1017142"/>
            <a:ext cx="8846049" cy="4500092"/>
          </a:xfrm>
          <a:prstGeom prst="rect">
            <a:avLst/>
          </a:prstGeom>
        </p:spPr>
        <p:txBody>
          <a:bodyPr>
            <a:normAutofit/>
          </a:bodyPr>
          <a:lstStyle/>
          <a:p>
            <a:pPr marL="0" indent="0" eaLnBrk="1" hangingPunct="1">
              <a:buNone/>
            </a:pPr>
            <a:r>
              <a:rPr lang="en-US" altLang="en-US" sz="2800" b="1" dirty="0">
                <a:latin typeface="Arial" panose="020B0604020202020204" pitchFamily="34" charset="0"/>
              </a:rPr>
              <a:t>Web 2.0:</a:t>
            </a:r>
          </a:p>
          <a:p>
            <a:pPr marL="0" algn="just">
              <a:spcBef>
                <a:spcPts val="0"/>
              </a:spcBef>
            </a:pPr>
            <a:r>
              <a:rPr lang="en-GB" sz="2800" b="0" i="0" u="none" strike="noStrike" baseline="0" dirty="0">
                <a:solidFill>
                  <a:srgbClr val="000000"/>
                </a:solidFill>
              </a:rPr>
              <a:t>This new type of interactive website, where you did not have to know how to create a web page or do any programming in order to put information online, became known as Web 2.0. </a:t>
            </a:r>
          </a:p>
          <a:p>
            <a:pPr marL="457200" lvl="1" indent="0" eaLnBrk="1" hangingPunct="1">
              <a:lnSpc>
                <a:spcPct val="80000"/>
              </a:lnSpc>
              <a:buNone/>
            </a:pPr>
            <a:endParaRPr lang="en-US" altLang="en-US" sz="2400" dirty="0">
              <a:latin typeface="Arial" panose="020B0604020202020204" pitchFamily="34" charset="0"/>
            </a:endParaRPr>
          </a:p>
        </p:txBody>
      </p:sp>
      <p:pic>
        <p:nvPicPr>
          <p:cNvPr id="3" name="Picture 2">
            <a:extLst>
              <a:ext uri="{FF2B5EF4-FFF2-40B4-BE49-F238E27FC236}">
                <a16:creationId xmlns:a16="http://schemas.microsoft.com/office/drawing/2014/main" id="{2E7FC880-D79F-2C0E-E795-FEED54DC72AD}"/>
              </a:ext>
            </a:extLst>
          </p:cNvPr>
          <p:cNvPicPr>
            <a:picLocks noChangeAspect="1"/>
          </p:cNvPicPr>
          <p:nvPr/>
        </p:nvPicPr>
        <p:blipFill>
          <a:blip r:embed="rId2"/>
          <a:stretch>
            <a:fillRect/>
          </a:stretch>
        </p:blipFill>
        <p:spPr>
          <a:xfrm>
            <a:off x="5424755" y="3205537"/>
            <a:ext cx="3554857" cy="2311697"/>
          </a:xfrm>
          <a:prstGeom prst="rect">
            <a:avLst/>
          </a:prstGeom>
        </p:spPr>
      </p:pic>
    </p:spTree>
    <p:extLst>
      <p:ext uri="{BB962C8B-B14F-4D97-AF65-F5344CB8AC3E}">
        <p14:creationId xmlns:p14="http://schemas.microsoft.com/office/powerpoint/2010/main" val="3823728907"/>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1017142"/>
            <a:ext cx="8846049" cy="4500092"/>
          </a:xfrm>
          <a:prstGeom prst="rect">
            <a:avLst/>
          </a:prstGeom>
        </p:spPr>
        <p:txBody>
          <a:bodyPr>
            <a:normAutofit/>
          </a:bodyPr>
          <a:lstStyle/>
          <a:p>
            <a:pPr marL="0" indent="0" eaLnBrk="1" hangingPunct="1">
              <a:buNone/>
            </a:pPr>
            <a:r>
              <a:rPr lang="en-US" altLang="en-US" sz="2800" b="1" dirty="0">
                <a:latin typeface="Arial" panose="020B0604020202020204" pitchFamily="34" charset="0"/>
              </a:rPr>
              <a:t>Web 2.0:</a:t>
            </a:r>
          </a:p>
          <a:p>
            <a:pPr marL="0" algn="just">
              <a:spcBef>
                <a:spcPts val="0"/>
              </a:spcBef>
            </a:pPr>
            <a:r>
              <a:rPr lang="en-GB" sz="2800" b="0" i="0" u="none" strike="noStrike" baseline="0" dirty="0">
                <a:solidFill>
                  <a:srgbClr val="000000"/>
                </a:solidFill>
              </a:rPr>
              <a:t>This new stage of the Web was exemplified by blogging, social networking, and interactive comments being available on many websites. </a:t>
            </a:r>
          </a:p>
          <a:p>
            <a:pPr marL="0" algn="just">
              <a:spcBef>
                <a:spcPts val="0"/>
              </a:spcBef>
            </a:pPr>
            <a:endParaRPr lang="en-GB" sz="2800" dirty="0"/>
          </a:p>
          <a:p>
            <a:pPr marL="0" algn="just">
              <a:spcBef>
                <a:spcPts val="0"/>
              </a:spcBef>
            </a:pPr>
            <a:r>
              <a:rPr lang="en-GB" sz="2800" b="0" i="0" u="none" strike="noStrike" baseline="0" dirty="0">
                <a:solidFill>
                  <a:srgbClr val="000000"/>
                </a:solidFill>
              </a:rPr>
              <a:t>The new Web 2.0 world, in which online interaction became expected, had a major impact on many businesses and even whole industries. </a:t>
            </a:r>
            <a:endParaRPr lang="en-US" altLang="en-US" sz="2800" b="1" dirty="0"/>
          </a:p>
          <a:p>
            <a:pPr marL="457200" lvl="1" indent="0" eaLnBrk="1" hangingPunct="1">
              <a:lnSpc>
                <a:spcPct val="80000"/>
              </a:lnSpc>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3130997158"/>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1017142"/>
            <a:ext cx="8846049" cy="4500092"/>
          </a:xfrm>
          <a:prstGeom prst="rect">
            <a:avLst/>
          </a:prstGeom>
        </p:spPr>
        <p:txBody>
          <a:bodyPr>
            <a:normAutofit/>
          </a:bodyPr>
          <a:lstStyle/>
          <a:p>
            <a:pPr marL="0" indent="0" eaLnBrk="1" hangingPunct="1">
              <a:buNone/>
            </a:pPr>
            <a:r>
              <a:rPr lang="en-US" altLang="en-US" sz="2800" b="1" dirty="0">
                <a:latin typeface="Arial" panose="020B0604020202020204" pitchFamily="34" charset="0"/>
              </a:rPr>
              <a:t>Post PC World and Business Activities:</a:t>
            </a:r>
          </a:p>
          <a:p>
            <a:pPr marL="0" algn="just">
              <a:spcBef>
                <a:spcPts val="0"/>
              </a:spcBef>
            </a:pPr>
            <a:r>
              <a:rPr lang="en-GB" sz="2800" b="0" i="0" u="none" strike="noStrike" baseline="0" dirty="0">
                <a:solidFill>
                  <a:srgbClr val="000000"/>
                </a:solidFill>
              </a:rPr>
              <a:t>Smartphone sales have accelerated, due largely to their mobility and ease of operation. </a:t>
            </a:r>
          </a:p>
          <a:p>
            <a:pPr marL="0" algn="just">
              <a:spcBef>
                <a:spcPts val="0"/>
              </a:spcBef>
            </a:pPr>
            <a:endParaRPr lang="en-GB" sz="2800" dirty="0"/>
          </a:p>
          <a:p>
            <a:pPr marL="0" algn="just">
              <a:spcBef>
                <a:spcPts val="0"/>
              </a:spcBef>
            </a:pPr>
            <a:r>
              <a:rPr lang="en-GB" sz="2800" b="0" i="0" u="none" strike="noStrike" baseline="0" dirty="0">
                <a:solidFill>
                  <a:srgbClr val="000000"/>
                </a:solidFill>
              </a:rPr>
              <a:t>Just as the mainframe before it, the PC will continue to play a key role in business, but its role will be somewhat diminished as people emphasize mobility as a central feature of technology. </a:t>
            </a:r>
            <a:endParaRPr lang="en-US" altLang="en-US" sz="2800" dirty="0"/>
          </a:p>
        </p:txBody>
      </p:sp>
    </p:spTree>
    <p:extLst>
      <p:ext uri="{BB962C8B-B14F-4D97-AF65-F5344CB8AC3E}">
        <p14:creationId xmlns:p14="http://schemas.microsoft.com/office/powerpoint/2010/main" val="3257008642"/>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1017142"/>
            <a:ext cx="8846049" cy="4500092"/>
          </a:xfrm>
          <a:prstGeom prst="rect">
            <a:avLst/>
          </a:prstGeom>
        </p:spPr>
        <p:txBody>
          <a:bodyPr>
            <a:normAutofit/>
          </a:bodyPr>
          <a:lstStyle/>
          <a:p>
            <a:pPr marL="0" indent="0" eaLnBrk="1" hangingPunct="1">
              <a:buNone/>
            </a:pPr>
            <a:r>
              <a:rPr lang="en-US" altLang="en-US" sz="2800" b="1" dirty="0">
                <a:latin typeface="Arial" panose="020B0604020202020204" pitchFamily="34" charset="0"/>
              </a:rPr>
              <a:t>Post PC World and Business Activities:</a:t>
            </a:r>
          </a:p>
          <a:p>
            <a:pPr marL="0" algn="just">
              <a:spcBef>
                <a:spcPts val="0"/>
              </a:spcBef>
            </a:pPr>
            <a:r>
              <a:rPr lang="en-GB" sz="2800" b="0" i="0" u="none" strike="noStrike" baseline="0" dirty="0">
                <a:solidFill>
                  <a:srgbClr val="000000"/>
                </a:solidFill>
              </a:rPr>
              <a:t>Cloud computing provides users with mobile access to data and applications, making the PC more of a part of the communications channel rather than a repository of programs and information. </a:t>
            </a:r>
          </a:p>
          <a:p>
            <a:pPr marL="0" algn="just">
              <a:spcBef>
                <a:spcPts val="0"/>
              </a:spcBef>
            </a:pPr>
            <a:endParaRPr lang="en-GB" sz="2800" dirty="0"/>
          </a:p>
          <a:p>
            <a:pPr marL="0" algn="just">
              <a:spcBef>
                <a:spcPts val="0"/>
              </a:spcBef>
            </a:pPr>
            <a:r>
              <a:rPr lang="en-GB" sz="2800" b="0" i="0" u="none" strike="noStrike" baseline="0" dirty="0">
                <a:solidFill>
                  <a:srgbClr val="000000"/>
                </a:solidFill>
              </a:rPr>
              <a:t>Innovation in the development of technology and communications will continue to move businesses forward. </a:t>
            </a:r>
            <a:endParaRPr lang="en-US" altLang="en-US" sz="2800" dirty="0"/>
          </a:p>
        </p:txBody>
      </p:sp>
    </p:spTree>
    <p:extLst>
      <p:ext uri="{BB962C8B-B14F-4D97-AF65-F5344CB8AC3E}">
        <p14:creationId xmlns:p14="http://schemas.microsoft.com/office/powerpoint/2010/main" val="77758438"/>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4" y="1017142"/>
            <a:ext cx="8846049" cy="4500092"/>
          </a:xfrm>
          <a:prstGeom prst="rect">
            <a:avLst/>
          </a:prstGeom>
        </p:spPr>
        <p:txBody>
          <a:bodyPr>
            <a:normAutofit/>
          </a:bodyPr>
          <a:lstStyle/>
          <a:p>
            <a:pPr marL="514350" indent="-514350" algn="l">
              <a:buFont typeface="+mj-lt"/>
              <a:buAutoNum type="arabicPeriod"/>
            </a:pPr>
            <a:r>
              <a:rPr lang="en-US" sz="2800" b="1" i="0" dirty="0">
                <a:solidFill>
                  <a:srgbClr val="0D0D0D"/>
                </a:solidFill>
                <a:effectLst/>
                <a:latin typeface="Söhne"/>
              </a:rPr>
              <a:t>Manual Record-Keeping Systems:</a:t>
            </a:r>
            <a:r>
              <a:rPr lang="en-US" sz="2800" b="0" i="0" dirty="0">
                <a:solidFill>
                  <a:srgbClr val="0D0D0D"/>
                </a:solidFill>
                <a:effectLst/>
                <a:latin typeface="Söhne"/>
              </a:rPr>
              <a:t> Businesses initially relied on manual methods such as paper-based records and ledgers to manage information. This approach was labor-intensive and prone to errors.</a:t>
            </a:r>
          </a:p>
          <a:p>
            <a:pPr marL="514350" indent="-514350" algn="l">
              <a:buFont typeface="+mj-lt"/>
              <a:buAutoNum type="arabicPeriod"/>
            </a:pPr>
            <a:r>
              <a:rPr lang="en-US" sz="2800" b="1" i="0" dirty="0">
                <a:solidFill>
                  <a:srgbClr val="0D0D0D"/>
                </a:solidFill>
                <a:effectLst/>
                <a:latin typeface="Söhne"/>
              </a:rPr>
              <a:t>Early Computer Systems:</a:t>
            </a:r>
            <a:r>
              <a:rPr lang="en-US" sz="2800" b="0" i="0" dirty="0">
                <a:solidFill>
                  <a:srgbClr val="0D0D0D"/>
                </a:solidFill>
                <a:effectLst/>
                <a:latin typeface="Söhne"/>
              </a:rPr>
              <a:t> With the advent of computers in the mid-20th century, businesses began automating their information management processes. Mainframe computers and early database systems facilitated more efficient data storage and retrieval.</a:t>
            </a:r>
          </a:p>
          <a:p>
            <a:pPr marL="514350" indent="-514350" eaLnBrk="1" hangingPunct="1">
              <a:buFont typeface="+mj-lt"/>
              <a:buAutoNum type="arabicPeriod"/>
            </a:pPr>
            <a:endParaRPr lang="en-US" altLang="en-US" sz="2800" dirty="0"/>
          </a:p>
        </p:txBody>
      </p:sp>
    </p:spTree>
    <p:extLst>
      <p:ext uri="{BB962C8B-B14F-4D97-AF65-F5344CB8AC3E}">
        <p14:creationId xmlns:p14="http://schemas.microsoft.com/office/powerpoint/2010/main" val="1627586572"/>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33563" y="164388"/>
            <a:ext cx="8846049" cy="565078"/>
          </a:xfrm>
          <a:prstGeom prst="rect">
            <a:avLst/>
          </a:prstGeom>
        </p:spPr>
        <p:txBody>
          <a:bodyPr>
            <a:noAutofit/>
          </a:bodyPr>
          <a:lstStyle/>
          <a:p>
            <a:pPr lvl="0">
              <a:lnSpc>
                <a:spcPct val="107000"/>
              </a:lnSpc>
              <a:spcAft>
                <a:spcPts val="800"/>
              </a:spcAft>
              <a:buSzPts val="1000"/>
              <a:tabLst>
                <a:tab pos="457200" algn="l"/>
              </a:tabLst>
            </a:pPr>
            <a:r>
              <a:rPr lang="en-GB" sz="2800" b="1" kern="100" dirty="0">
                <a:effectLst/>
                <a:ea typeface="Calibri" panose="020F0502020204030204" pitchFamily="34" charset="0"/>
                <a:cs typeface="Times New Roman" panose="02020603050405020304" pitchFamily="18" charset="0"/>
              </a:rPr>
              <a:t>Historical Development and Evolution of Information Management in Business.</a:t>
            </a:r>
          </a:p>
        </p:txBody>
      </p:sp>
      <p:sp>
        <p:nvSpPr>
          <p:cNvPr id="124" name="Clarifying the core concepts in this module"/>
          <p:cNvSpPr txBox="1">
            <a:spLocks noGrp="1"/>
          </p:cNvSpPr>
          <p:nvPr>
            <p:ph type="body" idx="1"/>
          </p:nvPr>
        </p:nvSpPr>
        <p:spPr>
          <a:xfrm>
            <a:off x="133563" y="988567"/>
            <a:ext cx="8846049" cy="4500092"/>
          </a:xfrm>
          <a:prstGeom prst="rect">
            <a:avLst/>
          </a:prstGeom>
        </p:spPr>
        <p:txBody>
          <a:bodyPr>
            <a:normAutofit fontScale="92500" lnSpcReduction="10000"/>
          </a:bodyPr>
          <a:lstStyle/>
          <a:p>
            <a:pPr marL="0" indent="0">
              <a:buNone/>
            </a:pPr>
            <a:r>
              <a:rPr lang="en-US" sz="2800" b="1" i="0" dirty="0">
                <a:solidFill>
                  <a:srgbClr val="0D0D0D"/>
                </a:solidFill>
                <a:effectLst/>
                <a:latin typeface="Söhne"/>
              </a:rPr>
              <a:t>3.  Integration of Information Systems:</a:t>
            </a:r>
            <a:r>
              <a:rPr lang="en-US" sz="2800" b="0" i="0" dirty="0">
                <a:solidFill>
                  <a:srgbClr val="0D0D0D"/>
                </a:solidFill>
                <a:effectLst/>
                <a:latin typeface="Söhne"/>
              </a:rPr>
              <a:t> In the late 20th century, businesses started integrating various information systems like Enterprise Resource Planning (ERP) systems, Customer Relationship Management (CRM) software, and Supply Chain Management (SCM) systems to streamline operations and improve decision-making.</a:t>
            </a:r>
          </a:p>
          <a:p>
            <a:pPr marL="0" indent="0">
              <a:buNone/>
            </a:pPr>
            <a:r>
              <a:rPr lang="en-US" sz="2800" b="1" i="0" dirty="0">
                <a:solidFill>
                  <a:srgbClr val="0D0D0D"/>
                </a:solidFill>
                <a:effectLst/>
                <a:latin typeface="Söhne"/>
              </a:rPr>
              <a:t>4. Internet and Digital Transformation:</a:t>
            </a:r>
            <a:r>
              <a:rPr lang="en-US" sz="2800" b="0" i="0" dirty="0">
                <a:solidFill>
                  <a:srgbClr val="0D0D0D"/>
                </a:solidFill>
                <a:effectLst/>
                <a:latin typeface="Söhne"/>
              </a:rPr>
              <a:t> The rise of the internet and digital technologies revolutionized business information management. Cloud computing, big data analytics, and artificial intelligence enabled businesses to collect, analyze, and utilize vast amounts of data in real-time for strategic advantage.</a:t>
            </a:r>
          </a:p>
          <a:p>
            <a:pPr marL="514350" indent="-514350">
              <a:buFont typeface="+mj-lt"/>
              <a:buAutoNum type="arabicPeriod"/>
            </a:pPr>
            <a:endParaRPr lang="en-US" altLang="en-US" sz="2800" dirty="0"/>
          </a:p>
        </p:txBody>
      </p:sp>
    </p:spTree>
    <p:extLst>
      <p:ext uri="{BB962C8B-B14F-4D97-AF65-F5344CB8AC3E}">
        <p14:creationId xmlns:p14="http://schemas.microsoft.com/office/powerpoint/2010/main" val="1827130732"/>
      </p:ext>
    </p:extLst>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prstGeom prst="rect">
            <a:avLst/>
          </a:prstGeom>
        </p:spPr>
        <p:txBody>
          <a:bodyPr/>
          <a:lstStyle>
            <a:lvl1pPr>
              <a:defRPr b="1"/>
            </a:lvl1pPr>
          </a:lstStyle>
          <a:p>
            <a:r>
              <a:rPr dirty="0"/>
              <a:t>Summary</a:t>
            </a:r>
            <a:r>
              <a:rPr lang="en-GB" dirty="0"/>
              <a:t>…Today we have…</a:t>
            </a:r>
            <a:endParaRPr dirty="0"/>
          </a:p>
        </p:txBody>
      </p:sp>
      <p:sp>
        <p:nvSpPr>
          <p:cNvPr id="278" name="Got to know each other…"/>
          <p:cNvSpPr txBox="1">
            <a:spLocks noGrp="1"/>
          </p:cNvSpPr>
          <p:nvPr>
            <p:ph type="body" idx="1"/>
          </p:nvPr>
        </p:nvSpPr>
        <p:spPr>
          <a:xfrm>
            <a:off x="457200" y="1243174"/>
            <a:ext cx="8229600" cy="4274060"/>
          </a:xfrm>
          <a:prstGeom prst="rect">
            <a:avLst/>
          </a:prstGeom>
        </p:spPr>
        <p:txBody>
          <a:bodyPr>
            <a:normAutofit/>
          </a:bodyPr>
          <a:lstStyle/>
          <a:p>
            <a:r>
              <a:rPr sz="2800" dirty="0"/>
              <a:t>Got to know each other</a:t>
            </a:r>
            <a:endParaRPr lang="en-GB" sz="2800" dirty="0"/>
          </a:p>
          <a:p>
            <a:r>
              <a:rPr lang="en-GB" sz="2800" dirty="0"/>
              <a:t>Examine the module overview</a:t>
            </a:r>
            <a:endParaRPr sz="2800" dirty="0"/>
          </a:p>
          <a:p>
            <a:r>
              <a:rPr sz="2800" dirty="0"/>
              <a:t>Got starting with the topic of </a:t>
            </a:r>
            <a:r>
              <a:rPr lang="en-GB" sz="2800" dirty="0"/>
              <a:t> introduction to business information management.</a:t>
            </a:r>
            <a:endParaRPr sz="2800" dirty="0"/>
          </a:p>
          <a:p>
            <a:r>
              <a:rPr lang="en-GB" sz="2800" dirty="0"/>
              <a:t>We have examined the role and importance of business information management.</a:t>
            </a:r>
          </a:p>
          <a:p>
            <a:r>
              <a:rPr lang="en-GB" sz="2800" dirty="0"/>
              <a:t>The historical development in business information management.</a:t>
            </a:r>
          </a:p>
        </p:txBody>
      </p:sp>
    </p:spTree>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prstGeom prst="rect">
            <a:avLst/>
          </a:prstGeom>
        </p:spPr>
        <p:txBody>
          <a:bodyPr/>
          <a:lstStyle>
            <a:lvl1pPr>
              <a:defRPr b="1"/>
            </a:lvl1pPr>
          </a:lstStyle>
          <a:p>
            <a:r>
              <a:rPr lang="en-GB" dirty="0"/>
              <a:t>Next Week, We will look at…</a:t>
            </a:r>
            <a:endParaRPr dirty="0"/>
          </a:p>
        </p:txBody>
      </p:sp>
      <p:sp>
        <p:nvSpPr>
          <p:cNvPr id="278" name="Got to know each other…"/>
          <p:cNvSpPr txBox="1">
            <a:spLocks noGrp="1"/>
          </p:cNvSpPr>
          <p:nvPr>
            <p:ph type="body" idx="1"/>
          </p:nvPr>
        </p:nvSpPr>
        <p:spPr>
          <a:xfrm>
            <a:off x="457200" y="1243174"/>
            <a:ext cx="8229600" cy="4274060"/>
          </a:xfrm>
          <a:prstGeom prst="rect">
            <a:avLst/>
          </a:prstGeom>
        </p:spPr>
        <p:txBody>
          <a:bodyPr>
            <a:normAutofit/>
          </a:bodyPr>
          <a:lstStyle/>
          <a:p>
            <a:pPr>
              <a:lnSpc>
                <a:spcPct val="107000"/>
              </a:lnSpc>
              <a:spcAft>
                <a:spcPts val="800"/>
              </a:spcAft>
            </a:pPr>
            <a:r>
              <a:rPr lang="en-GB" sz="2800" b="1" kern="100" dirty="0">
                <a:effectLst/>
                <a:ea typeface="Calibri" panose="020F0502020204030204" pitchFamily="34" charset="0"/>
                <a:cs typeface="Times New Roman" panose="02020603050405020304" pitchFamily="18" charset="0"/>
              </a:rPr>
              <a:t>Information Systems and Technologies.</a:t>
            </a:r>
          </a:p>
          <a:p>
            <a:pPr>
              <a:lnSpc>
                <a:spcPct val="107000"/>
              </a:lnSpc>
              <a:spcAft>
                <a:spcPts val="800"/>
              </a:spcAft>
            </a:pPr>
            <a:r>
              <a:rPr lang="en-GB" sz="2800" kern="100" dirty="0">
                <a:effectLst/>
                <a:ea typeface="Calibri" panose="020F0502020204030204" pitchFamily="34" charset="0"/>
                <a:cs typeface="Times New Roman" panose="02020603050405020304" pitchFamily="18" charset="0"/>
              </a:rPr>
              <a:t>Overview of Information Systems (IS) and their components. </a:t>
            </a:r>
          </a:p>
          <a:p>
            <a:pPr>
              <a:lnSpc>
                <a:spcPct val="107000"/>
              </a:lnSpc>
              <a:spcAft>
                <a:spcPts val="800"/>
              </a:spcAft>
            </a:pPr>
            <a:r>
              <a:rPr lang="en-GB" sz="2800" kern="100" dirty="0">
                <a:effectLst/>
                <a:ea typeface="Calibri" panose="020F0502020204030204" pitchFamily="34" charset="0"/>
                <a:cs typeface="Times New Roman" panose="02020603050405020304" pitchFamily="18" charset="0"/>
              </a:rPr>
              <a:t>Introduction to Enterprise Resource Planning (ERP) systems.</a:t>
            </a:r>
          </a:p>
          <a:p>
            <a:pPr>
              <a:lnSpc>
                <a:spcPct val="107000"/>
              </a:lnSpc>
              <a:spcAft>
                <a:spcPts val="800"/>
              </a:spcAft>
            </a:pPr>
            <a:r>
              <a:rPr lang="en-GB" sz="2800" kern="100" dirty="0">
                <a:effectLst/>
                <a:ea typeface="Calibri" panose="020F0502020204030204" pitchFamily="34" charset="0"/>
                <a:cs typeface="Times New Roman" panose="02020603050405020304" pitchFamily="18" charset="0"/>
              </a:rPr>
              <a:t>Integration of information technologies for efficient business operations.</a:t>
            </a:r>
          </a:p>
        </p:txBody>
      </p:sp>
    </p:spTree>
    <p:extLst>
      <p:ext uri="{BB962C8B-B14F-4D97-AF65-F5344CB8AC3E}">
        <p14:creationId xmlns:p14="http://schemas.microsoft.com/office/powerpoint/2010/main" val="1709106934"/>
      </p:ext>
    </p:extLst>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prstGeom prst="rect">
            <a:avLst/>
          </a:prstGeom>
        </p:spPr>
        <p:txBody>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359596" y="1202076"/>
            <a:ext cx="8327204" cy="4315157"/>
          </a:xfrm>
          <a:prstGeom prst="rect">
            <a:avLst/>
          </a:prstGeom>
        </p:spPr>
        <p:txBody>
          <a:bodyPr>
            <a:normAutofit fontScale="77500" lnSpcReduction="20000"/>
          </a:bodyPr>
          <a:lstStyle/>
          <a:p>
            <a:pPr algn="l"/>
            <a:endParaRPr lang="en-GB" sz="1800" b="0" i="0" u="none" strike="noStrike" baseline="0" dirty="0">
              <a:solidFill>
                <a:srgbClr val="000000"/>
              </a:solidFill>
              <a:latin typeface="Times New Roman" panose="02020603050405020304" pitchFamily="18" charset="0"/>
            </a:endParaRPr>
          </a:p>
          <a:p>
            <a:pPr algn="just"/>
            <a:r>
              <a:rPr lang="en-GB" sz="2600" b="0" i="0" u="none" strike="noStrike" baseline="0" dirty="0">
                <a:solidFill>
                  <a:srgbClr val="000000"/>
                </a:solidFill>
              </a:rPr>
              <a:t>Bourgeois, D., T., Smith, J., L., Wang, S., and </a:t>
            </a:r>
            <a:r>
              <a:rPr lang="en-GB" sz="2600" b="0" i="0" u="none" strike="noStrike" baseline="0" dirty="0" err="1">
                <a:solidFill>
                  <a:srgbClr val="000000"/>
                </a:solidFill>
              </a:rPr>
              <a:t>Mortati</a:t>
            </a:r>
            <a:r>
              <a:rPr lang="en-GB" sz="2600" b="0" i="0" u="none" strike="noStrike" baseline="0" dirty="0">
                <a:solidFill>
                  <a:srgbClr val="000000"/>
                </a:solidFill>
              </a:rPr>
              <a:t>, J., (2019). "Information Systems for Business and Beyond“, Open Textbooks. 1, available @: </a:t>
            </a:r>
            <a:r>
              <a:rPr lang="en-GB" sz="2600" b="0" i="0" u="none" strike="noStrike" baseline="0" dirty="0">
                <a:solidFill>
                  <a:srgbClr val="000000"/>
                </a:solidFill>
                <a:hlinkClick r:id="rId2"/>
              </a:rPr>
              <a:t>https://digitalcommons.biola.edu/open-textbooks/1</a:t>
            </a:r>
            <a:r>
              <a:rPr lang="en-GB" sz="2600" b="0" i="0" u="none" strike="noStrike" baseline="0" dirty="0">
                <a:solidFill>
                  <a:srgbClr val="000000"/>
                </a:solidFill>
              </a:rPr>
              <a:t> , (Accessed on 22/11/2023).</a:t>
            </a:r>
          </a:p>
          <a:p>
            <a:pPr algn="just"/>
            <a:endParaRPr lang="en-GB" sz="2600" dirty="0"/>
          </a:p>
          <a:p>
            <a:pPr algn="just"/>
            <a:r>
              <a:rPr lang="en-GB" sz="2600" dirty="0">
                <a:solidFill>
                  <a:srgbClr val="000000"/>
                </a:solidFill>
                <a:effectLst/>
                <a:ea typeface="Calibri" panose="020F0502020204030204" pitchFamily="34" charset="0"/>
              </a:rPr>
              <a:t>Coughlan, J., Lycett, M., and </a:t>
            </a:r>
            <a:r>
              <a:rPr lang="en-GB" sz="2600" dirty="0" err="1">
                <a:solidFill>
                  <a:srgbClr val="000000"/>
                </a:solidFill>
                <a:effectLst/>
                <a:ea typeface="Calibri" panose="020F0502020204030204" pitchFamily="34" charset="0"/>
              </a:rPr>
              <a:t>Macredie</a:t>
            </a:r>
            <a:r>
              <a:rPr lang="en-GB" sz="2600" dirty="0">
                <a:solidFill>
                  <a:srgbClr val="000000"/>
                </a:solidFill>
                <a:effectLst/>
                <a:ea typeface="Calibri" panose="020F0502020204030204" pitchFamily="34" charset="0"/>
              </a:rPr>
              <a:t>, R., D., (2005).  Understanding the Business–IT Relationship, International Journal of Information Management, Vol. 25, pp.303–319.</a:t>
            </a:r>
          </a:p>
          <a:p>
            <a:pPr algn="just"/>
            <a:endParaRPr lang="en-GB" sz="2600" b="0" i="0" u="none" strike="noStrike" baseline="0" dirty="0">
              <a:solidFill>
                <a:srgbClr val="000000"/>
              </a:solidFill>
            </a:endParaRPr>
          </a:p>
          <a:p>
            <a:pPr marL="0" indent="0" algn="just">
              <a:buNone/>
            </a:pPr>
            <a:endParaRPr lang="en-GB" sz="2600" b="0" i="0" u="none" strike="noStrike" baseline="0" dirty="0">
              <a:solidFill>
                <a:srgbClr val="000000"/>
              </a:solidFill>
            </a:endParaRPr>
          </a:p>
          <a:p>
            <a:r>
              <a:rPr lang="en-GB" sz="2600" b="0" i="0" u="none" strike="noStrike" baseline="0" dirty="0">
                <a:solidFill>
                  <a:srgbClr val="000000"/>
                </a:solidFill>
              </a:rPr>
              <a:t>Laudon, K.C. and Laudon, J. P. (2012). </a:t>
            </a:r>
            <a:r>
              <a:rPr lang="en-GB" sz="2600" b="0" i="1" u="none" strike="noStrike" baseline="0" dirty="0">
                <a:solidFill>
                  <a:srgbClr val="000000"/>
                </a:solidFill>
              </a:rPr>
              <a:t>Management Information Systems</a:t>
            </a:r>
            <a:r>
              <a:rPr lang="en-GB" sz="2600" b="0" i="0" u="none" strike="noStrike" baseline="0" dirty="0">
                <a:solidFill>
                  <a:srgbClr val="000000"/>
                </a:solidFill>
              </a:rPr>
              <a:t>, twelfth edition. Upper Saddle River, New Jersey: Prentice-Hall. </a:t>
            </a:r>
          </a:p>
          <a:p>
            <a:pPr marL="228885" indent="-228885" defTabSz="610361">
              <a:defRPr sz="2136"/>
            </a:pPr>
            <a:endParaRPr i="1" dirty="0"/>
          </a:p>
        </p:txBody>
      </p:sp>
    </p:spTree>
  </p:cSld>
  <p:clrMapOvr>
    <a:masterClrMapping/>
  </p:clrMapOvr>
  <p:transition spd="med"/>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1083</TotalTime>
  <Words>2656</Words>
  <Application>Microsoft Office PowerPoint</Application>
  <PresentationFormat>On-screen Show (4:3)</PresentationFormat>
  <Paragraphs>275</Paragraphs>
  <Slides>45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Arial</vt:lpstr>
      <vt:lpstr>Calibri</vt:lpstr>
      <vt:lpstr>FrutigerLTStd-LightCn</vt:lpstr>
      <vt:lpstr>Myriad Pro</vt:lpstr>
      <vt:lpstr>Söhne</vt:lpstr>
      <vt:lpstr>Symbol</vt:lpstr>
      <vt:lpstr>Times New Roman</vt:lpstr>
      <vt:lpstr>Wingdings</vt:lpstr>
      <vt:lpstr>20140311PresentationUWTSDTemplate</vt:lpstr>
      <vt:lpstr>  LCLM 5004: Managing Business Information  Week 1: Introduction to Business Information Management       </vt:lpstr>
      <vt:lpstr>Learning &amp; Teaching Plan for Week 1</vt:lpstr>
      <vt:lpstr>Class Introduction….</vt:lpstr>
      <vt:lpstr>Class Introduction….</vt:lpstr>
      <vt:lpstr>Class Expectations….</vt:lpstr>
      <vt:lpstr>Class Expectations….</vt:lpstr>
      <vt:lpstr>About this Module….</vt:lpstr>
      <vt:lpstr>Module Aim/Objective</vt:lpstr>
      <vt:lpstr>Module Learning Outcomes</vt:lpstr>
      <vt:lpstr>Learning and Teaching Strategy - I</vt:lpstr>
      <vt:lpstr>Learning and Teaching Strategy - II</vt:lpstr>
      <vt:lpstr>Module Assessment Mode - I</vt:lpstr>
      <vt:lpstr>Module Assessment Mode - II</vt:lpstr>
      <vt:lpstr>Assessment Summary </vt:lpstr>
      <vt:lpstr>Note!</vt:lpstr>
      <vt:lpstr>Week 1</vt:lpstr>
      <vt:lpstr>Week 1</vt:lpstr>
      <vt:lpstr>The Role &amp; Importance of Information Management to Business.</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Summary…Today we have…</vt:lpstr>
      <vt:lpstr>Next Week, We will look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Ebiteme Botu</cp:lastModifiedBy>
  <cp:revision>150</cp:revision>
  <dcterms:modified xsi:type="dcterms:W3CDTF">2024-02-09T20:18:34Z</dcterms:modified>
</cp:coreProperties>
</file>